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78886" y="2422095"/>
            <a:ext cx="7781290" cy="140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700" y="3421026"/>
            <a:ext cx="16230600" cy="4607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8025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904990" cy="10287000"/>
            <a:chOff x="0" y="0"/>
            <a:chExt cx="690499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904774" cy="828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8243720"/>
              <a:ext cx="5690870" cy="2043430"/>
            </a:xfrm>
            <a:custGeom>
              <a:avLst/>
              <a:gdLst/>
              <a:ahLst/>
              <a:cxnLst/>
              <a:rect l="l" t="t" r="r" b="b"/>
              <a:pathLst>
                <a:path w="5690870" h="2043429">
                  <a:moveTo>
                    <a:pt x="0" y="2043279"/>
                  </a:moveTo>
                  <a:lnTo>
                    <a:pt x="5690872" y="2043279"/>
                  </a:lnTo>
                  <a:lnTo>
                    <a:pt x="4511107" y="0"/>
                  </a:lnTo>
                  <a:lnTo>
                    <a:pt x="140809" y="0"/>
                  </a:lnTo>
                  <a:lnTo>
                    <a:pt x="92684" y="520"/>
                  </a:lnTo>
                  <a:lnTo>
                    <a:pt x="44793" y="2074"/>
                  </a:lnTo>
                  <a:lnTo>
                    <a:pt x="0" y="4498"/>
                  </a:lnTo>
                  <a:lnTo>
                    <a:pt x="0" y="2043279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4008" y="1248278"/>
            <a:ext cx="7169784" cy="2501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</a:pPr>
            <a:r>
              <a:rPr sz="8500" b="1" spc="130" dirty="0">
                <a:solidFill>
                  <a:srgbClr val="E4E4E4"/>
                </a:solidFill>
                <a:latin typeface="Tahoma"/>
                <a:cs typeface="Tahoma"/>
              </a:rPr>
              <a:t>CHURN </a:t>
            </a:r>
            <a:r>
              <a:rPr sz="8500" b="1" spc="13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8500" b="1" spc="185" dirty="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sz="8500" b="1" spc="-25" dirty="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sz="8500" b="1" spc="490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8500" b="1" spc="75" dirty="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sz="8500" b="1" spc="-1410" dirty="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sz="8500" b="1" spc="200" dirty="0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sz="8500" b="1" spc="-20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sz="8500" b="1" spc="-1410" dirty="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sz="8500" b="1" spc="290" dirty="0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sz="8500" b="1" spc="125" dirty="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sz="8500" b="1" spc="-595" dirty="0">
                <a:solidFill>
                  <a:srgbClr val="E4E4E4"/>
                </a:solidFill>
                <a:latin typeface="Tahoma"/>
                <a:cs typeface="Tahoma"/>
              </a:rPr>
              <a:t>.</a:t>
            </a:r>
            <a:endParaRPr sz="8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4008" y="4068794"/>
            <a:ext cx="5710992" cy="2911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275" dirty="0">
                <a:solidFill>
                  <a:srgbClr val="FDA615"/>
                </a:solidFill>
                <a:latin typeface="Tahoma"/>
                <a:cs typeface="Tahoma"/>
              </a:rPr>
              <a:t>Using</a:t>
            </a:r>
            <a:r>
              <a:rPr sz="3700" spc="-280" dirty="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sz="3700" spc="320" dirty="0" smtClean="0">
                <a:solidFill>
                  <a:srgbClr val="FDA615"/>
                </a:solidFill>
                <a:latin typeface="Tahoma"/>
                <a:cs typeface="Tahoma"/>
              </a:rPr>
              <a:t>Python</a:t>
            </a:r>
            <a:endParaRPr lang="en-US" sz="3700" spc="320" dirty="0" smtClean="0">
              <a:solidFill>
                <a:srgbClr val="FDA615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700" spc="320" dirty="0">
              <a:solidFill>
                <a:srgbClr val="FDA615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700" spc="320" dirty="0" smtClean="0">
              <a:solidFill>
                <a:srgbClr val="FDA615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700" spc="320" dirty="0" smtClean="0">
                <a:solidFill>
                  <a:srgbClr val="FDA615"/>
                </a:solidFill>
                <a:latin typeface="Tahoma"/>
                <a:cs typeface="Tahoma"/>
              </a:rPr>
              <a:t>Presented By: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700" spc="320" dirty="0">
              <a:solidFill>
                <a:srgbClr val="FDA615"/>
              </a:solidFill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0082" y="7305416"/>
            <a:ext cx="123824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267986" y="6501703"/>
            <a:ext cx="2132330" cy="107144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endParaRPr sz="29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950" spc="5" dirty="0">
                <a:solidFill>
                  <a:srgbClr val="E4E4E4"/>
                </a:solidFill>
                <a:latin typeface="Tahoma"/>
                <a:cs typeface="Tahoma"/>
              </a:rPr>
              <a:t>G.</a:t>
            </a:r>
            <a:r>
              <a:rPr sz="2950" spc="-19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950" spc="260" dirty="0" smtClean="0">
                <a:solidFill>
                  <a:srgbClr val="E4E4E4"/>
                </a:solidFill>
                <a:latin typeface="Tahoma"/>
                <a:cs typeface="Tahoma"/>
              </a:rPr>
              <a:t>Vindhya</a:t>
            </a:r>
            <a:endParaRPr sz="295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7542" y="6501703"/>
            <a:ext cx="2471420" cy="1597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endParaRPr sz="2950" dirty="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585"/>
              </a:spcBef>
            </a:pPr>
            <a:r>
              <a:rPr sz="2950" spc="25" dirty="0">
                <a:solidFill>
                  <a:srgbClr val="E4E4E4"/>
                </a:solidFill>
                <a:latin typeface="Tahoma"/>
                <a:cs typeface="Tahoma"/>
              </a:rPr>
              <a:t>-</a:t>
            </a:r>
            <a:r>
              <a:rPr sz="2950" spc="-22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950" spc="70" dirty="0">
                <a:solidFill>
                  <a:srgbClr val="E4E4E4"/>
                </a:solidFill>
                <a:latin typeface="Tahoma"/>
                <a:cs typeface="Tahoma"/>
              </a:rPr>
              <a:t>21641A6762</a:t>
            </a:r>
            <a:endParaRPr sz="295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85"/>
              </a:spcBef>
            </a:pPr>
            <a:endParaRPr sz="295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3064" y="9046050"/>
            <a:ext cx="3860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b="1" spc="160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2550" b="1" spc="-575" dirty="0">
                <a:solidFill>
                  <a:srgbClr val="1B4444"/>
                </a:solidFill>
                <a:latin typeface="Tahoma"/>
                <a:cs typeface="Tahoma"/>
              </a:rPr>
              <a:t>1</a:t>
            </a:r>
            <a:endParaRPr sz="2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8842" y="3860890"/>
            <a:ext cx="3859529" cy="2565400"/>
          </a:xfrm>
          <a:prstGeom prst="rect">
            <a:avLst/>
          </a:prstGeom>
          <a:solidFill>
            <a:srgbClr val="FDA615"/>
          </a:solidFill>
          <a:ln w="19049">
            <a:solidFill>
              <a:srgbClr val="1B444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500" b="1" spc="80" dirty="0">
                <a:solidFill>
                  <a:srgbClr val="1B4444"/>
                </a:solidFill>
                <a:latin typeface="Tahoma"/>
                <a:cs typeface="Tahoma"/>
              </a:rPr>
              <a:t>Thanking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8220" y="3860890"/>
            <a:ext cx="3710940" cy="2565400"/>
          </a:xfrm>
          <a:prstGeom prst="rect">
            <a:avLst/>
          </a:prstGeom>
          <a:solidFill>
            <a:srgbClr val="FFFFFF"/>
          </a:solidFill>
          <a:ln w="19049">
            <a:solidFill>
              <a:srgbClr val="1B444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350">
              <a:latin typeface="Times New Roman"/>
              <a:cs typeface="Times New Roman"/>
            </a:endParaRPr>
          </a:p>
          <a:p>
            <a:pPr marL="146685" algn="ctr">
              <a:lnSpc>
                <a:spcPct val="100000"/>
              </a:lnSpc>
            </a:pPr>
            <a:r>
              <a:rPr sz="4500" b="1" spc="75" dirty="0">
                <a:solidFill>
                  <a:srgbClr val="1B4444"/>
                </a:solidFill>
                <a:latin typeface="Tahoma"/>
                <a:cs typeface="Tahoma"/>
              </a:rPr>
              <a:t>You</a:t>
            </a:r>
            <a:endParaRPr sz="4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57498"/>
            <a:ext cx="4726940" cy="1830070"/>
          </a:xfrm>
          <a:custGeom>
            <a:avLst/>
            <a:gdLst/>
            <a:ahLst/>
            <a:cxnLst/>
            <a:rect l="l" t="t" r="r" b="b"/>
            <a:pathLst>
              <a:path w="4726940" h="1830070">
                <a:moveTo>
                  <a:pt x="3683659" y="23772"/>
                </a:moveTo>
                <a:lnTo>
                  <a:pt x="3655667" y="23772"/>
                </a:lnTo>
                <a:lnTo>
                  <a:pt x="4698306" y="1829501"/>
                </a:lnTo>
                <a:lnTo>
                  <a:pt x="4726351" y="1829501"/>
                </a:lnTo>
                <a:lnTo>
                  <a:pt x="3683659" y="23772"/>
                </a:lnTo>
                <a:close/>
              </a:path>
              <a:path w="4726940" h="1830070">
                <a:moveTo>
                  <a:pt x="3669932" y="0"/>
                </a:moveTo>
                <a:lnTo>
                  <a:pt x="373637" y="0"/>
                </a:lnTo>
                <a:lnTo>
                  <a:pt x="325780" y="681"/>
                </a:lnTo>
                <a:lnTo>
                  <a:pt x="278166" y="2717"/>
                </a:lnTo>
                <a:lnTo>
                  <a:pt x="230905" y="6089"/>
                </a:lnTo>
                <a:lnTo>
                  <a:pt x="184015" y="10776"/>
                </a:lnTo>
                <a:lnTo>
                  <a:pt x="137516" y="16762"/>
                </a:lnTo>
                <a:lnTo>
                  <a:pt x="91425" y="24027"/>
                </a:lnTo>
                <a:lnTo>
                  <a:pt x="45762" y="32553"/>
                </a:lnTo>
                <a:lnTo>
                  <a:pt x="544" y="42321"/>
                </a:lnTo>
                <a:lnTo>
                  <a:pt x="0" y="42454"/>
                </a:lnTo>
                <a:lnTo>
                  <a:pt x="0" y="66862"/>
                </a:lnTo>
                <a:lnTo>
                  <a:pt x="44861" y="56994"/>
                </a:lnTo>
                <a:lnTo>
                  <a:pt x="90623" y="48296"/>
                </a:lnTo>
                <a:lnTo>
                  <a:pt x="136823" y="40882"/>
                </a:lnTo>
                <a:lnTo>
                  <a:pt x="183443" y="34774"/>
                </a:lnTo>
                <a:lnTo>
                  <a:pt x="230463" y="29989"/>
                </a:lnTo>
                <a:lnTo>
                  <a:pt x="277863" y="26548"/>
                </a:lnTo>
                <a:lnTo>
                  <a:pt x="325625" y="24469"/>
                </a:lnTo>
                <a:lnTo>
                  <a:pt x="373729" y="23772"/>
                </a:lnTo>
                <a:lnTo>
                  <a:pt x="3683659" y="23772"/>
                </a:lnTo>
                <a:lnTo>
                  <a:pt x="3669932" y="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69229" y="606959"/>
            <a:ext cx="1393190" cy="11055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565" dirty="0">
                <a:solidFill>
                  <a:srgbClr val="1B4444"/>
                </a:solidFill>
                <a:latin typeface="Tahoma"/>
                <a:cs typeface="Tahoma"/>
              </a:rPr>
              <a:t>1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3454" y="924491"/>
            <a:ext cx="1535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15" dirty="0">
                <a:solidFill>
                  <a:srgbClr val="E4E4E4"/>
                </a:solidFill>
                <a:latin typeface="Tahoma"/>
                <a:cs typeface="Tahoma"/>
              </a:rPr>
              <a:t>Abstract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9229" y="1845318"/>
            <a:ext cx="1393190" cy="11055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95" dirty="0">
                <a:solidFill>
                  <a:srgbClr val="1B4444"/>
                </a:solidFill>
                <a:latin typeface="Tahoma"/>
                <a:cs typeface="Tahoma"/>
              </a:rPr>
              <a:t>2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3454" y="2162849"/>
            <a:ext cx="2254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95" dirty="0">
                <a:solidFill>
                  <a:srgbClr val="E4E4E4"/>
                </a:solidFill>
                <a:latin typeface="Tahoma"/>
                <a:cs typeface="Tahoma"/>
              </a:rPr>
              <a:t>Introduction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9229" y="3083676"/>
            <a:ext cx="1393190" cy="11055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200" dirty="0">
                <a:solidFill>
                  <a:srgbClr val="1B4444"/>
                </a:solidFill>
                <a:latin typeface="Tahoma"/>
                <a:cs typeface="Tahoma"/>
              </a:rPr>
              <a:t>3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3454" y="3401208"/>
            <a:ext cx="4220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85" dirty="0">
                <a:solidFill>
                  <a:srgbClr val="E4E4E4"/>
                </a:solidFill>
                <a:latin typeface="Tahoma"/>
                <a:cs typeface="Tahoma"/>
              </a:rPr>
              <a:t>Software</a:t>
            </a:r>
            <a:r>
              <a:rPr sz="2800" spc="-20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800" spc="229" dirty="0">
                <a:solidFill>
                  <a:srgbClr val="E4E4E4"/>
                </a:solidFill>
                <a:latin typeface="Tahoma"/>
                <a:cs typeface="Tahoma"/>
              </a:rPr>
              <a:t>Requirements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9229" y="4322035"/>
            <a:ext cx="1393190" cy="11055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10" dirty="0">
                <a:solidFill>
                  <a:srgbClr val="1B4444"/>
                </a:solidFill>
                <a:latin typeface="Tahoma"/>
                <a:cs typeface="Tahoma"/>
              </a:rPr>
              <a:t>4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73454" y="4639567"/>
            <a:ext cx="4265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0" dirty="0">
                <a:solidFill>
                  <a:srgbClr val="E4E4E4"/>
                </a:solidFill>
                <a:latin typeface="Tahoma"/>
                <a:cs typeface="Tahoma"/>
              </a:rPr>
              <a:t>Hardware</a:t>
            </a:r>
            <a:r>
              <a:rPr sz="2800" spc="-18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800" spc="210" dirty="0">
                <a:solidFill>
                  <a:srgbClr val="E4E4E4"/>
                </a:solidFill>
                <a:latin typeface="Tahoma"/>
                <a:cs typeface="Tahoma"/>
              </a:rPr>
              <a:t>requirements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69229" y="5560393"/>
            <a:ext cx="1393190" cy="11055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105" dirty="0">
                <a:solidFill>
                  <a:srgbClr val="1B4444"/>
                </a:solidFill>
                <a:latin typeface="Tahoma"/>
                <a:cs typeface="Tahoma"/>
              </a:rPr>
              <a:t>5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73454" y="5877924"/>
            <a:ext cx="3103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5" dirty="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sz="2800" spc="85" dirty="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sz="2800" spc="220" dirty="0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sz="2800" spc="350" dirty="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sz="2800" spc="220" dirty="0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sz="2800" spc="60" dirty="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sz="2800" spc="165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2800" spc="360" dirty="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sz="2800" spc="-15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800" spc="175" dirty="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sz="2800" spc="85" dirty="0">
                <a:solidFill>
                  <a:srgbClr val="E4E4E4"/>
                </a:solidFill>
                <a:latin typeface="Tahoma"/>
                <a:cs typeface="Tahoma"/>
              </a:rPr>
              <a:t>y</a:t>
            </a:r>
            <a:r>
              <a:rPr sz="2800" spc="60" dirty="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sz="2800" spc="195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sz="2800" spc="165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2800" spc="565" dirty="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9229" y="6798752"/>
            <a:ext cx="1393190" cy="11055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15" dirty="0">
                <a:solidFill>
                  <a:srgbClr val="1B4444"/>
                </a:solidFill>
                <a:latin typeface="Tahoma"/>
                <a:cs typeface="Tahoma"/>
              </a:rPr>
              <a:t>6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73454" y="7116284"/>
            <a:ext cx="2118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10" dirty="0">
                <a:solidFill>
                  <a:srgbClr val="E4E4E4"/>
                </a:solidFill>
                <a:latin typeface="Tahoma"/>
                <a:cs typeface="Tahoma"/>
              </a:rPr>
              <a:t>Advantages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9229" y="8037110"/>
            <a:ext cx="1393190" cy="1221740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110" dirty="0">
                <a:solidFill>
                  <a:srgbClr val="1B4444"/>
                </a:solidFill>
                <a:latin typeface="Tahoma"/>
                <a:cs typeface="Tahoma"/>
              </a:rPr>
              <a:t>7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73454" y="8411791"/>
            <a:ext cx="1995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0" dirty="0">
                <a:solidFill>
                  <a:srgbClr val="E4E4E4"/>
                </a:solidFill>
                <a:latin typeface="Tahoma"/>
                <a:cs typeface="Tahoma"/>
              </a:rPr>
              <a:t>Conclusion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6000" y="4519675"/>
            <a:ext cx="33566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60" dirty="0">
                <a:solidFill>
                  <a:srgbClr val="E4E4E4"/>
                </a:solidFill>
                <a:latin typeface="Tahoma"/>
                <a:cs typeface="Tahoma"/>
              </a:rPr>
              <a:t>INDEX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453890" cy="1830705"/>
          </a:xfrm>
          <a:custGeom>
            <a:avLst/>
            <a:gdLst/>
            <a:ahLst/>
            <a:cxnLst/>
            <a:rect l="l" t="t" r="r" b="b"/>
            <a:pathLst>
              <a:path w="4453890" h="1830705">
                <a:moveTo>
                  <a:pt x="3397033" y="1830364"/>
                </a:moveTo>
                <a:lnTo>
                  <a:pt x="276940" y="1830364"/>
                </a:lnTo>
                <a:lnTo>
                  <a:pt x="228365" y="1829621"/>
                </a:lnTo>
                <a:lnTo>
                  <a:pt x="180147" y="1827406"/>
                </a:lnTo>
                <a:lnTo>
                  <a:pt x="132319" y="1823741"/>
                </a:lnTo>
                <a:lnTo>
                  <a:pt x="84902" y="1818648"/>
                </a:lnTo>
                <a:lnTo>
                  <a:pt x="37920" y="1812148"/>
                </a:lnTo>
                <a:lnTo>
                  <a:pt x="0" y="1805722"/>
                </a:lnTo>
                <a:lnTo>
                  <a:pt x="0" y="0"/>
                </a:lnTo>
                <a:lnTo>
                  <a:pt x="4453864" y="0"/>
                </a:lnTo>
                <a:lnTo>
                  <a:pt x="3397033" y="1830364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58390" y="581744"/>
            <a:ext cx="491490" cy="4546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800" b="1" spc="190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2800" b="1" spc="-95" dirty="0">
                <a:solidFill>
                  <a:srgbClr val="1B4444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236395"/>
            <a:ext cx="18288000" cy="1050925"/>
            <a:chOff x="0" y="9236395"/>
            <a:chExt cx="18288000" cy="1050925"/>
          </a:xfrm>
        </p:grpSpPr>
        <p:sp>
          <p:nvSpPr>
            <p:cNvPr id="3" name="object 3"/>
            <p:cNvSpPr/>
            <p:nvPr/>
          </p:nvSpPr>
          <p:spPr>
            <a:xfrm>
              <a:off x="0" y="9236395"/>
              <a:ext cx="15728315" cy="1050925"/>
            </a:xfrm>
            <a:custGeom>
              <a:avLst/>
              <a:gdLst/>
              <a:ahLst/>
              <a:cxnLst/>
              <a:rect l="l" t="t" r="r" b="b"/>
              <a:pathLst>
                <a:path w="15728315" h="1050925">
                  <a:moveTo>
                    <a:pt x="15728029" y="1050606"/>
                  </a:moveTo>
                  <a:lnTo>
                    <a:pt x="0" y="1050606"/>
                  </a:lnTo>
                  <a:lnTo>
                    <a:pt x="0" y="0"/>
                  </a:lnTo>
                  <a:lnTo>
                    <a:pt x="15728029" y="0"/>
                  </a:lnTo>
                  <a:lnTo>
                    <a:pt x="15728029" y="1050606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25712" y="9236395"/>
              <a:ext cx="3362325" cy="1050925"/>
            </a:xfrm>
            <a:custGeom>
              <a:avLst/>
              <a:gdLst/>
              <a:ahLst/>
              <a:cxnLst/>
              <a:rect l="l" t="t" r="r" b="b"/>
              <a:pathLst>
                <a:path w="3362325" h="1050925">
                  <a:moveTo>
                    <a:pt x="3362288" y="1050604"/>
                  </a:moveTo>
                  <a:lnTo>
                    <a:pt x="0" y="1050604"/>
                  </a:lnTo>
                  <a:lnTo>
                    <a:pt x="606606" y="0"/>
                  </a:lnTo>
                  <a:lnTo>
                    <a:pt x="3362288" y="0"/>
                  </a:lnTo>
                  <a:lnTo>
                    <a:pt x="3362288" y="1050604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997633" y="0"/>
            <a:ext cx="8290559" cy="8203565"/>
            <a:chOff x="9997633" y="0"/>
            <a:chExt cx="8290559" cy="82035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7633" y="1028699"/>
              <a:ext cx="8290365" cy="7174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652591" y="0"/>
              <a:ext cx="4635500" cy="1026160"/>
            </a:xfrm>
            <a:custGeom>
              <a:avLst/>
              <a:gdLst/>
              <a:ahLst/>
              <a:cxnLst/>
              <a:rect l="l" t="t" r="r" b="b"/>
              <a:pathLst>
                <a:path w="4635500" h="1026160">
                  <a:moveTo>
                    <a:pt x="4635408" y="1026131"/>
                  </a:moveTo>
                  <a:lnTo>
                    <a:pt x="1602105" y="1026131"/>
                  </a:lnTo>
                  <a:lnTo>
                    <a:pt x="1557543" y="1023386"/>
                  </a:lnTo>
                  <a:lnTo>
                    <a:pt x="1510430" y="1019320"/>
                  </a:lnTo>
                  <a:lnTo>
                    <a:pt x="1463646" y="1014124"/>
                  </a:lnTo>
                  <a:lnTo>
                    <a:pt x="1417204" y="1007811"/>
                  </a:lnTo>
                  <a:lnTo>
                    <a:pt x="1371118" y="1000395"/>
                  </a:lnTo>
                  <a:lnTo>
                    <a:pt x="1325403" y="991889"/>
                  </a:lnTo>
                  <a:lnTo>
                    <a:pt x="1280071" y="982309"/>
                  </a:lnTo>
                  <a:lnTo>
                    <a:pt x="1235137" y="971667"/>
                  </a:lnTo>
                  <a:lnTo>
                    <a:pt x="1190614" y="959977"/>
                  </a:lnTo>
                  <a:lnTo>
                    <a:pt x="1146517" y="947253"/>
                  </a:lnTo>
                  <a:lnTo>
                    <a:pt x="1102859" y="933509"/>
                  </a:lnTo>
                  <a:lnTo>
                    <a:pt x="1059654" y="918759"/>
                  </a:lnTo>
                  <a:lnTo>
                    <a:pt x="1016916" y="903017"/>
                  </a:lnTo>
                  <a:lnTo>
                    <a:pt x="974659" y="886296"/>
                  </a:lnTo>
                  <a:lnTo>
                    <a:pt x="932896" y="868611"/>
                  </a:lnTo>
                  <a:lnTo>
                    <a:pt x="891641" y="849974"/>
                  </a:lnTo>
                  <a:lnTo>
                    <a:pt x="850909" y="830401"/>
                  </a:lnTo>
                  <a:lnTo>
                    <a:pt x="810713" y="809904"/>
                  </a:lnTo>
                  <a:lnTo>
                    <a:pt x="771066" y="788498"/>
                  </a:lnTo>
                  <a:lnTo>
                    <a:pt x="731983" y="766196"/>
                  </a:lnTo>
                  <a:lnTo>
                    <a:pt x="693478" y="743013"/>
                  </a:lnTo>
                  <a:lnTo>
                    <a:pt x="655564" y="718961"/>
                  </a:lnTo>
                  <a:lnTo>
                    <a:pt x="618255" y="694056"/>
                  </a:lnTo>
                  <a:lnTo>
                    <a:pt x="581565" y="668310"/>
                  </a:lnTo>
                  <a:lnTo>
                    <a:pt x="545508" y="641738"/>
                  </a:lnTo>
                  <a:lnTo>
                    <a:pt x="510098" y="614353"/>
                  </a:lnTo>
                  <a:lnTo>
                    <a:pt x="475348" y="586170"/>
                  </a:lnTo>
                  <a:lnTo>
                    <a:pt x="441272" y="557202"/>
                  </a:lnTo>
                  <a:lnTo>
                    <a:pt x="407884" y="527462"/>
                  </a:lnTo>
                  <a:lnTo>
                    <a:pt x="375199" y="496965"/>
                  </a:lnTo>
                  <a:lnTo>
                    <a:pt x="343229" y="465725"/>
                  </a:lnTo>
                  <a:lnTo>
                    <a:pt x="311989" y="433755"/>
                  </a:lnTo>
                  <a:lnTo>
                    <a:pt x="281492" y="401070"/>
                  </a:lnTo>
                  <a:lnTo>
                    <a:pt x="251753" y="367682"/>
                  </a:lnTo>
                  <a:lnTo>
                    <a:pt x="222784" y="333606"/>
                  </a:lnTo>
                  <a:lnTo>
                    <a:pt x="194601" y="298857"/>
                  </a:lnTo>
                  <a:lnTo>
                    <a:pt x="167216" y="263446"/>
                  </a:lnTo>
                  <a:lnTo>
                    <a:pt x="140644" y="227389"/>
                  </a:lnTo>
                  <a:lnTo>
                    <a:pt x="114898" y="190699"/>
                  </a:lnTo>
                  <a:lnTo>
                    <a:pt x="89993" y="153390"/>
                  </a:lnTo>
                  <a:lnTo>
                    <a:pt x="65942" y="115476"/>
                  </a:lnTo>
                  <a:lnTo>
                    <a:pt x="42758" y="76971"/>
                  </a:lnTo>
                  <a:lnTo>
                    <a:pt x="20456" y="37888"/>
                  </a:lnTo>
                  <a:lnTo>
                    <a:pt x="0" y="0"/>
                  </a:lnTo>
                  <a:lnTo>
                    <a:pt x="31185" y="0"/>
                  </a:lnTo>
                  <a:lnTo>
                    <a:pt x="51560" y="37077"/>
                  </a:lnTo>
                  <a:lnTo>
                    <a:pt x="74172" y="76002"/>
                  </a:lnTo>
                  <a:lnTo>
                    <a:pt x="97676" y="114336"/>
                  </a:lnTo>
                  <a:lnTo>
                    <a:pt x="122057" y="152063"/>
                  </a:lnTo>
                  <a:lnTo>
                    <a:pt x="147301" y="189171"/>
                  </a:lnTo>
                  <a:lnTo>
                    <a:pt x="173393" y="225643"/>
                  </a:lnTo>
                  <a:lnTo>
                    <a:pt x="200319" y="261468"/>
                  </a:lnTo>
                  <a:lnTo>
                    <a:pt x="228066" y="296629"/>
                  </a:lnTo>
                  <a:lnTo>
                    <a:pt x="256618" y="331112"/>
                  </a:lnTo>
                  <a:lnTo>
                    <a:pt x="285961" y="364905"/>
                  </a:lnTo>
                  <a:lnTo>
                    <a:pt x="316081" y="397991"/>
                  </a:lnTo>
                  <a:lnTo>
                    <a:pt x="346965" y="430357"/>
                  </a:lnTo>
                  <a:lnTo>
                    <a:pt x="378597" y="461989"/>
                  </a:lnTo>
                  <a:lnTo>
                    <a:pt x="410963" y="492873"/>
                  </a:lnTo>
                  <a:lnTo>
                    <a:pt x="444050" y="522993"/>
                  </a:lnTo>
                  <a:lnTo>
                    <a:pt x="477842" y="552337"/>
                  </a:lnTo>
                  <a:lnTo>
                    <a:pt x="512326" y="580889"/>
                  </a:lnTo>
                  <a:lnTo>
                    <a:pt x="547487" y="608635"/>
                  </a:lnTo>
                  <a:lnTo>
                    <a:pt x="583311" y="635561"/>
                  </a:lnTo>
                  <a:lnTo>
                    <a:pt x="619783" y="661653"/>
                  </a:lnTo>
                  <a:lnTo>
                    <a:pt x="656891" y="686897"/>
                  </a:lnTo>
                  <a:lnTo>
                    <a:pt x="694618" y="711278"/>
                  </a:lnTo>
                  <a:lnTo>
                    <a:pt x="732952" y="734782"/>
                  </a:lnTo>
                  <a:lnTo>
                    <a:pt x="771877" y="757394"/>
                  </a:lnTo>
                  <a:lnTo>
                    <a:pt x="811379" y="779101"/>
                  </a:lnTo>
                  <a:lnTo>
                    <a:pt x="851445" y="799889"/>
                  </a:lnTo>
                  <a:lnTo>
                    <a:pt x="892059" y="819742"/>
                  </a:lnTo>
                  <a:lnTo>
                    <a:pt x="933209" y="838647"/>
                  </a:lnTo>
                  <a:lnTo>
                    <a:pt x="974878" y="856589"/>
                  </a:lnTo>
                  <a:lnTo>
                    <a:pt x="1017054" y="873554"/>
                  </a:lnTo>
                  <a:lnTo>
                    <a:pt x="1059721" y="889529"/>
                  </a:lnTo>
                  <a:lnTo>
                    <a:pt x="1102866" y="904497"/>
                  </a:lnTo>
                  <a:lnTo>
                    <a:pt x="1146474" y="918446"/>
                  </a:lnTo>
                  <a:lnTo>
                    <a:pt x="1190531" y="931362"/>
                  </a:lnTo>
                  <a:lnTo>
                    <a:pt x="1235023" y="943229"/>
                  </a:lnTo>
                  <a:lnTo>
                    <a:pt x="1279936" y="954033"/>
                  </a:lnTo>
                  <a:lnTo>
                    <a:pt x="1325254" y="963761"/>
                  </a:lnTo>
                  <a:lnTo>
                    <a:pt x="1370965" y="972398"/>
                  </a:lnTo>
                  <a:lnTo>
                    <a:pt x="1417053" y="979929"/>
                  </a:lnTo>
                  <a:lnTo>
                    <a:pt x="1463505" y="986341"/>
                  </a:lnTo>
                  <a:lnTo>
                    <a:pt x="1510306" y="991619"/>
                  </a:lnTo>
                  <a:lnTo>
                    <a:pt x="1557441" y="995749"/>
                  </a:lnTo>
                  <a:lnTo>
                    <a:pt x="1604898" y="998717"/>
                  </a:lnTo>
                  <a:lnTo>
                    <a:pt x="1652660" y="1000508"/>
                  </a:lnTo>
                  <a:lnTo>
                    <a:pt x="1700715" y="1001108"/>
                  </a:lnTo>
                  <a:lnTo>
                    <a:pt x="4635408" y="1001108"/>
                  </a:lnTo>
                  <a:lnTo>
                    <a:pt x="4635408" y="1026131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974363" y="9609359"/>
            <a:ext cx="2978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105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1700" b="1" spc="-135" dirty="0">
                <a:solidFill>
                  <a:srgbClr val="1B4444"/>
                </a:solidFill>
                <a:latin typeface="Tahoma"/>
                <a:cs typeface="Tahoma"/>
              </a:rPr>
              <a:t>3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805" y="2498138"/>
            <a:ext cx="9197975" cy="5262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2710">
              <a:lnSpc>
                <a:spcPct val="127299"/>
              </a:lnSpc>
              <a:spcBef>
                <a:spcPts val="95"/>
              </a:spcBef>
            </a:pP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Customer</a:t>
            </a:r>
            <a:r>
              <a:rPr sz="3000" spc="-17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1B4444"/>
                </a:solidFill>
                <a:latin typeface="Tahoma"/>
                <a:cs typeface="Tahoma"/>
              </a:rPr>
              <a:t>churn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20" dirty="0">
                <a:solidFill>
                  <a:srgbClr val="1B4444"/>
                </a:solidFill>
                <a:latin typeface="Tahoma"/>
                <a:cs typeface="Tahoma"/>
              </a:rPr>
              <a:t>is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50" dirty="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320" dirty="0">
                <a:solidFill>
                  <a:srgbClr val="1B4444"/>
                </a:solidFill>
                <a:latin typeface="Tahoma"/>
                <a:cs typeface="Tahoma"/>
              </a:rPr>
              <a:t>phenomenon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45" dirty="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325" dirty="0">
                <a:solidFill>
                  <a:srgbClr val="1B4444"/>
                </a:solidFill>
                <a:latin typeface="Tahoma"/>
                <a:cs typeface="Tahoma"/>
              </a:rPr>
              <a:t>which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90" dirty="0">
                <a:solidFill>
                  <a:srgbClr val="1B4444"/>
                </a:solidFill>
                <a:latin typeface="Tahoma"/>
                <a:cs typeface="Tahoma"/>
              </a:rPr>
              <a:t>a </a:t>
            </a:r>
            <a:r>
              <a:rPr sz="3000" spc="-919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1B4444"/>
                </a:solidFill>
                <a:latin typeface="Tahoma"/>
                <a:cs typeface="Tahoma"/>
              </a:rPr>
              <a:t>client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1B4444"/>
                </a:solidFill>
                <a:latin typeface="Tahoma"/>
                <a:cs typeface="Tahoma"/>
              </a:rPr>
              <a:t>stops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80" dirty="0">
                <a:solidFill>
                  <a:srgbClr val="1B4444"/>
                </a:solidFill>
                <a:latin typeface="Tahoma"/>
                <a:cs typeface="Tahoma"/>
              </a:rPr>
              <a:t>doing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95" dirty="0">
                <a:solidFill>
                  <a:srgbClr val="1B4444"/>
                </a:solidFill>
                <a:latin typeface="Tahoma"/>
                <a:cs typeface="Tahoma"/>
              </a:rPr>
              <a:t>business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95" dirty="0">
                <a:solidFill>
                  <a:srgbClr val="1B4444"/>
                </a:solidFill>
                <a:latin typeface="Tahoma"/>
                <a:cs typeface="Tahoma"/>
              </a:rPr>
              <a:t>with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an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35" dirty="0">
                <a:solidFill>
                  <a:srgbClr val="1B4444"/>
                </a:solidFill>
                <a:latin typeface="Tahoma"/>
                <a:cs typeface="Tahoma"/>
              </a:rPr>
              <a:t>entity.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55" dirty="0">
                <a:solidFill>
                  <a:srgbClr val="1B4444"/>
                </a:solidFill>
                <a:latin typeface="Tahoma"/>
                <a:cs typeface="Tahoma"/>
              </a:rPr>
              <a:t>Users </a:t>
            </a:r>
            <a:r>
              <a:rPr sz="3000" spc="-919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75" dirty="0">
                <a:solidFill>
                  <a:srgbClr val="1B4444"/>
                </a:solidFill>
                <a:latin typeface="Tahoma"/>
                <a:cs typeface="Tahoma"/>
              </a:rPr>
              <a:t>can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1B4444"/>
                </a:solidFill>
                <a:latin typeface="Tahoma"/>
                <a:cs typeface="Tahoma"/>
              </a:rPr>
              <a:t>stop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1B4444"/>
                </a:solidFill>
                <a:latin typeface="Tahoma"/>
                <a:cs typeface="Tahoma"/>
              </a:rPr>
              <a:t>using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90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50" dirty="0">
                <a:solidFill>
                  <a:srgbClr val="1B4444"/>
                </a:solidFill>
                <a:latin typeface="Tahoma"/>
                <a:cs typeface="Tahoma"/>
              </a:rPr>
              <a:t>company’s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80" dirty="0">
                <a:solidFill>
                  <a:srgbClr val="1B4444"/>
                </a:solidFill>
                <a:latin typeface="Tahoma"/>
                <a:cs typeface="Tahoma"/>
              </a:rPr>
              <a:t>product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75" dirty="0">
                <a:solidFill>
                  <a:srgbClr val="1B4444"/>
                </a:solidFill>
                <a:latin typeface="Tahoma"/>
                <a:cs typeface="Tahoma"/>
              </a:rPr>
              <a:t>or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60" dirty="0">
                <a:solidFill>
                  <a:srgbClr val="1B4444"/>
                </a:solidFill>
                <a:latin typeface="Tahoma"/>
                <a:cs typeface="Tahoma"/>
              </a:rPr>
              <a:t>service </a:t>
            </a:r>
            <a:r>
              <a:rPr sz="3000" spc="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40" dirty="0">
                <a:solidFill>
                  <a:srgbClr val="1B4444"/>
                </a:solidFill>
                <a:latin typeface="Tahoma"/>
                <a:cs typeface="Tahoma"/>
              </a:rPr>
              <a:t>for </a:t>
            </a:r>
            <a:r>
              <a:rPr sz="3000" spc="190" dirty="0">
                <a:solidFill>
                  <a:srgbClr val="1B4444"/>
                </a:solidFill>
                <a:latin typeface="Tahoma"/>
                <a:cs typeface="Tahoma"/>
              </a:rPr>
              <a:t>a </a:t>
            </a:r>
            <a:r>
              <a:rPr sz="3000" spc="150" dirty="0">
                <a:solidFill>
                  <a:srgbClr val="1B4444"/>
                </a:solidFill>
                <a:latin typeface="Tahoma"/>
                <a:cs typeface="Tahoma"/>
              </a:rPr>
              <a:t>variety </a:t>
            </a:r>
            <a:r>
              <a:rPr sz="3000" spc="165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3000" spc="114" dirty="0">
                <a:solidFill>
                  <a:srgbClr val="1B4444"/>
                </a:solidFill>
                <a:latin typeface="Tahoma"/>
                <a:cs typeface="Tahoma"/>
              </a:rPr>
              <a:t>reasons, </a:t>
            </a: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such </a:t>
            </a:r>
            <a:r>
              <a:rPr sz="3000" spc="130" dirty="0">
                <a:solidFill>
                  <a:srgbClr val="1B4444"/>
                </a:solidFill>
                <a:latin typeface="Tahoma"/>
                <a:cs typeface="Tahoma"/>
              </a:rPr>
              <a:t>as </a:t>
            </a:r>
            <a:r>
              <a:rPr sz="3000" spc="160" dirty="0">
                <a:solidFill>
                  <a:srgbClr val="1B4444"/>
                </a:solidFill>
                <a:latin typeface="Tahoma"/>
                <a:cs typeface="Tahoma"/>
              </a:rPr>
              <a:t>affordability, </a:t>
            </a:r>
            <a:r>
              <a:rPr sz="3000" spc="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90" dirty="0">
                <a:solidFill>
                  <a:srgbClr val="1B4444"/>
                </a:solidFill>
                <a:latin typeface="Tahoma"/>
                <a:cs typeface="Tahoma"/>
              </a:rPr>
              <a:t>dissatisfaction </a:t>
            </a:r>
            <a:r>
              <a:rPr sz="3000" spc="295" dirty="0">
                <a:solidFill>
                  <a:srgbClr val="1B4444"/>
                </a:solidFill>
                <a:latin typeface="Tahoma"/>
                <a:cs typeface="Tahoma"/>
              </a:rPr>
              <a:t>with </a:t>
            </a:r>
            <a:r>
              <a:rPr sz="3000" spc="250" dirty="0">
                <a:solidFill>
                  <a:srgbClr val="1B4444"/>
                </a:solidFill>
                <a:latin typeface="Tahoma"/>
                <a:cs typeface="Tahoma"/>
              </a:rPr>
              <a:t>the </a:t>
            </a:r>
            <a:r>
              <a:rPr sz="3000" spc="130" dirty="0">
                <a:solidFill>
                  <a:srgbClr val="1B4444"/>
                </a:solidFill>
                <a:latin typeface="Tahoma"/>
                <a:cs typeface="Tahoma"/>
              </a:rPr>
              <a:t>offering, </a:t>
            </a:r>
            <a:r>
              <a:rPr sz="3000" spc="300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3000" spc="325" dirty="0">
                <a:solidFill>
                  <a:srgbClr val="1B4444"/>
                </a:solidFill>
                <a:latin typeface="Tahoma"/>
                <a:cs typeface="Tahoma"/>
              </a:rPr>
              <a:t>bad </a:t>
            </a:r>
            <a:r>
              <a:rPr sz="3000" spc="3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customer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05" dirty="0">
                <a:solidFill>
                  <a:srgbClr val="1B4444"/>
                </a:solidFill>
                <a:latin typeface="Tahoma"/>
                <a:cs typeface="Tahoma"/>
              </a:rPr>
              <a:t>service.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ts val="4580"/>
              </a:lnSpc>
              <a:spcBef>
                <a:spcPts val="114"/>
              </a:spcBef>
            </a:pP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More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1B4444"/>
                </a:solidFill>
                <a:latin typeface="Tahoma"/>
                <a:cs typeface="Tahoma"/>
              </a:rPr>
              <a:t>often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65" dirty="0">
                <a:solidFill>
                  <a:srgbClr val="1B4444"/>
                </a:solidFill>
                <a:latin typeface="Tahoma"/>
                <a:cs typeface="Tahoma"/>
              </a:rPr>
              <a:t>than</a:t>
            </a:r>
            <a:r>
              <a:rPr sz="3000" spc="-15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30" dirty="0">
                <a:solidFill>
                  <a:srgbClr val="1B4444"/>
                </a:solidFill>
                <a:latin typeface="Tahoma"/>
                <a:cs typeface="Tahoma"/>
              </a:rPr>
              <a:t>not,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1B4444"/>
                </a:solidFill>
                <a:latin typeface="Tahoma"/>
                <a:cs typeface="Tahoma"/>
              </a:rPr>
              <a:t>customers</a:t>
            </a:r>
            <a:r>
              <a:rPr sz="3000" spc="-15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350" dirty="0">
                <a:solidFill>
                  <a:srgbClr val="1B4444"/>
                </a:solidFill>
                <a:latin typeface="Tahoma"/>
                <a:cs typeface="Tahoma"/>
              </a:rPr>
              <a:t>who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1B4444"/>
                </a:solidFill>
                <a:latin typeface="Tahoma"/>
                <a:cs typeface="Tahoma"/>
              </a:rPr>
              <a:t>churn</a:t>
            </a:r>
            <a:r>
              <a:rPr sz="3000" spc="-15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1B4444"/>
                </a:solidFill>
                <a:latin typeface="Tahoma"/>
                <a:cs typeface="Tahoma"/>
              </a:rPr>
              <a:t>from </a:t>
            </a:r>
            <a:r>
              <a:rPr sz="3000" spc="-9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one </a:t>
            </a:r>
            <a:r>
              <a:rPr sz="3000" spc="310" dirty="0">
                <a:solidFill>
                  <a:srgbClr val="1B4444"/>
                </a:solidFill>
                <a:latin typeface="Tahoma"/>
                <a:cs typeface="Tahoma"/>
              </a:rPr>
              <a:t>company </a:t>
            </a: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will </a:t>
            </a:r>
            <a:r>
              <a:rPr sz="3000" spc="160" dirty="0">
                <a:solidFill>
                  <a:srgbClr val="1B4444"/>
                </a:solidFill>
                <a:latin typeface="Tahoma"/>
                <a:cs typeface="Tahoma"/>
              </a:rPr>
              <a:t>start </a:t>
            </a:r>
            <a:r>
              <a:rPr sz="3000" spc="280" dirty="0">
                <a:solidFill>
                  <a:srgbClr val="1B4444"/>
                </a:solidFill>
                <a:latin typeface="Tahoma"/>
                <a:cs typeface="Tahoma"/>
              </a:rPr>
              <a:t>doing </a:t>
            </a:r>
            <a:r>
              <a:rPr sz="3000" spc="195" dirty="0">
                <a:solidFill>
                  <a:srgbClr val="1B4444"/>
                </a:solidFill>
                <a:latin typeface="Tahoma"/>
                <a:cs typeface="Tahoma"/>
              </a:rPr>
              <a:t>business </a:t>
            </a:r>
            <a:r>
              <a:rPr sz="3000" spc="295" dirty="0">
                <a:solidFill>
                  <a:srgbClr val="1B4444"/>
                </a:solidFill>
                <a:latin typeface="Tahoma"/>
                <a:cs typeface="Tahoma"/>
              </a:rPr>
              <a:t>with </a:t>
            </a:r>
            <a:r>
              <a:rPr sz="3000" spc="30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1B4444"/>
                </a:solidFill>
                <a:latin typeface="Tahoma"/>
                <a:cs typeface="Tahoma"/>
              </a:rPr>
              <a:t>their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1B4444"/>
                </a:solidFill>
                <a:latin typeface="Tahoma"/>
                <a:cs typeface="Tahoma"/>
              </a:rPr>
              <a:t>competitor.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6805" y="904065"/>
            <a:ext cx="5339080" cy="1177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50" b="1" spc="215" dirty="0">
                <a:latin typeface="Tahoma"/>
                <a:cs typeface="Tahoma"/>
              </a:rPr>
              <a:t>ABSTRACT</a:t>
            </a:r>
            <a:endParaRPr sz="7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236395"/>
            <a:ext cx="18288000" cy="1050925"/>
            <a:chOff x="0" y="9236395"/>
            <a:chExt cx="18288000" cy="1050925"/>
          </a:xfrm>
        </p:grpSpPr>
        <p:sp>
          <p:nvSpPr>
            <p:cNvPr id="3" name="object 3"/>
            <p:cNvSpPr/>
            <p:nvPr/>
          </p:nvSpPr>
          <p:spPr>
            <a:xfrm>
              <a:off x="0" y="9236395"/>
              <a:ext cx="15728315" cy="1050925"/>
            </a:xfrm>
            <a:custGeom>
              <a:avLst/>
              <a:gdLst/>
              <a:ahLst/>
              <a:cxnLst/>
              <a:rect l="l" t="t" r="r" b="b"/>
              <a:pathLst>
                <a:path w="15728315" h="1050925">
                  <a:moveTo>
                    <a:pt x="15728029" y="1050606"/>
                  </a:moveTo>
                  <a:lnTo>
                    <a:pt x="0" y="1050606"/>
                  </a:lnTo>
                  <a:lnTo>
                    <a:pt x="0" y="0"/>
                  </a:lnTo>
                  <a:lnTo>
                    <a:pt x="15728029" y="0"/>
                  </a:lnTo>
                  <a:lnTo>
                    <a:pt x="15728029" y="1050606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25712" y="9236395"/>
              <a:ext cx="3362325" cy="1050925"/>
            </a:xfrm>
            <a:custGeom>
              <a:avLst/>
              <a:gdLst/>
              <a:ahLst/>
              <a:cxnLst/>
              <a:rect l="l" t="t" r="r" b="b"/>
              <a:pathLst>
                <a:path w="3362325" h="1050925">
                  <a:moveTo>
                    <a:pt x="3362288" y="1050604"/>
                  </a:moveTo>
                  <a:lnTo>
                    <a:pt x="0" y="1050604"/>
                  </a:lnTo>
                  <a:lnTo>
                    <a:pt x="606606" y="0"/>
                  </a:lnTo>
                  <a:lnTo>
                    <a:pt x="3362288" y="0"/>
                  </a:lnTo>
                  <a:lnTo>
                    <a:pt x="3362288" y="1050604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26065"/>
            <a:ext cx="5335061" cy="459153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164048" y="2269462"/>
            <a:ext cx="10912475" cy="6706234"/>
            <a:chOff x="6164048" y="2269462"/>
            <a:chExt cx="10912475" cy="6706234"/>
          </a:xfrm>
        </p:grpSpPr>
        <p:sp>
          <p:nvSpPr>
            <p:cNvPr id="7" name="object 7"/>
            <p:cNvSpPr/>
            <p:nvPr/>
          </p:nvSpPr>
          <p:spPr>
            <a:xfrm>
              <a:off x="6164048" y="2269462"/>
              <a:ext cx="10912475" cy="6706234"/>
            </a:xfrm>
            <a:custGeom>
              <a:avLst/>
              <a:gdLst/>
              <a:ahLst/>
              <a:cxnLst/>
              <a:rect l="l" t="t" r="r" b="b"/>
              <a:pathLst>
                <a:path w="10912475" h="6706234">
                  <a:moveTo>
                    <a:pt x="10912421" y="6705980"/>
                  </a:moveTo>
                  <a:lnTo>
                    <a:pt x="0" y="6705980"/>
                  </a:lnTo>
                  <a:lnTo>
                    <a:pt x="0" y="0"/>
                  </a:lnTo>
                  <a:lnTo>
                    <a:pt x="10912421" y="0"/>
                  </a:lnTo>
                  <a:lnTo>
                    <a:pt x="10912421" y="6705980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0773" y="2824451"/>
              <a:ext cx="114300" cy="114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0773" y="5567651"/>
              <a:ext cx="114300" cy="1142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903079" y="2582503"/>
            <a:ext cx="998791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340">
              <a:lnSpc>
                <a:spcPct val="115399"/>
              </a:lnSpc>
              <a:spcBef>
                <a:spcPts val="100"/>
              </a:spcBef>
            </a:pPr>
            <a:r>
              <a:rPr sz="2600" spc="210" dirty="0">
                <a:solidFill>
                  <a:srgbClr val="1B4444"/>
                </a:solidFill>
                <a:latin typeface="Tahoma"/>
                <a:cs typeface="Tahoma"/>
              </a:rPr>
              <a:t>Customer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25" dirty="0">
                <a:solidFill>
                  <a:srgbClr val="1B4444"/>
                </a:solidFill>
                <a:latin typeface="Tahoma"/>
                <a:cs typeface="Tahoma"/>
              </a:rPr>
              <a:t>churn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10" dirty="0">
                <a:solidFill>
                  <a:srgbClr val="1B4444"/>
                </a:solidFill>
                <a:latin typeface="Tahoma"/>
                <a:cs typeface="Tahoma"/>
              </a:rPr>
              <a:t>prediction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00" dirty="0">
                <a:solidFill>
                  <a:srgbClr val="1B4444"/>
                </a:solidFill>
                <a:latin typeface="Tahoma"/>
                <a:cs typeface="Tahoma"/>
              </a:rPr>
              <a:t>is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10" dirty="0">
                <a:solidFill>
                  <a:srgbClr val="1B4444"/>
                </a:solidFill>
                <a:latin typeface="Tahoma"/>
                <a:cs typeface="Tahoma"/>
              </a:rPr>
              <a:t>one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of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40" dirty="0">
                <a:solidFill>
                  <a:srgbClr val="1B4444"/>
                </a:solidFill>
                <a:latin typeface="Tahoma"/>
                <a:cs typeface="Tahoma"/>
              </a:rPr>
              <a:t>most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popular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use 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cases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of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data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science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1B4444"/>
                </a:solidFill>
                <a:latin typeface="Tahoma"/>
                <a:cs typeface="Tahoma"/>
              </a:rPr>
              <a:t>marketing.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29" dirty="0">
                <a:solidFill>
                  <a:srgbClr val="1B4444"/>
                </a:solidFill>
                <a:latin typeface="Tahoma"/>
                <a:cs typeface="Tahoma"/>
              </a:rPr>
              <a:t>Companies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0" dirty="0">
                <a:solidFill>
                  <a:srgbClr val="1B4444"/>
                </a:solidFill>
                <a:latin typeface="Tahoma"/>
                <a:cs typeface="Tahoma"/>
              </a:rPr>
              <a:t>incur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lot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2600" spc="-80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costs </a:t>
            </a:r>
            <a:r>
              <a:rPr sz="2600" spc="275" dirty="0">
                <a:solidFill>
                  <a:srgbClr val="1B4444"/>
                </a:solidFill>
                <a:latin typeface="Tahoma"/>
                <a:cs typeface="Tahoma"/>
              </a:rPr>
              <a:t>when </a:t>
            </a:r>
            <a:r>
              <a:rPr sz="2600" spc="114" dirty="0">
                <a:solidFill>
                  <a:srgbClr val="1B4444"/>
                </a:solidFill>
                <a:latin typeface="Tahoma"/>
                <a:cs typeface="Tahoma"/>
              </a:rPr>
              <a:t>users </a:t>
            </a:r>
            <a:r>
              <a:rPr sz="2600" spc="225" dirty="0">
                <a:solidFill>
                  <a:srgbClr val="1B4444"/>
                </a:solidFill>
                <a:latin typeface="Tahoma"/>
                <a:cs typeface="Tahoma"/>
              </a:rPr>
              <a:t>churn </a:t>
            </a:r>
            <a:r>
              <a:rPr sz="2600" spc="175" dirty="0">
                <a:solidFill>
                  <a:srgbClr val="1B4444"/>
                </a:solidFill>
                <a:latin typeface="Tahoma"/>
                <a:cs typeface="Tahoma"/>
              </a:rPr>
              <a:t>since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it </a:t>
            </a:r>
            <a:r>
              <a:rPr sz="2600" spc="100" dirty="0">
                <a:solidFill>
                  <a:srgbClr val="1B4444"/>
                </a:solidFill>
                <a:latin typeface="Tahoma"/>
                <a:cs typeface="Tahoma"/>
              </a:rPr>
              <a:t>is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expensive </a:t>
            </a:r>
            <a:r>
              <a:rPr sz="2600" spc="19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replace </a:t>
            </a:r>
            <a:r>
              <a:rPr sz="2600" spc="210" dirty="0">
                <a:solidFill>
                  <a:srgbClr val="1B4444"/>
                </a:solidFill>
                <a:latin typeface="Tahoma"/>
                <a:cs typeface="Tahoma"/>
              </a:rPr>
              <a:t>an </a:t>
            </a:r>
            <a:r>
              <a:rPr sz="2600" spc="-80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existing </a:t>
            </a:r>
            <a:r>
              <a:rPr sz="2600" spc="165" dirty="0">
                <a:solidFill>
                  <a:srgbClr val="1B4444"/>
                </a:solidFill>
                <a:latin typeface="Tahoma"/>
                <a:cs typeface="Tahoma"/>
              </a:rPr>
              <a:t>customer.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Due </a:t>
            </a:r>
            <a:r>
              <a:rPr sz="2600" spc="19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2600" spc="85" dirty="0">
                <a:solidFill>
                  <a:srgbClr val="1B4444"/>
                </a:solidFill>
                <a:latin typeface="Tahoma"/>
                <a:cs typeface="Tahoma"/>
              </a:rPr>
              <a:t>this, </a:t>
            </a:r>
            <a:r>
              <a:rPr sz="2600" spc="240" dirty="0">
                <a:solidFill>
                  <a:srgbClr val="1B4444"/>
                </a:solidFill>
                <a:latin typeface="Tahoma"/>
                <a:cs typeface="Tahoma"/>
              </a:rPr>
              <a:t>most </a:t>
            </a:r>
            <a:r>
              <a:rPr sz="2600" spc="330" dirty="0">
                <a:solidFill>
                  <a:srgbClr val="1B4444"/>
                </a:solidFill>
                <a:latin typeface="Tahoma"/>
                <a:cs typeface="Tahoma"/>
              </a:rPr>
              <a:t>mid </a:t>
            </a:r>
            <a:r>
              <a:rPr sz="2600" spc="19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large-sized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1B4444"/>
                </a:solidFill>
                <a:latin typeface="Tahoma"/>
                <a:cs typeface="Tahoma"/>
              </a:rPr>
              <a:t>organizations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will </a:t>
            </a:r>
            <a:r>
              <a:rPr sz="2600" spc="165" dirty="0">
                <a:solidFill>
                  <a:srgbClr val="1B4444"/>
                </a:solidFill>
                <a:latin typeface="Tahoma"/>
                <a:cs typeface="Tahoma"/>
              </a:rPr>
              <a:t>have </a:t>
            </a:r>
            <a:r>
              <a:rPr sz="2600" spc="235" dirty="0">
                <a:solidFill>
                  <a:srgbClr val="1B4444"/>
                </a:solidFill>
                <a:latin typeface="Tahoma"/>
                <a:cs typeface="Tahoma"/>
              </a:rPr>
              <a:t>some </a:t>
            </a:r>
            <a:r>
              <a:rPr sz="2600" spc="130" dirty="0">
                <a:solidFill>
                  <a:srgbClr val="1B4444"/>
                </a:solidFill>
                <a:latin typeface="Tahoma"/>
                <a:cs typeface="Tahoma"/>
              </a:rPr>
              <a:t>sort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2600" spc="225" dirty="0">
                <a:solidFill>
                  <a:srgbClr val="1B4444"/>
                </a:solidFill>
                <a:latin typeface="Tahoma"/>
                <a:cs typeface="Tahoma"/>
              </a:rPr>
              <a:t>churn </a:t>
            </a:r>
            <a:r>
              <a:rPr sz="2600" spc="210" dirty="0">
                <a:solidFill>
                  <a:srgbClr val="1B4444"/>
                </a:solidFill>
                <a:latin typeface="Tahoma"/>
                <a:cs typeface="Tahoma"/>
              </a:rPr>
              <a:t>prediction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60" dirty="0">
                <a:solidFill>
                  <a:srgbClr val="1B4444"/>
                </a:solidFill>
                <a:latin typeface="Tahoma"/>
                <a:cs typeface="Tahoma"/>
              </a:rPr>
              <a:t>mechanism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40" dirty="0">
                <a:solidFill>
                  <a:srgbClr val="1B4444"/>
                </a:solidFill>
                <a:latin typeface="Tahoma"/>
                <a:cs typeface="Tahoma"/>
              </a:rPr>
              <a:t>place.</a:t>
            </a:r>
            <a:endParaRPr sz="260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</a:pPr>
            <a:r>
              <a:rPr sz="2600" spc="-20" dirty="0">
                <a:solidFill>
                  <a:srgbClr val="1B4444"/>
                </a:solidFill>
                <a:latin typeface="Tahoma"/>
                <a:cs typeface="Tahoma"/>
              </a:rPr>
              <a:t>T</a:t>
            </a:r>
            <a:r>
              <a:rPr sz="2600" spc="280" dirty="0">
                <a:solidFill>
                  <a:srgbClr val="1B4444"/>
                </a:solidFill>
                <a:latin typeface="Tahoma"/>
                <a:cs typeface="Tahoma"/>
              </a:rPr>
              <a:t>h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e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2600" spc="260" dirty="0">
                <a:solidFill>
                  <a:srgbClr val="1B4444"/>
                </a:solidFill>
                <a:latin typeface="Tahoma"/>
                <a:cs typeface="Tahoma"/>
              </a:rPr>
              <a:t>c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t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o</a:t>
            </a:r>
            <a:r>
              <a:rPr sz="2600" spc="60" dirty="0">
                <a:solidFill>
                  <a:srgbClr val="1B4444"/>
                </a:solidFill>
                <a:latin typeface="Tahoma"/>
                <a:cs typeface="Tahoma"/>
              </a:rPr>
              <a:t>f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60" dirty="0">
                <a:solidFill>
                  <a:srgbClr val="1B4444"/>
                </a:solidFill>
                <a:latin typeface="Tahoma"/>
                <a:cs typeface="Tahoma"/>
              </a:rPr>
              <a:t>c</a:t>
            </a:r>
            <a:r>
              <a:rPr sz="2600" spc="280" dirty="0">
                <a:solidFill>
                  <a:srgbClr val="1B4444"/>
                </a:solidFill>
                <a:latin typeface="Tahoma"/>
                <a:cs typeface="Tahoma"/>
              </a:rPr>
              <a:t>h</a:t>
            </a:r>
            <a:r>
              <a:rPr sz="2600" spc="240" dirty="0">
                <a:solidFill>
                  <a:srgbClr val="1B4444"/>
                </a:solidFill>
                <a:latin typeface="Tahoma"/>
                <a:cs typeface="Tahoma"/>
              </a:rPr>
              <a:t>u</a:t>
            </a:r>
            <a:r>
              <a:rPr sz="2600" spc="80" dirty="0">
                <a:solidFill>
                  <a:srgbClr val="1B4444"/>
                </a:solidFill>
                <a:latin typeface="Tahoma"/>
                <a:cs typeface="Tahoma"/>
              </a:rPr>
              <a:t>r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i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sz="2600" spc="225" dirty="0">
                <a:solidFill>
                  <a:srgbClr val="1B4444"/>
                </a:solidFill>
                <a:latin typeface="Tahoma"/>
                <a:cs typeface="Tahoma"/>
              </a:rPr>
              <a:t>g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i</a:t>
            </a:r>
            <a:r>
              <a:rPr sz="2600" spc="55" dirty="0">
                <a:solidFill>
                  <a:srgbClr val="1B4444"/>
                </a:solidFill>
                <a:latin typeface="Tahoma"/>
                <a:cs typeface="Tahoma"/>
              </a:rPr>
              <a:t>s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sz="2600" dirty="0">
                <a:solidFill>
                  <a:srgbClr val="1B4444"/>
                </a:solidFill>
                <a:latin typeface="Tahoma"/>
                <a:cs typeface="Tahoma"/>
              </a:rPr>
              <a:t>’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t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o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e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80" dirty="0">
                <a:solidFill>
                  <a:srgbClr val="1B4444"/>
                </a:solidFill>
                <a:latin typeface="Tahoma"/>
                <a:cs typeface="Tahoma"/>
              </a:rPr>
              <a:t>t</a:t>
            </a:r>
            <a:r>
              <a:rPr sz="2600" spc="280" dirty="0">
                <a:solidFill>
                  <a:srgbClr val="1B4444"/>
                </a:solidFill>
                <a:latin typeface="Tahoma"/>
                <a:cs typeface="Tahoma"/>
              </a:rPr>
              <a:t>h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t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80" dirty="0">
                <a:solidFill>
                  <a:srgbClr val="1B4444"/>
                </a:solidFill>
                <a:latin typeface="Tahoma"/>
                <a:cs typeface="Tahoma"/>
              </a:rPr>
              <a:t>h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2600" spc="325" dirty="0">
                <a:solidFill>
                  <a:srgbClr val="1B4444"/>
                </a:solidFill>
                <a:latin typeface="Tahoma"/>
                <a:cs typeface="Tahoma"/>
              </a:rPr>
              <a:t>pp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e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sz="2600" spc="60" dirty="0">
                <a:solidFill>
                  <a:srgbClr val="1B4444"/>
                </a:solidFill>
                <a:latin typeface="Tahoma"/>
                <a:cs typeface="Tahoma"/>
              </a:rPr>
              <a:t>s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1B4444"/>
                </a:solidFill>
                <a:latin typeface="Tahoma"/>
                <a:cs typeface="Tahoma"/>
              </a:rPr>
              <a:t>s</a:t>
            </a:r>
            <a:r>
              <a:rPr sz="2600" spc="240" dirty="0">
                <a:solidFill>
                  <a:srgbClr val="1B4444"/>
                </a:solidFill>
                <a:latin typeface="Tahoma"/>
                <a:cs typeface="Tahoma"/>
              </a:rPr>
              <a:t>u</a:t>
            </a:r>
            <a:r>
              <a:rPr sz="2600" spc="330" dirty="0">
                <a:solidFill>
                  <a:srgbClr val="1B4444"/>
                </a:solidFill>
                <a:latin typeface="Tahoma"/>
                <a:cs typeface="Tahoma"/>
              </a:rPr>
              <a:t>dd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e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sz="2600" spc="165" dirty="0">
                <a:solidFill>
                  <a:srgbClr val="1B4444"/>
                </a:solidFill>
                <a:latin typeface="Tahoma"/>
                <a:cs typeface="Tahoma"/>
              </a:rPr>
              <a:t>l</a:t>
            </a:r>
            <a:r>
              <a:rPr sz="2600" spc="80" dirty="0">
                <a:solidFill>
                  <a:srgbClr val="1B4444"/>
                </a:solidFill>
                <a:latin typeface="Tahoma"/>
                <a:cs typeface="Tahoma"/>
              </a:rPr>
              <a:t>y</a:t>
            </a:r>
            <a:r>
              <a:rPr sz="2600" spc="-225" dirty="0">
                <a:solidFill>
                  <a:srgbClr val="1B4444"/>
                </a:solidFill>
                <a:latin typeface="Tahoma"/>
                <a:cs typeface="Tahoma"/>
              </a:rPr>
              <a:t>.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-190" dirty="0">
                <a:solidFill>
                  <a:srgbClr val="1B4444"/>
                </a:solidFill>
                <a:latin typeface="Tahoma"/>
                <a:cs typeface="Tahoma"/>
              </a:rPr>
              <a:t>I</a:t>
            </a:r>
            <a:r>
              <a:rPr sz="2600" spc="60" dirty="0">
                <a:solidFill>
                  <a:srgbClr val="1B4444"/>
                </a:solidFill>
                <a:latin typeface="Tahoma"/>
                <a:cs typeface="Tahoma"/>
              </a:rPr>
              <a:t>f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1B4444"/>
                </a:solidFill>
                <a:latin typeface="Tahoma"/>
                <a:cs typeface="Tahoma"/>
              </a:rPr>
              <a:t>y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o</a:t>
            </a:r>
            <a:r>
              <a:rPr sz="2600" spc="175" dirty="0">
                <a:solidFill>
                  <a:srgbClr val="1B4444"/>
                </a:solidFill>
                <a:latin typeface="Tahoma"/>
                <a:cs typeface="Tahoma"/>
              </a:rPr>
              <a:t>u  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experience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54" dirty="0">
                <a:solidFill>
                  <a:srgbClr val="1B4444"/>
                </a:solidFill>
                <a:latin typeface="Tahoma"/>
                <a:cs typeface="Tahoma"/>
              </a:rPr>
              <a:t>low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network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bandwidth,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1B4444"/>
                </a:solidFill>
                <a:latin typeface="Tahoma"/>
                <a:cs typeface="Tahoma"/>
              </a:rPr>
              <a:t>you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0" dirty="0">
                <a:solidFill>
                  <a:srgbClr val="1B4444"/>
                </a:solidFill>
                <a:latin typeface="Tahoma"/>
                <a:cs typeface="Tahoma"/>
              </a:rPr>
              <a:t>are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likely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95" dirty="0">
                <a:solidFill>
                  <a:srgbClr val="1B4444"/>
                </a:solidFill>
                <a:latin typeface="Tahoma"/>
                <a:cs typeface="Tahoma"/>
              </a:rPr>
              <a:t>to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tolerate </a:t>
            </a:r>
            <a:r>
              <a:rPr sz="2600" spc="-80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it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1B4444"/>
                </a:solidFill>
                <a:latin typeface="Tahoma"/>
                <a:cs typeface="Tahoma"/>
              </a:rPr>
              <a:t>for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90" dirty="0">
                <a:solidFill>
                  <a:srgbClr val="1B4444"/>
                </a:solidFill>
                <a:latin typeface="Tahoma"/>
                <a:cs typeface="Tahoma"/>
              </a:rPr>
              <a:t>month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45" dirty="0">
                <a:solidFill>
                  <a:srgbClr val="1B4444"/>
                </a:solidFill>
                <a:latin typeface="Tahoma"/>
                <a:cs typeface="Tahoma"/>
              </a:rPr>
              <a:t>or</a:t>
            </a:r>
            <a:r>
              <a:rPr sz="2600" spc="-1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two.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0" dirty="0">
                <a:solidFill>
                  <a:srgbClr val="1B4444"/>
                </a:solidFill>
                <a:latin typeface="Tahoma"/>
                <a:cs typeface="Tahoma"/>
              </a:rPr>
              <a:t>During</a:t>
            </a:r>
            <a:r>
              <a:rPr sz="2600" spc="-1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65" dirty="0">
                <a:solidFill>
                  <a:srgbClr val="1B4444"/>
                </a:solidFill>
                <a:latin typeface="Tahoma"/>
                <a:cs typeface="Tahoma"/>
              </a:rPr>
              <a:t>this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40" dirty="0">
                <a:solidFill>
                  <a:srgbClr val="1B4444"/>
                </a:solidFill>
                <a:latin typeface="Tahoma"/>
                <a:cs typeface="Tahoma"/>
              </a:rPr>
              <a:t>period,</a:t>
            </a:r>
            <a:r>
              <a:rPr sz="2600" spc="-1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1B4444"/>
                </a:solidFill>
                <a:latin typeface="Tahoma"/>
                <a:cs typeface="Tahoma"/>
              </a:rPr>
              <a:t>you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would</a:t>
            </a:r>
            <a:r>
              <a:rPr sz="2600" spc="-1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probably </a:t>
            </a:r>
            <a:r>
              <a:rPr sz="2600" spc="-80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contact </a:t>
            </a:r>
            <a:r>
              <a:rPr sz="2600" spc="210" dirty="0">
                <a:solidFill>
                  <a:srgbClr val="1B4444"/>
                </a:solidFill>
                <a:latin typeface="Tahoma"/>
                <a:cs typeface="Tahoma"/>
              </a:rPr>
              <a:t>customer </a:t>
            </a:r>
            <a:r>
              <a:rPr sz="2600" spc="145" dirty="0">
                <a:solidFill>
                  <a:srgbClr val="1B4444"/>
                </a:solidFill>
                <a:latin typeface="Tahoma"/>
                <a:cs typeface="Tahoma"/>
              </a:rPr>
              <a:t>support, </a:t>
            </a:r>
            <a:r>
              <a:rPr sz="2600" spc="240" dirty="0">
                <a:solidFill>
                  <a:srgbClr val="1B4444"/>
                </a:solidFill>
                <a:latin typeface="Tahoma"/>
                <a:cs typeface="Tahoma"/>
              </a:rPr>
              <a:t>check 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your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network </a:t>
            </a:r>
            <a:r>
              <a:rPr sz="2600" spc="130" dirty="0">
                <a:solidFill>
                  <a:srgbClr val="1B4444"/>
                </a:solidFill>
                <a:latin typeface="Tahoma"/>
                <a:cs typeface="Tahoma"/>
              </a:rPr>
              <a:t>speed, </a:t>
            </a:r>
            <a:r>
              <a:rPr sz="2600" spc="250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2600" spc="25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40" dirty="0">
                <a:solidFill>
                  <a:srgbClr val="1B4444"/>
                </a:solidFill>
                <a:latin typeface="Tahoma"/>
                <a:cs typeface="Tahoma"/>
              </a:rPr>
              <a:t>leave 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a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review </a:t>
            </a:r>
            <a:r>
              <a:rPr sz="2600" spc="240" dirty="0">
                <a:solidFill>
                  <a:srgbClr val="1B4444"/>
                </a:solidFill>
                <a:latin typeface="Tahoma"/>
                <a:cs typeface="Tahoma"/>
              </a:rPr>
              <a:t>on </a:t>
            </a:r>
            <a:r>
              <a:rPr sz="2600" spc="165" dirty="0">
                <a:solidFill>
                  <a:srgbClr val="1B4444"/>
                </a:solidFill>
                <a:latin typeface="Tahoma"/>
                <a:cs typeface="Tahoma"/>
              </a:rPr>
              <a:t>social </a:t>
            </a:r>
            <a:r>
              <a:rPr sz="2600" spc="260" dirty="0">
                <a:solidFill>
                  <a:srgbClr val="1B4444"/>
                </a:solidFill>
                <a:latin typeface="Tahoma"/>
                <a:cs typeface="Tahoma"/>
              </a:rPr>
              <a:t>media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expressing 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your 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dissatisfaction.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54752" y="0"/>
            <a:ext cx="4533265" cy="1802130"/>
          </a:xfrm>
          <a:custGeom>
            <a:avLst/>
            <a:gdLst/>
            <a:ahLst/>
            <a:cxnLst/>
            <a:rect l="l" t="t" r="r" b="b"/>
            <a:pathLst>
              <a:path w="4533265" h="1802130">
                <a:moveTo>
                  <a:pt x="1040515" y="1801960"/>
                </a:moveTo>
                <a:lnTo>
                  <a:pt x="4533247" y="1801960"/>
                </a:lnTo>
                <a:lnTo>
                  <a:pt x="4533247" y="1776937"/>
                </a:lnTo>
                <a:lnTo>
                  <a:pt x="1058508" y="1776937"/>
                </a:lnTo>
                <a:lnTo>
                  <a:pt x="32494" y="0"/>
                </a:lnTo>
                <a:lnTo>
                  <a:pt x="0" y="0"/>
                </a:lnTo>
                <a:lnTo>
                  <a:pt x="104051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1021810"/>
            <a:ext cx="701802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b="1" spc="-110" dirty="0">
                <a:latin typeface="Tahoma"/>
                <a:cs typeface="Tahoma"/>
              </a:rPr>
              <a:t>INTRODUCTION</a:t>
            </a:r>
            <a:endParaRPr sz="6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80938" y="9578043"/>
            <a:ext cx="391160" cy="35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140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2150" b="1" spc="-10" dirty="0">
                <a:solidFill>
                  <a:srgbClr val="1B4444"/>
                </a:solidFill>
                <a:latin typeface="Tahoma"/>
                <a:cs typeface="Tahoma"/>
              </a:rPr>
              <a:t>4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3430419"/>
            <a:ext cx="16230600" cy="4442460"/>
            <a:chOff x="1028700" y="3430419"/>
            <a:chExt cx="16230600" cy="4442460"/>
          </a:xfrm>
        </p:grpSpPr>
        <p:sp>
          <p:nvSpPr>
            <p:cNvPr id="3" name="object 3"/>
            <p:cNvSpPr/>
            <p:nvPr/>
          </p:nvSpPr>
          <p:spPr>
            <a:xfrm>
              <a:off x="1028700" y="3430419"/>
              <a:ext cx="16230600" cy="4442460"/>
            </a:xfrm>
            <a:custGeom>
              <a:avLst/>
              <a:gdLst/>
              <a:ahLst/>
              <a:cxnLst/>
              <a:rect l="l" t="t" r="r" b="b"/>
              <a:pathLst>
                <a:path w="16230600" h="4442459">
                  <a:moveTo>
                    <a:pt x="16230598" y="4442391"/>
                  </a:moveTo>
                  <a:lnTo>
                    <a:pt x="0" y="4442391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4442391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4" y="5592594"/>
              <a:ext cx="161925" cy="161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4" y="6278394"/>
              <a:ext cx="161925" cy="1619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1031875" marR="9833610">
              <a:lnSpc>
                <a:spcPct val="115399"/>
              </a:lnSpc>
              <a:spcBef>
                <a:spcPts val="3545"/>
              </a:spcBef>
            </a:pPr>
            <a:r>
              <a:rPr sz="3900" b="0" spc="335" dirty="0">
                <a:latin typeface="Tahoma"/>
                <a:cs typeface="Tahoma"/>
              </a:rPr>
              <a:t>Python</a:t>
            </a:r>
            <a:r>
              <a:rPr sz="3900" b="0" spc="-265" dirty="0">
                <a:latin typeface="Tahoma"/>
                <a:cs typeface="Tahoma"/>
              </a:rPr>
              <a:t> </a:t>
            </a:r>
            <a:r>
              <a:rPr sz="3900" b="0" spc="375" dirty="0">
                <a:latin typeface="Tahoma"/>
                <a:cs typeface="Tahoma"/>
              </a:rPr>
              <a:t>programming </a:t>
            </a:r>
            <a:r>
              <a:rPr sz="3900" b="0" spc="-1200" dirty="0">
                <a:latin typeface="Tahoma"/>
                <a:cs typeface="Tahoma"/>
              </a:rPr>
              <a:t> </a:t>
            </a:r>
            <a:r>
              <a:rPr sz="3900" b="0" spc="360" dirty="0">
                <a:latin typeface="Tahoma"/>
                <a:cs typeface="Tahoma"/>
              </a:rPr>
              <a:t>My</a:t>
            </a:r>
            <a:r>
              <a:rPr sz="3900" b="0" spc="-220" dirty="0">
                <a:latin typeface="Tahoma"/>
                <a:cs typeface="Tahoma"/>
              </a:rPr>
              <a:t> </a:t>
            </a:r>
            <a:r>
              <a:rPr sz="3900" b="0" spc="280" dirty="0">
                <a:latin typeface="Tahoma"/>
                <a:cs typeface="Tahoma"/>
              </a:rPr>
              <a:t>SQL</a:t>
            </a:r>
            <a:endParaRPr sz="39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9236392"/>
            <a:ext cx="18288000" cy="1050925"/>
            <a:chOff x="0" y="9236392"/>
            <a:chExt cx="18288000" cy="1050925"/>
          </a:xfrm>
        </p:grpSpPr>
        <p:sp>
          <p:nvSpPr>
            <p:cNvPr id="8" name="object 8"/>
            <p:cNvSpPr/>
            <p:nvPr/>
          </p:nvSpPr>
          <p:spPr>
            <a:xfrm>
              <a:off x="0" y="9236392"/>
              <a:ext cx="15728315" cy="1050925"/>
            </a:xfrm>
            <a:custGeom>
              <a:avLst/>
              <a:gdLst/>
              <a:ahLst/>
              <a:cxnLst/>
              <a:rect l="l" t="t" r="r" b="b"/>
              <a:pathLst>
                <a:path w="15728315" h="1050925">
                  <a:moveTo>
                    <a:pt x="15728029" y="1050606"/>
                  </a:moveTo>
                  <a:lnTo>
                    <a:pt x="0" y="1050606"/>
                  </a:lnTo>
                  <a:lnTo>
                    <a:pt x="0" y="0"/>
                  </a:lnTo>
                  <a:lnTo>
                    <a:pt x="15728029" y="0"/>
                  </a:lnTo>
                  <a:lnTo>
                    <a:pt x="15728029" y="1050606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25710" y="9236392"/>
              <a:ext cx="3362325" cy="1050925"/>
            </a:xfrm>
            <a:custGeom>
              <a:avLst/>
              <a:gdLst/>
              <a:ahLst/>
              <a:cxnLst/>
              <a:rect l="l" t="t" r="r" b="b"/>
              <a:pathLst>
                <a:path w="3362325" h="1050925">
                  <a:moveTo>
                    <a:pt x="3362290" y="1050607"/>
                  </a:moveTo>
                  <a:lnTo>
                    <a:pt x="0" y="1050607"/>
                  </a:lnTo>
                  <a:lnTo>
                    <a:pt x="606608" y="0"/>
                  </a:lnTo>
                  <a:lnTo>
                    <a:pt x="3362290" y="0"/>
                  </a:lnTo>
                  <a:lnTo>
                    <a:pt x="3362290" y="1050607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577921"/>
            <a:ext cx="7416165" cy="235902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15"/>
              </a:spcBef>
            </a:pPr>
            <a:r>
              <a:rPr sz="8000" b="1" spc="95" dirty="0">
                <a:latin typeface="Tahoma"/>
                <a:cs typeface="Tahoma"/>
              </a:rPr>
              <a:t>Software </a:t>
            </a:r>
            <a:r>
              <a:rPr sz="8000" b="1" spc="100" dirty="0">
                <a:latin typeface="Tahoma"/>
                <a:cs typeface="Tahoma"/>
              </a:rPr>
              <a:t> </a:t>
            </a:r>
            <a:r>
              <a:rPr sz="8000" b="1" spc="-25" dirty="0">
                <a:latin typeface="Tahoma"/>
                <a:cs typeface="Tahoma"/>
              </a:rPr>
              <a:t>R</a:t>
            </a:r>
            <a:r>
              <a:rPr sz="8000" b="1" spc="60" dirty="0">
                <a:latin typeface="Tahoma"/>
                <a:cs typeface="Tahoma"/>
              </a:rPr>
              <a:t>e</a:t>
            </a:r>
            <a:r>
              <a:rPr sz="8000" b="1" spc="445" dirty="0">
                <a:latin typeface="Tahoma"/>
                <a:cs typeface="Tahoma"/>
              </a:rPr>
              <a:t>q</a:t>
            </a:r>
            <a:r>
              <a:rPr sz="8000" b="1" spc="175" dirty="0">
                <a:latin typeface="Tahoma"/>
                <a:cs typeface="Tahoma"/>
              </a:rPr>
              <a:t>u</a:t>
            </a:r>
            <a:r>
              <a:rPr sz="8000" b="1" spc="65" dirty="0">
                <a:latin typeface="Tahoma"/>
                <a:cs typeface="Tahoma"/>
              </a:rPr>
              <a:t>i</a:t>
            </a:r>
            <a:r>
              <a:rPr sz="8000" b="1" spc="-60" dirty="0">
                <a:latin typeface="Tahoma"/>
                <a:cs typeface="Tahoma"/>
              </a:rPr>
              <a:t>r</a:t>
            </a:r>
            <a:r>
              <a:rPr sz="8000" b="1" spc="60" dirty="0">
                <a:latin typeface="Tahoma"/>
                <a:cs typeface="Tahoma"/>
              </a:rPr>
              <a:t>e</a:t>
            </a:r>
            <a:r>
              <a:rPr sz="8000" b="1" spc="660" dirty="0">
                <a:latin typeface="Tahoma"/>
                <a:cs typeface="Tahoma"/>
              </a:rPr>
              <a:t>m</a:t>
            </a:r>
            <a:r>
              <a:rPr sz="8000" b="1" spc="60" dirty="0">
                <a:latin typeface="Tahoma"/>
                <a:cs typeface="Tahoma"/>
              </a:rPr>
              <a:t>e</a:t>
            </a:r>
            <a:r>
              <a:rPr sz="8000" b="1" spc="254" dirty="0">
                <a:latin typeface="Tahoma"/>
                <a:cs typeface="Tahoma"/>
              </a:rPr>
              <a:t>n</a:t>
            </a:r>
            <a:r>
              <a:rPr sz="8000" b="1" spc="150" dirty="0">
                <a:latin typeface="Tahoma"/>
                <a:cs typeface="Tahoma"/>
              </a:rPr>
              <a:t>t</a:t>
            </a:r>
            <a:r>
              <a:rPr sz="8000" b="1" spc="-15" dirty="0">
                <a:latin typeface="Tahoma"/>
                <a:cs typeface="Tahoma"/>
              </a:rPr>
              <a:t>s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54752" y="0"/>
            <a:ext cx="4533265" cy="1802130"/>
          </a:xfrm>
          <a:custGeom>
            <a:avLst/>
            <a:gdLst/>
            <a:ahLst/>
            <a:cxnLst/>
            <a:rect l="l" t="t" r="r" b="b"/>
            <a:pathLst>
              <a:path w="4533265" h="1802130">
                <a:moveTo>
                  <a:pt x="1040515" y="1801960"/>
                </a:moveTo>
                <a:lnTo>
                  <a:pt x="4533247" y="1801960"/>
                </a:lnTo>
                <a:lnTo>
                  <a:pt x="4533247" y="1776937"/>
                </a:lnTo>
                <a:lnTo>
                  <a:pt x="1058508" y="1776937"/>
                </a:lnTo>
                <a:lnTo>
                  <a:pt x="32494" y="0"/>
                </a:lnTo>
                <a:lnTo>
                  <a:pt x="0" y="0"/>
                </a:lnTo>
                <a:lnTo>
                  <a:pt x="104051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74275" y="9523245"/>
            <a:ext cx="3981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145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2250" b="1" spc="-90" dirty="0">
                <a:solidFill>
                  <a:srgbClr val="1B4444"/>
                </a:solidFill>
                <a:latin typeface="Tahoma"/>
                <a:cs typeface="Tahoma"/>
              </a:rPr>
              <a:t>5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671366"/>
            <a:ext cx="6122670" cy="1945639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920"/>
              </a:spcBef>
            </a:pPr>
            <a:r>
              <a:rPr sz="6600" b="1" spc="95" dirty="0">
                <a:solidFill>
                  <a:srgbClr val="E4E4E4"/>
                </a:solidFill>
                <a:latin typeface="Tahoma"/>
                <a:cs typeface="Tahoma"/>
              </a:rPr>
              <a:t>Hardware </a:t>
            </a:r>
            <a:r>
              <a:rPr sz="6600" b="1" spc="10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6600" b="1" spc="-20" dirty="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sz="6600" b="1" spc="45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6600" b="1" spc="365" dirty="0">
                <a:solidFill>
                  <a:srgbClr val="E4E4E4"/>
                </a:solidFill>
                <a:latin typeface="Tahoma"/>
                <a:cs typeface="Tahoma"/>
              </a:rPr>
              <a:t>q</a:t>
            </a:r>
            <a:r>
              <a:rPr sz="6600" b="1" spc="145" dirty="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sz="6600" b="1" spc="55" dirty="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sz="6600" b="1" spc="-50" dirty="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sz="6600" b="1" spc="45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6600" b="1" spc="545" dirty="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sz="6600" b="1" spc="45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6600" b="1" spc="210" dirty="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sz="6600" b="1" spc="120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sz="6600" b="1" spc="-15" dirty="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endParaRPr sz="66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8700" y="3421026"/>
            <a:ext cx="16230600" cy="4607560"/>
            <a:chOff x="1028700" y="3421026"/>
            <a:chExt cx="16230600" cy="4607560"/>
          </a:xfrm>
        </p:grpSpPr>
        <p:sp>
          <p:nvSpPr>
            <p:cNvPr id="5" name="object 5"/>
            <p:cNvSpPr/>
            <p:nvPr/>
          </p:nvSpPr>
          <p:spPr>
            <a:xfrm>
              <a:off x="1028700" y="3421026"/>
              <a:ext cx="16230600" cy="4607560"/>
            </a:xfrm>
            <a:custGeom>
              <a:avLst/>
              <a:gdLst/>
              <a:ahLst/>
              <a:cxnLst/>
              <a:rect l="l" t="t" r="r" b="b"/>
              <a:pathLst>
                <a:path w="16230600" h="4607559">
                  <a:moveTo>
                    <a:pt x="16230598" y="4607413"/>
                  </a:moveTo>
                  <a:lnTo>
                    <a:pt x="0" y="4607413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4607413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4" y="4397021"/>
              <a:ext cx="161924" cy="161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4" y="5063771"/>
              <a:ext cx="161924" cy="161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4" y="5730521"/>
              <a:ext cx="161924" cy="161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4" y="6397271"/>
              <a:ext cx="161924" cy="1619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450">
              <a:latin typeface="Times New Roman"/>
              <a:cs typeface="Times New Roman"/>
            </a:endParaRPr>
          </a:p>
          <a:p>
            <a:pPr marL="1010285" marR="8250555">
              <a:lnSpc>
                <a:spcPct val="115100"/>
              </a:lnSpc>
              <a:spcBef>
                <a:spcPts val="5"/>
              </a:spcBef>
            </a:pPr>
            <a:r>
              <a:rPr spc="125" dirty="0"/>
              <a:t>O</a:t>
            </a:r>
            <a:r>
              <a:rPr spc="40" dirty="0"/>
              <a:t>S</a:t>
            </a:r>
            <a:r>
              <a:rPr spc="-235" dirty="0"/>
              <a:t> </a:t>
            </a:r>
            <a:r>
              <a:rPr spc="-470" dirty="0"/>
              <a:t>:</a:t>
            </a:r>
            <a:r>
              <a:rPr spc="-235" dirty="0"/>
              <a:t> </a:t>
            </a:r>
            <a:r>
              <a:rPr spc="195" dirty="0"/>
              <a:t>W</a:t>
            </a:r>
            <a:r>
              <a:rPr spc="30" dirty="0"/>
              <a:t>i</a:t>
            </a:r>
            <a:r>
              <a:rPr spc="114" dirty="0"/>
              <a:t>n</a:t>
            </a:r>
            <a:r>
              <a:rPr spc="210" dirty="0"/>
              <a:t>d</a:t>
            </a:r>
            <a:r>
              <a:rPr spc="70" dirty="0"/>
              <a:t>o</a:t>
            </a:r>
            <a:r>
              <a:rPr spc="175" dirty="0"/>
              <a:t>w</a:t>
            </a:r>
            <a:r>
              <a:rPr spc="-10" dirty="0"/>
              <a:t>s</a:t>
            </a:r>
            <a:r>
              <a:rPr spc="-235" dirty="0"/>
              <a:t> </a:t>
            </a:r>
            <a:r>
              <a:rPr spc="-860" dirty="0"/>
              <a:t>1</a:t>
            </a:r>
            <a:r>
              <a:rPr spc="250" dirty="0"/>
              <a:t>0</a:t>
            </a:r>
            <a:r>
              <a:rPr spc="-235" dirty="0"/>
              <a:t> </a:t>
            </a:r>
            <a:r>
              <a:rPr spc="70" dirty="0"/>
              <a:t>o</a:t>
            </a:r>
            <a:r>
              <a:rPr spc="-30" dirty="0"/>
              <a:t>r</a:t>
            </a:r>
            <a:r>
              <a:rPr spc="-235" dirty="0"/>
              <a:t> </a:t>
            </a:r>
            <a:r>
              <a:rPr dirty="0"/>
              <a:t>a</a:t>
            </a:r>
            <a:r>
              <a:rPr spc="195" dirty="0"/>
              <a:t>b</a:t>
            </a:r>
            <a:r>
              <a:rPr spc="70" dirty="0"/>
              <a:t>o</a:t>
            </a:r>
            <a:r>
              <a:rPr spc="-35" dirty="0"/>
              <a:t>v</a:t>
            </a:r>
            <a:r>
              <a:rPr spc="20" dirty="0"/>
              <a:t>e  </a:t>
            </a:r>
            <a:r>
              <a:rPr spc="80" dirty="0"/>
              <a:t>P</a:t>
            </a:r>
            <a:r>
              <a:rPr spc="-35" dirty="0"/>
              <a:t>r</a:t>
            </a:r>
            <a:r>
              <a:rPr spc="70" dirty="0"/>
              <a:t>o</a:t>
            </a:r>
            <a:r>
              <a:rPr spc="125" dirty="0"/>
              <a:t>c</a:t>
            </a:r>
            <a:r>
              <a:rPr spc="25" dirty="0"/>
              <a:t>e</a:t>
            </a:r>
            <a:r>
              <a:rPr spc="-15" dirty="0"/>
              <a:t>ss</a:t>
            </a:r>
            <a:r>
              <a:rPr spc="70" dirty="0"/>
              <a:t>o</a:t>
            </a:r>
            <a:r>
              <a:rPr spc="-30" dirty="0"/>
              <a:t>r</a:t>
            </a:r>
            <a:r>
              <a:rPr spc="-235" dirty="0"/>
              <a:t> </a:t>
            </a:r>
            <a:r>
              <a:rPr spc="-470" dirty="0"/>
              <a:t>:</a:t>
            </a:r>
            <a:r>
              <a:rPr spc="-235" dirty="0"/>
              <a:t> </a:t>
            </a:r>
            <a:r>
              <a:rPr spc="-635" dirty="0"/>
              <a:t>I</a:t>
            </a:r>
            <a:r>
              <a:rPr spc="114" dirty="0"/>
              <a:t>n</a:t>
            </a:r>
            <a:r>
              <a:rPr spc="65" dirty="0"/>
              <a:t>t</a:t>
            </a:r>
            <a:r>
              <a:rPr spc="25" dirty="0"/>
              <a:t>e</a:t>
            </a:r>
            <a:r>
              <a:rPr spc="70" dirty="0"/>
              <a:t>l</a:t>
            </a:r>
            <a:r>
              <a:rPr spc="-235" dirty="0"/>
              <a:t> </a:t>
            </a:r>
            <a:r>
              <a:rPr spc="80" dirty="0"/>
              <a:t>P</a:t>
            </a:r>
            <a:r>
              <a:rPr spc="-225" dirty="0"/>
              <a:t>-</a:t>
            </a:r>
            <a:r>
              <a:rPr spc="-635" dirty="0"/>
              <a:t>I</a:t>
            </a:r>
            <a:r>
              <a:rPr spc="204" dirty="0"/>
              <a:t>V</a:t>
            </a:r>
            <a:r>
              <a:rPr spc="-235" dirty="0"/>
              <a:t> </a:t>
            </a:r>
            <a:r>
              <a:rPr spc="35" dirty="0"/>
              <a:t>S</a:t>
            </a:r>
            <a:r>
              <a:rPr spc="10" dirty="0"/>
              <a:t>y</a:t>
            </a:r>
            <a:r>
              <a:rPr spc="-15" dirty="0"/>
              <a:t>s</a:t>
            </a:r>
            <a:r>
              <a:rPr spc="65" dirty="0"/>
              <a:t>t</a:t>
            </a:r>
            <a:r>
              <a:rPr spc="25" dirty="0"/>
              <a:t>e</a:t>
            </a:r>
            <a:r>
              <a:rPr spc="170" dirty="0"/>
              <a:t>m  </a:t>
            </a:r>
            <a:r>
              <a:rPr spc="-15" dirty="0"/>
              <a:t>R</a:t>
            </a:r>
            <a:r>
              <a:rPr spc="315" dirty="0"/>
              <a:t>A</a:t>
            </a:r>
            <a:r>
              <a:rPr spc="60" dirty="0"/>
              <a:t>M</a:t>
            </a:r>
            <a:r>
              <a:rPr spc="-235" dirty="0"/>
              <a:t> </a:t>
            </a:r>
            <a:r>
              <a:rPr spc="-470" dirty="0"/>
              <a:t>:</a:t>
            </a:r>
            <a:r>
              <a:rPr spc="-235" dirty="0"/>
              <a:t> </a:t>
            </a:r>
            <a:r>
              <a:rPr spc="15" dirty="0"/>
              <a:t>8</a:t>
            </a:r>
            <a:r>
              <a:rPr spc="-15" dirty="0"/>
              <a:t>G</a:t>
            </a:r>
            <a:r>
              <a:rPr spc="110" dirty="0"/>
              <a:t>B</a:t>
            </a:r>
          </a:p>
          <a:p>
            <a:pPr marL="1010285">
              <a:lnSpc>
                <a:spcPct val="100000"/>
              </a:lnSpc>
              <a:spcBef>
                <a:spcPts val="690"/>
              </a:spcBef>
            </a:pPr>
            <a:r>
              <a:rPr spc="75" dirty="0"/>
              <a:t>H</a:t>
            </a:r>
            <a:r>
              <a:rPr dirty="0"/>
              <a:t>a</a:t>
            </a:r>
            <a:r>
              <a:rPr spc="-35" dirty="0"/>
              <a:t>r</a:t>
            </a:r>
            <a:r>
              <a:rPr spc="215" dirty="0"/>
              <a:t>d</a:t>
            </a:r>
            <a:r>
              <a:rPr spc="-235" dirty="0"/>
              <a:t> </a:t>
            </a:r>
            <a:r>
              <a:rPr spc="30" dirty="0"/>
              <a:t>Di</a:t>
            </a:r>
            <a:r>
              <a:rPr spc="-15" dirty="0"/>
              <a:t>s</a:t>
            </a:r>
            <a:r>
              <a:rPr spc="100" dirty="0"/>
              <a:t>k</a:t>
            </a:r>
            <a:r>
              <a:rPr spc="-235" dirty="0"/>
              <a:t> </a:t>
            </a:r>
            <a:r>
              <a:rPr spc="-470" dirty="0"/>
              <a:t>:</a:t>
            </a:r>
            <a:r>
              <a:rPr spc="-235" dirty="0"/>
              <a:t> </a:t>
            </a:r>
            <a:r>
              <a:rPr spc="-165" dirty="0"/>
              <a:t>5</a:t>
            </a:r>
            <a:r>
              <a:rPr spc="-860" dirty="0"/>
              <a:t>1</a:t>
            </a:r>
            <a:r>
              <a:rPr spc="-140" dirty="0"/>
              <a:t>2</a:t>
            </a:r>
            <a:r>
              <a:rPr spc="-235" dirty="0"/>
              <a:t> </a:t>
            </a:r>
            <a:r>
              <a:rPr spc="35" dirty="0"/>
              <a:t>SSD</a:t>
            </a:r>
            <a:r>
              <a:rPr spc="-235" dirty="0"/>
              <a:t> </a:t>
            </a:r>
            <a:r>
              <a:rPr spc="70" dirty="0"/>
              <a:t>o</a:t>
            </a:r>
            <a:r>
              <a:rPr spc="-30" dirty="0"/>
              <a:t>r</a:t>
            </a:r>
            <a:r>
              <a:rPr spc="-235" dirty="0"/>
              <a:t> </a:t>
            </a:r>
            <a:r>
              <a:rPr spc="75" dirty="0"/>
              <a:t>H</a:t>
            </a:r>
            <a:r>
              <a:rPr spc="30" dirty="0"/>
              <a:t>D</a:t>
            </a:r>
            <a:r>
              <a:rPr spc="35" dirty="0"/>
              <a:t>D</a:t>
            </a:r>
          </a:p>
        </p:txBody>
      </p:sp>
      <p:sp>
        <p:nvSpPr>
          <p:cNvPr id="11" name="object 11"/>
          <p:cNvSpPr/>
          <p:nvPr/>
        </p:nvSpPr>
        <p:spPr>
          <a:xfrm>
            <a:off x="14925710" y="9236392"/>
            <a:ext cx="3362325" cy="1050925"/>
          </a:xfrm>
          <a:custGeom>
            <a:avLst/>
            <a:gdLst/>
            <a:ahLst/>
            <a:cxnLst/>
            <a:rect l="l" t="t" r="r" b="b"/>
            <a:pathLst>
              <a:path w="3362325" h="1050925">
                <a:moveTo>
                  <a:pt x="3362289" y="1050606"/>
                </a:moveTo>
                <a:lnTo>
                  <a:pt x="0" y="1050606"/>
                </a:lnTo>
                <a:lnTo>
                  <a:pt x="606608" y="0"/>
                </a:lnTo>
                <a:lnTo>
                  <a:pt x="3362289" y="0"/>
                </a:lnTo>
                <a:lnTo>
                  <a:pt x="3362289" y="1050606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84332" y="9541931"/>
            <a:ext cx="38798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55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2100" b="1" spc="10" dirty="0">
                <a:solidFill>
                  <a:srgbClr val="1B4444"/>
                </a:solidFill>
                <a:latin typeface="Tahoma"/>
                <a:cs typeface="Tahoma"/>
              </a:rPr>
              <a:t>6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211705"/>
          </a:xfrm>
          <a:custGeom>
            <a:avLst/>
            <a:gdLst/>
            <a:ahLst/>
            <a:cxnLst/>
            <a:rect l="l" t="t" r="r" b="b"/>
            <a:pathLst>
              <a:path w="18288000" h="2211705">
                <a:moveTo>
                  <a:pt x="18287998" y="2211454"/>
                </a:moveTo>
                <a:lnTo>
                  <a:pt x="0" y="221145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211454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2903" y="535623"/>
            <a:ext cx="713168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125" dirty="0">
                <a:solidFill>
                  <a:srgbClr val="E4E4E4"/>
                </a:solidFill>
                <a:latin typeface="Tahoma"/>
                <a:cs typeface="Tahoma"/>
              </a:rPr>
              <a:t>PROPOSED</a:t>
            </a:r>
            <a:r>
              <a:rPr sz="5500" b="1" spc="-39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5500" b="1" spc="90" dirty="0">
                <a:solidFill>
                  <a:srgbClr val="E4E4E4"/>
                </a:solidFill>
                <a:latin typeface="Tahoma"/>
                <a:cs typeface="Tahoma"/>
              </a:rPr>
              <a:t>SYSTEM</a:t>
            </a:r>
            <a:endParaRPr sz="55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2759891"/>
            <a:ext cx="161925" cy="1619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15653" y="2355485"/>
            <a:ext cx="15456535" cy="654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8400"/>
              </a:lnSpc>
              <a:spcBef>
                <a:spcPts val="95"/>
              </a:spcBef>
            </a:pPr>
            <a:r>
              <a:rPr sz="3700" spc="204" dirty="0">
                <a:solidFill>
                  <a:srgbClr val="1B4444"/>
                </a:solidFill>
                <a:latin typeface="Tahoma"/>
                <a:cs typeface="Tahoma"/>
              </a:rPr>
              <a:t>For </a:t>
            </a:r>
            <a:r>
              <a:rPr sz="3700" spc="265" dirty="0">
                <a:solidFill>
                  <a:srgbClr val="1B4444"/>
                </a:solidFill>
                <a:latin typeface="Tahoma"/>
                <a:cs typeface="Tahoma"/>
              </a:rPr>
              <a:t>subscription-based </a:t>
            </a:r>
            <a:r>
              <a:rPr sz="3700" spc="335" dirty="0">
                <a:solidFill>
                  <a:srgbClr val="1B4444"/>
                </a:solidFill>
                <a:latin typeface="Tahoma"/>
                <a:cs typeface="Tahoma"/>
              </a:rPr>
              <a:t>companies </a:t>
            </a:r>
            <a:r>
              <a:rPr sz="3700" spc="254" dirty="0">
                <a:solidFill>
                  <a:srgbClr val="1B4444"/>
                </a:solidFill>
                <a:latin typeface="Tahoma"/>
                <a:cs typeface="Tahoma"/>
              </a:rPr>
              <a:t>like </a:t>
            </a:r>
            <a:r>
              <a:rPr sz="3700" spc="240" dirty="0">
                <a:solidFill>
                  <a:srgbClr val="1B4444"/>
                </a:solidFill>
                <a:latin typeface="Tahoma"/>
                <a:cs typeface="Tahoma"/>
              </a:rPr>
              <a:t>Netflix </a:t>
            </a:r>
            <a:r>
              <a:rPr sz="3700" spc="360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3700" spc="165" dirty="0">
                <a:solidFill>
                  <a:srgbClr val="1B4444"/>
                </a:solidFill>
                <a:latin typeface="Tahoma"/>
                <a:cs typeface="Tahoma"/>
              </a:rPr>
              <a:t>Spotify, </a:t>
            </a:r>
            <a:r>
              <a:rPr sz="3700" spc="235" dirty="0">
                <a:solidFill>
                  <a:srgbClr val="1B4444"/>
                </a:solidFill>
                <a:latin typeface="Tahoma"/>
                <a:cs typeface="Tahoma"/>
              </a:rPr>
              <a:t>it </a:t>
            </a:r>
            <a:r>
              <a:rPr sz="3700" spc="145" dirty="0">
                <a:solidFill>
                  <a:srgbClr val="1B4444"/>
                </a:solidFill>
                <a:latin typeface="Tahoma"/>
                <a:cs typeface="Tahoma"/>
              </a:rPr>
              <a:t>is </a:t>
            </a:r>
            <a:r>
              <a:rPr sz="3700" spc="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70" dirty="0">
                <a:solidFill>
                  <a:srgbClr val="1B4444"/>
                </a:solidFill>
                <a:latin typeface="Tahoma"/>
                <a:cs typeface="Tahoma"/>
              </a:rPr>
              <a:t>crucial </a:t>
            </a:r>
            <a:r>
              <a:rPr sz="3700" spc="28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3700" spc="235" dirty="0">
                <a:solidFill>
                  <a:srgbClr val="1B4444"/>
                </a:solidFill>
                <a:latin typeface="Tahoma"/>
                <a:cs typeface="Tahoma"/>
              </a:rPr>
              <a:t>retain existing </a:t>
            </a:r>
            <a:r>
              <a:rPr sz="3700" spc="280" dirty="0">
                <a:solidFill>
                  <a:srgbClr val="1B4444"/>
                </a:solidFill>
                <a:latin typeface="Tahoma"/>
                <a:cs typeface="Tahoma"/>
              </a:rPr>
              <a:t>customers </a:t>
            </a:r>
            <a:r>
              <a:rPr sz="3700" spc="254" dirty="0">
                <a:solidFill>
                  <a:srgbClr val="1B4444"/>
                </a:solidFill>
                <a:latin typeface="Tahoma"/>
                <a:cs typeface="Tahoma"/>
              </a:rPr>
              <a:t>since </a:t>
            </a:r>
            <a:r>
              <a:rPr sz="3700" spc="300" dirty="0">
                <a:solidFill>
                  <a:srgbClr val="1B4444"/>
                </a:solidFill>
                <a:latin typeface="Tahoma"/>
                <a:cs typeface="Tahoma"/>
              </a:rPr>
              <a:t>the </a:t>
            </a:r>
            <a:r>
              <a:rPr sz="3700" spc="235" dirty="0">
                <a:solidFill>
                  <a:srgbClr val="1B4444"/>
                </a:solidFill>
                <a:latin typeface="Tahoma"/>
                <a:cs typeface="Tahoma"/>
              </a:rPr>
              <a:t>entire business </a:t>
            </a:r>
            <a:r>
              <a:rPr sz="3700" spc="2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95" dirty="0">
                <a:solidFill>
                  <a:srgbClr val="1B4444"/>
                </a:solidFill>
                <a:latin typeface="Tahoma"/>
                <a:cs typeface="Tahoma"/>
              </a:rPr>
              <a:t>model</a:t>
            </a:r>
            <a:r>
              <a:rPr sz="3700" spc="-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80" dirty="0">
                <a:solidFill>
                  <a:srgbClr val="1B4444"/>
                </a:solidFill>
                <a:latin typeface="Tahoma"/>
                <a:cs typeface="Tahoma"/>
              </a:rPr>
              <a:t>relies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45" dirty="0">
                <a:solidFill>
                  <a:srgbClr val="1B4444"/>
                </a:solidFill>
                <a:latin typeface="Tahoma"/>
                <a:cs typeface="Tahoma"/>
              </a:rPr>
              <a:t>on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30" dirty="0">
                <a:solidFill>
                  <a:srgbClr val="1B4444"/>
                </a:solidFill>
                <a:latin typeface="Tahoma"/>
                <a:cs typeface="Tahoma"/>
              </a:rPr>
              <a:t>plan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90" dirty="0">
                <a:solidFill>
                  <a:srgbClr val="1B4444"/>
                </a:solidFill>
                <a:latin typeface="Tahoma"/>
                <a:cs typeface="Tahoma"/>
              </a:rPr>
              <a:t>renewals.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-90" dirty="0">
                <a:solidFill>
                  <a:srgbClr val="1B4444"/>
                </a:solidFill>
                <a:latin typeface="Tahoma"/>
                <a:cs typeface="Tahoma"/>
              </a:rPr>
              <a:t>If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54" dirty="0">
                <a:solidFill>
                  <a:srgbClr val="1B4444"/>
                </a:solidFill>
                <a:latin typeface="Tahoma"/>
                <a:cs typeface="Tahoma"/>
              </a:rPr>
              <a:t>you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85" dirty="0">
                <a:solidFill>
                  <a:srgbClr val="1B4444"/>
                </a:solidFill>
                <a:latin typeface="Tahoma"/>
                <a:cs typeface="Tahoma"/>
              </a:rPr>
              <a:t>would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54" dirty="0">
                <a:solidFill>
                  <a:srgbClr val="1B4444"/>
                </a:solidFill>
                <a:latin typeface="Tahoma"/>
                <a:cs typeface="Tahoma"/>
              </a:rPr>
              <a:t>like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85" dirty="0">
                <a:solidFill>
                  <a:srgbClr val="1B4444"/>
                </a:solidFill>
                <a:latin typeface="Tahoma"/>
                <a:cs typeface="Tahoma"/>
              </a:rPr>
              <a:t>to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30" dirty="0">
                <a:solidFill>
                  <a:srgbClr val="1B4444"/>
                </a:solidFill>
                <a:latin typeface="Tahoma"/>
                <a:cs typeface="Tahoma"/>
              </a:rPr>
              <a:t>work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55" dirty="0">
                <a:solidFill>
                  <a:srgbClr val="1B4444"/>
                </a:solidFill>
                <a:latin typeface="Tahoma"/>
                <a:cs typeface="Tahoma"/>
              </a:rPr>
              <a:t>as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25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95" dirty="0">
                <a:solidFill>
                  <a:srgbClr val="1B4444"/>
                </a:solidFill>
                <a:latin typeface="Tahoma"/>
                <a:cs typeface="Tahoma"/>
              </a:rPr>
              <a:t>data </a:t>
            </a:r>
            <a:r>
              <a:rPr sz="3700" spc="-1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29" dirty="0">
                <a:solidFill>
                  <a:srgbClr val="1B4444"/>
                </a:solidFill>
                <a:latin typeface="Tahoma"/>
                <a:cs typeface="Tahoma"/>
              </a:rPr>
              <a:t>scientist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70" dirty="0">
                <a:solidFill>
                  <a:srgbClr val="1B4444"/>
                </a:solidFill>
                <a:latin typeface="Tahoma"/>
                <a:cs typeface="Tahoma"/>
              </a:rPr>
              <a:t>for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35" dirty="0">
                <a:solidFill>
                  <a:srgbClr val="1B4444"/>
                </a:solidFill>
                <a:latin typeface="Tahoma"/>
                <a:cs typeface="Tahoma"/>
              </a:rPr>
              <a:t>companies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54" dirty="0">
                <a:solidFill>
                  <a:srgbClr val="1B4444"/>
                </a:solidFill>
                <a:latin typeface="Tahoma"/>
                <a:cs typeface="Tahoma"/>
              </a:rPr>
              <a:t>like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40" dirty="0">
                <a:solidFill>
                  <a:srgbClr val="1B4444"/>
                </a:solidFill>
                <a:latin typeface="Tahoma"/>
                <a:cs typeface="Tahoma"/>
              </a:rPr>
              <a:t>these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95" dirty="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00" dirty="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50" dirty="0">
                <a:solidFill>
                  <a:srgbClr val="1B4444"/>
                </a:solidFill>
                <a:latin typeface="Tahoma"/>
                <a:cs typeface="Tahoma"/>
              </a:rPr>
              <a:t>future,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35" dirty="0">
                <a:solidFill>
                  <a:srgbClr val="1B4444"/>
                </a:solidFill>
                <a:latin typeface="Tahoma"/>
                <a:cs typeface="Tahoma"/>
              </a:rPr>
              <a:t>it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45" dirty="0">
                <a:solidFill>
                  <a:srgbClr val="1B4444"/>
                </a:solidFill>
                <a:latin typeface="Tahoma"/>
                <a:cs typeface="Tahoma"/>
              </a:rPr>
              <a:t>is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25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50" dirty="0">
                <a:solidFill>
                  <a:srgbClr val="1B4444"/>
                </a:solidFill>
                <a:latin typeface="Tahoma"/>
                <a:cs typeface="Tahoma"/>
              </a:rPr>
              <a:t>good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80" dirty="0">
                <a:solidFill>
                  <a:srgbClr val="1B4444"/>
                </a:solidFill>
                <a:latin typeface="Tahoma"/>
                <a:cs typeface="Tahoma"/>
              </a:rPr>
              <a:t>idea</a:t>
            </a:r>
            <a:r>
              <a:rPr sz="3700" spc="-10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8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3700" spc="-1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40" dirty="0">
                <a:solidFill>
                  <a:srgbClr val="1B4444"/>
                </a:solidFill>
                <a:latin typeface="Tahoma"/>
                <a:cs typeface="Tahoma"/>
              </a:rPr>
              <a:t>learn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20" dirty="0">
                <a:solidFill>
                  <a:srgbClr val="1B4444"/>
                </a:solidFill>
                <a:latin typeface="Tahoma"/>
                <a:cs typeface="Tahoma"/>
              </a:rPr>
              <a:t>about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00" dirty="0">
                <a:solidFill>
                  <a:srgbClr val="1B4444"/>
                </a:solidFill>
                <a:latin typeface="Tahoma"/>
                <a:cs typeface="Tahoma"/>
              </a:rPr>
              <a:t>techniques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05" dirty="0">
                <a:solidFill>
                  <a:srgbClr val="1B4444"/>
                </a:solidFill>
                <a:latin typeface="Tahoma"/>
                <a:cs typeface="Tahoma"/>
              </a:rPr>
              <a:t>such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55" dirty="0">
                <a:solidFill>
                  <a:srgbClr val="1B4444"/>
                </a:solidFill>
                <a:latin typeface="Tahoma"/>
                <a:cs typeface="Tahoma"/>
              </a:rPr>
              <a:t>as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05" dirty="0">
                <a:solidFill>
                  <a:srgbClr val="1B4444"/>
                </a:solidFill>
                <a:latin typeface="Tahoma"/>
                <a:cs typeface="Tahoma"/>
              </a:rPr>
              <a:t>customer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25" dirty="0">
                <a:solidFill>
                  <a:srgbClr val="1B4444"/>
                </a:solidFill>
                <a:latin typeface="Tahoma"/>
                <a:cs typeface="Tahoma"/>
              </a:rPr>
              <a:t>churn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45" dirty="0">
                <a:solidFill>
                  <a:srgbClr val="1B4444"/>
                </a:solidFill>
                <a:latin typeface="Tahoma"/>
                <a:cs typeface="Tahoma"/>
              </a:rPr>
              <a:t>prediction.</a:t>
            </a:r>
            <a:endParaRPr sz="3700">
              <a:latin typeface="Tahoma"/>
              <a:cs typeface="Tahoma"/>
            </a:endParaRPr>
          </a:p>
          <a:p>
            <a:pPr marL="12700" marR="5080" algn="just">
              <a:lnSpc>
                <a:spcPct val="128400"/>
              </a:lnSpc>
            </a:pPr>
            <a:r>
              <a:rPr sz="3700" spc="290" dirty="0">
                <a:solidFill>
                  <a:srgbClr val="1B4444"/>
                </a:solidFill>
                <a:latin typeface="Tahoma"/>
                <a:cs typeface="Tahoma"/>
              </a:rPr>
              <a:t>You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30" dirty="0">
                <a:solidFill>
                  <a:srgbClr val="1B4444"/>
                </a:solidFill>
                <a:latin typeface="Tahoma"/>
                <a:cs typeface="Tahoma"/>
              </a:rPr>
              <a:t>can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45" dirty="0">
                <a:solidFill>
                  <a:srgbClr val="1B4444"/>
                </a:solidFill>
                <a:latin typeface="Tahoma"/>
                <a:cs typeface="Tahoma"/>
              </a:rPr>
              <a:t>build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25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25" dirty="0">
                <a:solidFill>
                  <a:srgbClr val="1B4444"/>
                </a:solidFill>
                <a:latin typeface="Tahoma"/>
                <a:cs typeface="Tahoma"/>
              </a:rPr>
              <a:t>churn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00" dirty="0">
                <a:solidFill>
                  <a:srgbClr val="1B4444"/>
                </a:solidFill>
                <a:latin typeface="Tahoma"/>
                <a:cs typeface="Tahoma"/>
              </a:rPr>
              <a:t>prediction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95" dirty="0">
                <a:solidFill>
                  <a:srgbClr val="1B4444"/>
                </a:solidFill>
                <a:latin typeface="Tahoma"/>
                <a:cs typeface="Tahoma"/>
              </a:rPr>
              <a:t>model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60" dirty="0">
                <a:solidFill>
                  <a:srgbClr val="1B4444"/>
                </a:solidFill>
                <a:latin typeface="Tahoma"/>
                <a:cs typeface="Tahoma"/>
              </a:rPr>
              <a:t>and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80" dirty="0">
                <a:solidFill>
                  <a:srgbClr val="1B4444"/>
                </a:solidFill>
                <a:latin typeface="Tahoma"/>
                <a:cs typeface="Tahoma"/>
              </a:rPr>
              <a:t>showcase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35" dirty="0">
                <a:solidFill>
                  <a:srgbClr val="1B4444"/>
                </a:solidFill>
                <a:latin typeface="Tahoma"/>
                <a:cs typeface="Tahoma"/>
              </a:rPr>
              <a:t>it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45" dirty="0">
                <a:solidFill>
                  <a:srgbClr val="1B4444"/>
                </a:solidFill>
                <a:latin typeface="Tahoma"/>
                <a:cs typeface="Tahoma"/>
              </a:rPr>
              <a:t>on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20" dirty="0">
                <a:solidFill>
                  <a:srgbClr val="1B4444"/>
                </a:solidFill>
                <a:latin typeface="Tahoma"/>
                <a:cs typeface="Tahoma"/>
              </a:rPr>
              <a:t>your </a:t>
            </a:r>
            <a:r>
              <a:rPr sz="3700" spc="-1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00" dirty="0">
                <a:solidFill>
                  <a:srgbClr val="1B4444"/>
                </a:solidFill>
                <a:latin typeface="Tahoma"/>
                <a:cs typeface="Tahoma"/>
              </a:rPr>
              <a:t>resume, </a:t>
            </a:r>
            <a:r>
              <a:rPr sz="3700" spc="155" dirty="0">
                <a:solidFill>
                  <a:srgbClr val="1B4444"/>
                </a:solidFill>
                <a:latin typeface="Tahoma"/>
                <a:cs typeface="Tahoma"/>
              </a:rPr>
              <a:t>as </a:t>
            </a:r>
            <a:r>
              <a:rPr sz="3700" spc="240" dirty="0">
                <a:solidFill>
                  <a:srgbClr val="1B4444"/>
                </a:solidFill>
                <a:latin typeface="Tahoma"/>
                <a:cs typeface="Tahoma"/>
              </a:rPr>
              <a:t>this </a:t>
            </a:r>
            <a:r>
              <a:rPr sz="3700" spc="145" dirty="0">
                <a:solidFill>
                  <a:srgbClr val="1B4444"/>
                </a:solidFill>
                <a:latin typeface="Tahoma"/>
                <a:cs typeface="Tahoma"/>
              </a:rPr>
              <a:t>is </a:t>
            </a:r>
            <a:r>
              <a:rPr sz="3700" spc="225" dirty="0">
                <a:solidFill>
                  <a:srgbClr val="1B4444"/>
                </a:solidFill>
                <a:latin typeface="Tahoma"/>
                <a:cs typeface="Tahoma"/>
              </a:rPr>
              <a:t>a </a:t>
            </a:r>
            <a:r>
              <a:rPr sz="3700" spc="220" dirty="0">
                <a:solidFill>
                  <a:srgbClr val="1B4444"/>
                </a:solidFill>
                <a:latin typeface="Tahoma"/>
                <a:cs typeface="Tahoma"/>
              </a:rPr>
              <a:t>use </a:t>
            </a:r>
            <a:r>
              <a:rPr sz="3700" spc="225" dirty="0">
                <a:solidFill>
                  <a:srgbClr val="1B4444"/>
                </a:solidFill>
                <a:latin typeface="Tahoma"/>
                <a:cs typeface="Tahoma"/>
              </a:rPr>
              <a:t>case </a:t>
            </a:r>
            <a:r>
              <a:rPr sz="3700" spc="290" dirty="0">
                <a:solidFill>
                  <a:srgbClr val="1B4444"/>
                </a:solidFill>
                <a:latin typeface="Tahoma"/>
                <a:cs typeface="Tahoma"/>
              </a:rPr>
              <a:t>that </a:t>
            </a:r>
            <a:r>
              <a:rPr sz="3700" spc="145" dirty="0">
                <a:solidFill>
                  <a:srgbClr val="1B4444"/>
                </a:solidFill>
                <a:latin typeface="Tahoma"/>
                <a:cs typeface="Tahoma"/>
              </a:rPr>
              <a:t>is </a:t>
            </a:r>
            <a:r>
              <a:rPr sz="3700" spc="220" dirty="0">
                <a:solidFill>
                  <a:srgbClr val="1B4444"/>
                </a:solidFill>
                <a:latin typeface="Tahoma"/>
                <a:cs typeface="Tahoma"/>
              </a:rPr>
              <a:t>relevant </a:t>
            </a:r>
            <a:r>
              <a:rPr sz="3700" spc="28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3700" spc="310" dirty="0">
                <a:solidFill>
                  <a:srgbClr val="1B4444"/>
                </a:solidFill>
                <a:latin typeface="Tahoma"/>
                <a:cs typeface="Tahoma"/>
              </a:rPr>
              <a:t>almost </a:t>
            </a:r>
            <a:r>
              <a:rPr sz="3700" spc="155" dirty="0">
                <a:solidFill>
                  <a:srgbClr val="1B4444"/>
                </a:solidFill>
                <a:latin typeface="Tahoma"/>
                <a:cs typeface="Tahoma"/>
              </a:rPr>
              <a:t>every </a:t>
            </a:r>
            <a:r>
              <a:rPr sz="3700" spc="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70" dirty="0">
                <a:solidFill>
                  <a:srgbClr val="1B4444"/>
                </a:solidFill>
                <a:latin typeface="Tahoma"/>
                <a:cs typeface="Tahoma"/>
              </a:rPr>
              <a:t>organization</a:t>
            </a:r>
            <a:r>
              <a:rPr sz="37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60" dirty="0">
                <a:solidFill>
                  <a:srgbClr val="1B4444"/>
                </a:solidFill>
                <a:latin typeface="Tahoma"/>
                <a:cs typeface="Tahoma"/>
              </a:rPr>
              <a:t>and</a:t>
            </a:r>
            <a:r>
              <a:rPr sz="37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10" dirty="0">
                <a:solidFill>
                  <a:srgbClr val="1B4444"/>
                </a:solidFill>
                <a:latin typeface="Tahoma"/>
                <a:cs typeface="Tahoma"/>
              </a:rPr>
              <a:t>will</a:t>
            </a:r>
            <a:r>
              <a:rPr sz="37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35" dirty="0">
                <a:solidFill>
                  <a:srgbClr val="1B4444"/>
                </a:solidFill>
                <a:latin typeface="Tahoma"/>
                <a:cs typeface="Tahoma"/>
              </a:rPr>
              <a:t>help</a:t>
            </a:r>
            <a:r>
              <a:rPr sz="37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20" dirty="0">
                <a:solidFill>
                  <a:srgbClr val="1B4444"/>
                </a:solidFill>
                <a:latin typeface="Tahoma"/>
                <a:cs typeface="Tahoma"/>
              </a:rPr>
              <a:t>your</a:t>
            </a:r>
            <a:r>
              <a:rPr sz="37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50" dirty="0">
                <a:solidFill>
                  <a:srgbClr val="1B4444"/>
                </a:solidFill>
                <a:latin typeface="Tahoma"/>
                <a:cs typeface="Tahoma"/>
              </a:rPr>
              <a:t>portfolio</a:t>
            </a:r>
            <a:r>
              <a:rPr sz="37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85" dirty="0">
                <a:solidFill>
                  <a:srgbClr val="1B4444"/>
                </a:solidFill>
                <a:latin typeface="Tahoma"/>
                <a:cs typeface="Tahoma"/>
              </a:rPr>
              <a:t>stand</a:t>
            </a:r>
            <a:r>
              <a:rPr sz="37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05" dirty="0">
                <a:solidFill>
                  <a:srgbClr val="1B4444"/>
                </a:solidFill>
                <a:latin typeface="Tahoma"/>
                <a:cs typeface="Tahoma"/>
              </a:rPr>
              <a:t>out</a:t>
            </a:r>
            <a:r>
              <a:rPr sz="37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30" dirty="0">
                <a:solidFill>
                  <a:srgbClr val="1B4444"/>
                </a:solidFill>
                <a:latin typeface="Tahoma"/>
                <a:cs typeface="Tahoma"/>
              </a:rPr>
              <a:t>amongst</a:t>
            </a:r>
            <a:r>
              <a:rPr sz="37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65" dirty="0">
                <a:solidFill>
                  <a:srgbClr val="1B4444"/>
                </a:solidFill>
                <a:latin typeface="Tahoma"/>
                <a:cs typeface="Tahoma"/>
              </a:rPr>
              <a:t>other </a:t>
            </a:r>
            <a:r>
              <a:rPr sz="3700" spc="-1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95" dirty="0">
                <a:solidFill>
                  <a:srgbClr val="1B4444"/>
                </a:solidFill>
                <a:latin typeface="Tahoma"/>
                <a:cs typeface="Tahoma"/>
              </a:rPr>
              <a:t>data</a:t>
            </a:r>
            <a:r>
              <a:rPr sz="3700" spc="-2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65" dirty="0">
                <a:solidFill>
                  <a:srgbClr val="1B4444"/>
                </a:solidFill>
                <a:latin typeface="Tahoma"/>
                <a:cs typeface="Tahoma"/>
              </a:rPr>
              <a:t>science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35" dirty="0">
                <a:solidFill>
                  <a:srgbClr val="1B4444"/>
                </a:solidFill>
                <a:latin typeface="Tahoma"/>
                <a:cs typeface="Tahoma"/>
              </a:rPr>
              <a:t>candidates.</a:t>
            </a:r>
            <a:endParaRPr sz="37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6379390"/>
            <a:ext cx="161925" cy="1619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4925712" y="9236393"/>
            <a:ext cx="3362325" cy="1050925"/>
          </a:xfrm>
          <a:custGeom>
            <a:avLst/>
            <a:gdLst/>
            <a:ahLst/>
            <a:cxnLst/>
            <a:rect l="l" t="t" r="r" b="b"/>
            <a:pathLst>
              <a:path w="3362325" h="1050925">
                <a:moveTo>
                  <a:pt x="3362289" y="1050605"/>
                </a:moveTo>
                <a:lnTo>
                  <a:pt x="0" y="1050605"/>
                </a:lnTo>
                <a:lnTo>
                  <a:pt x="606607" y="0"/>
                </a:lnTo>
                <a:lnTo>
                  <a:pt x="3362289" y="0"/>
                </a:lnTo>
                <a:lnTo>
                  <a:pt x="3362289" y="1050605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966624" y="9609360"/>
            <a:ext cx="30543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105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1700" b="1" spc="-75" dirty="0">
                <a:solidFill>
                  <a:srgbClr val="1B4444"/>
                </a:solidFill>
                <a:latin typeface="Tahoma"/>
                <a:cs typeface="Tahoma"/>
              </a:rPr>
              <a:t>7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24880" cy="10287000"/>
          </a:xfrm>
          <a:custGeom>
            <a:avLst/>
            <a:gdLst/>
            <a:ahLst/>
            <a:cxnLst/>
            <a:rect l="l" t="t" r="r" b="b"/>
            <a:pathLst>
              <a:path w="6024880" h="10287000">
                <a:moveTo>
                  <a:pt x="602443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024436" y="0"/>
                </a:lnTo>
                <a:lnTo>
                  <a:pt x="6024436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8020" y="4147912"/>
            <a:ext cx="454596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b="1" spc="190" dirty="0">
                <a:solidFill>
                  <a:srgbClr val="E4E4E4"/>
                </a:solidFill>
                <a:latin typeface="Tahoma"/>
                <a:cs typeface="Tahoma"/>
              </a:rPr>
              <a:t>ADVANTAGES</a:t>
            </a:r>
            <a:endParaRPr sz="4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6214" y="2789038"/>
            <a:ext cx="160830" cy="1608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spc="210" dirty="0"/>
              <a:t>Identify </a:t>
            </a:r>
            <a:r>
              <a:rPr spc="270" dirty="0"/>
              <a:t>at </a:t>
            </a:r>
            <a:r>
              <a:rPr spc="210" dirty="0"/>
              <a:t>risk </a:t>
            </a:r>
            <a:r>
              <a:rPr spc="250" dirty="0"/>
              <a:t>customers. </a:t>
            </a:r>
            <a:r>
              <a:rPr spc="254" dirty="0"/>
              <a:t> </a:t>
            </a:r>
            <a:r>
              <a:rPr spc="300" dirty="0"/>
              <a:t>Defining</a:t>
            </a:r>
            <a:r>
              <a:rPr spc="-225" dirty="0"/>
              <a:t> </a:t>
            </a:r>
            <a:r>
              <a:rPr spc="330" dirty="0"/>
              <a:t>the</a:t>
            </a:r>
            <a:r>
              <a:rPr spc="-225" dirty="0"/>
              <a:t> </a:t>
            </a:r>
            <a:r>
              <a:rPr spc="405" dirty="0"/>
              <a:t>problem</a:t>
            </a:r>
            <a:r>
              <a:rPr spc="-225" dirty="0"/>
              <a:t> </a:t>
            </a:r>
            <a:r>
              <a:rPr spc="400" dirty="0"/>
              <a:t>and</a:t>
            </a:r>
            <a:r>
              <a:rPr spc="-225" dirty="0"/>
              <a:t> </a:t>
            </a:r>
            <a:r>
              <a:rPr spc="175" dirty="0"/>
              <a:t>goal.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6214" y="3479663"/>
            <a:ext cx="160830" cy="1608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6214" y="4170288"/>
            <a:ext cx="160830" cy="1608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55974" y="3796733"/>
            <a:ext cx="8944610" cy="2745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22860">
              <a:lnSpc>
                <a:spcPct val="116399"/>
              </a:lnSpc>
              <a:spcBef>
                <a:spcPts val="135"/>
              </a:spcBef>
            </a:pPr>
            <a:r>
              <a:rPr sz="3900" spc="210" dirty="0">
                <a:solidFill>
                  <a:srgbClr val="1B4444"/>
                </a:solidFill>
                <a:latin typeface="Tahoma"/>
                <a:cs typeface="Tahoma"/>
              </a:rPr>
              <a:t>Identify</a:t>
            </a:r>
            <a:r>
              <a:rPr sz="3900" spc="-2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900" spc="330" dirty="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sz="3900" spc="-21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900" spc="395" dirty="0">
                <a:solidFill>
                  <a:srgbClr val="1B4444"/>
                </a:solidFill>
                <a:latin typeface="Tahoma"/>
                <a:cs typeface="Tahoma"/>
              </a:rPr>
              <a:t>methods</a:t>
            </a:r>
            <a:r>
              <a:rPr sz="3900" spc="-21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900" spc="315" dirty="0">
                <a:solidFill>
                  <a:srgbClr val="1B4444"/>
                </a:solidFill>
                <a:latin typeface="Tahoma"/>
                <a:cs typeface="Tahoma"/>
              </a:rPr>
              <a:t>to</a:t>
            </a:r>
            <a:r>
              <a:rPr sz="3900" spc="-2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900" spc="350" dirty="0">
                <a:solidFill>
                  <a:srgbClr val="1B4444"/>
                </a:solidFill>
                <a:latin typeface="Tahoma"/>
                <a:cs typeface="Tahoma"/>
              </a:rPr>
              <a:t>implement. </a:t>
            </a:r>
            <a:r>
              <a:rPr sz="3900" spc="-120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800" spc="380" dirty="0">
                <a:solidFill>
                  <a:srgbClr val="1B4444"/>
                </a:solidFill>
                <a:latin typeface="Tahoma"/>
                <a:cs typeface="Tahoma"/>
              </a:rPr>
              <a:t>Communications </a:t>
            </a:r>
            <a:r>
              <a:rPr sz="3800" spc="390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3800" spc="310" dirty="0">
                <a:solidFill>
                  <a:srgbClr val="1B4444"/>
                </a:solidFill>
                <a:latin typeface="Tahoma"/>
                <a:cs typeface="Tahoma"/>
              </a:rPr>
              <a:t>sentiments </a:t>
            </a:r>
            <a:r>
              <a:rPr sz="3800" spc="31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800" spc="235" dirty="0">
                <a:solidFill>
                  <a:srgbClr val="1B4444"/>
                </a:solidFill>
                <a:latin typeface="Tahoma"/>
                <a:cs typeface="Tahoma"/>
              </a:rPr>
              <a:t>fluctuations.</a:t>
            </a:r>
            <a:endParaRPr sz="3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800" spc="254" dirty="0">
                <a:solidFill>
                  <a:srgbClr val="1B4444"/>
                </a:solidFill>
                <a:latin typeface="Tahoma"/>
                <a:cs typeface="Tahoma"/>
              </a:rPr>
              <a:t>Create</a:t>
            </a:r>
            <a:r>
              <a:rPr sz="3800" spc="-21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800" spc="355" dirty="0">
                <a:solidFill>
                  <a:srgbClr val="1B4444"/>
                </a:solidFill>
                <a:latin typeface="Tahoma"/>
                <a:cs typeface="Tahoma"/>
              </a:rPr>
              <a:t>growth</a:t>
            </a:r>
            <a:r>
              <a:rPr sz="3800" spc="-2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800" spc="260" dirty="0">
                <a:solidFill>
                  <a:srgbClr val="1B4444"/>
                </a:solidFill>
                <a:latin typeface="Tahoma"/>
                <a:cs typeface="Tahoma"/>
              </a:rPr>
              <a:t>oppurtunities.</a:t>
            </a:r>
            <a:endParaRPr sz="38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7832" y="4851452"/>
            <a:ext cx="160830" cy="1608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7832" y="6194859"/>
            <a:ext cx="160830" cy="160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6341" y="1351643"/>
            <a:ext cx="4535170" cy="816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50" b="1" u="heavy" spc="2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/>
                <a:cs typeface="Tahoma"/>
              </a:rPr>
              <a:t>CONCLUSION</a:t>
            </a:r>
            <a:endParaRPr sz="5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7832" y="3384029"/>
            <a:ext cx="13423900" cy="337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4700" spc="320" dirty="0">
                <a:solidFill>
                  <a:srgbClr val="E4E4E4"/>
                </a:solidFill>
                <a:latin typeface="Tahoma"/>
                <a:cs typeface="Tahoma"/>
              </a:rPr>
              <a:t>After</a:t>
            </a:r>
            <a:r>
              <a:rPr sz="4700" spc="-26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465" dirty="0">
                <a:solidFill>
                  <a:srgbClr val="E4E4E4"/>
                </a:solidFill>
                <a:latin typeface="Tahoma"/>
                <a:cs typeface="Tahoma"/>
              </a:rPr>
              <a:t>completing</a:t>
            </a:r>
            <a:r>
              <a:rPr sz="4700" spc="-26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15" dirty="0">
                <a:solidFill>
                  <a:srgbClr val="E4E4E4"/>
                </a:solidFill>
                <a:latin typeface="Tahoma"/>
                <a:cs typeface="Tahoma"/>
              </a:rPr>
              <a:t>this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35" dirty="0">
                <a:solidFill>
                  <a:srgbClr val="E4E4E4"/>
                </a:solidFill>
                <a:latin typeface="Tahoma"/>
                <a:cs typeface="Tahoma"/>
              </a:rPr>
              <a:t>project</a:t>
            </a:r>
            <a:r>
              <a:rPr sz="4700" spc="-26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180" dirty="0">
                <a:solidFill>
                  <a:srgbClr val="E4E4E4"/>
                </a:solidFill>
                <a:latin typeface="Tahoma"/>
                <a:cs typeface="Tahoma"/>
              </a:rPr>
              <a:t>,We</a:t>
            </a:r>
            <a:r>
              <a:rPr sz="4700" spc="-26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20" dirty="0">
                <a:solidFill>
                  <a:srgbClr val="E4E4E4"/>
                </a:solidFill>
                <a:latin typeface="Tahoma"/>
                <a:cs typeface="Tahoma"/>
              </a:rPr>
              <a:t>have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545" dirty="0">
                <a:solidFill>
                  <a:srgbClr val="E4E4E4"/>
                </a:solidFill>
                <a:latin typeface="Tahoma"/>
                <a:cs typeface="Tahoma"/>
              </a:rPr>
              <a:t>come </a:t>
            </a:r>
            <a:r>
              <a:rPr sz="4700" spc="-145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75" dirty="0">
                <a:solidFill>
                  <a:srgbClr val="E4E4E4"/>
                </a:solidFill>
                <a:latin typeface="Tahoma"/>
                <a:cs typeface="Tahoma"/>
              </a:rPr>
              <a:t>to </a:t>
            </a:r>
            <a:r>
              <a:rPr sz="4700" spc="525" dirty="0">
                <a:solidFill>
                  <a:srgbClr val="E4E4E4"/>
                </a:solidFill>
                <a:latin typeface="Tahoma"/>
                <a:cs typeface="Tahoma"/>
              </a:rPr>
              <a:t>know </a:t>
            </a:r>
            <a:r>
              <a:rPr sz="4700" spc="380" dirty="0">
                <a:solidFill>
                  <a:srgbClr val="E4E4E4"/>
                </a:solidFill>
                <a:latin typeface="Tahoma"/>
                <a:cs typeface="Tahoma"/>
              </a:rPr>
              <a:t>that </a:t>
            </a:r>
            <a:r>
              <a:rPr sz="4700" spc="515" dirty="0">
                <a:solidFill>
                  <a:srgbClr val="E4E4E4"/>
                </a:solidFill>
                <a:latin typeface="Tahoma"/>
                <a:cs typeface="Tahoma"/>
              </a:rPr>
              <a:t>we </a:t>
            </a:r>
            <a:r>
              <a:rPr sz="4700" spc="370" dirty="0">
                <a:solidFill>
                  <a:srgbClr val="E4E4E4"/>
                </a:solidFill>
                <a:latin typeface="Tahoma"/>
                <a:cs typeface="Tahoma"/>
              </a:rPr>
              <a:t>stop </a:t>
            </a:r>
            <a:r>
              <a:rPr sz="4700" spc="420" dirty="0">
                <a:solidFill>
                  <a:srgbClr val="E4E4E4"/>
                </a:solidFill>
                <a:latin typeface="Tahoma"/>
                <a:cs typeface="Tahoma"/>
              </a:rPr>
              <a:t>churning </a:t>
            </a:r>
            <a:r>
              <a:rPr sz="4700" spc="385" dirty="0">
                <a:solidFill>
                  <a:srgbClr val="E4E4E4"/>
                </a:solidFill>
                <a:latin typeface="Tahoma"/>
                <a:cs typeface="Tahoma"/>
              </a:rPr>
              <a:t>employees </a:t>
            </a:r>
            <a:r>
              <a:rPr sz="4700" spc="39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415" dirty="0">
                <a:solidFill>
                  <a:srgbClr val="E4E4E4"/>
                </a:solidFill>
                <a:latin typeface="Tahoma"/>
                <a:cs typeface="Tahoma"/>
              </a:rPr>
              <a:t>from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405" dirty="0">
                <a:solidFill>
                  <a:srgbClr val="E4E4E4"/>
                </a:solidFill>
                <a:latin typeface="Tahoma"/>
                <a:cs typeface="Tahoma"/>
              </a:rPr>
              <a:t>one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495" dirty="0">
                <a:solidFill>
                  <a:srgbClr val="E4E4E4"/>
                </a:solidFill>
                <a:latin typeface="Tahoma"/>
                <a:cs typeface="Tahoma"/>
              </a:rPr>
              <a:t>company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75" dirty="0">
                <a:solidFill>
                  <a:srgbClr val="E4E4E4"/>
                </a:solidFill>
                <a:latin typeface="Tahoma"/>
                <a:cs typeface="Tahoma"/>
              </a:rPr>
              <a:t>to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65" dirty="0">
                <a:solidFill>
                  <a:srgbClr val="E4E4E4"/>
                </a:solidFill>
                <a:latin typeface="Tahoma"/>
                <a:cs typeface="Tahoma"/>
              </a:rPr>
              <a:t>another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475" dirty="0">
                <a:solidFill>
                  <a:srgbClr val="E4E4E4"/>
                </a:solidFill>
                <a:latin typeface="Tahoma"/>
                <a:cs typeface="Tahoma"/>
              </a:rPr>
              <a:t>and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229" dirty="0">
                <a:solidFill>
                  <a:srgbClr val="E4E4E4"/>
                </a:solidFill>
                <a:latin typeface="Tahoma"/>
                <a:cs typeface="Tahoma"/>
              </a:rPr>
              <a:t>solves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95" dirty="0">
                <a:solidFill>
                  <a:srgbClr val="E4E4E4"/>
                </a:solidFill>
                <a:latin typeface="Tahoma"/>
                <a:cs typeface="Tahoma"/>
              </a:rPr>
              <a:t>the </a:t>
            </a:r>
            <a:r>
              <a:rPr sz="4700" spc="-145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20" dirty="0">
                <a:solidFill>
                  <a:srgbClr val="E4E4E4"/>
                </a:solidFill>
                <a:latin typeface="Tahoma"/>
                <a:cs typeface="Tahoma"/>
              </a:rPr>
              <a:t>queries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480" dirty="0">
                <a:solidFill>
                  <a:srgbClr val="E4E4E4"/>
                </a:solidFill>
                <a:latin typeface="Tahoma"/>
                <a:cs typeface="Tahoma"/>
              </a:rPr>
              <a:t>what</a:t>
            </a:r>
            <a:r>
              <a:rPr sz="4700" spc="-25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95" dirty="0">
                <a:solidFill>
                  <a:srgbClr val="E4E4E4"/>
                </a:solidFill>
                <a:latin typeface="Tahoma"/>
                <a:cs typeface="Tahoma"/>
              </a:rPr>
              <a:t>the</a:t>
            </a:r>
            <a:r>
              <a:rPr sz="4700" spc="-25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85" dirty="0">
                <a:solidFill>
                  <a:srgbClr val="E4E4E4"/>
                </a:solidFill>
                <a:latin typeface="Tahoma"/>
                <a:cs typeface="Tahoma"/>
              </a:rPr>
              <a:t>employees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175" dirty="0">
                <a:solidFill>
                  <a:srgbClr val="E4E4E4"/>
                </a:solidFill>
                <a:latin typeface="Tahoma"/>
                <a:cs typeface="Tahoma"/>
              </a:rPr>
              <a:t>have.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25712" y="9236395"/>
            <a:ext cx="3362325" cy="1050925"/>
          </a:xfrm>
          <a:custGeom>
            <a:avLst/>
            <a:gdLst/>
            <a:ahLst/>
            <a:cxnLst/>
            <a:rect l="l" t="t" r="r" b="b"/>
            <a:pathLst>
              <a:path w="3362325" h="1050925">
                <a:moveTo>
                  <a:pt x="3362288" y="1050604"/>
                </a:moveTo>
                <a:lnTo>
                  <a:pt x="0" y="1050604"/>
                </a:lnTo>
                <a:lnTo>
                  <a:pt x="606606" y="0"/>
                </a:lnTo>
                <a:lnTo>
                  <a:pt x="3362288" y="0"/>
                </a:lnTo>
                <a:lnTo>
                  <a:pt x="3362288" y="1050604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897280" y="9553744"/>
            <a:ext cx="37465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135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2050" b="1" spc="-5" dirty="0">
                <a:solidFill>
                  <a:srgbClr val="1B4444"/>
                </a:solidFill>
                <a:latin typeface="Tahoma"/>
                <a:cs typeface="Tahoma"/>
              </a:rPr>
              <a:t>9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405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Tahoma</vt:lpstr>
      <vt:lpstr>Times New Roman</vt:lpstr>
      <vt:lpstr>Office Theme</vt:lpstr>
      <vt:lpstr>CHURN  PREDICTION.</vt:lpstr>
      <vt:lpstr>PowerPoint Presentation</vt:lpstr>
      <vt:lpstr>ABSTRACT</vt:lpstr>
      <vt:lpstr>INTRODUCTION</vt:lpstr>
      <vt:lpstr>Software  Requirements</vt:lpstr>
      <vt:lpstr>Hardware  Requirements</vt:lpstr>
      <vt:lpstr>PROPOSED SYSTEM</vt:lpstr>
      <vt:lpstr>Identify at risk customers.  Defining the problem and goal.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Business Presentation in Dark Green Orange Geometric Style</dc:title>
  <dc:creator>Laxmi Erram</dc:creator>
  <cp:keywords>DAFk92szrjs,BAFk78YSlz4</cp:keywords>
  <cp:lastModifiedBy>Vindhya Gampa</cp:lastModifiedBy>
  <cp:revision>1</cp:revision>
  <dcterms:created xsi:type="dcterms:W3CDTF">2024-11-09T13:26:34Z</dcterms:created>
  <dcterms:modified xsi:type="dcterms:W3CDTF">2024-11-09T13:31:30Z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2023-12-10T00:00:00Z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2024-11-09T00:00:00Z</vt:filetime>
  </property>
</Properties>
</file>