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4" y="1894361"/>
            <a:ext cx="3485073" cy="869379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CALCULATOR</a:t>
            </a:r>
            <a:br>
              <a:rPr lang="en-US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4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4" y="2897983"/>
            <a:ext cx="3678629" cy="217131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000" dirty="0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Vindhya Jain(B22EE078)</a:t>
            </a:r>
          </a:p>
          <a:p>
            <a:pPr algn="l"/>
            <a:r>
              <a:rPr lang="en-US" sz="2000" dirty="0" err="1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Khyati</a:t>
            </a:r>
            <a:r>
              <a:rPr lang="en-US" sz="2000" dirty="0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Sisodia(B22EE073)</a:t>
            </a:r>
          </a:p>
          <a:p>
            <a:pPr algn="l"/>
            <a:r>
              <a:rPr lang="en-US" sz="2000" dirty="0" err="1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Unisha</a:t>
            </a:r>
            <a:r>
              <a:rPr lang="en-US" sz="2000" dirty="0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000" dirty="0" err="1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Tirkey</a:t>
            </a:r>
            <a:r>
              <a:rPr lang="en-US" sz="2000" dirty="0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n-IN" sz="2000" dirty="0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B22CI044)</a:t>
            </a:r>
          </a:p>
          <a:p>
            <a:pPr algn="l"/>
            <a:r>
              <a:rPr lang="en-IN" sz="2000" dirty="0" err="1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Vala</a:t>
            </a:r>
            <a:r>
              <a:rPr lang="en-IN" sz="2000" dirty="0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Chintan </a:t>
            </a:r>
            <a:r>
              <a:rPr lang="en-IN" sz="2000" dirty="0" err="1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Himmatbhai</a:t>
            </a:r>
            <a:r>
              <a:rPr lang="en-IN" sz="2000" dirty="0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(B22EE069)</a:t>
            </a:r>
          </a:p>
          <a:p>
            <a:pPr algn="l"/>
            <a:r>
              <a:rPr lang="en-IN" sz="2000" dirty="0" err="1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Sandyapaga</a:t>
            </a:r>
            <a:r>
              <a:rPr lang="en-IN" sz="2000" dirty="0">
                <a:solidFill>
                  <a:srgbClr val="5792BA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Charan Teja(B22EE076)</a:t>
            </a:r>
            <a:endParaRPr lang="en-US" sz="2000" dirty="0">
              <a:solidFill>
                <a:srgbClr val="5792BA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69966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>
                <a:latin typeface="Bernard MT Condensed" panose="02050806060905020404" pitchFamily="18" charset="0"/>
              </a:rPr>
              <a:t>Approach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F9DE1-80FF-3270-40D1-E0BF0FCE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75954"/>
            <a:ext cx="10353762" cy="4415245"/>
          </a:xfrm>
        </p:spPr>
        <p:txBody>
          <a:bodyPr/>
          <a:lstStyle/>
          <a:p>
            <a:pPr marL="36900" indent="0">
              <a:buNone/>
            </a:pPr>
            <a:r>
              <a:rPr lang="en-IN" dirty="0"/>
              <a:t>We solve the input expression by the following series of steps:</a:t>
            </a:r>
          </a:p>
          <a:p>
            <a:pPr marL="36900" indent="0">
              <a:buNone/>
            </a:pPr>
            <a:r>
              <a:rPr lang="en-IN" dirty="0"/>
              <a:t>STEP 1: Checking Syntax</a:t>
            </a:r>
          </a:p>
          <a:p>
            <a:pPr marL="36900" indent="0">
              <a:buNone/>
            </a:pPr>
            <a:r>
              <a:rPr lang="en-IN" dirty="0"/>
              <a:t>STEP 2: Conversions b/w number systems </a:t>
            </a:r>
          </a:p>
          <a:p>
            <a:pPr marL="36900" indent="0">
              <a:buNone/>
            </a:pPr>
            <a:r>
              <a:rPr lang="en-IN" dirty="0"/>
              <a:t>STEP 3: Condensing trig and log functions</a:t>
            </a:r>
          </a:p>
          <a:p>
            <a:pPr marL="36900" indent="0">
              <a:buNone/>
            </a:pPr>
            <a:r>
              <a:rPr lang="en-IN" dirty="0"/>
              <a:t>STEP 4: Separating the expression</a:t>
            </a:r>
          </a:p>
          <a:p>
            <a:pPr marL="36900" indent="0">
              <a:buNone/>
            </a:pPr>
            <a:r>
              <a:rPr lang="en-IN" dirty="0"/>
              <a:t>STEP 5: Applying BODMAS</a:t>
            </a:r>
          </a:p>
          <a:p>
            <a:pPr marL="36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1B5A-6064-3346-A638-253152E5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 1: Checking Syntax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3465A2-E2C3-8F0A-0A45-9E15140EC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3229142"/>
            <a:ext cx="9513188" cy="22799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776AB1-DB7C-A0CD-0ABF-59669473D4E6}"/>
              </a:ext>
            </a:extLst>
          </p:cNvPr>
          <p:cNvSpPr txBox="1"/>
          <p:nvPr/>
        </p:nvSpPr>
        <p:spPr>
          <a:xfrm>
            <a:off x="913795" y="1866900"/>
            <a:ext cx="483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First, we check if the input expression has the correct syntax so that it can be solved by this calculator.</a:t>
            </a:r>
          </a:p>
        </p:txBody>
      </p:sp>
    </p:spTree>
    <p:extLst>
      <p:ext uri="{BB962C8B-B14F-4D97-AF65-F5344CB8AC3E}">
        <p14:creationId xmlns:p14="http://schemas.microsoft.com/office/powerpoint/2010/main" val="354351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1B5A-6064-3346-A638-253152E5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5905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 2: Conversions b/w number systems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0EE777-1C35-B85B-40EC-94AAA754A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13" y="1866900"/>
            <a:ext cx="3589979" cy="37147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537DE5-4A9F-024D-9480-641B9D959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96" y="1963238"/>
            <a:ext cx="3552886" cy="3714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979740-C594-7388-A388-354D8764B341}"/>
              </a:ext>
            </a:extLst>
          </p:cNvPr>
          <p:cNvSpPr txBox="1"/>
          <p:nvPr/>
        </p:nvSpPr>
        <p:spPr>
          <a:xfrm>
            <a:off x="8303010" y="1918882"/>
            <a:ext cx="3463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the expression doesn’t contain any operator, the user is asked which number system they want to convert the number to.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3F0DD-0A85-44FE-3695-14777B39E472}"/>
              </a:ext>
            </a:extLst>
          </p:cNvPr>
          <p:cNvSpPr txBox="1"/>
          <p:nvPr/>
        </p:nvSpPr>
        <p:spPr>
          <a:xfrm>
            <a:off x="8303010" y="3724275"/>
            <a:ext cx="3552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conversions are supported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decimal to binary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decimal to octal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decimal to hexadecimal</a:t>
            </a:r>
          </a:p>
        </p:txBody>
      </p:sp>
    </p:spTree>
    <p:extLst>
      <p:ext uri="{BB962C8B-B14F-4D97-AF65-F5344CB8AC3E}">
        <p14:creationId xmlns:p14="http://schemas.microsoft.com/office/powerpoint/2010/main" val="352317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1B5A-6064-3346-A638-253152E5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872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 3: Condensing trig and log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F4181-A726-C29D-B551-826603C08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0676" y="1517196"/>
            <a:ext cx="5688191" cy="49949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C7DEC5-5408-F01F-EA6D-C65D680CB159}"/>
              </a:ext>
            </a:extLst>
          </p:cNvPr>
          <p:cNvSpPr txBox="1"/>
          <p:nvPr/>
        </p:nvSpPr>
        <p:spPr>
          <a:xfrm>
            <a:off x="797922" y="1517196"/>
            <a:ext cx="4729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Checking the string for occurrences of trigonometric or logarithmic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Solving that part of the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Changing the string by replacing the function with its numerical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912B4-AA94-7E19-433D-530D0624BA72}"/>
              </a:ext>
            </a:extLst>
          </p:cNvPr>
          <p:cNvSpPr txBox="1"/>
          <p:nvPr/>
        </p:nvSpPr>
        <p:spPr>
          <a:xfrm>
            <a:off x="913795" y="4014651"/>
            <a:ext cx="4050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9966FF"/>
                </a:solidFill>
              </a:rPr>
              <a:t>Sample Input:</a:t>
            </a:r>
          </a:p>
          <a:p>
            <a:r>
              <a:rPr lang="en-IN" dirty="0">
                <a:solidFill>
                  <a:srgbClr val="9966FF"/>
                </a:solidFill>
              </a:rPr>
              <a:t>2+sin45*log20-4</a:t>
            </a:r>
          </a:p>
          <a:p>
            <a:endParaRPr lang="en-IN" dirty="0">
              <a:solidFill>
                <a:srgbClr val="9966FF"/>
              </a:solidFill>
            </a:endParaRPr>
          </a:p>
          <a:p>
            <a:r>
              <a:rPr lang="en-IN" dirty="0">
                <a:solidFill>
                  <a:srgbClr val="9966FF"/>
                </a:solidFill>
              </a:rPr>
              <a:t>Modified expression</a:t>
            </a:r>
          </a:p>
          <a:p>
            <a:r>
              <a:rPr lang="en-IN" dirty="0">
                <a:solidFill>
                  <a:srgbClr val="9966FF"/>
                </a:solidFill>
              </a:rPr>
              <a:t>2+0.707*2.996-4</a:t>
            </a:r>
          </a:p>
        </p:txBody>
      </p:sp>
    </p:spTree>
    <p:extLst>
      <p:ext uri="{BB962C8B-B14F-4D97-AF65-F5344CB8AC3E}">
        <p14:creationId xmlns:p14="http://schemas.microsoft.com/office/powerpoint/2010/main" val="307455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1B5A-6064-3346-A638-253152E5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6422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 4: Separating the expression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6357A3-6D18-4512-66DF-002664F7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97" y="1278253"/>
            <a:ext cx="6001058" cy="5353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11AA2-5FDE-3B39-6312-3E0078AEC13F}"/>
              </a:ext>
            </a:extLst>
          </p:cNvPr>
          <p:cNvSpPr txBox="1"/>
          <p:nvPr/>
        </p:nvSpPr>
        <p:spPr>
          <a:xfrm>
            <a:off x="7201987" y="1733006"/>
            <a:ext cx="4188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From the previous step, the expression we now have only contains the operators *,/,+,-.^.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number and operator appear alternatingly.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the next step of solving, we break the expression into two arrays: (char)operators array and (float)numbers array.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A87225-0214-B586-E38C-A18359EAFC62}"/>
              </a:ext>
            </a:extLst>
          </p:cNvPr>
          <p:cNvSpPr txBox="1"/>
          <p:nvPr/>
        </p:nvSpPr>
        <p:spPr>
          <a:xfrm>
            <a:off x="7480660" y="5039315"/>
            <a:ext cx="3910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rgbClr val="9966FF"/>
                </a:solidFill>
              </a:rPr>
              <a:t>Expression before this stage:</a:t>
            </a:r>
          </a:p>
          <a:p>
            <a:r>
              <a:rPr lang="en-IN" sz="1400" dirty="0">
                <a:solidFill>
                  <a:srgbClr val="9966FF"/>
                </a:solidFill>
              </a:rPr>
              <a:t>2+0.707*2.996-4</a:t>
            </a:r>
          </a:p>
          <a:p>
            <a:endParaRPr lang="en-IN" sz="1400" dirty="0">
              <a:solidFill>
                <a:srgbClr val="9966FF"/>
              </a:solidFill>
            </a:endParaRPr>
          </a:p>
          <a:p>
            <a:r>
              <a:rPr lang="en-IN" sz="1400" dirty="0">
                <a:solidFill>
                  <a:srgbClr val="9966FF"/>
                </a:solidFill>
              </a:rPr>
              <a:t>Arrays obtained:</a:t>
            </a:r>
          </a:p>
          <a:p>
            <a:r>
              <a:rPr lang="en-IN" sz="1400" dirty="0">
                <a:solidFill>
                  <a:srgbClr val="9966FF"/>
                </a:solidFill>
              </a:rPr>
              <a:t>numbers={2,0.707,2.996,4}</a:t>
            </a:r>
          </a:p>
          <a:p>
            <a:r>
              <a:rPr lang="en-IN" sz="1400" dirty="0">
                <a:solidFill>
                  <a:srgbClr val="9966FF"/>
                </a:solidFill>
              </a:rPr>
              <a:t>operators={+,*,-}</a:t>
            </a:r>
          </a:p>
          <a:p>
            <a:endParaRPr lang="en-IN" dirty="0">
              <a:solidFill>
                <a:srgbClr val="9966FF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299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1B5A-6064-3346-A638-253152E5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30628"/>
            <a:ext cx="10353762" cy="1257300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Step 5: Applying BODMAS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FD8A4-D257-0016-BEBA-4BF84D271066}"/>
              </a:ext>
            </a:extLst>
          </p:cNvPr>
          <p:cNvSpPr txBox="1"/>
          <p:nvPr/>
        </p:nvSpPr>
        <p:spPr>
          <a:xfrm>
            <a:off x="6461761" y="1397675"/>
            <a:ext cx="5625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operation in </a:t>
            </a:r>
            <a:r>
              <a:rPr lang="en-IN" dirty="0" err="1"/>
              <a:t>ith</a:t>
            </a:r>
            <a:r>
              <a:rPr lang="en-IN" dirty="0"/>
              <a:t> index of the operators array is performed between the </a:t>
            </a:r>
            <a:r>
              <a:rPr lang="en-IN" dirty="0" err="1"/>
              <a:t>ith</a:t>
            </a:r>
            <a:r>
              <a:rPr lang="en-IN" dirty="0"/>
              <a:t> and i+1th index of the numbers array. Then the array is rearranged.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BODMAS rule is being followed in this process.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2AAC76-2C64-F353-1F3D-1FC212284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86" y="1387928"/>
            <a:ext cx="5193369" cy="49587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73A966-0B09-7DA8-8DBF-FE6EB6570799}"/>
              </a:ext>
            </a:extLst>
          </p:cNvPr>
          <p:cNvSpPr txBox="1"/>
          <p:nvPr/>
        </p:nvSpPr>
        <p:spPr>
          <a:xfrm>
            <a:off x="7978765" y="3167308"/>
            <a:ext cx="505967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9966FF"/>
                </a:solidFill>
              </a:rPr>
              <a:t>From the previous step:</a:t>
            </a:r>
          </a:p>
          <a:p>
            <a:r>
              <a:rPr lang="en-IN" sz="1600" dirty="0">
                <a:solidFill>
                  <a:srgbClr val="9966FF"/>
                </a:solidFill>
              </a:rPr>
              <a:t>numbers={2,0.707,2.996,4}</a:t>
            </a:r>
          </a:p>
          <a:p>
            <a:r>
              <a:rPr lang="en-IN" sz="1600" dirty="0">
                <a:solidFill>
                  <a:srgbClr val="9966FF"/>
                </a:solidFill>
              </a:rPr>
              <a:t>operators={+,*,-}</a:t>
            </a:r>
          </a:p>
          <a:p>
            <a:endParaRPr lang="en-IN" sz="1600" dirty="0">
              <a:solidFill>
                <a:srgbClr val="9966FF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solidFill>
                  <a:srgbClr val="9966FF"/>
                </a:solidFill>
              </a:rPr>
              <a:t>after multiplication</a:t>
            </a:r>
          </a:p>
          <a:p>
            <a:r>
              <a:rPr lang="en-IN" sz="1600" dirty="0">
                <a:solidFill>
                  <a:srgbClr val="9966FF"/>
                </a:solidFill>
              </a:rPr>
              <a:t>	numbers={2,2.118,4}</a:t>
            </a:r>
          </a:p>
          <a:p>
            <a:r>
              <a:rPr lang="en-IN" sz="1600" dirty="0">
                <a:solidFill>
                  <a:srgbClr val="9966FF"/>
                </a:solidFill>
              </a:rPr>
              <a:t>	operators={+,-}</a:t>
            </a:r>
          </a:p>
          <a:p>
            <a:r>
              <a:rPr lang="en-IN" sz="1600" dirty="0">
                <a:solidFill>
                  <a:srgbClr val="9966FF"/>
                </a:solidFill>
              </a:rPr>
              <a:t>2.   after addition</a:t>
            </a:r>
          </a:p>
          <a:p>
            <a:r>
              <a:rPr lang="en-IN" sz="1600" dirty="0">
                <a:solidFill>
                  <a:srgbClr val="9966FF"/>
                </a:solidFill>
              </a:rPr>
              <a:t>	numbers={4.118,4}</a:t>
            </a:r>
          </a:p>
          <a:p>
            <a:r>
              <a:rPr lang="en-IN" sz="1600" dirty="0">
                <a:solidFill>
                  <a:srgbClr val="9966FF"/>
                </a:solidFill>
              </a:rPr>
              <a:t>	operators={-}</a:t>
            </a:r>
          </a:p>
          <a:p>
            <a:r>
              <a:rPr lang="en-IN" sz="1600" dirty="0">
                <a:solidFill>
                  <a:srgbClr val="9966FF"/>
                </a:solidFill>
              </a:rPr>
              <a:t>3.   after subtraction</a:t>
            </a:r>
          </a:p>
          <a:p>
            <a:r>
              <a:rPr lang="en-IN" sz="1600" dirty="0">
                <a:solidFill>
                  <a:srgbClr val="9966FF"/>
                </a:solidFill>
              </a:rPr>
              <a:t>	numbers={0.118}</a:t>
            </a:r>
          </a:p>
          <a:p>
            <a:r>
              <a:rPr lang="en-IN" sz="1600" dirty="0">
                <a:solidFill>
                  <a:srgbClr val="9966FF"/>
                </a:solidFill>
              </a:rPr>
              <a:t>	operators={}</a:t>
            </a:r>
          </a:p>
          <a:p>
            <a:r>
              <a:rPr lang="en-IN" sz="1600" dirty="0">
                <a:solidFill>
                  <a:srgbClr val="9966FF"/>
                </a:solidFill>
              </a:rPr>
              <a:t>Final answer=0.118</a:t>
            </a:r>
            <a:endParaRPr lang="en-IN" sz="1800" dirty="0">
              <a:solidFill>
                <a:srgbClr val="9966FF"/>
              </a:solidFill>
            </a:endParaRPr>
          </a:p>
          <a:p>
            <a:endParaRPr lang="en-IN" sz="1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93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92</TotalTime>
  <Words>359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Nova</vt:lpstr>
      <vt:lpstr>Arial Nova Light</vt:lpstr>
      <vt:lpstr>Bernard MT Condensed</vt:lpstr>
      <vt:lpstr>Calibri Light</vt:lpstr>
      <vt:lpstr>Wingdings 2</vt:lpstr>
      <vt:lpstr>SlateVTI</vt:lpstr>
      <vt:lpstr>CALCULATOR APPLICATION</vt:lpstr>
      <vt:lpstr>Approach </vt:lpstr>
      <vt:lpstr>Step 1: Checking Syntax</vt:lpstr>
      <vt:lpstr>Step 2: Conversions b/w number systems </vt:lpstr>
      <vt:lpstr>Step 3: Condensing trig and log functions</vt:lpstr>
      <vt:lpstr>Step 4: Separating the expression</vt:lpstr>
      <vt:lpstr>Step 5: Applying BODMAS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APPLICATION</dc:title>
  <dc:creator>Vindhya Jain</dc:creator>
  <cp:lastModifiedBy>Vindhya Jain</cp:lastModifiedBy>
  <cp:revision>1</cp:revision>
  <dcterms:created xsi:type="dcterms:W3CDTF">2023-05-26T17:15:47Z</dcterms:created>
  <dcterms:modified xsi:type="dcterms:W3CDTF">2023-05-26T18:47:50Z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