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94E6-4B28-45DA-9A62-D69C80865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D0C82B-18DD-47A7-8D57-D4F68A35D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BBE37D-6B25-4DED-9884-3AC5E727B2F4}"/>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5" name="Footer Placeholder 4">
            <a:extLst>
              <a:ext uri="{FF2B5EF4-FFF2-40B4-BE49-F238E27FC236}">
                <a16:creationId xmlns:a16="http://schemas.microsoft.com/office/drawing/2014/main" id="{39DBD893-061F-4CE0-86B4-DC21EA16CB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CCDE0C-81B2-4CFD-B7B6-C7B3C861F71B}"/>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12454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2AE3-F4C4-4F66-B43D-8FCC2AF5E4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8461A3-1B5A-4CFD-A50E-558825BE8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6E2957-2E2D-40B4-A86E-468EA240FE4E}"/>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5" name="Footer Placeholder 4">
            <a:extLst>
              <a:ext uri="{FF2B5EF4-FFF2-40B4-BE49-F238E27FC236}">
                <a16:creationId xmlns:a16="http://schemas.microsoft.com/office/drawing/2014/main" id="{0B43509B-78AA-4363-8093-19B87CCD50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490BAD-8D1E-48A5-BC2A-596ADFB9690F}"/>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85923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02DCD-8DF6-4557-B999-CE7512BF2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540549-4919-4A65-A029-60C93079C0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4C37B3-C36A-406B-84C6-3F210DF2CB05}"/>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5" name="Footer Placeholder 4">
            <a:extLst>
              <a:ext uri="{FF2B5EF4-FFF2-40B4-BE49-F238E27FC236}">
                <a16:creationId xmlns:a16="http://schemas.microsoft.com/office/drawing/2014/main" id="{C3260BB9-459F-487B-9414-3C71014631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A87DD4-D44D-44FF-940D-402C77277E8B}"/>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84623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CF76-1E57-4461-BBCA-2B335B2988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DA6C9A-C104-4722-91B9-F842CF105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162036-ED32-46BD-9618-F5AB9D3B2483}"/>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5" name="Footer Placeholder 4">
            <a:extLst>
              <a:ext uri="{FF2B5EF4-FFF2-40B4-BE49-F238E27FC236}">
                <a16:creationId xmlns:a16="http://schemas.microsoft.com/office/drawing/2014/main" id="{AE7E576E-829A-4E6B-9A37-020A019E04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691AE-282D-4B75-8E44-525E12EC3E27}"/>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1227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337C-7178-460C-8B46-C4B649510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BE49C3-F38A-4C72-A370-B37D0DA96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187635-C5D0-41AE-BE3B-6013CECC106A}"/>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5" name="Footer Placeholder 4">
            <a:extLst>
              <a:ext uri="{FF2B5EF4-FFF2-40B4-BE49-F238E27FC236}">
                <a16:creationId xmlns:a16="http://schemas.microsoft.com/office/drawing/2014/main" id="{8DBD07C6-2AF4-456D-AEAE-B77162BAEB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5F42F-B3E6-4D06-8B05-AF88D73513CD}"/>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228930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B410-7589-4CD5-A8D2-8092E0A4FF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CB3D44-E027-4D12-A3D2-36291F66B8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214B27-F28A-4F2B-8C04-7E6A22DF84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1F5D812-3A63-489B-B90A-B2AD11E380F8}"/>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6" name="Footer Placeholder 5">
            <a:extLst>
              <a:ext uri="{FF2B5EF4-FFF2-40B4-BE49-F238E27FC236}">
                <a16:creationId xmlns:a16="http://schemas.microsoft.com/office/drawing/2014/main" id="{BC7AF121-7F76-4893-BFD0-36A87FB55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A27AE6-99AE-4D09-9BCC-4DE4B73E11B3}"/>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174689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7836-09AE-40B7-B494-7D0EAF18E8F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4274AA-84D8-447C-BE6E-9E8A5EE62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278DA-76BB-4EF1-B8D0-58FE6FAB6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EAE164-9DA8-407E-8E26-818A7FE1D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841C89-56A9-4113-9298-3395C742B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3CFBA7-CC62-4AFD-91C6-F02E94792C5D}"/>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8" name="Footer Placeholder 7">
            <a:extLst>
              <a:ext uri="{FF2B5EF4-FFF2-40B4-BE49-F238E27FC236}">
                <a16:creationId xmlns:a16="http://schemas.microsoft.com/office/drawing/2014/main" id="{94BD5C6E-6B75-42E2-ABAD-DCD893B233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AF6FD15-B4BA-4867-B897-C063ADDD2CAF}"/>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152029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7961-BA34-4C36-BD6F-C1AA687EB4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49F1A7-647B-44C1-B368-6C7C60BA0BA2}"/>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4" name="Footer Placeholder 3">
            <a:extLst>
              <a:ext uri="{FF2B5EF4-FFF2-40B4-BE49-F238E27FC236}">
                <a16:creationId xmlns:a16="http://schemas.microsoft.com/office/drawing/2014/main" id="{A99D76CF-FCE1-41AA-A6BD-D5D0B04366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0E6884E-191F-42EB-9BA3-9718587C963B}"/>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357218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1DD83-8B5E-4143-A437-771EC4EEB002}"/>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3" name="Footer Placeholder 2">
            <a:extLst>
              <a:ext uri="{FF2B5EF4-FFF2-40B4-BE49-F238E27FC236}">
                <a16:creationId xmlns:a16="http://schemas.microsoft.com/office/drawing/2014/main" id="{E31F2F0E-9619-4E1C-9D32-EC75DB205F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A1D3E7-6A37-4220-B7C9-F474199F7A72}"/>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175345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3DB7-B5BB-47F0-853E-D4DB82FA5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AE2C6C-F389-4445-8AD7-A90FC52E3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DC1E9F-D07C-41AD-B352-AA2B6D88E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F40A8-5864-452E-AA63-A2AD584E1BB2}"/>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6" name="Footer Placeholder 5">
            <a:extLst>
              <a:ext uri="{FF2B5EF4-FFF2-40B4-BE49-F238E27FC236}">
                <a16:creationId xmlns:a16="http://schemas.microsoft.com/office/drawing/2014/main" id="{20FC9ADD-0350-4AF8-ACD3-403C3D7E2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673DF8-6A4C-4EE0-BDD2-15BC4DE9C24E}"/>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282124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2FDA-7AE7-4748-8C42-C103D640B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6FE468-B9FD-4568-BEAE-7F815AEB2F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E215E7-E61C-4FBB-9D0F-AEB2112B0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A49F3-AD9E-4453-9A44-FA804F62AF6F}"/>
              </a:ext>
            </a:extLst>
          </p:cNvPr>
          <p:cNvSpPr>
            <a:spLocks noGrp="1"/>
          </p:cNvSpPr>
          <p:nvPr>
            <p:ph type="dt" sz="half" idx="10"/>
          </p:nvPr>
        </p:nvSpPr>
        <p:spPr/>
        <p:txBody>
          <a:bodyPr/>
          <a:lstStyle/>
          <a:p>
            <a:fld id="{ED87A238-7787-4B37-99DD-96A86AA6028A}" type="datetimeFigureOut">
              <a:rPr lang="en-GB" smtClean="0"/>
              <a:t>02/04/2019</a:t>
            </a:fld>
            <a:endParaRPr lang="en-GB"/>
          </a:p>
        </p:txBody>
      </p:sp>
      <p:sp>
        <p:nvSpPr>
          <p:cNvPr id="6" name="Footer Placeholder 5">
            <a:extLst>
              <a:ext uri="{FF2B5EF4-FFF2-40B4-BE49-F238E27FC236}">
                <a16:creationId xmlns:a16="http://schemas.microsoft.com/office/drawing/2014/main" id="{55CBD91D-FCDD-4C3B-8A16-444DA64269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ABC611-76FA-46C2-8A62-12C51D7F313B}"/>
              </a:ext>
            </a:extLst>
          </p:cNvPr>
          <p:cNvSpPr>
            <a:spLocks noGrp="1"/>
          </p:cNvSpPr>
          <p:nvPr>
            <p:ph type="sldNum" sz="quarter" idx="12"/>
          </p:nvPr>
        </p:nvSpPr>
        <p:spPr/>
        <p:txBody>
          <a:bodyPr/>
          <a:lstStyle/>
          <a:p>
            <a:fld id="{82A3E5FE-BEDF-4B75-A51C-DE67E2C805A1}" type="slidenum">
              <a:rPr lang="en-GB" smtClean="0"/>
              <a:t>‹#›</a:t>
            </a:fld>
            <a:endParaRPr lang="en-GB"/>
          </a:p>
        </p:txBody>
      </p:sp>
    </p:spTree>
    <p:extLst>
      <p:ext uri="{BB962C8B-B14F-4D97-AF65-F5344CB8AC3E}">
        <p14:creationId xmlns:p14="http://schemas.microsoft.com/office/powerpoint/2010/main" val="355055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83DE1-983A-4C32-B2F2-269A8FCB8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6A0D68-8DD6-40C1-8EE5-2C3295437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F9740D-ACCF-407C-98E3-94215BF4E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7A238-7787-4B37-99DD-96A86AA6028A}" type="datetimeFigureOut">
              <a:rPr lang="en-GB" smtClean="0"/>
              <a:t>02/04/2019</a:t>
            </a:fld>
            <a:endParaRPr lang="en-GB"/>
          </a:p>
        </p:txBody>
      </p:sp>
      <p:sp>
        <p:nvSpPr>
          <p:cNvPr id="5" name="Footer Placeholder 4">
            <a:extLst>
              <a:ext uri="{FF2B5EF4-FFF2-40B4-BE49-F238E27FC236}">
                <a16:creationId xmlns:a16="http://schemas.microsoft.com/office/drawing/2014/main" id="{A386E50C-6340-4255-8FD1-D64350676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3D5A895-A7C4-4928-87EE-220512ADA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3E5FE-BEDF-4B75-A51C-DE67E2C805A1}" type="slidenum">
              <a:rPr lang="en-GB" smtClean="0"/>
              <a:t>‹#›</a:t>
            </a:fld>
            <a:endParaRPr lang="en-GB"/>
          </a:p>
        </p:txBody>
      </p:sp>
    </p:spTree>
    <p:extLst>
      <p:ext uri="{BB962C8B-B14F-4D97-AF65-F5344CB8AC3E}">
        <p14:creationId xmlns:p14="http://schemas.microsoft.com/office/powerpoint/2010/main" val="221767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134F07-A5EC-447C-BE23-EFE0E1BE309D}"/>
              </a:ext>
            </a:extLst>
          </p:cNvPr>
          <p:cNvSpPr>
            <a:spLocks noGrp="1"/>
          </p:cNvSpPr>
          <p:nvPr>
            <p:ph type="ctrTitle"/>
          </p:nvPr>
        </p:nvSpPr>
        <p:spPr>
          <a:xfrm>
            <a:off x="3045368" y="2043663"/>
            <a:ext cx="6105194" cy="2031055"/>
          </a:xfrm>
        </p:spPr>
        <p:txBody>
          <a:bodyPr>
            <a:normAutofit fontScale="90000"/>
          </a:bodyPr>
          <a:lstStyle/>
          <a:p>
            <a:r>
              <a:rPr lang="en-US" sz="5600" dirty="0">
                <a:solidFill>
                  <a:srgbClr val="FFFFFF"/>
                </a:solidFill>
                <a:latin typeface="Times New Roman" panose="02020603050405020304" pitchFamily="18" charset="0"/>
                <a:cs typeface="Times New Roman" panose="02020603050405020304" pitchFamily="18" charset="0"/>
              </a:rPr>
              <a:t>Neighborhood Analysis Of England</a:t>
            </a:r>
            <a:br>
              <a:rPr lang="en-US" sz="5600" dirty="0">
                <a:solidFill>
                  <a:srgbClr val="FFFFFF"/>
                </a:solidFill>
                <a:latin typeface="Times New Roman" panose="02020603050405020304" pitchFamily="18" charset="0"/>
                <a:cs typeface="Times New Roman" panose="02020603050405020304" pitchFamily="18" charset="0"/>
              </a:rPr>
            </a:br>
            <a:r>
              <a:rPr lang="en-US" sz="5600" dirty="0">
                <a:solidFill>
                  <a:srgbClr val="FFFFFF"/>
                </a:solidFill>
                <a:latin typeface="Times New Roman" panose="02020603050405020304" pitchFamily="18" charset="0"/>
                <a:cs typeface="Times New Roman" panose="02020603050405020304" pitchFamily="18" charset="0"/>
              </a:rPr>
              <a:t>By</a:t>
            </a:r>
            <a:br>
              <a:rPr lang="en-US" sz="5600" dirty="0">
                <a:solidFill>
                  <a:srgbClr val="FFFFFF"/>
                </a:solidFill>
                <a:latin typeface="Times New Roman" panose="02020603050405020304" pitchFamily="18" charset="0"/>
                <a:cs typeface="Times New Roman" panose="02020603050405020304" pitchFamily="18" charset="0"/>
              </a:rPr>
            </a:br>
            <a:r>
              <a:rPr lang="en-US" sz="5600" dirty="0">
                <a:solidFill>
                  <a:srgbClr val="FFFFFF"/>
                </a:solidFill>
                <a:latin typeface="Times New Roman" panose="02020603050405020304" pitchFamily="18" charset="0"/>
                <a:cs typeface="Times New Roman" panose="02020603050405020304" pitchFamily="18" charset="0"/>
              </a:rPr>
              <a:t>Vindhya R</a:t>
            </a:r>
            <a:endParaRPr lang="en-GB" sz="56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66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3BE6805-2E41-435C-A741-805E33652905}"/>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Methodology (contd)</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D4943CB4-CDDE-4197-8E60-431AE344ADFC}"/>
              </a:ext>
            </a:extLst>
          </p:cNvPr>
          <p:cNvPicPr/>
          <p:nvPr/>
        </p:nvPicPr>
        <p:blipFill>
          <a:blip r:embed="rId2">
            <a:extLst>
              <a:ext uri="{28A0092B-C50C-407E-A947-70E740481C1C}">
                <a14:useLocalDpi xmlns:a14="http://schemas.microsoft.com/office/drawing/2010/main" val="0"/>
              </a:ext>
            </a:extLst>
          </a:blip>
          <a:stretch>
            <a:fillRect/>
          </a:stretch>
        </p:blipFill>
        <p:spPr>
          <a:xfrm>
            <a:off x="5273260" y="1331089"/>
            <a:ext cx="5953177" cy="2747829"/>
          </a:xfrm>
          <a:prstGeom prst="rect">
            <a:avLst/>
          </a:prstGeom>
          <a:ln w="9525">
            <a:noFill/>
          </a:ln>
        </p:spPr>
      </p:pic>
      <p:sp>
        <p:nvSpPr>
          <p:cNvPr id="3" name="Content Placeholder 2">
            <a:extLst>
              <a:ext uri="{FF2B5EF4-FFF2-40B4-BE49-F238E27FC236}">
                <a16:creationId xmlns:a16="http://schemas.microsoft.com/office/drawing/2014/main" id="{9F894B14-DDA7-4E64-9036-801527087B76}"/>
              </a:ext>
            </a:extLst>
          </p:cNvPr>
          <p:cNvSpPr>
            <a:spLocks noGrp="1"/>
          </p:cNvSpPr>
          <p:nvPr>
            <p:ph idx="1"/>
          </p:nvPr>
        </p:nvSpPr>
        <p:spPr>
          <a:xfrm>
            <a:off x="5118447" y="4267830"/>
            <a:ext cx="6281873" cy="1783977"/>
          </a:xfrm>
        </p:spPr>
        <p:txBody>
          <a:bodyPr>
            <a:normAutofit/>
          </a:bodyPr>
          <a:lstStyle/>
          <a:p>
            <a:r>
              <a:rPr lang="en-US">
                <a:latin typeface="Times New Roman" panose="02020603050405020304" pitchFamily="18" charset="0"/>
                <a:cs typeface="Times New Roman" panose="02020603050405020304" pitchFamily="18" charset="0"/>
              </a:rPr>
              <a:t>We get the nearby venues from all neigbourhoods in the dataframe and put them in a dataframe along with the category of that venue</a:t>
            </a:r>
          </a:p>
          <a:p>
            <a:endParaRPr lang="en-US">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62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AE9F9C-9922-4FC7-8B26-D16D75706D31}"/>
              </a:ext>
            </a:extLst>
          </p:cNvPr>
          <p:cNvSpPr>
            <a:spLocks noGrp="1"/>
          </p:cNvSpPr>
          <p:nvPr>
            <p:ph type="title"/>
          </p:nvPr>
        </p:nvSpPr>
        <p:spPr>
          <a:xfrm>
            <a:off x="888631" y="2358391"/>
            <a:ext cx="3498979" cy="2453676"/>
          </a:xfrm>
        </p:spPr>
        <p:txBody>
          <a:bodyPr>
            <a:normAutofit/>
          </a:bodyPr>
          <a:lstStyle/>
          <a:p>
            <a:pPr algn="ctr"/>
            <a:r>
              <a:rPr lang="en-US" sz="3100">
                <a:solidFill>
                  <a:srgbClr val="FFFFFF"/>
                </a:solidFill>
              </a:rPr>
              <a:t>Methodology(contd)</a:t>
            </a:r>
            <a:endParaRPr lang="en-GB" sz="31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9868FC5B-6DD4-490D-AFA9-BF3C3FAFE520}"/>
              </a:ext>
            </a:extLst>
          </p:cNvPr>
          <p:cNvPicPr/>
          <p:nvPr/>
        </p:nvPicPr>
        <p:blipFill>
          <a:blip r:embed="rId2">
            <a:extLst>
              <a:ext uri="{28A0092B-C50C-407E-A947-70E740481C1C}">
                <a14:useLocalDpi xmlns:a14="http://schemas.microsoft.com/office/drawing/2010/main" val="0"/>
              </a:ext>
            </a:extLst>
          </a:blip>
          <a:stretch>
            <a:fillRect/>
          </a:stretch>
        </p:blipFill>
        <p:spPr>
          <a:xfrm>
            <a:off x="5115263" y="266700"/>
            <a:ext cx="6285057" cy="3351327"/>
          </a:xfrm>
          <a:prstGeom prst="rect">
            <a:avLst/>
          </a:prstGeom>
          <a:ln w="9525">
            <a:noFill/>
          </a:ln>
        </p:spPr>
      </p:pic>
      <p:sp>
        <p:nvSpPr>
          <p:cNvPr id="3" name="Content Placeholder 2">
            <a:extLst>
              <a:ext uri="{FF2B5EF4-FFF2-40B4-BE49-F238E27FC236}">
                <a16:creationId xmlns:a16="http://schemas.microsoft.com/office/drawing/2014/main" id="{90D25B73-E011-4432-A797-1CA8149B27CA}"/>
              </a:ext>
            </a:extLst>
          </p:cNvPr>
          <p:cNvSpPr>
            <a:spLocks noGrp="1"/>
          </p:cNvSpPr>
          <p:nvPr>
            <p:ph idx="1"/>
          </p:nvPr>
        </p:nvSpPr>
        <p:spPr>
          <a:xfrm>
            <a:off x="5118447" y="4267830"/>
            <a:ext cx="6281873" cy="1783977"/>
          </a:xfrm>
        </p:spPr>
        <p:txBody>
          <a:bodyPr>
            <a:normAutofit/>
          </a:bodyPr>
          <a:lstStyle/>
          <a:p>
            <a:r>
              <a:rPr lang="en-US">
                <a:latin typeface="Times New Roman" panose="02020603050405020304" pitchFamily="18" charset="0"/>
                <a:cs typeface="Times New Roman" panose="02020603050405020304" pitchFamily="18" charset="0"/>
              </a:rPr>
              <a:t>The venues are counted for each neighborhood for ease of analysis</a:t>
            </a:r>
          </a:p>
          <a:p>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39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7BE31F-A129-45DD-8071-A63EC47D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7CA163AC-F477-454A-9FB4-81324C004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609D7097-03A6-4239-A2E0-784E82C236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6">
              <a:extLst>
                <a:ext uri="{FF2B5EF4-FFF2-40B4-BE49-F238E27FC236}">
                  <a16:creationId xmlns:a16="http://schemas.microsoft.com/office/drawing/2014/main" id="{813887E5-2F5F-4C9D-92F5-F80D937A8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7">
              <a:extLst>
                <a:ext uri="{FF2B5EF4-FFF2-40B4-BE49-F238E27FC236}">
                  <a16:creationId xmlns:a16="http://schemas.microsoft.com/office/drawing/2014/main" id="{57A4F98D-BAD2-4F7F-93D3-FD86C479A9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8">
              <a:extLst>
                <a:ext uri="{FF2B5EF4-FFF2-40B4-BE49-F238E27FC236}">
                  <a16:creationId xmlns:a16="http://schemas.microsoft.com/office/drawing/2014/main" id="{FBA2120E-6E1E-4A2B-9CD8-94C39AD80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
              <a:extLst>
                <a:ext uri="{FF2B5EF4-FFF2-40B4-BE49-F238E27FC236}">
                  <a16:creationId xmlns:a16="http://schemas.microsoft.com/office/drawing/2014/main" id="{264DA4AC-C3A7-46CE-96BA-018B8FCFEF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10">
              <a:extLst>
                <a:ext uri="{FF2B5EF4-FFF2-40B4-BE49-F238E27FC236}">
                  <a16:creationId xmlns:a16="http://schemas.microsoft.com/office/drawing/2014/main" id="{A73A5202-BD67-46B2-9FAB-C1B28AB424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1">
              <a:extLst>
                <a:ext uri="{FF2B5EF4-FFF2-40B4-BE49-F238E27FC236}">
                  <a16:creationId xmlns:a16="http://schemas.microsoft.com/office/drawing/2014/main" id="{01E70EE5-EE26-44BD-A18E-777A1A3D5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2">
              <a:extLst>
                <a:ext uri="{FF2B5EF4-FFF2-40B4-BE49-F238E27FC236}">
                  <a16:creationId xmlns:a16="http://schemas.microsoft.com/office/drawing/2014/main" id="{504A980C-59CB-46F2-A571-87612CDD2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3">
              <a:extLst>
                <a:ext uri="{FF2B5EF4-FFF2-40B4-BE49-F238E27FC236}">
                  <a16:creationId xmlns:a16="http://schemas.microsoft.com/office/drawing/2014/main" id="{B353B73E-7D3C-4184-87FD-295B6B341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4">
              <a:extLst>
                <a:ext uri="{FF2B5EF4-FFF2-40B4-BE49-F238E27FC236}">
                  <a16:creationId xmlns:a16="http://schemas.microsoft.com/office/drawing/2014/main" id="{2EF8F173-9834-4DD9-B995-3F8DAAAE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5">
              <a:extLst>
                <a:ext uri="{FF2B5EF4-FFF2-40B4-BE49-F238E27FC236}">
                  <a16:creationId xmlns:a16="http://schemas.microsoft.com/office/drawing/2014/main" id="{8A9567B5-6E50-4B28-8AC5-CDC159A89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6">
              <a:extLst>
                <a:ext uri="{FF2B5EF4-FFF2-40B4-BE49-F238E27FC236}">
                  <a16:creationId xmlns:a16="http://schemas.microsoft.com/office/drawing/2014/main" id="{F98F9214-A978-485D-814B-5FE3EC570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7">
              <a:extLst>
                <a:ext uri="{FF2B5EF4-FFF2-40B4-BE49-F238E27FC236}">
                  <a16:creationId xmlns:a16="http://schemas.microsoft.com/office/drawing/2014/main" id="{80A8AB3C-056D-4907-ACF6-ABD5BA9052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8">
              <a:extLst>
                <a:ext uri="{FF2B5EF4-FFF2-40B4-BE49-F238E27FC236}">
                  <a16:creationId xmlns:a16="http://schemas.microsoft.com/office/drawing/2014/main" id="{CF51BEC3-1414-4B86-B1E1-0051FF1819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9">
              <a:extLst>
                <a:ext uri="{FF2B5EF4-FFF2-40B4-BE49-F238E27FC236}">
                  <a16:creationId xmlns:a16="http://schemas.microsoft.com/office/drawing/2014/main" id="{F69D94F0-358D-4931-B5CA-5A223180D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20">
              <a:extLst>
                <a:ext uri="{FF2B5EF4-FFF2-40B4-BE49-F238E27FC236}">
                  <a16:creationId xmlns:a16="http://schemas.microsoft.com/office/drawing/2014/main" id="{5CFB12DB-F2CC-466C-828B-009EA7B5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21">
              <a:extLst>
                <a:ext uri="{FF2B5EF4-FFF2-40B4-BE49-F238E27FC236}">
                  <a16:creationId xmlns:a16="http://schemas.microsoft.com/office/drawing/2014/main" id="{43D8F6E9-0540-4297-A310-D7C9FA65A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22">
              <a:extLst>
                <a:ext uri="{FF2B5EF4-FFF2-40B4-BE49-F238E27FC236}">
                  <a16:creationId xmlns:a16="http://schemas.microsoft.com/office/drawing/2014/main" id="{077E47D8-A4D7-46C2-9EF0-AF1C777C28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23">
              <a:extLst>
                <a:ext uri="{FF2B5EF4-FFF2-40B4-BE49-F238E27FC236}">
                  <a16:creationId xmlns:a16="http://schemas.microsoft.com/office/drawing/2014/main" id="{F1D21ED2-F5A9-4411-934F-B972429F4C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24">
              <a:extLst>
                <a:ext uri="{FF2B5EF4-FFF2-40B4-BE49-F238E27FC236}">
                  <a16:creationId xmlns:a16="http://schemas.microsoft.com/office/drawing/2014/main" id="{E2EDE38A-AE13-4408-9B8B-EE6F62C91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25">
              <a:extLst>
                <a:ext uri="{FF2B5EF4-FFF2-40B4-BE49-F238E27FC236}">
                  <a16:creationId xmlns:a16="http://schemas.microsoft.com/office/drawing/2014/main" id="{3630CEB6-A7D8-45A1-AC44-147C2AF13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83118EC2-A2C7-4CDB-887C-21E0B0C43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7D642C1-20ED-4515-B19F-47B6CC834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Isosceles Triangle 22">
              <a:extLst>
                <a:ext uri="{FF2B5EF4-FFF2-40B4-BE49-F238E27FC236}">
                  <a16:creationId xmlns:a16="http://schemas.microsoft.com/office/drawing/2014/main" id="{0E5C6FE8-B8C9-4163-830B-3F8E408E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3A09EDA-AF27-4D31-8A57-4407E0574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278E67E8-5086-4EE1-8FE9-218D081FAF34}"/>
              </a:ext>
            </a:extLst>
          </p:cNvPr>
          <p:cNvSpPr>
            <a:spLocks noGrp="1"/>
          </p:cNvSpPr>
          <p:nvPr>
            <p:ph type="title"/>
          </p:nvPr>
        </p:nvSpPr>
        <p:spPr>
          <a:xfrm>
            <a:off x="888631" y="2358391"/>
            <a:ext cx="3498979" cy="2453676"/>
          </a:xfrm>
        </p:spPr>
        <p:txBody>
          <a:bodyPr>
            <a:normAutofit/>
          </a:bodyPr>
          <a:lstStyle/>
          <a:p>
            <a:pPr algn="ctr"/>
            <a:r>
              <a:rPr lang="en-US">
                <a:solidFill>
                  <a:srgbClr val="FFFFFF"/>
                </a:solidFill>
              </a:rPr>
              <a:t>Modelling</a:t>
            </a:r>
            <a:endParaRPr lang="en-GB">
              <a:solidFill>
                <a:srgbClr val="FFFFFF"/>
              </a:solidFill>
            </a:endParaRPr>
          </a:p>
        </p:txBody>
      </p:sp>
      <p:pic>
        <p:nvPicPr>
          <p:cNvPr id="4" name="Picture 3" descr="A screenshot of a cell phone&#10;&#10;Description automatically generated">
            <a:extLst>
              <a:ext uri="{FF2B5EF4-FFF2-40B4-BE49-F238E27FC236}">
                <a16:creationId xmlns:a16="http://schemas.microsoft.com/office/drawing/2014/main" id="{6EAFD9F2-AE10-4034-9B39-1867C3EF77B4}"/>
              </a:ext>
            </a:extLst>
          </p:cNvPr>
          <p:cNvPicPr/>
          <p:nvPr/>
        </p:nvPicPr>
        <p:blipFill rotWithShape="1">
          <a:blip r:embed="rId2">
            <a:extLst>
              <a:ext uri="{28A0092B-C50C-407E-A947-70E740481C1C}">
                <a14:useLocalDpi xmlns:a14="http://schemas.microsoft.com/office/drawing/2010/main" val="0"/>
              </a:ext>
            </a:extLst>
          </a:blip>
          <a:srcRect l="20982" r="10003" b="1"/>
          <a:stretch/>
        </p:blipFill>
        <p:spPr>
          <a:xfrm>
            <a:off x="5115908" y="804036"/>
            <a:ext cx="6274561" cy="2977469"/>
          </a:xfrm>
          <a:prstGeom prst="rect">
            <a:avLst/>
          </a:prstGeom>
          <a:ln w="9525">
            <a:solidFill>
              <a:schemeClr val="tx1">
                <a:alpha val="20000"/>
              </a:schemeClr>
            </a:solidFill>
          </a:ln>
        </p:spPr>
      </p:pic>
      <p:sp>
        <p:nvSpPr>
          <p:cNvPr id="3" name="Content Placeholder 2">
            <a:extLst>
              <a:ext uri="{FF2B5EF4-FFF2-40B4-BE49-F238E27FC236}">
                <a16:creationId xmlns:a16="http://schemas.microsoft.com/office/drawing/2014/main" id="{6D2A7124-2123-4C1D-8D4D-A725C449839A}"/>
              </a:ext>
            </a:extLst>
          </p:cNvPr>
          <p:cNvSpPr>
            <a:spLocks noGrp="1"/>
          </p:cNvSpPr>
          <p:nvPr>
            <p:ph idx="1"/>
          </p:nvPr>
        </p:nvSpPr>
        <p:spPr>
          <a:xfrm>
            <a:off x="5118447" y="4267830"/>
            <a:ext cx="6281873" cy="1783977"/>
          </a:xfrm>
        </p:spPr>
        <p:txBody>
          <a:bodyPr anchor="ctr">
            <a:normAutofit/>
          </a:bodyPr>
          <a:lstStyle/>
          <a:p>
            <a:r>
              <a:rPr lang="en-US" sz="1800">
                <a:latin typeface="Times New Roman" panose="02020603050405020304" pitchFamily="18" charset="0"/>
                <a:cs typeface="Times New Roman" panose="02020603050405020304" pitchFamily="18" charset="0"/>
              </a:rPr>
              <a:t>We have used K-means clustering here because </a:t>
            </a:r>
            <a:r>
              <a:rPr lang="en-GB" sz="1800">
                <a:latin typeface="Times New Roman" panose="02020603050405020304" pitchFamily="18" charset="0"/>
                <a:cs typeface="Times New Roman" panose="02020603050405020304" pitchFamily="18" charset="0"/>
              </a:rPr>
              <a:t>it is fast and efficient in terms of computational cost, is highly flexible to account for mutations in real estate market in England and is accurate. </a:t>
            </a:r>
          </a:p>
          <a:p>
            <a:r>
              <a:rPr lang="en-GB" sz="1800">
                <a:latin typeface="Times New Roman" panose="02020603050405020304" pitchFamily="18" charset="0"/>
                <a:cs typeface="Times New Roman" panose="02020603050405020304" pitchFamily="18" charset="0"/>
              </a:rPr>
              <a:t>The resulting dataframe after clustering and merging is shown below</a:t>
            </a:r>
          </a:p>
          <a:p>
            <a:endParaRPr lang="en-GB"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14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346C399-700E-4ABC-A30B-84FAB79EB73E}"/>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Modelling (contd)</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map&#10;&#10;Description automatically generated">
            <a:extLst>
              <a:ext uri="{FF2B5EF4-FFF2-40B4-BE49-F238E27FC236}">
                <a16:creationId xmlns:a16="http://schemas.microsoft.com/office/drawing/2014/main" id="{D03C15C0-626C-4A37-BEC6-3F2EA5184F6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892134" y="376238"/>
            <a:ext cx="6809984" cy="3241789"/>
          </a:xfrm>
          <a:prstGeom prst="rect">
            <a:avLst/>
          </a:prstGeom>
          <a:ln w="9525">
            <a:noFill/>
          </a:ln>
        </p:spPr>
      </p:pic>
      <p:sp>
        <p:nvSpPr>
          <p:cNvPr id="3" name="Content Placeholder 2">
            <a:extLst>
              <a:ext uri="{FF2B5EF4-FFF2-40B4-BE49-F238E27FC236}">
                <a16:creationId xmlns:a16="http://schemas.microsoft.com/office/drawing/2014/main" id="{67BE953C-5541-4D66-95BA-9BDE5F03E8CE}"/>
              </a:ext>
            </a:extLst>
          </p:cNvPr>
          <p:cNvSpPr>
            <a:spLocks noGrp="1"/>
          </p:cNvSpPr>
          <p:nvPr>
            <p:ph idx="1"/>
          </p:nvPr>
        </p:nvSpPr>
        <p:spPr>
          <a:xfrm>
            <a:off x="5118447" y="4267830"/>
            <a:ext cx="6281873" cy="1783977"/>
          </a:xfrm>
        </p:spPr>
        <p:txBody>
          <a:bodyPr>
            <a:normAutofit/>
          </a:bodyPr>
          <a:lstStyle/>
          <a:p>
            <a:r>
              <a:rPr lang="en-US">
                <a:latin typeface="Times New Roman" panose="02020603050405020304" pitchFamily="18" charset="0"/>
                <a:cs typeface="Times New Roman" panose="02020603050405020304" pitchFamily="18" charset="0"/>
              </a:rPr>
              <a:t>The map is shown after clustering</a:t>
            </a:r>
          </a:p>
          <a:p>
            <a:endParaRPr lang="en-US">
              <a:latin typeface="Times New Roman" panose="02020603050405020304" pitchFamily="18" charset="0"/>
              <a:cs typeface="Times New Roman" panose="02020603050405020304" pitchFamily="18" charset="0"/>
            </a:endParaRPr>
          </a:p>
          <a:p>
            <a:endParaRPr lang="en-GB"/>
          </a:p>
        </p:txBody>
      </p:sp>
    </p:spTree>
    <p:extLst>
      <p:ext uri="{BB962C8B-B14F-4D97-AF65-F5344CB8AC3E}">
        <p14:creationId xmlns:p14="http://schemas.microsoft.com/office/powerpoint/2010/main" val="253410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08A51E7-9BDF-4AE0-9C2C-C351B6AFB632}"/>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Result</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34FE2F-40D4-4BB8-9202-79DC9A5C7F93}"/>
              </a:ext>
            </a:extLst>
          </p:cNvPr>
          <p:cNvSpPr>
            <a:spLocks noGrp="1"/>
          </p:cNvSpPr>
          <p:nvPr>
            <p:ph idx="1"/>
          </p:nvPr>
        </p:nvSpPr>
        <p:spPr>
          <a:xfrm>
            <a:off x="5118447" y="4267830"/>
            <a:ext cx="6281873" cy="1783977"/>
          </a:xfrm>
        </p:spPr>
        <p:txBody>
          <a:bodyPr>
            <a:normAutofit/>
          </a:bodyPr>
          <a:lstStyle/>
          <a:p>
            <a:r>
              <a:rPr lang="en-GB" sz="1500">
                <a:latin typeface="Times New Roman" panose="02020603050405020304" pitchFamily="18" charset="0"/>
                <a:cs typeface="Times New Roman" panose="02020603050405020304" pitchFamily="18" charset="0"/>
              </a:rPr>
              <a:t>The neighbourhood clustering results as 5 different clusters</a:t>
            </a:r>
          </a:p>
          <a:p>
            <a:r>
              <a:rPr lang="en-GB" sz="1500">
                <a:latin typeface="Times New Roman" panose="02020603050405020304" pitchFamily="18" charset="0"/>
                <a:cs typeface="Times New Roman" panose="02020603050405020304" pitchFamily="18" charset="0"/>
              </a:rPr>
              <a:t>First Cluster</a:t>
            </a:r>
          </a:p>
          <a:p>
            <a:r>
              <a:rPr lang="en-GB" sz="1500">
                <a:latin typeface="Times New Roman" panose="02020603050405020304" pitchFamily="18" charset="0"/>
                <a:cs typeface="Times New Roman" panose="02020603050405020304" pitchFamily="18" charset="0"/>
              </a:rPr>
              <a:t>Analysis: As we can see here in first cluster there are lot of pubs, coffee shops, restaurants and cafes. This may not be ideal for a family with children like my client. This is good for people who hang out often and enjoy partying.</a:t>
            </a:r>
          </a:p>
          <a:p>
            <a:endParaRPr lang="en-GB" sz="1500"/>
          </a:p>
        </p:txBody>
      </p:sp>
      <p:pic>
        <p:nvPicPr>
          <p:cNvPr id="38" name="Picture 37" descr="A close up of a piece of paper&#10;&#10;Description automatically generated">
            <a:extLst>
              <a:ext uri="{FF2B5EF4-FFF2-40B4-BE49-F238E27FC236}">
                <a16:creationId xmlns:a16="http://schemas.microsoft.com/office/drawing/2014/main" id="{2697AD3C-E3AB-4633-91E6-927B9F03FD9B}"/>
              </a:ext>
            </a:extLst>
          </p:cNvPr>
          <p:cNvPicPr/>
          <p:nvPr/>
        </p:nvPicPr>
        <p:blipFill>
          <a:blip r:embed="rId2">
            <a:extLst>
              <a:ext uri="{28A0092B-C50C-407E-A947-70E740481C1C}">
                <a14:useLocalDpi xmlns:a14="http://schemas.microsoft.com/office/drawing/2010/main" val="0"/>
              </a:ext>
            </a:extLst>
          </a:blip>
          <a:stretch>
            <a:fillRect/>
          </a:stretch>
        </p:blipFill>
        <p:spPr>
          <a:xfrm>
            <a:off x="4845922" y="186813"/>
            <a:ext cx="6655516" cy="4066730"/>
          </a:xfrm>
          <a:prstGeom prst="rect">
            <a:avLst/>
          </a:prstGeom>
        </p:spPr>
      </p:pic>
    </p:spTree>
    <p:extLst>
      <p:ext uri="{BB962C8B-B14F-4D97-AF65-F5344CB8AC3E}">
        <p14:creationId xmlns:p14="http://schemas.microsoft.com/office/powerpoint/2010/main" val="326553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F9342E7-EAD1-4A2F-AA65-1C79FCB402CF}"/>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Result (contd)</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B0DE84-8219-4D3F-AB5B-DAE9F8D79661}"/>
              </a:ext>
            </a:extLst>
          </p:cNvPr>
          <p:cNvSpPr>
            <a:spLocks noGrp="1"/>
          </p:cNvSpPr>
          <p:nvPr>
            <p:ph idx="1"/>
          </p:nvPr>
        </p:nvSpPr>
        <p:spPr>
          <a:xfrm>
            <a:off x="5118447" y="4267830"/>
            <a:ext cx="6281873" cy="1783977"/>
          </a:xfrm>
        </p:spPr>
        <p:txBody>
          <a:bodyPr>
            <a:normAutofit/>
          </a:bodyPr>
          <a:lstStyle/>
          <a:p>
            <a:r>
              <a:rPr lang="en-US" sz="2200">
                <a:latin typeface="Times New Roman" panose="02020603050405020304" pitchFamily="18" charset="0"/>
                <a:cs typeface="Times New Roman" panose="02020603050405020304" pitchFamily="18" charset="0"/>
              </a:rPr>
              <a:t>Second Cluster</a:t>
            </a:r>
          </a:p>
          <a:p>
            <a:r>
              <a:rPr lang="en-US" sz="2200">
                <a:latin typeface="Times New Roman" panose="02020603050405020304" pitchFamily="18" charset="0"/>
                <a:cs typeface="Times New Roman" panose="02020603050405020304" pitchFamily="18" charset="0"/>
              </a:rPr>
              <a:t>Analysis: </a:t>
            </a:r>
            <a:r>
              <a:rPr lang="en-GB" sz="2200">
                <a:latin typeface="Times New Roman" panose="02020603050405020304" pitchFamily="18" charset="0"/>
                <a:cs typeface="Times New Roman" panose="02020603050405020304" pitchFamily="18" charset="0"/>
              </a:rPr>
              <a:t>Here there are pubs and café but compared to first cluster we see gardens, grocery stores, park, pharmacy, Zoo, bookstores. This is ideal for a family.</a:t>
            </a:r>
          </a:p>
          <a:p>
            <a:endParaRPr lang="en-GB" sz="2200">
              <a:latin typeface="Times New Roman" panose="02020603050405020304" pitchFamily="18" charset="0"/>
              <a:cs typeface="Times New Roman" panose="02020603050405020304" pitchFamily="18" charset="0"/>
            </a:endParaRPr>
          </a:p>
          <a:p>
            <a:endParaRPr lang="en-GB" sz="2200"/>
          </a:p>
        </p:txBody>
      </p:sp>
      <p:pic>
        <p:nvPicPr>
          <p:cNvPr id="38" name="Picture 37" descr="A close up of a piece of paper&#10;&#10;Description automatically generated">
            <a:extLst>
              <a:ext uri="{FF2B5EF4-FFF2-40B4-BE49-F238E27FC236}">
                <a16:creationId xmlns:a16="http://schemas.microsoft.com/office/drawing/2014/main" id="{03E3039B-C364-47C6-ADA4-1814B4F0FFBF}"/>
              </a:ext>
            </a:extLst>
          </p:cNvPr>
          <p:cNvPicPr/>
          <p:nvPr/>
        </p:nvPicPr>
        <p:blipFill>
          <a:blip r:embed="rId2">
            <a:extLst>
              <a:ext uri="{28A0092B-C50C-407E-A947-70E740481C1C}">
                <a14:useLocalDpi xmlns:a14="http://schemas.microsoft.com/office/drawing/2010/main" val="0"/>
              </a:ext>
            </a:extLst>
          </a:blip>
          <a:stretch>
            <a:fillRect/>
          </a:stretch>
        </p:blipFill>
        <p:spPr>
          <a:xfrm>
            <a:off x="4765131" y="176981"/>
            <a:ext cx="7023745" cy="3901937"/>
          </a:xfrm>
          <a:prstGeom prst="rect">
            <a:avLst/>
          </a:prstGeom>
        </p:spPr>
      </p:pic>
    </p:spTree>
    <p:extLst>
      <p:ext uri="{BB962C8B-B14F-4D97-AF65-F5344CB8AC3E}">
        <p14:creationId xmlns:p14="http://schemas.microsoft.com/office/powerpoint/2010/main" val="81762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 name="Group 40">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2" name="Rectangle 41">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DB50D9-C73F-4D1B-9FDC-DC4A75D336BC}"/>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Result (contd)</a:t>
            </a:r>
            <a:endParaRPr lang="en-GB" sz="3600">
              <a:solidFill>
                <a:srgbClr val="FFFFFF"/>
              </a:solidFill>
            </a:endParaRPr>
          </a:p>
        </p:txBody>
      </p:sp>
      <p:sp useBgFill="1">
        <p:nvSpPr>
          <p:cNvPr id="46" name="Rectangle 45">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piece of paper&#10;&#10;Description automatically generated">
            <a:extLst>
              <a:ext uri="{FF2B5EF4-FFF2-40B4-BE49-F238E27FC236}">
                <a16:creationId xmlns:a16="http://schemas.microsoft.com/office/drawing/2014/main" id="{AFD9305B-A9A8-45BE-8E96-83C676ABE26B}"/>
              </a:ext>
            </a:extLst>
          </p:cNvPr>
          <p:cNvPicPr/>
          <p:nvPr/>
        </p:nvPicPr>
        <p:blipFill>
          <a:blip r:embed="rId2">
            <a:extLst>
              <a:ext uri="{28A0092B-C50C-407E-A947-70E740481C1C}">
                <a14:useLocalDpi xmlns:a14="http://schemas.microsoft.com/office/drawing/2010/main" val="0"/>
              </a:ext>
            </a:extLst>
          </a:blip>
          <a:stretch>
            <a:fillRect/>
          </a:stretch>
        </p:blipFill>
        <p:spPr>
          <a:xfrm>
            <a:off x="4537076" y="266701"/>
            <a:ext cx="6653211" cy="3986842"/>
          </a:xfrm>
          <a:prstGeom prst="rect">
            <a:avLst/>
          </a:prstGeom>
          <a:ln w="9525">
            <a:noFill/>
          </a:ln>
        </p:spPr>
      </p:pic>
      <p:sp>
        <p:nvSpPr>
          <p:cNvPr id="3" name="Content Placeholder 2">
            <a:extLst>
              <a:ext uri="{FF2B5EF4-FFF2-40B4-BE49-F238E27FC236}">
                <a16:creationId xmlns:a16="http://schemas.microsoft.com/office/drawing/2014/main" id="{C8DCDEF7-E153-41B5-99DE-11776300E33C}"/>
              </a:ext>
            </a:extLst>
          </p:cNvPr>
          <p:cNvSpPr>
            <a:spLocks noGrp="1"/>
          </p:cNvSpPr>
          <p:nvPr>
            <p:ph idx="1"/>
          </p:nvPr>
        </p:nvSpPr>
        <p:spPr>
          <a:xfrm>
            <a:off x="5118447" y="4267830"/>
            <a:ext cx="6281873" cy="1783977"/>
          </a:xfrm>
        </p:spPr>
        <p:txBody>
          <a:bodyPr>
            <a:normAutofit/>
          </a:bodyPr>
          <a:lstStyle/>
          <a:p>
            <a:r>
              <a:rPr lang="en-US" sz="2600">
                <a:latin typeface="Times New Roman" panose="02020603050405020304" pitchFamily="18" charset="0"/>
                <a:cs typeface="Times New Roman" panose="02020603050405020304" pitchFamily="18" charset="0"/>
              </a:rPr>
              <a:t>Third Cluster</a:t>
            </a:r>
          </a:p>
          <a:p>
            <a:r>
              <a:rPr lang="en-GB" sz="2600">
                <a:latin typeface="Times New Roman" panose="02020603050405020304" pitchFamily="18" charset="0"/>
                <a:cs typeface="Times New Roman" panose="02020603050405020304" pitchFamily="18" charset="0"/>
              </a:rPr>
              <a:t>Analysis: There are lot of markets, Historic places, Train station, park so this is a good choice for a family with children.</a:t>
            </a:r>
          </a:p>
          <a:p>
            <a:endParaRPr lang="en-GB" sz="2600"/>
          </a:p>
        </p:txBody>
      </p:sp>
    </p:spTree>
    <p:extLst>
      <p:ext uri="{BB962C8B-B14F-4D97-AF65-F5344CB8AC3E}">
        <p14:creationId xmlns:p14="http://schemas.microsoft.com/office/powerpoint/2010/main" val="70765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A8323B1-E0A4-4745-A8AA-C50BC6C48F85}"/>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Result (contd)</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piece of paper&#10;&#10;Description automatically generated">
            <a:extLst>
              <a:ext uri="{FF2B5EF4-FFF2-40B4-BE49-F238E27FC236}">
                <a16:creationId xmlns:a16="http://schemas.microsoft.com/office/drawing/2014/main" id="{71A4B506-4EFB-487C-B0DC-73A66F3C66A4}"/>
              </a:ext>
            </a:extLst>
          </p:cNvPr>
          <p:cNvPicPr/>
          <p:nvPr/>
        </p:nvPicPr>
        <p:blipFill>
          <a:blip r:embed="rId2">
            <a:extLst>
              <a:ext uri="{28A0092B-C50C-407E-A947-70E740481C1C}">
                <a14:useLocalDpi xmlns:a14="http://schemas.microsoft.com/office/drawing/2010/main" val="0"/>
              </a:ext>
            </a:extLst>
          </a:blip>
          <a:stretch>
            <a:fillRect/>
          </a:stretch>
        </p:blipFill>
        <p:spPr>
          <a:xfrm>
            <a:off x="4892133" y="316860"/>
            <a:ext cx="7037929" cy="3936683"/>
          </a:xfrm>
          <a:prstGeom prst="rect">
            <a:avLst/>
          </a:prstGeom>
          <a:ln w="9525">
            <a:noFill/>
          </a:ln>
        </p:spPr>
      </p:pic>
      <p:sp>
        <p:nvSpPr>
          <p:cNvPr id="3" name="Content Placeholder 2">
            <a:extLst>
              <a:ext uri="{FF2B5EF4-FFF2-40B4-BE49-F238E27FC236}">
                <a16:creationId xmlns:a16="http://schemas.microsoft.com/office/drawing/2014/main" id="{0408AC8A-323D-4BFA-A813-FDB67350DFCA}"/>
              </a:ext>
            </a:extLst>
          </p:cNvPr>
          <p:cNvSpPr>
            <a:spLocks noGrp="1"/>
          </p:cNvSpPr>
          <p:nvPr>
            <p:ph idx="1"/>
          </p:nvPr>
        </p:nvSpPr>
        <p:spPr>
          <a:xfrm>
            <a:off x="5118447" y="4267830"/>
            <a:ext cx="6281873" cy="1783977"/>
          </a:xfrm>
        </p:spPr>
        <p:txBody>
          <a:bodyPr>
            <a:normAutofit/>
          </a:bodyPr>
          <a:lstStyle/>
          <a:p>
            <a:r>
              <a:rPr lang="en-US" sz="2000">
                <a:latin typeface="Times New Roman" panose="02020603050405020304" pitchFamily="18" charset="0"/>
                <a:cs typeface="Times New Roman" panose="02020603050405020304" pitchFamily="18" charset="0"/>
              </a:rPr>
              <a:t>Fourth Cluster</a:t>
            </a:r>
          </a:p>
          <a:p>
            <a:r>
              <a:rPr lang="en-GB" sz="2000">
                <a:latin typeface="Times New Roman" panose="02020603050405020304" pitchFamily="18" charset="0"/>
                <a:cs typeface="Times New Roman" panose="02020603050405020304" pitchFamily="18" charset="0"/>
              </a:rPr>
              <a:t>Analysis: As we can see here in first cluster there are lot of pubs, coffee shops, restaurants and cafes. This may not be ideal for a family with children like my client. This is good for people who hang out often and enjoy partying.</a:t>
            </a:r>
          </a:p>
          <a:p>
            <a:endParaRPr lang="en-GB" sz="2000"/>
          </a:p>
        </p:txBody>
      </p:sp>
    </p:spTree>
    <p:extLst>
      <p:ext uri="{BB962C8B-B14F-4D97-AF65-F5344CB8AC3E}">
        <p14:creationId xmlns:p14="http://schemas.microsoft.com/office/powerpoint/2010/main" val="248331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87AB34D-E3B3-4463-A587-C395D3A44F01}"/>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Result (contd)</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3E47D76C-5390-4705-BF23-AF4D2AFCFA7D}"/>
              </a:ext>
            </a:extLst>
          </p:cNvPr>
          <p:cNvPicPr/>
          <p:nvPr/>
        </p:nvPicPr>
        <p:blipFill>
          <a:blip r:embed="rId2">
            <a:extLst>
              <a:ext uri="{28A0092B-C50C-407E-A947-70E740481C1C}">
                <a14:useLocalDpi xmlns:a14="http://schemas.microsoft.com/office/drawing/2010/main" val="0"/>
              </a:ext>
            </a:extLst>
          </a:blip>
          <a:stretch>
            <a:fillRect/>
          </a:stretch>
        </p:blipFill>
        <p:spPr>
          <a:xfrm>
            <a:off x="5273260" y="1777577"/>
            <a:ext cx="5953177" cy="2113465"/>
          </a:xfrm>
          <a:prstGeom prst="rect">
            <a:avLst/>
          </a:prstGeom>
          <a:ln w="9525">
            <a:noFill/>
          </a:ln>
        </p:spPr>
      </p:pic>
      <p:sp>
        <p:nvSpPr>
          <p:cNvPr id="3" name="Content Placeholder 2">
            <a:extLst>
              <a:ext uri="{FF2B5EF4-FFF2-40B4-BE49-F238E27FC236}">
                <a16:creationId xmlns:a16="http://schemas.microsoft.com/office/drawing/2014/main" id="{F1BEE1C5-BEB2-4F6A-BB32-4FFFD592B514}"/>
              </a:ext>
            </a:extLst>
          </p:cNvPr>
          <p:cNvSpPr>
            <a:spLocks noGrp="1"/>
          </p:cNvSpPr>
          <p:nvPr>
            <p:ph idx="1"/>
          </p:nvPr>
        </p:nvSpPr>
        <p:spPr>
          <a:xfrm>
            <a:off x="5118447" y="4267830"/>
            <a:ext cx="6281873" cy="1783977"/>
          </a:xfrm>
        </p:spPr>
        <p:txBody>
          <a:bodyPr>
            <a:normAutofit/>
          </a:bodyPr>
          <a:lstStyle/>
          <a:p>
            <a:r>
              <a:rPr lang="en-US" sz="2600" dirty="0">
                <a:latin typeface="Times New Roman" panose="02020603050405020304" pitchFamily="18" charset="0"/>
                <a:cs typeface="Times New Roman" panose="02020603050405020304" pitchFamily="18" charset="0"/>
              </a:rPr>
              <a:t>Fifth Cluster</a:t>
            </a:r>
          </a:p>
          <a:p>
            <a:r>
              <a:rPr lang="en-US" sz="2600" dirty="0">
                <a:latin typeface="Times New Roman" panose="02020603050405020304" pitchFamily="18" charset="0"/>
                <a:cs typeface="Times New Roman" panose="02020603050405020304" pitchFamily="18" charset="0"/>
              </a:rPr>
              <a:t>Analysis:</a:t>
            </a:r>
            <a:r>
              <a:rPr lang="en-GB" sz="2600" dirty="0">
                <a:latin typeface="Times New Roman" panose="02020603050405020304" pitchFamily="18" charset="0"/>
                <a:cs typeface="Times New Roman" panose="02020603050405020304" pitchFamily="18" charset="0"/>
              </a:rPr>
              <a:t>There are family friendly places here. As we see Chesterfield, Doncaster and others have good greenery, supermarkets.</a:t>
            </a:r>
          </a:p>
          <a:p>
            <a:endParaRPr lang="en-GB" sz="2600" dirty="0">
              <a:latin typeface="Times New Roman" panose="02020603050405020304" pitchFamily="18" charset="0"/>
              <a:cs typeface="Times New Roman" panose="02020603050405020304" pitchFamily="18" charset="0"/>
            </a:endParaRPr>
          </a:p>
          <a:p>
            <a:endParaRPr lang="en-GB" sz="2600" dirty="0"/>
          </a:p>
        </p:txBody>
      </p:sp>
    </p:spTree>
    <p:extLst>
      <p:ext uri="{BB962C8B-B14F-4D97-AF65-F5344CB8AC3E}">
        <p14:creationId xmlns:p14="http://schemas.microsoft.com/office/powerpoint/2010/main" val="320657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2278C79-D938-45E3-A32D-2A2D0699C154}"/>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Discussion</a:t>
            </a:r>
            <a:endParaRPr lang="en-GB" sz="4000">
              <a:solidFill>
                <a:srgbClr val="FFFFFF"/>
              </a:solidFill>
            </a:endParaRPr>
          </a:p>
        </p:txBody>
      </p:sp>
      <p:sp>
        <p:nvSpPr>
          <p:cNvPr id="3" name="Content Placeholder 2">
            <a:extLst>
              <a:ext uri="{FF2B5EF4-FFF2-40B4-BE49-F238E27FC236}">
                <a16:creationId xmlns:a16="http://schemas.microsoft.com/office/drawing/2014/main" id="{2E29A8DF-9761-4B65-851B-99B9BDB4D3FF}"/>
              </a:ext>
            </a:extLst>
          </p:cNvPr>
          <p:cNvSpPr>
            <a:spLocks noGrp="1"/>
          </p:cNvSpPr>
          <p:nvPr>
            <p:ph idx="1"/>
          </p:nvPr>
        </p:nvSpPr>
        <p:spPr>
          <a:xfrm>
            <a:off x="5120640" y="804672"/>
            <a:ext cx="6281928" cy="5248656"/>
          </a:xfrm>
        </p:spPr>
        <p:txBody>
          <a:bodyPr anchor="ctr">
            <a:normAutofit/>
          </a:bodyPr>
          <a:lstStyle/>
          <a:p>
            <a:r>
              <a:rPr lang="en-GB" sz="1700">
                <a:latin typeface="Times New Roman" panose="02020603050405020304" pitchFamily="18" charset="0"/>
                <a:cs typeface="Times New Roman" panose="02020603050405020304" pitchFamily="18" charset="0"/>
              </a:rPr>
              <a:t>First of all, even though the England Housing Market is always in demand in people who want to settle in United Kingdom. </a:t>
            </a:r>
          </a:p>
          <a:p>
            <a:endParaRPr lang="en-GB" sz="1700">
              <a:latin typeface="Times New Roman" panose="02020603050405020304" pitchFamily="18" charset="0"/>
              <a:cs typeface="Times New Roman" panose="02020603050405020304" pitchFamily="18" charset="0"/>
            </a:endParaRPr>
          </a:p>
          <a:p>
            <a:r>
              <a:rPr lang="en-GB" sz="1700">
                <a:latin typeface="Times New Roman" panose="02020603050405020304" pitchFamily="18" charset="0"/>
                <a:cs typeface="Times New Roman" panose="02020603050405020304" pitchFamily="18" charset="0"/>
              </a:rPr>
              <a:t>We may discuss our results under two main perspectives.</a:t>
            </a:r>
          </a:p>
          <a:p>
            <a:pPr marL="0" indent="0">
              <a:buNone/>
            </a:pPr>
            <a:r>
              <a:rPr lang="en-GB" sz="1700">
                <a:latin typeface="Times New Roman" panose="02020603050405020304" pitchFamily="18" charset="0"/>
                <a:cs typeface="Times New Roman" panose="02020603050405020304" pitchFamily="18" charset="0"/>
              </a:rPr>
              <a:t> </a:t>
            </a:r>
          </a:p>
          <a:p>
            <a:r>
              <a:rPr lang="en-GB" sz="1700">
                <a:latin typeface="Times New Roman" panose="02020603050405020304" pitchFamily="18" charset="0"/>
                <a:cs typeface="Times New Roman" panose="02020603050405020304" pitchFamily="18" charset="0"/>
              </a:rPr>
              <a:t>First, we may examine them according to neighbourhoods. It is interesting to note that, although Notting Hill, Kensington, Chelsea, Marylebone and might be considered highly profitable venues to purchase a real estate according to amenities and essential facilities surrounding such venues i.e. elementary schools, high schools, hospitals &amp; grocery stores, Basingstoke, Kent, Chesterfield, Doncaster are arising as next future elite venues with a wide range of amenities and facilities. Accordingly, one might target under-priced real estates in these areas of England in order to decide on settling down.</a:t>
            </a:r>
          </a:p>
          <a:p>
            <a:pPr marL="0" indent="0">
              <a:buNone/>
            </a:pPr>
            <a:r>
              <a:rPr lang="en-GB" sz="1700">
                <a:latin typeface="Times New Roman" panose="02020603050405020304" pitchFamily="18" charset="0"/>
                <a:cs typeface="Times New Roman" panose="02020603050405020304" pitchFamily="18" charset="0"/>
              </a:rPr>
              <a:t> </a:t>
            </a:r>
          </a:p>
          <a:p>
            <a:endParaRPr lang="en-GB" sz="1700"/>
          </a:p>
        </p:txBody>
      </p:sp>
    </p:spTree>
    <p:extLst>
      <p:ext uri="{BB962C8B-B14F-4D97-AF65-F5344CB8AC3E}">
        <p14:creationId xmlns:p14="http://schemas.microsoft.com/office/powerpoint/2010/main" val="89262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C891F6-D292-4FE4-A579-3FA648F6A760}"/>
              </a:ext>
            </a:extLst>
          </p:cNvPr>
          <p:cNvSpPr>
            <a:spLocks noGrp="1"/>
          </p:cNvSpPr>
          <p:nvPr>
            <p:ph type="title"/>
          </p:nvPr>
        </p:nvSpPr>
        <p:spPr>
          <a:xfrm>
            <a:off x="640079" y="2053641"/>
            <a:ext cx="3669161" cy="2760098"/>
          </a:xfrm>
        </p:spPr>
        <p:txBody>
          <a:bodyPr>
            <a:normAutofit/>
          </a:bodyPr>
          <a:lstStyle/>
          <a:p>
            <a:r>
              <a:rPr lang="en-US">
                <a:solidFill>
                  <a:srgbClr val="FFFFFF"/>
                </a:solidFill>
              </a:rPr>
              <a:t>Introduction</a:t>
            </a:r>
            <a:endParaRPr lang="en-GB">
              <a:solidFill>
                <a:srgbClr val="FFFFFF"/>
              </a:solidFill>
            </a:endParaRPr>
          </a:p>
        </p:txBody>
      </p:sp>
      <p:sp>
        <p:nvSpPr>
          <p:cNvPr id="3" name="Content Placeholder 2">
            <a:extLst>
              <a:ext uri="{FF2B5EF4-FFF2-40B4-BE49-F238E27FC236}">
                <a16:creationId xmlns:a16="http://schemas.microsoft.com/office/drawing/2014/main" id="{2B1C16D9-A49A-43FC-99F5-B3ED8FEE96E5}"/>
              </a:ext>
            </a:extLst>
          </p:cNvPr>
          <p:cNvSpPr>
            <a:spLocks noGrp="1"/>
          </p:cNvSpPr>
          <p:nvPr>
            <p:ph idx="1"/>
          </p:nvPr>
        </p:nvSpPr>
        <p:spPr>
          <a:xfrm>
            <a:off x="6090574" y="801866"/>
            <a:ext cx="5306084" cy="5230634"/>
          </a:xfrm>
        </p:spPr>
        <p:txBody>
          <a:bodyPr anchor="ctr">
            <a:normAutofit/>
          </a:bodyPr>
          <a:lstStyle/>
          <a:p>
            <a:r>
              <a:rPr lang="en-GB" sz="1900">
                <a:solidFill>
                  <a:srgbClr val="000000"/>
                </a:solidFill>
                <a:latin typeface="Times New Roman" panose="02020603050405020304" pitchFamily="18" charset="0"/>
                <a:cs typeface="Times New Roman" panose="02020603050405020304" pitchFamily="18" charset="0"/>
              </a:rPr>
              <a:t>The housing market in the UK has always been a topic of national attention, with news sites dedicating sections that report on key news that can potentially affect housing prices and the trends in recent months.</a:t>
            </a:r>
          </a:p>
          <a:p>
            <a:r>
              <a:rPr lang="en-GB" sz="1900">
                <a:solidFill>
                  <a:srgbClr val="000000"/>
                </a:solidFill>
                <a:latin typeface="Times New Roman" panose="02020603050405020304" pitchFamily="18" charset="0"/>
                <a:cs typeface="Times New Roman" panose="02020603050405020304" pitchFamily="18" charset="0"/>
              </a:rPr>
              <a:t>For many people, buying a property is one of the most important decision and purchase in life. Besides the affordability of a house, other factors such as the desirability of the location and the long-term investment prospects also affect the decision-making process. </a:t>
            </a:r>
          </a:p>
          <a:p>
            <a:r>
              <a:rPr lang="en-GB" sz="1900">
                <a:solidFill>
                  <a:srgbClr val="000000"/>
                </a:solidFill>
                <a:latin typeface="Times New Roman" panose="02020603050405020304" pitchFamily="18" charset="0"/>
                <a:cs typeface="Times New Roman" panose="02020603050405020304" pitchFamily="18" charset="0"/>
              </a:rPr>
              <a:t>England homebuyers who want to find out more about housing trends in various districts would therefore have little recourse.</a:t>
            </a:r>
          </a:p>
          <a:p>
            <a:r>
              <a:rPr lang="en-GB" sz="1900">
                <a:solidFill>
                  <a:srgbClr val="000000"/>
                </a:solidFill>
                <a:latin typeface="Times New Roman" panose="02020603050405020304" pitchFamily="18" charset="0"/>
                <a:cs typeface="Times New Roman" panose="02020603050405020304" pitchFamily="18" charset="0"/>
              </a:rPr>
              <a:t>In the last decade, the housing market in England has been rapidly growing, with average housing prices increasing by more than 10% yearly on most years . </a:t>
            </a:r>
          </a:p>
        </p:txBody>
      </p:sp>
    </p:spTree>
    <p:extLst>
      <p:ext uri="{BB962C8B-B14F-4D97-AF65-F5344CB8AC3E}">
        <p14:creationId xmlns:p14="http://schemas.microsoft.com/office/powerpoint/2010/main" val="1768189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7CF8B7-CE54-47A2-838F-758E0EF0975B}"/>
              </a:ext>
            </a:extLst>
          </p:cNvPr>
          <p:cNvSpPr>
            <a:spLocks noGrp="1"/>
          </p:cNvSpPr>
          <p:nvPr>
            <p:ph type="title"/>
          </p:nvPr>
        </p:nvSpPr>
        <p:spPr>
          <a:xfrm>
            <a:off x="640079" y="2053641"/>
            <a:ext cx="3669161" cy="2760098"/>
          </a:xfrm>
        </p:spPr>
        <p:txBody>
          <a:bodyPr>
            <a:normAutofit/>
          </a:bodyPr>
          <a:lstStyle/>
          <a:p>
            <a:r>
              <a:rPr lang="en-US" sz="3700">
                <a:solidFill>
                  <a:srgbClr val="FFFFFF"/>
                </a:solidFill>
              </a:rPr>
              <a:t>Discussion(contd)</a:t>
            </a:r>
            <a:endParaRPr lang="en-GB" sz="3700">
              <a:solidFill>
                <a:srgbClr val="FFFFFF"/>
              </a:solidFill>
            </a:endParaRPr>
          </a:p>
        </p:txBody>
      </p:sp>
      <p:sp>
        <p:nvSpPr>
          <p:cNvPr id="3" name="Content Placeholder 2">
            <a:extLst>
              <a:ext uri="{FF2B5EF4-FFF2-40B4-BE49-F238E27FC236}">
                <a16:creationId xmlns:a16="http://schemas.microsoft.com/office/drawing/2014/main" id="{3A34F793-1AC9-47E6-8A31-EA387D3FE36B}"/>
              </a:ext>
            </a:extLst>
          </p:cNvPr>
          <p:cNvSpPr>
            <a:spLocks noGrp="1"/>
          </p:cNvSpPr>
          <p:nvPr>
            <p:ph idx="1"/>
          </p:nvPr>
        </p:nvSpPr>
        <p:spPr>
          <a:xfrm>
            <a:off x="6090574" y="801866"/>
            <a:ext cx="5306084" cy="5230634"/>
          </a:xfrm>
        </p:spPr>
        <p:txBody>
          <a:bodyPr anchor="ctr">
            <a:normAutofit/>
          </a:bodyPr>
          <a:lstStyle/>
          <a:p>
            <a:r>
              <a:rPr lang="en-GB" sz="2000">
                <a:solidFill>
                  <a:srgbClr val="000000"/>
                </a:solidFill>
                <a:latin typeface="Times New Roman" panose="02020603050405020304" pitchFamily="18" charset="0"/>
                <a:cs typeface="Times New Roman" panose="02020603050405020304" pitchFamily="18" charset="0"/>
              </a:rPr>
              <a:t>Second, we may analyse our results according to the five clusters we have produced. Even though, all clusters could praise an optimal range of facilities and amenities, we have found two main patterns. The first pattern we are referring to, i.e. Clusters 0, 3 and 4, may target home buyers prone to live with children areas with supermarkets, parks, waterfronts. Instead, the second pattern we are referring to, i.e. Clusters 1 may target individuals who love pubs, theatres and soccer.</a:t>
            </a:r>
          </a:p>
          <a:p>
            <a:pPr marL="0" indent="0">
              <a:buNone/>
            </a:pPr>
            <a:r>
              <a:rPr lang="en-GB" sz="2000">
                <a:solidFill>
                  <a:srgbClr val="000000"/>
                </a:solidFill>
                <a:latin typeface="Times New Roman" panose="02020603050405020304" pitchFamily="18" charset="0"/>
                <a:cs typeface="Times New Roman" panose="02020603050405020304" pitchFamily="18" charset="0"/>
              </a:rPr>
              <a:t> </a:t>
            </a:r>
          </a:p>
          <a:p>
            <a:r>
              <a:rPr lang="en-GB" sz="2000">
                <a:solidFill>
                  <a:srgbClr val="000000"/>
                </a:solidFill>
                <a:latin typeface="Times New Roman" panose="02020603050405020304" pitchFamily="18" charset="0"/>
                <a:cs typeface="Times New Roman" panose="02020603050405020304" pitchFamily="18" charset="0"/>
              </a:rPr>
              <a:t>As my client is an Asian, I would suggest areas around Birmingham, Reading, Kent where more of Asian population are present with more Asian Restaurants and other cultural amenities.</a:t>
            </a:r>
          </a:p>
          <a:p>
            <a:endParaRPr lang="en-GB" sz="2000">
              <a:solidFill>
                <a:srgbClr val="000000"/>
              </a:solidFill>
            </a:endParaRPr>
          </a:p>
        </p:txBody>
      </p:sp>
    </p:spTree>
    <p:extLst>
      <p:ext uri="{BB962C8B-B14F-4D97-AF65-F5344CB8AC3E}">
        <p14:creationId xmlns:p14="http://schemas.microsoft.com/office/powerpoint/2010/main" val="2825525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8AECCF-B70C-40BB-ADF8-A6EE01CBC4FE}"/>
              </a:ext>
            </a:extLst>
          </p:cNvPr>
          <p:cNvSpPr>
            <a:spLocks noGrp="1"/>
          </p:cNvSpPr>
          <p:nvPr>
            <p:ph type="title"/>
          </p:nvPr>
        </p:nvSpPr>
        <p:spPr>
          <a:xfrm>
            <a:off x="640079" y="2053641"/>
            <a:ext cx="3669161" cy="2760098"/>
          </a:xfrm>
        </p:spPr>
        <p:txBody>
          <a:bodyPr>
            <a:normAutofit/>
          </a:bodyPr>
          <a:lstStyle/>
          <a:p>
            <a:r>
              <a:rPr lang="en-US">
                <a:solidFill>
                  <a:srgbClr val="FFFFFF"/>
                </a:solidFill>
              </a:rPr>
              <a:t>Conclusion</a:t>
            </a:r>
            <a:endParaRPr lang="en-GB">
              <a:solidFill>
                <a:srgbClr val="FFFFFF"/>
              </a:solidFill>
            </a:endParaRPr>
          </a:p>
        </p:txBody>
      </p:sp>
      <p:sp>
        <p:nvSpPr>
          <p:cNvPr id="3" name="Content Placeholder 2">
            <a:extLst>
              <a:ext uri="{FF2B5EF4-FFF2-40B4-BE49-F238E27FC236}">
                <a16:creationId xmlns:a16="http://schemas.microsoft.com/office/drawing/2014/main" id="{EF17CAF0-EF9E-43A4-8615-5CBBDAE82BAA}"/>
              </a:ext>
            </a:extLst>
          </p:cNvPr>
          <p:cNvSpPr>
            <a:spLocks noGrp="1"/>
          </p:cNvSpPr>
          <p:nvPr>
            <p:ph idx="1"/>
          </p:nvPr>
        </p:nvSpPr>
        <p:spPr>
          <a:xfrm>
            <a:off x="6090574" y="801866"/>
            <a:ext cx="5306084" cy="5230634"/>
          </a:xfrm>
        </p:spPr>
        <p:txBody>
          <a:bodyPr anchor="ctr">
            <a:normAutofit/>
          </a:bodyPr>
          <a:lstStyle/>
          <a:p>
            <a:r>
              <a:rPr lang="en-GB" sz="1900">
                <a:solidFill>
                  <a:srgbClr val="000000"/>
                </a:solidFill>
                <a:latin typeface="Times New Roman" panose="02020603050405020304" pitchFamily="18" charset="0"/>
                <a:cs typeface="Times New Roman" panose="02020603050405020304" pitchFamily="18" charset="0"/>
              </a:rPr>
              <a:t>UK housing prices is facing several different headwinds, including the prospect of higher taxes and a warning from the Bank of England that U.K. home values could fall as much as 30 percent in the event of a disorderly exit from the European Union. In this scenario, it is urgent to adopt machine learning tools in order to assist homebuyers in England to make wise and effective decisions. As a result, the business problem we were posing was : Helping one of my client to select a place to settle with family and children.</a:t>
            </a:r>
          </a:p>
          <a:p>
            <a:r>
              <a:rPr lang="en-GB" sz="1900">
                <a:solidFill>
                  <a:srgbClr val="000000"/>
                </a:solidFill>
                <a:latin typeface="Times New Roman" panose="02020603050405020304" pitchFamily="18" charset="0"/>
                <a:cs typeface="Times New Roman" panose="02020603050405020304" pitchFamily="18" charset="0"/>
              </a:rPr>
              <a:t>To solve this business problem, we clustered England neighbourhoods in order to recommend venues where homebuyers can make a real estate investment. We recommended profitable venues according to amenities and essential facilities surrounding such venues i.e. grocery stores, parks, restaurants.</a:t>
            </a:r>
          </a:p>
          <a:p>
            <a:endParaRPr lang="en-GB" sz="1900">
              <a:solidFill>
                <a:srgbClr val="000000"/>
              </a:solidFill>
              <a:latin typeface="Times New Roman" panose="02020603050405020304" pitchFamily="18" charset="0"/>
              <a:cs typeface="Times New Roman" panose="02020603050405020304" pitchFamily="18" charset="0"/>
            </a:endParaRPr>
          </a:p>
          <a:p>
            <a:endParaRPr lang="en-GB" sz="1900">
              <a:solidFill>
                <a:srgbClr val="000000"/>
              </a:solidFill>
            </a:endParaRPr>
          </a:p>
        </p:txBody>
      </p:sp>
    </p:spTree>
    <p:extLst>
      <p:ext uri="{BB962C8B-B14F-4D97-AF65-F5344CB8AC3E}">
        <p14:creationId xmlns:p14="http://schemas.microsoft.com/office/powerpoint/2010/main" val="2173415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12DC565-E871-4FD0-8D6C-1822AC43DF84}"/>
              </a:ext>
            </a:extLst>
          </p:cNvPr>
          <p:cNvSpPr>
            <a:spLocks noGrp="1"/>
          </p:cNvSpPr>
          <p:nvPr>
            <p:ph type="title"/>
          </p:nvPr>
        </p:nvSpPr>
        <p:spPr>
          <a:xfrm>
            <a:off x="640079" y="2053641"/>
            <a:ext cx="3669161" cy="2760098"/>
          </a:xfrm>
        </p:spPr>
        <p:txBody>
          <a:bodyPr>
            <a:normAutofit/>
          </a:bodyPr>
          <a:lstStyle/>
          <a:p>
            <a:r>
              <a:rPr lang="en-US">
                <a:solidFill>
                  <a:srgbClr val="FFFFFF"/>
                </a:solidFill>
              </a:rPr>
              <a:t>Conclusion (contd)</a:t>
            </a:r>
            <a:endParaRPr lang="en-GB">
              <a:solidFill>
                <a:srgbClr val="FFFFFF"/>
              </a:solidFill>
            </a:endParaRPr>
          </a:p>
        </p:txBody>
      </p:sp>
      <p:sp>
        <p:nvSpPr>
          <p:cNvPr id="3" name="Content Placeholder 2">
            <a:extLst>
              <a:ext uri="{FF2B5EF4-FFF2-40B4-BE49-F238E27FC236}">
                <a16:creationId xmlns:a16="http://schemas.microsoft.com/office/drawing/2014/main" id="{4B6C1015-13F9-470C-9D49-8D638087E6C9}"/>
              </a:ext>
            </a:extLst>
          </p:cNvPr>
          <p:cNvSpPr>
            <a:spLocks noGrp="1"/>
          </p:cNvSpPr>
          <p:nvPr>
            <p:ph idx="1"/>
          </p:nvPr>
        </p:nvSpPr>
        <p:spPr>
          <a:xfrm>
            <a:off x="6090574" y="801866"/>
            <a:ext cx="5306084" cy="5230634"/>
          </a:xfrm>
        </p:spPr>
        <p:txBody>
          <a:bodyPr anchor="ctr">
            <a:normAutofit/>
          </a:bodyPr>
          <a:lstStyle/>
          <a:p>
            <a:r>
              <a:rPr lang="en-GB" sz="1500">
                <a:solidFill>
                  <a:srgbClr val="000000"/>
                </a:solidFill>
                <a:latin typeface="Times New Roman" panose="02020603050405020304" pitchFamily="18" charset="0"/>
                <a:cs typeface="Times New Roman" panose="02020603050405020304" pitchFamily="18" charset="0"/>
              </a:rPr>
              <a:t>First, we gathered data on England neighbourhood from the UK govt website. Moreover, to explore and target recommended locations across different venues according to the presence of amenities and essential facilities, we accessed data through Four Square API interface and arranged them as a data frame for visualization. By merging data on Neighbourhoods and data on amenities and essential facilities surrounding such properties from Four Square API interface, we were able to recommend profitable real estate investments.</a:t>
            </a:r>
          </a:p>
          <a:p>
            <a:r>
              <a:rPr lang="en-GB" sz="1500">
                <a:solidFill>
                  <a:srgbClr val="000000"/>
                </a:solidFill>
                <a:latin typeface="Times New Roman" panose="02020603050405020304" pitchFamily="18" charset="0"/>
                <a:cs typeface="Times New Roman" panose="02020603050405020304" pitchFamily="18" charset="0"/>
              </a:rPr>
              <a:t>Second, The Methodology section comprised four stages: </a:t>
            </a:r>
          </a:p>
          <a:p>
            <a:pPr marL="0" indent="0">
              <a:buNone/>
            </a:pPr>
            <a:r>
              <a:rPr lang="en-GB" sz="1500">
                <a:solidFill>
                  <a:srgbClr val="000000"/>
                </a:solidFill>
                <a:latin typeface="Times New Roman" panose="02020603050405020304" pitchFamily="18" charset="0"/>
                <a:cs typeface="Times New Roman" panose="02020603050405020304" pitchFamily="18" charset="0"/>
              </a:rPr>
              <a:t> 1. Collect Inspection Data</a:t>
            </a:r>
          </a:p>
          <a:p>
            <a:pPr marL="0" indent="0">
              <a:buNone/>
            </a:pPr>
            <a:r>
              <a:rPr lang="en-GB" sz="1500">
                <a:solidFill>
                  <a:srgbClr val="000000"/>
                </a:solidFill>
                <a:latin typeface="Times New Roman" panose="02020603050405020304" pitchFamily="18" charset="0"/>
                <a:cs typeface="Times New Roman" panose="02020603050405020304" pitchFamily="18" charset="0"/>
              </a:rPr>
              <a:t> 2. Explore and Understand Data</a:t>
            </a:r>
          </a:p>
          <a:p>
            <a:pPr marL="0" indent="0">
              <a:buNone/>
            </a:pPr>
            <a:r>
              <a:rPr lang="en-GB" sz="1500">
                <a:solidFill>
                  <a:srgbClr val="000000"/>
                </a:solidFill>
                <a:latin typeface="Times New Roman" panose="02020603050405020304" pitchFamily="18" charset="0"/>
                <a:cs typeface="Times New Roman" panose="02020603050405020304" pitchFamily="18" charset="0"/>
              </a:rPr>
              <a:t> 3. Data preparation and pre-processing</a:t>
            </a:r>
          </a:p>
          <a:p>
            <a:pPr marL="0" indent="0">
              <a:buNone/>
            </a:pPr>
            <a:r>
              <a:rPr lang="en-GB" sz="1500">
                <a:solidFill>
                  <a:srgbClr val="000000"/>
                </a:solidFill>
                <a:latin typeface="Times New Roman" panose="02020603050405020304" pitchFamily="18" charset="0"/>
                <a:cs typeface="Times New Roman" panose="02020603050405020304" pitchFamily="18" charset="0"/>
              </a:rPr>
              <a:t> 4. Modelling. In the modelling section, we used the k-means clustering technique as it is fast and efficient in terms of computational cost, is highly flexible to account for mutations in real estate market in England and is accurate.</a:t>
            </a:r>
          </a:p>
          <a:p>
            <a:endParaRPr lang="en-GB" sz="1500">
              <a:solidFill>
                <a:srgbClr val="000000"/>
              </a:solidFill>
            </a:endParaRPr>
          </a:p>
        </p:txBody>
      </p:sp>
    </p:spTree>
    <p:extLst>
      <p:ext uri="{BB962C8B-B14F-4D97-AF65-F5344CB8AC3E}">
        <p14:creationId xmlns:p14="http://schemas.microsoft.com/office/powerpoint/2010/main" val="116848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4"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0"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1"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6" name="Group 45">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7" name="Rectangle 46">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E533D635-1721-4A63-8BEE-387C4E43F606}"/>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Conclusion (contd)</a:t>
            </a:r>
            <a:endParaRPr lang="en-GB" sz="4000">
              <a:solidFill>
                <a:srgbClr val="FFFFFF"/>
              </a:solidFill>
            </a:endParaRPr>
          </a:p>
        </p:txBody>
      </p:sp>
      <p:sp>
        <p:nvSpPr>
          <p:cNvPr id="3" name="Content Placeholder 2">
            <a:extLst>
              <a:ext uri="{FF2B5EF4-FFF2-40B4-BE49-F238E27FC236}">
                <a16:creationId xmlns:a16="http://schemas.microsoft.com/office/drawing/2014/main" id="{00FEE326-F6F7-46A7-A564-63C7F2F7BE34}"/>
              </a:ext>
            </a:extLst>
          </p:cNvPr>
          <p:cNvSpPr>
            <a:spLocks noGrp="1"/>
          </p:cNvSpPr>
          <p:nvPr>
            <p:ph idx="1"/>
          </p:nvPr>
        </p:nvSpPr>
        <p:spPr>
          <a:xfrm>
            <a:off x="5120640" y="804672"/>
            <a:ext cx="6281928" cy="5248656"/>
          </a:xfrm>
        </p:spPr>
        <p:txBody>
          <a:bodyPr anchor="ctr">
            <a:normAutofit/>
          </a:bodyPr>
          <a:lstStyle/>
          <a:p>
            <a:r>
              <a:rPr lang="en-GB" sz="1600" dirty="0">
                <a:latin typeface="Times New Roman" panose="02020603050405020304" pitchFamily="18" charset="0"/>
                <a:cs typeface="Times New Roman" panose="02020603050405020304" pitchFamily="18" charset="0"/>
              </a:rPr>
              <a:t>We drew conclusion that England Housing Market is always in demand in people who want to settle in United Kingdom.</a:t>
            </a:r>
          </a:p>
          <a:p>
            <a:r>
              <a:rPr lang="en-GB" sz="1600" dirty="0">
                <a:latin typeface="Times New Roman" panose="02020603050405020304" pitchFamily="18" charset="0"/>
                <a:cs typeface="Times New Roman" panose="02020603050405020304" pitchFamily="18" charset="0"/>
              </a:rPr>
              <a:t>We may discuss our results under two main perspectives.</a:t>
            </a:r>
          </a:p>
          <a:p>
            <a:r>
              <a:rPr lang="en-GB" sz="1600" dirty="0">
                <a:latin typeface="Times New Roman" panose="02020603050405020304" pitchFamily="18" charset="0"/>
                <a:cs typeface="Times New Roman" panose="02020603050405020304" pitchFamily="18" charset="0"/>
              </a:rPr>
              <a:t>First, we may examine them according to neighbourhoods. It is interesting to note that, although Notting Hill, Kensington, Chelsea, Marylebone and might be considered highly profitable venues to purchase a real estate according to amenities and essential facilities surrounding such venues i.e. elementary schools, high schools, hospitals &amp; grocery stores, Basingstoke, Kent, Chesterfield, Doncaster are arising as next future elite venues with a wide range of amenities and facilities. Accordingly, one might target under-priced real estates in these areas of England in order to decide on settling down. </a:t>
            </a:r>
          </a:p>
          <a:p>
            <a:r>
              <a:rPr lang="en-GB" sz="1600" dirty="0">
                <a:latin typeface="Times New Roman" panose="02020603050405020304" pitchFamily="18" charset="0"/>
                <a:cs typeface="Times New Roman" panose="02020603050405020304" pitchFamily="18" charset="0"/>
              </a:rPr>
              <a:t>Second, we may </a:t>
            </a:r>
            <a:r>
              <a:rPr lang="en-GB" sz="1600" dirty="0" err="1">
                <a:latin typeface="Times New Roman" panose="02020603050405020304" pitchFamily="18" charset="0"/>
                <a:cs typeface="Times New Roman" panose="02020603050405020304" pitchFamily="18" charset="0"/>
              </a:rPr>
              <a:t>analyze</a:t>
            </a:r>
            <a:r>
              <a:rPr lang="en-GB" sz="1600" dirty="0">
                <a:latin typeface="Times New Roman" panose="02020603050405020304" pitchFamily="18" charset="0"/>
                <a:cs typeface="Times New Roman" panose="02020603050405020304" pitchFamily="18" charset="0"/>
              </a:rPr>
              <a:t> our results according to the five clusters we have produced. Even though, all clusters could praise an optimal range of facilities and amenities, we have found two main patterns. The first pattern we are referring to, i.e. Clusters 1, 2 and 4, may target home buyers prone to live with children areas with supermarkets, parks, waterfronts. Instead, the second pattern we are referring to, i.e. Clusters 1 may target individuals who love pubs, theatres and soccer.</a:t>
            </a:r>
          </a:p>
          <a:p>
            <a:endParaRPr lang="en-GB" sz="1600" dirty="0"/>
          </a:p>
        </p:txBody>
      </p:sp>
    </p:spTree>
    <p:extLst>
      <p:ext uri="{BB962C8B-B14F-4D97-AF65-F5344CB8AC3E}">
        <p14:creationId xmlns:p14="http://schemas.microsoft.com/office/powerpoint/2010/main" val="211507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1A23EE4-B086-4BCE-9117-DABFAA726248}"/>
              </a:ext>
            </a:extLst>
          </p:cNvPr>
          <p:cNvSpPr>
            <a:spLocks noGrp="1"/>
          </p:cNvSpPr>
          <p:nvPr>
            <p:ph type="title"/>
          </p:nvPr>
        </p:nvSpPr>
        <p:spPr>
          <a:xfrm>
            <a:off x="640079" y="2053641"/>
            <a:ext cx="3669161" cy="2760098"/>
          </a:xfrm>
        </p:spPr>
        <p:txBody>
          <a:bodyPr>
            <a:normAutofit/>
          </a:bodyPr>
          <a:lstStyle/>
          <a:p>
            <a:r>
              <a:rPr lang="en-US">
                <a:solidFill>
                  <a:srgbClr val="FFFFFF"/>
                </a:solidFill>
              </a:rPr>
              <a:t>Conclusion (contd)</a:t>
            </a:r>
            <a:endParaRPr lang="en-GB">
              <a:solidFill>
                <a:srgbClr val="FFFFFF"/>
              </a:solidFill>
            </a:endParaRPr>
          </a:p>
        </p:txBody>
      </p:sp>
      <p:sp>
        <p:nvSpPr>
          <p:cNvPr id="3" name="Content Placeholder 2">
            <a:extLst>
              <a:ext uri="{FF2B5EF4-FFF2-40B4-BE49-F238E27FC236}">
                <a16:creationId xmlns:a16="http://schemas.microsoft.com/office/drawing/2014/main" id="{B0556295-F08B-4A52-B0D1-6468F3FF4846}"/>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latin typeface="Times New Roman" panose="02020603050405020304" pitchFamily="18" charset="0"/>
                <a:cs typeface="Times New Roman" panose="02020603050405020304" pitchFamily="18" charset="0"/>
              </a:rPr>
              <a:t>As my client is an Asian, I would suggest areas around Birmingham, Reading, Kent where more of Asian population are present with more Asian Restaurants and other cultural amenities.</a:t>
            </a:r>
          </a:p>
          <a:p>
            <a:endParaRPr lang="en-GB" sz="2400">
              <a:solidFill>
                <a:srgbClr val="000000"/>
              </a:solidFill>
            </a:endParaRPr>
          </a:p>
        </p:txBody>
      </p:sp>
    </p:spTree>
    <p:extLst>
      <p:ext uri="{BB962C8B-B14F-4D97-AF65-F5344CB8AC3E}">
        <p14:creationId xmlns:p14="http://schemas.microsoft.com/office/powerpoint/2010/main" val="401591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8529BDF-52FD-4193-9DC8-ABD0C93868F8}"/>
              </a:ext>
            </a:extLst>
          </p:cNvPr>
          <p:cNvSpPr>
            <a:spLocks noGrp="1"/>
          </p:cNvSpPr>
          <p:nvPr>
            <p:ph type="title"/>
          </p:nvPr>
        </p:nvSpPr>
        <p:spPr>
          <a:xfrm>
            <a:off x="640079" y="2053641"/>
            <a:ext cx="3669161" cy="2760098"/>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Business Problem</a:t>
            </a:r>
            <a:endParaRPr lang="en-GB"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930B53-53DA-4DC4-B445-6E9AC2520445}"/>
              </a:ext>
            </a:extLst>
          </p:cNvPr>
          <p:cNvSpPr>
            <a:spLocks noGrp="1"/>
          </p:cNvSpPr>
          <p:nvPr>
            <p:ph idx="1"/>
          </p:nvPr>
        </p:nvSpPr>
        <p:spPr>
          <a:xfrm>
            <a:off x="6090574" y="801866"/>
            <a:ext cx="5306084" cy="5230634"/>
          </a:xfrm>
        </p:spPr>
        <p:txBody>
          <a:bodyPr anchor="ctr">
            <a:normAutofit/>
          </a:bodyPr>
          <a:lstStyle/>
          <a:p>
            <a:endParaRPr lang="en-GB" sz="2200">
              <a:solidFill>
                <a:srgbClr val="000000"/>
              </a:solidFill>
              <a:latin typeface="Times New Roman" panose="02020603050405020304" pitchFamily="18" charset="0"/>
              <a:cs typeface="Times New Roman" panose="02020603050405020304" pitchFamily="18" charset="0"/>
            </a:endParaRPr>
          </a:p>
          <a:p>
            <a:r>
              <a:rPr lang="en-GB" sz="2200">
                <a:solidFill>
                  <a:srgbClr val="000000"/>
                </a:solidFill>
                <a:latin typeface="Times New Roman" panose="02020603050405020304" pitchFamily="18" charset="0"/>
                <a:cs typeface="Times New Roman" panose="02020603050405020304" pitchFamily="18" charset="0"/>
              </a:rPr>
              <a:t>My client, a resident in UK is looking to settle in England and wants to buy a property. They want a green area, that has good schools, easy access to hospitals and is children friendly.</a:t>
            </a:r>
          </a:p>
          <a:p>
            <a:endParaRPr lang="en-GB" sz="2200">
              <a:solidFill>
                <a:srgbClr val="000000"/>
              </a:solidFill>
              <a:latin typeface="Times New Roman" panose="02020603050405020304" pitchFamily="18" charset="0"/>
              <a:cs typeface="Times New Roman" panose="02020603050405020304" pitchFamily="18" charset="0"/>
            </a:endParaRPr>
          </a:p>
          <a:p>
            <a:endParaRPr lang="en-GB" sz="2200">
              <a:solidFill>
                <a:srgbClr val="000000"/>
              </a:solidFill>
              <a:latin typeface="Times New Roman" panose="02020603050405020304" pitchFamily="18" charset="0"/>
              <a:cs typeface="Times New Roman" panose="02020603050405020304" pitchFamily="18" charset="0"/>
            </a:endParaRPr>
          </a:p>
          <a:p>
            <a:r>
              <a:rPr lang="en-GB" sz="2200">
                <a:solidFill>
                  <a:srgbClr val="000000"/>
                </a:solidFill>
                <a:latin typeface="Times New Roman" panose="02020603050405020304" pitchFamily="18" charset="0"/>
                <a:cs typeface="Times New Roman" panose="02020603050405020304" pitchFamily="18" charset="0"/>
              </a:rPr>
              <a:t>Since the England demography is so big, my client needs deeper insight from available data in other to decide where to buy a property. My client is asking a help from us to analyse demography of England and give some insight about the Neighbourhoods.</a:t>
            </a:r>
          </a:p>
          <a:p>
            <a:endParaRPr lang="en-GB" sz="2200">
              <a:solidFill>
                <a:srgbClr val="000000"/>
              </a:solidFill>
            </a:endParaRPr>
          </a:p>
        </p:txBody>
      </p:sp>
    </p:spTree>
    <p:extLst>
      <p:ext uri="{BB962C8B-B14F-4D97-AF65-F5344CB8AC3E}">
        <p14:creationId xmlns:p14="http://schemas.microsoft.com/office/powerpoint/2010/main" val="58360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83355F-AA50-418E-B724-25369705C7F2}"/>
              </a:ext>
            </a:extLst>
          </p:cNvPr>
          <p:cNvSpPr>
            <a:spLocks noGrp="1"/>
          </p:cNvSpPr>
          <p:nvPr>
            <p:ph type="title"/>
          </p:nvPr>
        </p:nvSpPr>
        <p:spPr>
          <a:xfrm>
            <a:off x="640079" y="2053641"/>
            <a:ext cx="3669161" cy="2760098"/>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Target Audience</a:t>
            </a:r>
            <a:endParaRPr lang="en-GB"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D4F3B5-0E09-45C2-9410-CCB85D9FD49C}"/>
              </a:ext>
            </a:extLst>
          </p:cNvPr>
          <p:cNvSpPr>
            <a:spLocks noGrp="1"/>
          </p:cNvSpPr>
          <p:nvPr>
            <p:ph idx="1"/>
          </p:nvPr>
        </p:nvSpPr>
        <p:spPr>
          <a:xfrm>
            <a:off x="6090574" y="801866"/>
            <a:ext cx="5306084" cy="5230634"/>
          </a:xfrm>
        </p:spPr>
        <p:txBody>
          <a:bodyPr anchor="ctr">
            <a:normAutofit/>
          </a:bodyPr>
          <a:lstStyle/>
          <a:p>
            <a:endParaRPr lang="en-GB" sz="2400">
              <a:solidFill>
                <a:srgbClr val="000000"/>
              </a:solidFill>
            </a:endParaRPr>
          </a:p>
          <a:p>
            <a:endParaRPr lang="en-GB" sz="2400">
              <a:solidFill>
                <a:srgbClr val="000000"/>
              </a:solidFill>
            </a:endParaRPr>
          </a:p>
          <a:p>
            <a:r>
              <a:rPr lang="en-GB" sz="2400">
                <a:solidFill>
                  <a:srgbClr val="000000"/>
                </a:solidFill>
                <a:latin typeface="Times New Roman" panose="02020603050405020304" pitchFamily="18" charset="0"/>
                <a:cs typeface="Times New Roman" panose="02020603050405020304" pitchFamily="18" charset="0"/>
              </a:rPr>
              <a:t>Considering the diversity of UK, there is a high multicultural sense. England is a place where different shades live. As such, in the search for an property, there is a high demand. The target audience is broad, it ranges from people of England, and others who wants to settle in England.</a:t>
            </a:r>
          </a:p>
          <a:p>
            <a:endParaRPr lang="en-GB" sz="2400">
              <a:solidFill>
                <a:srgbClr val="000000"/>
              </a:solidFill>
            </a:endParaRPr>
          </a:p>
        </p:txBody>
      </p:sp>
    </p:spTree>
    <p:extLst>
      <p:ext uri="{BB962C8B-B14F-4D97-AF65-F5344CB8AC3E}">
        <p14:creationId xmlns:p14="http://schemas.microsoft.com/office/powerpoint/2010/main" val="240484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D6B756-1D81-4459-8521-19CCFC22F890}"/>
              </a:ext>
            </a:extLst>
          </p:cNvPr>
          <p:cNvSpPr>
            <a:spLocks noGrp="1"/>
          </p:cNvSpPr>
          <p:nvPr>
            <p:ph type="title"/>
          </p:nvPr>
        </p:nvSpPr>
        <p:spPr>
          <a:xfrm>
            <a:off x="640079" y="2053641"/>
            <a:ext cx="3669161" cy="2760098"/>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Data</a:t>
            </a:r>
            <a:endParaRPr lang="en-GB"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DE5751-6EEA-4918-B9C2-6B484342120A}"/>
              </a:ext>
            </a:extLst>
          </p:cNvPr>
          <p:cNvSpPr>
            <a:spLocks noGrp="1"/>
          </p:cNvSpPr>
          <p:nvPr>
            <p:ph idx="1"/>
          </p:nvPr>
        </p:nvSpPr>
        <p:spPr>
          <a:xfrm>
            <a:off x="6090574" y="801866"/>
            <a:ext cx="5306084" cy="5230634"/>
          </a:xfrm>
        </p:spPr>
        <p:txBody>
          <a:bodyPr anchor="ctr">
            <a:normAutofit/>
          </a:bodyPr>
          <a:lstStyle/>
          <a:p>
            <a:r>
              <a:rPr lang="en-GB" sz="2000">
                <a:solidFill>
                  <a:srgbClr val="000000"/>
                </a:solidFill>
                <a:latin typeface="Times New Roman" panose="02020603050405020304" pitchFamily="18" charset="0"/>
                <a:cs typeface="Times New Roman" panose="02020603050405020304" pitchFamily="18" charset="0"/>
              </a:rPr>
              <a:t> </a:t>
            </a:r>
            <a:r>
              <a:rPr lang="en-GB" sz="2000" b="1">
                <a:solidFill>
                  <a:srgbClr val="000000"/>
                </a:solidFill>
                <a:latin typeface="Times New Roman" panose="02020603050405020304" pitchFamily="18" charset="0"/>
                <a:cs typeface="Times New Roman" panose="02020603050405020304" pitchFamily="18" charset="0"/>
              </a:rPr>
              <a:t>Description of Data</a:t>
            </a:r>
          </a:p>
          <a:p>
            <a:endParaRPr lang="en-GB" sz="2000">
              <a:solidFill>
                <a:srgbClr val="000000"/>
              </a:solidFill>
              <a:latin typeface="Times New Roman" panose="02020603050405020304" pitchFamily="18" charset="0"/>
              <a:cs typeface="Times New Roman" panose="02020603050405020304" pitchFamily="18" charset="0"/>
            </a:endParaRPr>
          </a:p>
          <a:p>
            <a:pPr marL="0" indent="0">
              <a:buNone/>
            </a:pPr>
            <a:r>
              <a:rPr lang="en-GB" sz="2000">
                <a:solidFill>
                  <a:srgbClr val="000000"/>
                </a:solidFill>
                <a:latin typeface="Times New Roman" panose="02020603050405020304" pitchFamily="18" charset="0"/>
                <a:cs typeface="Times New Roman" panose="02020603050405020304" pitchFamily="18" charset="0"/>
              </a:rPr>
              <a:t>      This project will rely on public data from UK government dataset and Foursquare.</a:t>
            </a:r>
          </a:p>
          <a:p>
            <a:pPr marL="0" indent="0">
              <a:buNone/>
            </a:pPr>
            <a:endParaRPr lang="en-GB" sz="2000" b="1" i="1">
              <a:solidFill>
                <a:srgbClr val="000000"/>
              </a:solidFill>
              <a:latin typeface="Times New Roman" panose="02020603050405020304" pitchFamily="18" charset="0"/>
              <a:cs typeface="Times New Roman" panose="02020603050405020304" pitchFamily="18" charset="0"/>
            </a:endParaRPr>
          </a:p>
          <a:p>
            <a:r>
              <a:rPr lang="en-GB" sz="2000" b="1">
                <a:solidFill>
                  <a:srgbClr val="000000"/>
                </a:solidFill>
                <a:latin typeface="Times New Roman" panose="02020603050405020304" pitchFamily="18" charset="0"/>
                <a:cs typeface="Times New Roman" panose="02020603050405020304" pitchFamily="18" charset="0"/>
              </a:rPr>
              <a:t> Dataset:</a:t>
            </a:r>
            <a:endParaRPr lang="en-GB" sz="2000" b="1" i="1">
              <a:solidFill>
                <a:srgbClr val="000000"/>
              </a:solidFill>
              <a:latin typeface="Times New Roman" panose="02020603050405020304" pitchFamily="18" charset="0"/>
              <a:cs typeface="Times New Roman" panose="02020603050405020304" pitchFamily="18" charset="0"/>
            </a:endParaRPr>
          </a:p>
          <a:p>
            <a:pPr marL="0" indent="0">
              <a:buNone/>
            </a:pPr>
            <a:r>
              <a:rPr lang="en-GB" sz="2000">
                <a:solidFill>
                  <a:srgbClr val="000000"/>
                </a:solidFill>
                <a:latin typeface="Times New Roman" panose="02020603050405020304" pitchFamily="18" charset="0"/>
                <a:cs typeface="Times New Roman" panose="02020603050405020304" pitchFamily="18" charset="0"/>
              </a:rPr>
              <a:t>      Within the England Area, there are lot of Boroughs. The focus of this project will be the     neighbourhoods. The England Area consists of 380 Boroughs.</a:t>
            </a:r>
          </a:p>
          <a:p>
            <a:pPr marL="0" indent="0">
              <a:buNone/>
            </a:pPr>
            <a:r>
              <a:rPr lang="en-GB" sz="2000">
                <a:solidFill>
                  <a:srgbClr val="000000"/>
                </a:solidFill>
                <a:latin typeface="Times New Roman" panose="02020603050405020304" pitchFamily="18" charset="0"/>
                <a:cs typeface="Times New Roman" panose="02020603050405020304" pitchFamily="18" charset="0"/>
              </a:rPr>
              <a:t>       We extract venues from all neighbourhoods within a certain radius and pick top 5 venues in each neighbourhood and analyse which neighbourhoods are good for property investment depending on client’s requirements.</a:t>
            </a:r>
          </a:p>
          <a:p>
            <a:endParaRPr lang="en-GB" sz="2000">
              <a:solidFill>
                <a:srgbClr val="000000"/>
              </a:solidFill>
            </a:endParaRPr>
          </a:p>
        </p:txBody>
      </p:sp>
    </p:spTree>
    <p:extLst>
      <p:ext uri="{BB962C8B-B14F-4D97-AF65-F5344CB8AC3E}">
        <p14:creationId xmlns:p14="http://schemas.microsoft.com/office/powerpoint/2010/main" val="175459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1622F51-2552-4CCC-AE54-9C264F210492}"/>
              </a:ext>
            </a:extLst>
          </p:cNvPr>
          <p:cNvSpPr>
            <a:spLocks noGrp="1"/>
          </p:cNvSpPr>
          <p:nvPr>
            <p:ph type="title"/>
          </p:nvPr>
        </p:nvSpPr>
        <p:spPr>
          <a:xfrm>
            <a:off x="640079" y="2053641"/>
            <a:ext cx="3669161" cy="2760098"/>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Data (contd) </a:t>
            </a:r>
            <a:endParaRPr lang="en-GB"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F9EFA5-5638-4386-AC23-F047B998A57E}"/>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latin typeface="Times New Roman" panose="02020603050405020304" pitchFamily="18" charset="0"/>
              <a:cs typeface="Times New Roman" panose="02020603050405020304" pitchFamily="18" charset="0"/>
            </a:endParaRPr>
          </a:p>
          <a:p>
            <a:r>
              <a:rPr lang="en-US" sz="2400">
                <a:solidFill>
                  <a:srgbClr val="000000"/>
                </a:solidFill>
                <a:latin typeface="Times New Roman" panose="02020603050405020304" pitchFamily="18" charset="0"/>
                <a:cs typeface="Times New Roman" panose="02020603050405020304" pitchFamily="18" charset="0"/>
              </a:rPr>
              <a:t> Cleaning data</a:t>
            </a:r>
          </a:p>
          <a:p>
            <a:pPr marL="0" indent="0">
              <a:buNone/>
            </a:pPr>
            <a:endParaRPr lang="en-US" sz="2400">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r>
              <a:rPr lang="en-US" sz="2400">
                <a:solidFill>
                  <a:srgbClr val="000000"/>
                </a:solidFill>
                <a:latin typeface="Times New Roman" panose="02020603050405020304" pitchFamily="18" charset="0"/>
                <a:cs typeface="Times New Roman" panose="02020603050405020304" pitchFamily="18" charset="0"/>
              </a:rPr>
              <a:t>Convert the data that are downloaded into a data frame.</a:t>
            </a:r>
          </a:p>
          <a:p>
            <a:pPr marL="514350" indent="-514350">
              <a:buAutoNum type="arabicPeriod"/>
            </a:pPr>
            <a:r>
              <a:rPr lang="en-US" sz="2400">
                <a:solidFill>
                  <a:srgbClr val="000000"/>
                </a:solidFill>
                <a:latin typeface="Times New Roman" panose="02020603050405020304" pitchFamily="18" charset="0"/>
                <a:cs typeface="Times New Roman" panose="02020603050405020304" pitchFamily="18" charset="0"/>
              </a:rPr>
              <a:t>Remove the unwanted attributes/columns that are not used in analysis</a:t>
            </a:r>
          </a:p>
          <a:p>
            <a:pPr marL="514350" indent="-514350">
              <a:buAutoNum type="arabicPeriod"/>
            </a:pPr>
            <a:r>
              <a:rPr lang="en-US" sz="2400">
                <a:solidFill>
                  <a:srgbClr val="000000"/>
                </a:solidFill>
                <a:latin typeface="Times New Roman" panose="02020603050405020304" pitchFamily="18" charset="0"/>
                <a:cs typeface="Times New Roman" panose="02020603050405020304" pitchFamily="18" charset="0"/>
              </a:rPr>
              <a:t>Rename few columns to give some meaningful names depending on the context</a:t>
            </a:r>
          </a:p>
          <a:p>
            <a:pPr marL="514350" indent="-514350">
              <a:buAutoNum type="arabicPeriod"/>
            </a:pPr>
            <a:r>
              <a:rPr lang="en-US" sz="2400">
                <a:solidFill>
                  <a:srgbClr val="000000"/>
                </a:solidFill>
                <a:latin typeface="Times New Roman" panose="02020603050405020304" pitchFamily="18" charset="0"/>
                <a:cs typeface="Times New Roman" panose="02020603050405020304" pitchFamily="18" charset="0"/>
              </a:rPr>
              <a:t>Check the data frame for missing values</a:t>
            </a:r>
          </a:p>
          <a:p>
            <a:pPr marL="0" indent="0">
              <a:buNone/>
            </a:pPr>
            <a:endParaRPr lang="en-US" sz="2400">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endParaRPr lang="en-GB" sz="2400">
              <a:solidFill>
                <a:srgbClr val="000000"/>
              </a:solidFill>
            </a:endParaRPr>
          </a:p>
        </p:txBody>
      </p:sp>
    </p:spTree>
    <p:extLst>
      <p:ext uri="{BB962C8B-B14F-4D97-AF65-F5344CB8AC3E}">
        <p14:creationId xmlns:p14="http://schemas.microsoft.com/office/powerpoint/2010/main" val="253938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50" name="Rectangle 4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0E3368-60C5-47C0-94F2-3EF573C6FA26}"/>
              </a:ext>
            </a:extLst>
          </p:cNvPr>
          <p:cNvSpPr>
            <a:spLocks noGrp="1"/>
          </p:cNvSpPr>
          <p:nvPr>
            <p:ph type="title"/>
          </p:nvPr>
        </p:nvSpPr>
        <p:spPr>
          <a:xfrm>
            <a:off x="888631" y="2358391"/>
            <a:ext cx="3498979" cy="2453676"/>
          </a:xfrm>
        </p:spPr>
        <p:txBody>
          <a:bodyPr vert="horz" lIns="91440" tIns="45720" rIns="91440" bIns="45720" rtlCol="0">
            <a:normAutofit/>
          </a:bodyPr>
          <a:lstStyle/>
          <a:p>
            <a:pPr algn="ctr"/>
            <a:r>
              <a:rPr lang="en-US" sz="3600" kern="1200">
                <a:solidFill>
                  <a:srgbClr val="FFFFFF"/>
                </a:solidFill>
                <a:latin typeface="+mj-lt"/>
                <a:ea typeface="+mj-ea"/>
                <a:cs typeface="+mj-cs"/>
              </a:rPr>
              <a:t>Data (contd)</a:t>
            </a:r>
          </a:p>
        </p:txBody>
      </p:sp>
      <p:sp useBgFill="1">
        <p:nvSpPr>
          <p:cNvPr id="54" name="Rectangle 5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3" descr="A screenshot of a cell phone&#10;&#10;Description automatically generated">
            <a:extLst>
              <a:ext uri="{FF2B5EF4-FFF2-40B4-BE49-F238E27FC236}">
                <a16:creationId xmlns:a16="http://schemas.microsoft.com/office/drawing/2014/main" id="{5F4FB510-679B-460B-B9C5-A8D6883CE9A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5273260" y="1070638"/>
            <a:ext cx="5953177" cy="2440802"/>
          </a:xfrm>
          <a:prstGeom prst="rect">
            <a:avLst/>
          </a:prstGeom>
          <a:ln w="9525">
            <a:noFill/>
          </a:ln>
        </p:spPr>
      </p:pic>
      <p:sp>
        <p:nvSpPr>
          <p:cNvPr id="21" name="Content Placeholder 20">
            <a:extLst>
              <a:ext uri="{FF2B5EF4-FFF2-40B4-BE49-F238E27FC236}">
                <a16:creationId xmlns:a16="http://schemas.microsoft.com/office/drawing/2014/main" id="{F6A9931D-6072-4210-8E07-A7A7A180E61C}"/>
              </a:ext>
            </a:extLst>
          </p:cNvPr>
          <p:cNvSpPr>
            <a:spLocks noGrp="1"/>
          </p:cNvSpPr>
          <p:nvPr>
            <p:ph idx="1"/>
          </p:nvPr>
        </p:nvSpPr>
        <p:spPr>
          <a:xfrm>
            <a:off x="5118447" y="4267830"/>
            <a:ext cx="6281873" cy="1783977"/>
          </a:xfrm>
        </p:spPr>
        <p:txBody>
          <a:bodyPr>
            <a:normAutofit/>
          </a:bodyPr>
          <a:lstStyle/>
          <a:p>
            <a:endParaRPr lang="en-US"/>
          </a:p>
        </p:txBody>
      </p:sp>
    </p:spTree>
    <p:extLst>
      <p:ext uri="{BB962C8B-B14F-4D97-AF65-F5344CB8AC3E}">
        <p14:creationId xmlns:p14="http://schemas.microsoft.com/office/powerpoint/2010/main" val="333829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07954B-E924-42CA-AD5D-21DEFA005442}"/>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Methodology</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map&#10;&#10;Description automatically generated">
            <a:extLst>
              <a:ext uri="{FF2B5EF4-FFF2-40B4-BE49-F238E27FC236}">
                <a16:creationId xmlns:a16="http://schemas.microsoft.com/office/drawing/2014/main" id="{14C949D0-F3D8-4200-92EB-319B120DBF4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69497" y="964051"/>
            <a:ext cx="4960702" cy="2653976"/>
          </a:xfrm>
          <a:prstGeom prst="rect">
            <a:avLst/>
          </a:prstGeom>
          <a:ln w="9525">
            <a:noFill/>
          </a:ln>
        </p:spPr>
      </p:pic>
      <p:sp>
        <p:nvSpPr>
          <p:cNvPr id="3" name="Content Placeholder 2">
            <a:extLst>
              <a:ext uri="{FF2B5EF4-FFF2-40B4-BE49-F238E27FC236}">
                <a16:creationId xmlns:a16="http://schemas.microsoft.com/office/drawing/2014/main" id="{E865C5B6-F0DC-4D9F-A59D-760D69613E04}"/>
              </a:ext>
            </a:extLst>
          </p:cNvPr>
          <p:cNvSpPr>
            <a:spLocks noGrp="1"/>
          </p:cNvSpPr>
          <p:nvPr>
            <p:ph idx="1"/>
          </p:nvPr>
        </p:nvSpPr>
        <p:spPr>
          <a:xfrm>
            <a:off x="5118447" y="4267830"/>
            <a:ext cx="6281873" cy="1783977"/>
          </a:xfrm>
        </p:spPr>
        <p:txBody>
          <a:bodyPr>
            <a:normAutofit/>
          </a:bodyPr>
          <a:lstStyle/>
          <a:p>
            <a:r>
              <a:rPr lang="en-GB" sz="2400">
                <a:latin typeface="Times New Roman" panose="02020603050405020304" pitchFamily="18" charset="0"/>
                <a:cs typeface="Times New Roman" panose="02020603050405020304" pitchFamily="18" charset="0"/>
              </a:rPr>
              <a:t>As said before my client wants to buy a property and settle in England. I have analysed the neighbourhood of England. First, have extracted the latitude and longitude of England.  The map of England is shown here</a:t>
            </a:r>
            <a:endParaRPr lang="en-GB" sz="2400"/>
          </a:p>
        </p:txBody>
      </p:sp>
    </p:spTree>
    <p:extLst>
      <p:ext uri="{BB962C8B-B14F-4D97-AF65-F5344CB8AC3E}">
        <p14:creationId xmlns:p14="http://schemas.microsoft.com/office/powerpoint/2010/main" val="138807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0" name="Rectangle 39">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6358AD4-392B-4988-99E4-1ACE8664231A}"/>
              </a:ext>
            </a:extLst>
          </p:cNvPr>
          <p:cNvSpPr>
            <a:spLocks noGrp="1"/>
          </p:cNvSpPr>
          <p:nvPr>
            <p:ph type="title"/>
          </p:nvPr>
        </p:nvSpPr>
        <p:spPr>
          <a:xfrm>
            <a:off x="888631" y="2358391"/>
            <a:ext cx="3498979" cy="2453676"/>
          </a:xfrm>
        </p:spPr>
        <p:txBody>
          <a:bodyPr>
            <a:normAutofit/>
          </a:bodyPr>
          <a:lstStyle/>
          <a:p>
            <a:pPr algn="ctr"/>
            <a:r>
              <a:rPr lang="en-US" sz="3600">
                <a:solidFill>
                  <a:srgbClr val="FFFFFF"/>
                </a:solidFill>
              </a:rPr>
              <a:t>Methodology (contd)</a:t>
            </a:r>
            <a:endParaRPr lang="en-GB" sz="3600">
              <a:solidFill>
                <a:srgbClr val="FFFFFF"/>
              </a:solidFill>
            </a:endParaRPr>
          </a:p>
        </p:txBody>
      </p:sp>
      <p:sp useBgFill="1">
        <p:nvSpPr>
          <p:cNvPr id="44" name="Rectangle 43">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C273E5B5-38BF-4F3D-9BCC-6DF788F5A322}"/>
              </a:ext>
            </a:extLst>
          </p:cNvPr>
          <p:cNvPicPr/>
          <p:nvPr/>
        </p:nvPicPr>
        <p:blipFill>
          <a:blip r:embed="rId2">
            <a:extLst>
              <a:ext uri="{28A0092B-C50C-407E-A947-70E740481C1C}">
                <a14:useLocalDpi xmlns:a14="http://schemas.microsoft.com/office/drawing/2010/main" val="0"/>
              </a:ext>
            </a:extLst>
          </a:blip>
          <a:stretch>
            <a:fillRect/>
          </a:stretch>
        </p:blipFill>
        <p:spPr>
          <a:xfrm>
            <a:off x="5273260" y="1286440"/>
            <a:ext cx="5953177" cy="2009197"/>
          </a:xfrm>
          <a:prstGeom prst="rect">
            <a:avLst/>
          </a:prstGeom>
          <a:ln w="9525">
            <a:noFill/>
          </a:ln>
        </p:spPr>
      </p:pic>
      <p:sp>
        <p:nvSpPr>
          <p:cNvPr id="3" name="Content Placeholder 2">
            <a:extLst>
              <a:ext uri="{FF2B5EF4-FFF2-40B4-BE49-F238E27FC236}">
                <a16:creationId xmlns:a16="http://schemas.microsoft.com/office/drawing/2014/main" id="{9D5A7409-BC26-4E06-8B01-E8D21D79B1CF}"/>
              </a:ext>
            </a:extLst>
          </p:cNvPr>
          <p:cNvSpPr>
            <a:spLocks noGrp="1"/>
          </p:cNvSpPr>
          <p:nvPr>
            <p:ph idx="1"/>
          </p:nvPr>
        </p:nvSpPr>
        <p:spPr>
          <a:xfrm>
            <a:off x="5118447" y="4267830"/>
            <a:ext cx="6281873" cy="1783977"/>
          </a:xfrm>
        </p:spPr>
        <p:txBody>
          <a:bodyPr>
            <a:normAutofit/>
          </a:bodyPr>
          <a:lstStyle/>
          <a:p>
            <a:r>
              <a:rPr lang="en-US">
                <a:latin typeface="Times New Roman" panose="02020603050405020304" pitchFamily="18" charset="0"/>
                <a:cs typeface="Times New Roman" panose="02020603050405020304" pitchFamily="18" charset="0"/>
              </a:rPr>
              <a:t>Extract the first neighborhood from the data frame i.e. Haretlpool  and using foursquare API fetch nearby venues in Hartelpool within a specified radius.</a:t>
            </a:r>
          </a:p>
          <a:p>
            <a:endParaRPr lang="en-GB"/>
          </a:p>
        </p:txBody>
      </p:sp>
    </p:spTree>
    <p:extLst>
      <p:ext uri="{BB962C8B-B14F-4D97-AF65-F5344CB8AC3E}">
        <p14:creationId xmlns:p14="http://schemas.microsoft.com/office/powerpoint/2010/main" val="983085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1443</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Neighborhood Analysis Of England By Vindhya R</vt:lpstr>
      <vt:lpstr>Introduction</vt:lpstr>
      <vt:lpstr>Business Problem</vt:lpstr>
      <vt:lpstr>Target Audience</vt:lpstr>
      <vt:lpstr>Data</vt:lpstr>
      <vt:lpstr>Data (contd) </vt:lpstr>
      <vt:lpstr>Data (contd)</vt:lpstr>
      <vt:lpstr>Methodology</vt:lpstr>
      <vt:lpstr>Methodology (contd)</vt:lpstr>
      <vt:lpstr>Methodology (contd)</vt:lpstr>
      <vt:lpstr>Methodology(contd)</vt:lpstr>
      <vt:lpstr>Modelling</vt:lpstr>
      <vt:lpstr>Modelling (contd)</vt:lpstr>
      <vt:lpstr>Result</vt:lpstr>
      <vt:lpstr>Result (contd)</vt:lpstr>
      <vt:lpstr>Result (contd)</vt:lpstr>
      <vt:lpstr>Result (contd)</vt:lpstr>
      <vt:lpstr>Result (contd)</vt:lpstr>
      <vt:lpstr>Discussion</vt:lpstr>
      <vt:lpstr>Discussion(contd)</vt:lpstr>
      <vt:lpstr>Conclusion</vt:lpstr>
      <vt:lpstr>Conclusion (contd)</vt:lpstr>
      <vt:lpstr>Conclusion (contd)</vt:lpstr>
      <vt:lpstr>Conclusion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 Analysis Of England</dc:title>
  <dc:creator>VINDHYA R</dc:creator>
  <cp:lastModifiedBy>VINDHYA R</cp:lastModifiedBy>
  <cp:revision>2</cp:revision>
  <dcterms:created xsi:type="dcterms:W3CDTF">2019-04-02T18:26:19Z</dcterms:created>
  <dcterms:modified xsi:type="dcterms:W3CDTF">2019-04-02T18:29:43Z</dcterms:modified>
</cp:coreProperties>
</file>