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5" r:id="rId1"/>
  </p:sldMasterIdLst>
  <p:sldIdLst>
    <p:sldId id="256" r:id="rId2"/>
    <p:sldId id="257" r:id="rId3"/>
    <p:sldId id="258" r:id="rId4"/>
    <p:sldId id="259" r:id="rId5"/>
    <p:sldId id="260" r:id="rId6"/>
    <p:sldId id="268" r:id="rId7"/>
    <p:sldId id="269" r:id="rId8"/>
    <p:sldId id="270" r:id="rId9"/>
    <p:sldId id="263" r:id="rId10"/>
    <p:sldId id="261" r:id="rId11"/>
    <p:sldId id="262" r:id="rId12"/>
    <p:sldId id="264" r:id="rId13"/>
    <p:sldId id="265" r:id="rId14"/>
    <p:sldId id="266" r:id="rId15"/>
    <p:sldId id="267"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F07C5C88-79BB-4803-BE5A-0543126FD5F7}">
          <p14:sldIdLst>
            <p14:sldId id="256"/>
            <p14:sldId id="257"/>
            <p14:sldId id="258"/>
            <p14:sldId id="259"/>
            <p14:sldId id="260"/>
            <p14:sldId id="268"/>
            <p14:sldId id="269"/>
            <p14:sldId id="270"/>
            <p14:sldId id="263"/>
            <p14:sldId id="261"/>
            <p14:sldId id="262"/>
            <p14:sldId id="264"/>
            <p14:sldId id="265"/>
            <p14:sldId id="266"/>
            <p14:sldId id="26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3" d="100"/>
          <a:sy n="63" d="100"/>
        </p:scale>
        <p:origin x="204"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18/5/colors/Iconchunking_colored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accent2">
        <a:alpha val="0"/>
      </a:schemeClr>
    </dgm:fillClrLst>
    <dgm:linClrLst meth="repeat">
      <a:schemeClr val="accent2">
        <a:alpha val="0"/>
      </a:schemeClr>
    </dgm:linClrLst>
    <dgm:effectClrLst/>
    <dgm:txLinClrLst/>
    <dgm:txFillClrLst meth="repeat">
      <a:schemeClr val="accent2"/>
      <a:schemeClr val="accent3"/>
      <a:schemeClr val="accent4"/>
      <a:schemeClr val="accent5"/>
      <a:schemeClr val="accent6"/>
    </dgm:txFillClrLst>
    <dgm:txEffectClrLst/>
  </dgm:styleLbl>
</dgm:colorsDef>
</file>

<file path=ppt/diagrams/data1.xml><?xml version="1.0" encoding="utf-8"?>
<dgm:dataModel xmlns:dgm="http://schemas.openxmlformats.org/drawingml/2006/diagram" xmlns:a="http://schemas.openxmlformats.org/drawingml/2006/main">
  <dgm:ptLst>
    <dgm:pt modelId="{E1652602-795A-45DF-9479-49B844A498CD}" type="doc">
      <dgm:prSet loTypeId="urn:microsoft.com/office/officeart/2018/2/layout/IconCircleList" loCatId="icon" qsTypeId="urn:microsoft.com/office/officeart/2005/8/quickstyle/simple1" qsCatId="simple" csTypeId="urn:microsoft.com/office/officeart/2018/5/colors/Iconchunking_coloredtext_colorful1" csCatId="colorful" phldr="1"/>
      <dgm:spPr/>
      <dgm:t>
        <a:bodyPr/>
        <a:lstStyle/>
        <a:p>
          <a:endParaRPr lang="en-US"/>
        </a:p>
      </dgm:t>
    </dgm:pt>
    <dgm:pt modelId="{5E9DEC49-8240-481B-8AA7-C7FEB499DCAA}">
      <dgm:prSet/>
      <dgm:spPr/>
      <dgm:t>
        <a:bodyPr/>
        <a:lstStyle/>
        <a:p>
          <a:r>
            <a:rPr lang="en-US"/>
            <a:t>Django Framework: Django is the web application framework used in building the crime management system which is  written in Python programming language. It is based on MVT (Model View Template) design pattern.</a:t>
          </a:r>
        </a:p>
      </dgm:t>
    </dgm:pt>
    <dgm:pt modelId="{0B87F118-6CA7-420F-8F12-BB27830B2A0A}" type="parTrans" cxnId="{D9CDC5F7-1BF4-4787-8880-A90EC807E15A}">
      <dgm:prSet/>
      <dgm:spPr/>
      <dgm:t>
        <a:bodyPr/>
        <a:lstStyle/>
        <a:p>
          <a:endParaRPr lang="en-US"/>
        </a:p>
      </dgm:t>
    </dgm:pt>
    <dgm:pt modelId="{D5F7CF89-5A4F-42E6-9D56-3B8EC9F4FFCD}" type="sibTrans" cxnId="{D9CDC5F7-1BF4-4787-8880-A90EC807E15A}">
      <dgm:prSet/>
      <dgm:spPr/>
      <dgm:t>
        <a:bodyPr/>
        <a:lstStyle/>
        <a:p>
          <a:endParaRPr lang="en-US"/>
        </a:p>
      </dgm:t>
    </dgm:pt>
    <dgm:pt modelId="{850CAEE8-4511-4847-949F-59E1A46AECCE}">
      <dgm:prSet/>
      <dgm:spPr/>
      <dgm:t>
        <a:bodyPr/>
        <a:lstStyle/>
        <a:p>
          <a:r>
            <a:rPr lang="en-US"/>
            <a:t>Python: Python  is an interpreted, object-oriented, high-level programming language with dynamic semantics. Its high-level built in data structures, combined with dynamic typing and dynamic binding, make it very attractive for Rapid Application.</a:t>
          </a:r>
        </a:p>
      </dgm:t>
    </dgm:pt>
    <dgm:pt modelId="{4E85783D-55EE-4476-819F-5938F74EEE63}" type="parTrans" cxnId="{1DC9D077-69D9-4F1A-8C44-F33AB3E6D871}">
      <dgm:prSet/>
      <dgm:spPr/>
      <dgm:t>
        <a:bodyPr/>
        <a:lstStyle/>
        <a:p>
          <a:endParaRPr lang="en-US"/>
        </a:p>
      </dgm:t>
    </dgm:pt>
    <dgm:pt modelId="{E2197129-13F8-4019-9C59-A412B9FE5230}" type="sibTrans" cxnId="{1DC9D077-69D9-4F1A-8C44-F33AB3E6D871}">
      <dgm:prSet/>
      <dgm:spPr/>
      <dgm:t>
        <a:bodyPr/>
        <a:lstStyle/>
        <a:p>
          <a:endParaRPr lang="en-US"/>
        </a:p>
      </dgm:t>
    </dgm:pt>
    <dgm:pt modelId="{9DDA07E8-3D8F-4689-854B-E88BE2E4938E}">
      <dgm:prSet/>
      <dgm:spPr/>
      <dgm:t>
        <a:bodyPr/>
        <a:lstStyle/>
        <a:p>
          <a:r>
            <a:rPr lang="en-US"/>
            <a:t>HTML/CSS/JavaScript :This project is developed using HTML, CSS, and JavaScript as the front-end technologies .</a:t>
          </a:r>
        </a:p>
      </dgm:t>
    </dgm:pt>
    <dgm:pt modelId="{16D91EFB-E748-4F84-897B-8124E0EFBE58}" type="parTrans" cxnId="{6F60424F-B62D-413B-8B38-EC4D48C25D6B}">
      <dgm:prSet/>
      <dgm:spPr/>
      <dgm:t>
        <a:bodyPr/>
        <a:lstStyle/>
        <a:p>
          <a:endParaRPr lang="en-US"/>
        </a:p>
      </dgm:t>
    </dgm:pt>
    <dgm:pt modelId="{AFEF386E-8FAD-4C52-8917-2DF3BA142793}" type="sibTrans" cxnId="{6F60424F-B62D-413B-8B38-EC4D48C25D6B}">
      <dgm:prSet/>
      <dgm:spPr/>
      <dgm:t>
        <a:bodyPr/>
        <a:lstStyle/>
        <a:p>
          <a:endParaRPr lang="en-US"/>
        </a:p>
      </dgm:t>
    </dgm:pt>
    <dgm:pt modelId="{A80C6A2A-35A2-43A1-AF4A-31461DBF8985}">
      <dgm:prSet/>
      <dgm:spPr/>
      <dgm:t>
        <a:bodyPr/>
        <a:lstStyle/>
        <a:p>
          <a:r>
            <a:rPr lang="en-US"/>
            <a:t>Database Management System SQLite is a lightweight and self-contained relational database management system used in this project.</a:t>
          </a:r>
        </a:p>
      </dgm:t>
    </dgm:pt>
    <dgm:pt modelId="{8CF64358-060C-421D-BD04-02266BA018AB}" type="parTrans" cxnId="{85966CBB-D414-40D0-81A5-F0F8A7411625}">
      <dgm:prSet/>
      <dgm:spPr/>
      <dgm:t>
        <a:bodyPr/>
        <a:lstStyle/>
        <a:p>
          <a:endParaRPr lang="en-US"/>
        </a:p>
      </dgm:t>
    </dgm:pt>
    <dgm:pt modelId="{4183DC1E-766F-4551-B1A2-73F691D1A396}" type="sibTrans" cxnId="{85966CBB-D414-40D0-81A5-F0F8A7411625}">
      <dgm:prSet/>
      <dgm:spPr/>
      <dgm:t>
        <a:bodyPr/>
        <a:lstStyle/>
        <a:p>
          <a:endParaRPr lang="en-US"/>
        </a:p>
      </dgm:t>
    </dgm:pt>
    <dgm:pt modelId="{FABC69CA-5714-461B-B9E5-743D69763A42}" type="pres">
      <dgm:prSet presAssocID="{E1652602-795A-45DF-9479-49B844A498CD}" presName="root" presStyleCnt="0">
        <dgm:presLayoutVars>
          <dgm:dir/>
          <dgm:resizeHandles val="exact"/>
        </dgm:presLayoutVars>
      </dgm:prSet>
      <dgm:spPr/>
    </dgm:pt>
    <dgm:pt modelId="{C20582DF-45A6-4DB9-AF81-7EFD30A2D939}" type="pres">
      <dgm:prSet presAssocID="{E1652602-795A-45DF-9479-49B844A498CD}" presName="container" presStyleCnt="0">
        <dgm:presLayoutVars>
          <dgm:dir/>
          <dgm:resizeHandles val="exact"/>
        </dgm:presLayoutVars>
      </dgm:prSet>
      <dgm:spPr/>
    </dgm:pt>
    <dgm:pt modelId="{778ACBCE-B227-4983-AA9E-EF4B15C9023A}" type="pres">
      <dgm:prSet presAssocID="{5E9DEC49-8240-481B-8AA7-C7FEB499DCAA}" presName="compNode" presStyleCnt="0"/>
      <dgm:spPr/>
    </dgm:pt>
    <dgm:pt modelId="{EEC80B19-EC86-4297-851D-E80475E2DE3C}" type="pres">
      <dgm:prSet presAssocID="{5E9DEC49-8240-481B-8AA7-C7FEB499DCAA}" presName="iconBgRect" presStyleLbl="bgShp" presStyleIdx="0" presStyleCnt="4"/>
      <dgm:spPr/>
    </dgm:pt>
    <dgm:pt modelId="{DCBBAB5B-71EF-4EDF-8F99-C7E27F96C7CA}" type="pres">
      <dgm:prSet presAssocID="{5E9DEC49-8240-481B-8AA7-C7FEB499DCAA}"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axophone"/>
        </a:ext>
      </dgm:extLst>
    </dgm:pt>
    <dgm:pt modelId="{D674D09A-2B98-4D8A-8E95-F59660B1BB94}" type="pres">
      <dgm:prSet presAssocID="{5E9DEC49-8240-481B-8AA7-C7FEB499DCAA}" presName="spaceRect" presStyleCnt="0"/>
      <dgm:spPr/>
    </dgm:pt>
    <dgm:pt modelId="{4C709602-B2B2-4C7E-BD2E-B9A082E8B4EB}" type="pres">
      <dgm:prSet presAssocID="{5E9DEC49-8240-481B-8AA7-C7FEB499DCAA}" presName="textRect" presStyleLbl="revTx" presStyleIdx="0" presStyleCnt="4">
        <dgm:presLayoutVars>
          <dgm:chMax val="1"/>
          <dgm:chPref val="1"/>
        </dgm:presLayoutVars>
      </dgm:prSet>
      <dgm:spPr/>
    </dgm:pt>
    <dgm:pt modelId="{A354078A-2841-47BF-B1A6-B740465F2A4E}" type="pres">
      <dgm:prSet presAssocID="{D5F7CF89-5A4F-42E6-9D56-3B8EC9F4FFCD}" presName="sibTrans" presStyleLbl="sibTrans2D1" presStyleIdx="0" presStyleCnt="0"/>
      <dgm:spPr/>
    </dgm:pt>
    <dgm:pt modelId="{80A0152F-B1A2-4BC9-985D-65A663CB072B}" type="pres">
      <dgm:prSet presAssocID="{850CAEE8-4511-4847-949F-59E1A46AECCE}" presName="compNode" presStyleCnt="0"/>
      <dgm:spPr/>
    </dgm:pt>
    <dgm:pt modelId="{E624A991-E176-41A5-AAF1-204A75E26105}" type="pres">
      <dgm:prSet presAssocID="{850CAEE8-4511-4847-949F-59E1A46AECCE}" presName="iconBgRect" presStyleLbl="bgShp" presStyleIdx="1" presStyleCnt="4"/>
      <dgm:spPr/>
    </dgm:pt>
    <dgm:pt modelId="{13EB2DE1-D091-4800-911E-993399204D9B}" type="pres">
      <dgm:prSet presAssocID="{850CAEE8-4511-4847-949F-59E1A46AECCE}"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rogrammer"/>
        </a:ext>
      </dgm:extLst>
    </dgm:pt>
    <dgm:pt modelId="{0A88FF25-62BB-40EE-BC4F-4C9BB7E2279F}" type="pres">
      <dgm:prSet presAssocID="{850CAEE8-4511-4847-949F-59E1A46AECCE}" presName="spaceRect" presStyleCnt="0"/>
      <dgm:spPr/>
    </dgm:pt>
    <dgm:pt modelId="{82EEA06F-5AAB-443B-9276-1430105FB9D5}" type="pres">
      <dgm:prSet presAssocID="{850CAEE8-4511-4847-949F-59E1A46AECCE}" presName="textRect" presStyleLbl="revTx" presStyleIdx="1" presStyleCnt="4">
        <dgm:presLayoutVars>
          <dgm:chMax val="1"/>
          <dgm:chPref val="1"/>
        </dgm:presLayoutVars>
      </dgm:prSet>
      <dgm:spPr/>
    </dgm:pt>
    <dgm:pt modelId="{1C3088BD-2888-4EF1-B1D8-82248D211D15}" type="pres">
      <dgm:prSet presAssocID="{E2197129-13F8-4019-9C59-A412B9FE5230}" presName="sibTrans" presStyleLbl="sibTrans2D1" presStyleIdx="0" presStyleCnt="0"/>
      <dgm:spPr/>
    </dgm:pt>
    <dgm:pt modelId="{A437D2D4-03C4-402D-B82B-13C2D04CDCD4}" type="pres">
      <dgm:prSet presAssocID="{9DDA07E8-3D8F-4689-854B-E88BE2E4938E}" presName="compNode" presStyleCnt="0"/>
      <dgm:spPr/>
    </dgm:pt>
    <dgm:pt modelId="{278E32E9-3B12-4832-9B2B-3055BA9BE469}" type="pres">
      <dgm:prSet presAssocID="{9DDA07E8-3D8F-4689-854B-E88BE2E4938E}" presName="iconBgRect" presStyleLbl="bgShp" presStyleIdx="2" presStyleCnt="4"/>
      <dgm:spPr/>
    </dgm:pt>
    <dgm:pt modelId="{4DDAB36B-4E8D-40EB-A2B1-A7B4D5705CDE}" type="pres">
      <dgm:prSet presAssocID="{9DDA07E8-3D8F-4689-854B-E88BE2E4938E}"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Web Design"/>
        </a:ext>
      </dgm:extLst>
    </dgm:pt>
    <dgm:pt modelId="{921AA8A5-FCED-4594-BB91-0FFA17B7CDE0}" type="pres">
      <dgm:prSet presAssocID="{9DDA07E8-3D8F-4689-854B-E88BE2E4938E}" presName="spaceRect" presStyleCnt="0"/>
      <dgm:spPr/>
    </dgm:pt>
    <dgm:pt modelId="{BDCA85D8-0D83-4ECA-8431-4C145E56D9BD}" type="pres">
      <dgm:prSet presAssocID="{9DDA07E8-3D8F-4689-854B-E88BE2E4938E}" presName="textRect" presStyleLbl="revTx" presStyleIdx="2" presStyleCnt="4">
        <dgm:presLayoutVars>
          <dgm:chMax val="1"/>
          <dgm:chPref val="1"/>
        </dgm:presLayoutVars>
      </dgm:prSet>
      <dgm:spPr/>
    </dgm:pt>
    <dgm:pt modelId="{E5F96EEF-09FC-4916-8973-06EC945F36F3}" type="pres">
      <dgm:prSet presAssocID="{AFEF386E-8FAD-4C52-8917-2DF3BA142793}" presName="sibTrans" presStyleLbl="sibTrans2D1" presStyleIdx="0" presStyleCnt="0"/>
      <dgm:spPr/>
    </dgm:pt>
    <dgm:pt modelId="{653BCC43-C947-42C5-978F-CABCAC3B3A28}" type="pres">
      <dgm:prSet presAssocID="{A80C6A2A-35A2-43A1-AF4A-31461DBF8985}" presName="compNode" presStyleCnt="0"/>
      <dgm:spPr/>
    </dgm:pt>
    <dgm:pt modelId="{4674C854-9708-445F-8004-2BF19CAD53BF}" type="pres">
      <dgm:prSet presAssocID="{A80C6A2A-35A2-43A1-AF4A-31461DBF8985}" presName="iconBgRect" presStyleLbl="bgShp" presStyleIdx="3" presStyleCnt="4"/>
      <dgm:spPr/>
    </dgm:pt>
    <dgm:pt modelId="{C632F02D-D825-41C5-AE0D-14B742822D8D}" type="pres">
      <dgm:prSet presAssocID="{A80C6A2A-35A2-43A1-AF4A-31461DBF8985}"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Database"/>
        </a:ext>
      </dgm:extLst>
    </dgm:pt>
    <dgm:pt modelId="{DA491711-24E7-4843-90C5-03F27C63BAEE}" type="pres">
      <dgm:prSet presAssocID="{A80C6A2A-35A2-43A1-AF4A-31461DBF8985}" presName="spaceRect" presStyleCnt="0"/>
      <dgm:spPr/>
    </dgm:pt>
    <dgm:pt modelId="{B0E10251-5D7B-4639-A6B1-B4ED51394218}" type="pres">
      <dgm:prSet presAssocID="{A80C6A2A-35A2-43A1-AF4A-31461DBF8985}" presName="textRect" presStyleLbl="revTx" presStyleIdx="3" presStyleCnt="4">
        <dgm:presLayoutVars>
          <dgm:chMax val="1"/>
          <dgm:chPref val="1"/>
        </dgm:presLayoutVars>
      </dgm:prSet>
      <dgm:spPr/>
    </dgm:pt>
  </dgm:ptLst>
  <dgm:cxnLst>
    <dgm:cxn modelId="{8843A833-E28A-4D82-BC8B-394BA4DFB869}" type="presOf" srcId="{5E9DEC49-8240-481B-8AA7-C7FEB499DCAA}" destId="{4C709602-B2B2-4C7E-BD2E-B9A082E8B4EB}" srcOrd="0" destOrd="0" presId="urn:microsoft.com/office/officeart/2018/2/layout/IconCircleList"/>
    <dgm:cxn modelId="{6F60424F-B62D-413B-8B38-EC4D48C25D6B}" srcId="{E1652602-795A-45DF-9479-49B844A498CD}" destId="{9DDA07E8-3D8F-4689-854B-E88BE2E4938E}" srcOrd="2" destOrd="0" parTransId="{16D91EFB-E748-4F84-897B-8124E0EFBE58}" sibTransId="{AFEF386E-8FAD-4C52-8917-2DF3BA142793}"/>
    <dgm:cxn modelId="{C3B33470-BA7E-468D-894E-D060AFA31E4E}" type="presOf" srcId="{AFEF386E-8FAD-4C52-8917-2DF3BA142793}" destId="{E5F96EEF-09FC-4916-8973-06EC945F36F3}" srcOrd="0" destOrd="0" presId="urn:microsoft.com/office/officeart/2018/2/layout/IconCircleList"/>
    <dgm:cxn modelId="{1DC9D077-69D9-4F1A-8C44-F33AB3E6D871}" srcId="{E1652602-795A-45DF-9479-49B844A498CD}" destId="{850CAEE8-4511-4847-949F-59E1A46AECCE}" srcOrd="1" destOrd="0" parTransId="{4E85783D-55EE-4476-819F-5938F74EEE63}" sibTransId="{E2197129-13F8-4019-9C59-A412B9FE5230}"/>
    <dgm:cxn modelId="{B8B9FA78-E1DD-4025-9A9C-11423BA7CD28}" type="presOf" srcId="{D5F7CF89-5A4F-42E6-9D56-3B8EC9F4FFCD}" destId="{A354078A-2841-47BF-B1A6-B740465F2A4E}" srcOrd="0" destOrd="0" presId="urn:microsoft.com/office/officeart/2018/2/layout/IconCircleList"/>
    <dgm:cxn modelId="{217C7E7E-671E-419D-82F9-958FEF36BF44}" type="presOf" srcId="{E2197129-13F8-4019-9C59-A412B9FE5230}" destId="{1C3088BD-2888-4EF1-B1D8-82248D211D15}" srcOrd="0" destOrd="0" presId="urn:microsoft.com/office/officeart/2018/2/layout/IconCircleList"/>
    <dgm:cxn modelId="{65FB84A4-3054-449A-B0FC-83064E3FE69B}" type="presOf" srcId="{A80C6A2A-35A2-43A1-AF4A-31461DBF8985}" destId="{B0E10251-5D7B-4639-A6B1-B4ED51394218}" srcOrd="0" destOrd="0" presId="urn:microsoft.com/office/officeart/2018/2/layout/IconCircleList"/>
    <dgm:cxn modelId="{EADCB8AA-B58E-40BD-B927-9ED6EB138E5D}" type="presOf" srcId="{9DDA07E8-3D8F-4689-854B-E88BE2E4938E}" destId="{BDCA85D8-0D83-4ECA-8431-4C145E56D9BD}" srcOrd="0" destOrd="0" presId="urn:microsoft.com/office/officeart/2018/2/layout/IconCircleList"/>
    <dgm:cxn modelId="{85966CBB-D414-40D0-81A5-F0F8A7411625}" srcId="{E1652602-795A-45DF-9479-49B844A498CD}" destId="{A80C6A2A-35A2-43A1-AF4A-31461DBF8985}" srcOrd="3" destOrd="0" parTransId="{8CF64358-060C-421D-BD04-02266BA018AB}" sibTransId="{4183DC1E-766F-4551-B1A2-73F691D1A396}"/>
    <dgm:cxn modelId="{85F751E1-A2D7-4B41-8236-914380AAC9DB}" type="presOf" srcId="{850CAEE8-4511-4847-949F-59E1A46AECCE}" destId="{82EEA06F-5AAB-443B-9276-1430105FB9D5}" srcOrd="0" destOrd="0" presId="urn:microsoft.com/office/officeart/2018/2/layout/IconCircleList"/>
    <dgm:cxn modelId="{6EB01EEF-EBF4-4994-B456-82DE02BB32AD}" type="presOf" srcId="{E1652602-795A-45DF-9479-49B844A498CD}" destId="{FABC69CA-5714-461B-B9E5-743D69763A42}" srcOrd="0" destOrd="0" presId="urn:microsoft.com/office/officeart/2018/2/layout/IconCircleList"/>
    <dgm:cxn modelId="{D9CDC5F7-1BF4-4787-8880-A90EC807E15A}" srcId="{E1652602-795A-45DF-9479-49B844A498CD}" destId="{5E9DEC49-8240-481B-8AA7-C7FEB499DCAA}" srcOrd="0" destOrd="0" parTransId="{0B87F118-6CA7-420F-8F12-BB27830B2A0A}" sibTransId="{D5F7CF89-5A4F-42E6-9D56-3B8EC9F4FFCD}"/>
    <dgm:cxn modelId="{DC80F1F6-E1D8-4ADA-BB38-215C9EBE8DAA}" type="presParOf" srcId="{FABC69CA-5714-461B-B9E5-743D69763A42}" destId="{C20582DF-45A6-4DB9-AF81-7EFD30A2D939}" srcOrd="0" destOrd="0" presId="urn:microsoft.com/office/officeart/2018/2/layout/IconCircleList"/>
    <dgm:cxn modelId="{2BF2303C-6A71-412F-A7FF-3AFB2FB06484}" type="presParOf" srcId="{C20582DF-45A6-4DB9-AF81-7EFD30A2D939}" destId="{778ACBCE-B227-4983-AA9E-EF4B15C9023A}" srcOrd="0" destOrd="0" presId="urn:microsoft.com/office/officeart/2018/2/layout/IconCircleList"/>
    <dgm:cxn modelId="{5B3FBBB8-CBA5-42B6-B600-6EB73F9AF833}" type="presParOf" srcId="{778ACBCE-B227-4983-AA9E-EF4B15C9023A}" destId="{EEC80B19-EC86-4297-851D-E80475E2DE3C}" srcOrd="0" destOrd="0" presId="urn:microsoft.com/office/officeart/2018/2/layout/IconCircleList"/>
    <dgm:cxn modelId="{C65526E3-33FD-4BE6-BE6A-2AD1E0DFE578}" type="presParOf" srcId="{778ACBCE-B227-4983-AA9E-EF4B15C9023A}" destId="{DCBBAB5B-71EF-4EDF-8F99-C7E27F96C7CA}" srcOrd="1" destOrd="0" presId="urn:microsoft.com/office/officeart/2018/2/layout/IconCircleList"/>
    <dgm:cxn modelId="{32F1DC9C-39E9-4919-9881-E09D0543CA7E}" type="presParOf" srcId="{778ACBCE-B227-4983-AA9E-EF4B15C9023A}" destId="{D674D09A-2B98-4D8A-8E95-F59660B1BB94}" srcOrd="2" destOrd="0" presId="urn:microsoft.com/office/officeart/2018/2/layout/IconCircleList"/>
    <dgm:cxn modelId="{6BC5C739-EB11-446F-9FBD-361C9F659CE3}" type="presParOf" srcId="{778ACBCE-B227-4983-AA9E-EF4B15C9023A}" destId="{4C709602-B2B2-4C7E-BD2E-B9A082E8B4EB}" srcOrd="3" destOrd="0" presId="urn:microsoft.com/office/officeart/2018/2/layout/IconCircleList"/>
    <dgm:cxn modelId="{13D78AF6-E3A0-4BB0-91DD-0232A3F4F269}" type="presParOf" srcId="{C20582DF-45A6-4DB9-AF81-7EFD30A2D939}" destId="{A354078A-2841-47BF-B1A6-B740465F2A4E}" srcOrd="1" destOrd="0" presId="urn:microsoft.com/office/officeart/2018/2/layout/IconCircleList"/>
    <dgm:cxn modelId="{85723682-949B-41B3-BBC6-4702419877DD}" type="presParOf" srcId="{C20582DF-45A6-4DB9-AF81-7EFD30A2D939}" destId="{80A0152F-B1A2-4BC9-985D-65A663CB072B}" srcOrd="2" destOrd="0" presId="urn:microsoft.com/office/officeart/2018/2/layout/IconCircleList"/>
    <dgm:cxn modelId="{6B721553-1217-4905-A381-98AB2876B3ED}" type="presParOf" srcId="{80A0152F-B1A2-4BC9-985D-65A663CB072B}" destId="{E624A991-E176-41A5-AAF1-204A75E26105}" srcOrd="0" destOrd="0" presId="urn:microsoft.com/office/officeart/2018/2/layout/IconCircleList"/>
    <dgm:cxn modelId="{48FB75B2-B1DD-4B07-A7EC-88192EF76B1D}" type="presParOf" srcId="{80A0152F-B1A2-4BC9-985D-65A663CB072B}" destId="{13EB2DE1-D091-4800-911E-993399204D9B}" srcOrd="1" destOrd="0" presId="urn:microsoft.com/office/officeart/2018/2/layout/IconCircleList"/>
    <dgm:cxn modelId="{9A584204-9364-42C4-8CE8-62F2A7EB1924}" type="presParOf" srcId="{80A0152F-B1A2-4BC9-985D-65A663CB072B}" destId="{0A88FF25-62BB-40EE-BC4F-4C9BB7E2279F}" srcOrd="2" destOrd="0" presId="urn:microsoft.com/office/officeart/2018/2/layout/IconCircleList"/>
    <dgm:cxn modelId="{65CDB9C9-B3F8-4670-96B5-7364DB7AE564}" type="presParOf" srcId="{80A0152F-B1A2-4BC9-985D-65A663CB072B}" destId="{82EEA06F-5AAB-443B-9276-1430105FB9D5}" srcOrd="3" destOrd="0" presId="urn:microsoft.com/office/officeart/2018/2/layout/IconCircleList"/>
    <dgm:cxn modelId="{C5BFF55A-338B-4E99-BF3A-4C9566BB4F50}" type="presParOf" srcId="{C20582DF-45A6-4DB9-AF81-7EFD30A2D939}" destId="{1C3088BD-2888-4EF1-B1D8-82248D211D15}" srcOrd="3" destOrd="0" presId="urn:microsoft.com/office/officeart/2018/2/layout/IconCircleList"/>
    <dgm:cxn modelId="{A5064B07-A3E7-4879-B2EB-DB4E7AE5E91D}" type="presParOf" srcId="{C20582DF-45A6-4DB9-AF81-7EFD30A2D939}" destId="{A437D2D4-03C4-402D-B82B-13C2D04CDCD4}" srcOrd="4" destOrd="0" presId="urn:microsoft.com/office/officeart/2018/2/layout/IconCircleList"/>
    <dgm:cxn modelId="{CCB21BA6-43E9-407A-9EB4-30CBFE900124}" type="presParOf" srcId="{A437D2D4-03C4-402D-B82B-13C2D04CDCD4}" destId="{278E32E9-3B12-4832-9B2B-3055BA9BE469}" srcOrd="0" destOrd="0" presId="urn:microsoft.com/office/officeart/2018/2/layout/IconCircleList"/>
    <dgm:cxn modelId="{3FD45383-13EA-4067-BA2F-7267072C0AAE}" type="presParOf" srcId="{A437D2D4-03C4-402D-B82B-13C2D04CDCD4}" destId="{4DDAB36B-4E8D-40EB-A2B1-A7B4D5705CDE}" srcOrd="1" destOrd="0" presId="urn:microsoft.com/office/officeart/2018/2/layout/IconCircleList"/>
    <dgm:cxn modelId="{1C5F3AFC-AE12-4EB9-8BAD-7A7EF5B7DC3F}" type="presParOf" srcId="{A437D2D4-03C4-402D-B82B-13C2D04CDCD4}" destId="{921AA8A5-FCED-4594-BB91-0FFA17B7CDE0}" srcOrd="2" destOrd="0" presId="urn:microsoft.com/office/officeart/2018/2/layout/IconCircleList"/>
    <dgm:cxn modelId="{0CB2ACC9-102F-49A5-B5D8-6FE1EAA77385}" type="presParOf" srcId="{A437D2D4-03C4-402D-B82B-13C2D04CDCD4}" destId="{BDCA85D8-0D83-4ECA-8431-4C145E56D9BD}" srcOrd="3" destOrd="0" presId="urn:microsoft.com/office/officeart/2018/2/layout/IconCircleList"/>
    <dgm:cxn modelId="{B8758EB9-0734-425A-8C2A-79FB67F0DD05}" type="presParOf" srcId="{C20582DF-45A6-4DB9-AF81-7EFD30A2D939}" destId="{E5F96EEF-09FC-4916-8973-06EC945F36F3}" srcOrd="5" destOrd="0" presId="urn:microsoft.com/office/officeart/2018/2/layout/IconCircleList"/>
    <dgm:cxn modelId="{E47E560F-F85D-4ED9-B99C-6AD94390293A}" type="presParOf" srcId="{C20582DF-45A6-4DB9-AF81-7EFD30A2D939}" destId="{653BCC43-C947-42C5-978F-CABCAC3B3A28}" srcOrd="6" destOrd="0" presId="urn:microsoft.com/office/officeart/2018/2/layout/IconCircleList"/>
    <dgm:cxn modelId="{C5C996A9-B7F9-424C-8117-E1A66D3D6A0F}" type="presParOf" srcId="{653BCC43-C947-42C5-978F-CABCAC3B3A28}" destId="{4674C854-9708-445F-8004-2BF19CAD53BF}" srcOrd="0" destOrd="0" presId="urn:microsoft.com/office/officeart/2018/2/layout/IconCircleList"/>
    <dgm:cxn modelId="{AF5BF0A5-B87D-4CEA-A710-352E31F943A4}" type="presParOf" srcId="{653BCC43-C947-42C5-978F-CABCAC3B3A28}" destId="{C632F02D-D825-41C5-AE0D-14B742822D8D}" srcOrd="1" destOrd="0" presId="urn:microsoft.com/office/officeart/2018/2/layout/IconCircleList"/>
    <dgm:cxn modelId="{81F7C24B-EFDB-4114-A225-2F88325A80D5}" type="presParOf" srcId="{653BCC43-C947-42C5-978F-CABCAC3B3A28}" destId="{DA491711-24E7-4843-90C5-03F27C63BAEE}" srcOrd="2" destOrd="0" presId="urn:microsoft.com/office/officeart/2018/2/layout/IconCircleList"/>
    <dgm:cxn modelId="{F9699069-BAB6-4C26-9493-9B95A20F80EF}" type="presParOf" srcId="{653BCC43-C947-42C5-978F-CABCAC3B3A28}" destId="{B0E10251-5D7B-4639-A6B1-B4ED51394218}"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C80B19-EC86-4297-851D-E80475E2DE3C}">
      <dsp:nvSpPr>
        <dsp:cNvPr id="0" name=""/>
        <dsp:cNvSpPr/>
      </dsp:nvSpPr>
      <dsp:spPr>
        <a:xfrm>
          <a:off x="282221" y="368029"/>
          <a:ext cx="1371985" cy="1371985"/>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CBBAB5B-71EF-4EDF-8F99-C7E27F96C7CA}">
      <dsp:nvSpPr>
        <dsp:cNvPr id="0" name=""/>
        <dsp:cNvSpPr/>
      </dsp:nvSpPr>
      <dsp:spPr>
        <a:xfrm>
          <a:off x="570337" y="656145"/>
          <a:ext cx="795751" cy="79575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C709602-B2B2-4C7E-BD2E-B9A082E8B4EB}">
      <dsp:nvSpPr>
        <dsp:cNvPr id="0" name=""/>
        <dsp:cNvSpPr/>
      </dsp:nvSpPr>
      <dsp:spPr>
        <a:xfrm>
          <a:off x="1948202" y="368029"/>
          <a:ext cx="3233964" cy="13719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90000"/>
            </a:lnSpc>
            <a:spcBef>
              <a:spcPct val="0"/>
            </a:spcBef>
            <a:spcAft>
              <a:spcPct val="35000"/>
            </a:spcAft>
            <a:buNone/>
          </a:pPr>
          <a:r>
            <a:rPr lang="en-US" sz="1400" kern="1200"/>
            <a:t>Django Framework: Django is the web application framework used in building the crime management system which is  written in Python programming language. It is based on MVT (Model View Template) design pattern.</a:t>
          </a:r>
        </a:p>
      </dsp:txBody>
      <dsp:txXfrm>
        <a:off x="1948202" y="368029"/>
        <a:ext cx="3233964" cy="1371985"/>
      </dsp:txXfrm>
    </dsp:sp>
    <dsp:sp modelId="{E624A991-E176-41A5-AAF1-204A75E26105}">
      <dsp:nvSpPr>
        <dsp:cNvPr id="0" name=""/>
        <dsp:cNvSpPr/>
      </dsp:nvSpPr>
      <dsp:spPr>
        <a:xfrm>
          <a:off x="5745661" y="368029"/>
          <a:ext cx="1371985" cy="1371985"/>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3EB2DE1-D091-4800-911E-993399204D9B}">
      <dsp:nvSpPr>
        <dsp:cNvPr id="0" name=""/>
        <dsp:cNvSpPr/>
      </dsp:nvSpPr>
      <dsp:spPr>
        <a:xfrm>
          <a:off x="6033778" y="656145"/>
          <a:ext cx="795751" cy="79575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2EEA06F-5AAB-443B-9276-1430105FB9D5}">
      <dsp:nvSpPr>
        <dsp:cNvPr id="0" name=""/>
        <dsp:cNvSpPr/>
      </dsp:nvSpPr>
      <dsp:spPr>
        <a:xfrm>
          <a:off x="7411643" y="368029"/>
          <a:ext cx="3233964" cy="13719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90000"/>
            </a:lnSpc>
            <a:spcBef>
              <a:spcPct val="0"/>
            </a:spcBef>
            <a:spcAft>
              <a:spcPct val="35000"/>
            </a:spcAft>
            <a:buNone/>
          </a:pPr>
          <a:r>
            <a:rPr lang="en-US" sz="1400" kern="1200"/>
            <a:t>Python: Python  is an interpreted, object-oriented, high-level programming language with dynamic semantics. Its high-level built in data structures, combined with dynamic typing and dynamic binding, make it very attractive for Rapid Application.</a:t>
          </a:r>
        </a:p>
      </dsp:txBody>
      <dsp:txXfrm>
        <a:off x="7411643" y="368029"/>
        <a:ext cx="3233964" cy="1371985"/>
      </dsp:txXfrm>
    </dsp:sp>
    <dsp:sp modelId="{278E32E9-3B12-4832-9B2B-3055BA9BE469}">
      <dsp:nvSpPr>
        <dsp:cNvPr id="0" name=""/>
        <dsp:cNvSpPr/>
      </dsp:nvSpPr>
      <dsp:spPr>
        <a:xfrm>
          <a:off x="282221" y="2452790"/>
          <a:ext cx="1371985" cy="1371985"/>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DDAB36B-4E8D-40EB-A2B1-A7B4D5705CDE}">
      <dsp:nvSpPr>
        <dsp:cNvPr id="0" name=""/>
        <dsp:cNvSpPr/>
      </dsp:nvSpPr>
      <dsp:spPr>
        <a:xfrm>
          <a:off x="570337" y="2740907"/>
          <a:ext cx="795751" cy="79575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DCA85D8-0D83-4ECA-8431-4C145E56D9BD}">
      <dsp:nvSpPr>
        <dsp:cNvPr id="0" name=""/>
        <dsp:cNvSpPr/>
      </dsp:nvSpPr>
      <dsp:spPr>
        <a:xfrm>
          <a:off x="1948202" y="2452790"/>
          <a:ext cx="3233964" cy="13719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90000"/>
            </a:lnSpc>
            <a:spcBef>
              <a:spcPct val="0"/>
            </a:spcBef>
            <a:spcAft>
              <a:spcPct val="35000"/>
            </a:spcAft>
            <a:buNone/>
          </a:pPr>
          <a:r>
            <a:rPr lang="en-US" sz="1400" kern="1200"/>
            <a:t>HTML/CSS/JavaScript :This project is developed using HTML, CSS, and JavaScript as the front-end technologies .</a:t>
          </a:r>
        </a:p>
      </dsp:txBody>
      <dsp:txXfrm>
        <a:off x="1948202" y="2452790"/>
        <a:ext cx="3233964" cy="1371985"/>
      </dsp:txXfrm>
    </dsp:sp>
    <dsp:sp modelId="{4674C854-9708-445F-8004-2BF19CAD53BF}">
      <dsp:nvSpPr>
        <dsp:cNvPr id="0" name=""/>
        <dsp:cNvSpPr/>
      </dsp:nvSpPr>
      <dsp:spPr>
        <a:xfrm>
          <a:off x="5745661" y="2452790"/>
          <a:ext cx="1371985" cy="1371985"/>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632F02D-D825-41C5-AE0D-14B742822D8D}">
      <dsp:nvSpPr>
        <dsp:cNvPr id="0" name=""/>
        <dsp:cNvSpPr/>
      </dsp:nvSpPr>
      <dsp:spPr>
        <a:xfrm>
          <a:off x="6033778" y="2740907"/>
          <a:ext cx="795751" cy="79575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0E10251-5D7B-4639-A6B1-B4ED51394218}">
      <dsp:nvSpPr>
        <dsp:cNvPr id="0" name=""/>
        <dsp:cNvSpPr/>
      </dsp:nvSpPr>
      <dsp:spPr>
        <a:xfrm>
          <a:off x="7411643" y="2452790"/>
          <a:ext cx="3233964" cy="13719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90000"/>
            </a:lnSpc>
            <a:spcBef>
              <a:spcPct val="0"/>
            </a:spcBef>
            <a:spcAft>
              <a:spcPct val="35000"/>
            </a:spcAft>
            <a:buNone/>
          </a:pPr>
          <a:r>
            <a:rPr lang="en-US" sz="1400" kern="1200"/>
            <a:t>Database Management System SQLite is a lightweight and self-contained relational database management system used in this project.</a:t>
          </a:r>
        </a:p>
      </dsp:txBody>
      <dsp:txXfrm>
        <a:off x="7411643" y="2452790"/>
        <a:ext cx="3233964" cy="1371985"/>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1E650C1-7C1F-47D5-BEE6-7920C5B223DD}" type="datetimeFigureOut">
              <a:rPr lang="en-IN" smtClean="0"/>
              <a:t>26/05/2023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005E0A7-4192-4044-A390-8F63E86430C0}" type="slidenum">
              <a:rPr lang="en-IN" smtClean="0"/>
              <a:t>‹#›</a:t>
            </a:fld>
            <a:endParaRPr lang="en-IN"/>
          </a:p>
        </p:txBody>
      </p:sp>
    </p:spTree>
    <p:extLst>
      <p:ext uri="{BB962C8B-B14F-4D97-AF65-F5344CB8AC3E}">
        <p14:creationId xmlns:p14="http://schemas.microsoft.com/office/powerpoint/2010/main" val="42064057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1E650C1-7C1F-47D5-BEE6-7920C5B223DD}" type="datetimeFigureOut">
              <a:rPr lang="en-IN" smtClean="0"/>
              <a:t>26/05/2023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005E0A7-4192-4044-A390-8F63E86430C0}" type="slidenum">
              <a:rPr lang="en-IN" smtClean="0"/>
              <a:t>‹#›</a:t>
            </a:fld>
            <a:endParaRPr lang="en-IN"/>
          </a:p>
        </p:txBody>
      </p:sp>
    </p:spTree>
    <p:extLst>
      <p:ext uri="{BB962C8B-B14F-4D97-AF65-F5344CB8AC3E}">
        <p14:creationId xmlns:p14="http://schemas.microsoft.com/office/powerpoint/2010/main" val="3044194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1E650C1-7C1F-47D5-BEE6-7920C5B223DD}" type="datetimeFigureOut">
              <a:rPr lang="en-IN" smtClean="0"/>
              <a:t>26/05/2023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005E0A7-4192-4044-A390-8F63E86430C0}" type="slidenum">
              <a:rPr lang="en-IN" smtClean="0"/>
              <a:t>‹#›</a:t>
            </a:fld>
            <a:endParaRPr lang="en-IN"/>
          </a:p>
        </p:txBody>
      </p:sp>
    </p:spTree>
    <p:extLst>
      <p:ext uri="{BB962C8B-B14F-4D97-AF65-F5344CB8AC3E}">
        <p14:creationId xmlns:p14="http://schemas.microsoft.com/office/powerpoint/2010/main" val="4929170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1E650C1-7C1F-47D5-BEE6-7920C5B223DD}" type="datetimeFigureOut">
              <a:rPr lang="en-IN" smtClean="0"/>
              <a:t>26/05/2023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005E0A7-4192-4044-A390-8F63E86430C0}" type="slidenum">
              <a:rPr lang="en-IN" smtClean="0"/>
              <a:t>‹#›</a:t>
            </a:fld>
            <a:endParaRPr lang="en-IN"/>
          </a:p>
        </p:txBody>
      </p:sp>
    </p:spTree>
    <p:extLst>
      <p:ext uri="{BB962C8B-B14F-4D97-AF65-F5344CB8AC3E}">
        <p14:creationId xmlns:p14="http://schemas.microsoft.com/office/powerpoint/2010/main" val="22743641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1E650C1-7C1F-47D5-BEE6-7920C5B223DD}" type="datetimeFigureOut">
              <a:rPr lang="en-IN" smtClean="0"/>
              <a:t>26/05/2023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005E0A7-4192-4044-A390-8F63E86430C0}" type="slidenum">
              <a:rPr lang="en-IN" smtClean="0"/>
              <a:t>‹#›</a:t>
            </a:fld>
            <a:endParaRPr lang="en-IN"/>
          </a:p>
        </p:txBody>
      </p:sp>
    </p:spTree>
    <p:extLst>
      <p:ext uri="{BB962C8B-B14F-4D97-AF65-F5344CB8AC3E}">
        <p14:creationId xmlns:p14="http://schemas.microsoft.com/office/powerpoint/2010/main" val="12417523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1E650C1-7C1F-47D5-BEE6-7920C5B223DD}" type="datetimeFigureOut">
              <a:rPr lang="en-IN" smtClean="0"/>
              <a:t>26/05/2023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005E0A7-4192-4044-A390-8F63E86430C0}" type="slidenum">
              <a:rPr lang="en-IN" smtClean="0"/>
              <a:t>‹#›</a:t>
            </a:fld>
            <a:endParaRPr lang="en-IN"/>
          </a:p>
        </p:txBody>
      </p:sp>
    </p:spTree>
    <p:extLst>
      <p:ext uri="{BB962C8B-B14F-4D97-AF65-F5344CB8AC3E}">
        <p14:creationId xmlns:p14="http://schemas.microsoft.com/office/powerpoint/2010/main" val="16098753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1E650C1-7C1F-47D5-BEE6-7920C5B223DD}" type="datetimeFigureOut">
              <a:rPr lang="en-IN" smtClean="0"/>
              <a:t>26/05/2023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005E0A7-4192-4044-A390-8F63E86430C0}" type="slidenum">
              <a:rPr lang="en-IN" smtClean="0"/>
              <a:t>‹#›</a:t>
            </a:fld>
            <a:endParaRPr lang="en-IN"/>
          </a:p>
        </p:txBody>
      </p:sp>
    </p:spTree>
    <p:extLst>
      <p:ext uri="{BB962C8B-B14F-4D97-AF65-F5344CB8AC3E}">
        <p14:creationId xmlns:p14="http://schemas.microsoft.com/office/powerpoint/2010/main" val="5277209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1E650C1-7C1F-47D5-BEE6-7920C5B223DD}" type="datetimeFigureOut">
              <a:rPr lang="en-IN" smtClean="0"/>
              <a:t>26/05/2023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005E0A7-4192-4044-A390-8F63E86430C0}" type="slidenum">
              <a:rPr lang="en-IN" smtClean="0"/>
              <a:t>‹#›</a:t>
            </a:fld>
            <a:endParaRPr lang="en-IN"/>
          </a:p>
        </p:txBody>
      </p:sp>
    </p:spTree>
    <p:extLst>
      <p:ext uri="{BB962C8B-B14F-4D97-AF65-F5344CB8AC3E}">
        <p14:creationId xmlns:p14="http://schemas.microsoft.com/office/powerpoint/2010/main" val="30934460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1E650C1-7C1F-47D5-BEE6-7920C5B223DD}" type="datetimeFigureOut">
              <a:rPr lang="en-IN" smtClean="0"/>
              <a:t>26/05/2023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005E0A7-4192-4044-A390-8F63E86430C0}" type="slidenum">
              <a:rPr lang="en-IN" smtClean="0"/>
              <a:t>‹#›</a:t>
            </a:fld>
            <a:endParaRPr lang="en-IN"/>
          </a:p>
        </p:txBody>
      </p:sp>
    </p:spTree>
    <p:extLst>
      <p:ext uri="{BB962C8B-B14F-4D97-AF65-F5344CB8AC3E}">
        <p14:creationId xmlns:p14="http://schemas.microsoft.com/office/powerpoint/2010/main" val="33133022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1E650C1-7C1F-47D5-BEE6-7920C5B223DD}" type="datetimeFigureOut">
              <a:rPr lang="en-IN" smtClean="0"/>
              <a:t>26/05/2023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005E0A7-4192-4044-A390-8F63E86430C0}" type="slidenum">
              <a:rPr lang="en-IN" smtClean="0"/>
              <a:t>‹#›</a:t>
            </a:fld>
            <a:endParaRPr lang="en-IN"/>
          </a:p>
        </p:txBody>
      </p:sp>
    </p:spTree>
    <p:extLst>
      <p:ext uri="{BB962C8B-B14F-4D97-AF65-F5344CB8AC3E}">
        <p14:creationId xmlns:p14="http://schemas.microsoft.com/office/powerpoint/2010/main" val="32675384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1E650C1-7C1F-47D5-BEE6-7920C5B223DD}" type="datetimeFigureOut">
              <a:rPr lang="en-IN" smtClean="0"/>
              <a:t>26/05/2023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005E0A7-4192-4044-A390-8F63E86430C0}" type="slidenum">
              <a:rPr lang="en-IN" smtClean="0"/>
              <a:t>‹#›</a:t>
            </a:fld>
            <a:endParaRPr lang="en-IN"/>
          </a:p>
        </p:txBody>
      </p:sp>
    </p:spTree>
    <p:extLst>
      <p:ext uri="{BB962C8B-B14F-4D97-AF65-F5344CB8AC3E}">
        <p14:creationId xmlns:p14="http://schemas.microsoft.com/office/powerpoint/2010/main" val="14140219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1E650C1-7C1F-47D5-BEE6-7920C5B223DD}" type="datetimeFigureOut">
              <a:rPr lang="en-IN" smtClean="0"/>
              <a:t>26/05/2023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05E0A7-4192-4044-A390-8F63E86430C0}" type="slidenum">
              <a:rPr lang="en-IN" smtClean="0"/>
              <a:t>‹#›</a:t>
            </a:fld>
            <a:endParaRPr lang="en-IN"/>
          </a:p>
        </p:txBody>
      </p:sp>
    </p:spTree>
    <p:extLst>
      <p:ext uri="{BB962C8B-B14F-4D97-AF65-F5344CB8AC3E}">
        <p14:creationId xmlns:p14="http://schemas.microsoft.com/office/powerpoint/2010/main" val="2680132954"/>
      </p:ext>
    </p:extLst>
  </p:cSld>
  <p:clrMap bg1="dk1" tx1="lt1" bg2="dk2" tx2="lt2" accent1="accent1" accent2="accent2" accent3="accent3" accent4="accent4" accent5="accent5" accent6="accent6" hlink="hlink" folHlink="folHlink"/>
  <p:sldLayoutIdLst>
    <p:sldLayoutId id="2147483846" r:id="rId1"/>
    <p:sldLayoutId id="2147483847" r:id="rId2"/>
    <p:sldLayoutId id="2147483848" r:id="rId3"/>
    <p:sldLayoutId id="2147483849" r:id="rId4"/>
    <p:sldLayoutId id="2147483850" r:id="rId5"/>
    <p:sldLayoutId id="2147483851" r:id="rId6"/>
    <p:sldLayoutId id="2147483852" r:id="rId7"/>
    <p:sldLayoutId id="2147483853" r:id="rId8"/>
    <p:sldLayoutId id="2147483854" r:id="rId9"/>
    <p:sldLayoutId id="2147483855" r:id="rId10"/>
    <p:sldLayoutId id="2147483856"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docs.djangoproject.com/en/4.2/" TargetMode="External"/><Relationship Id="rId2" Type="http://schemas.openxmlformats.org/officeDocument/2006/relationships/image" Target="../media/image19.jpeg"/><Relationship Id="rId1" Type="http://schemas.openxmlformats.org/officeDocument/2006/relationships/slideLayout" Target="../slideLayouts/slideLayout2.xml"/><Relationship Id="rId5" Type="http://schemas.openxmlformats.org/officeDocument/2006/relationships/hyperlink" Target="https://getbootstrap.com/docs/4.0/getting-started/introduction/" TargetMode="External"/><Relationship Id="rId4" Type="http://schemas.openxmlformats.org/officeDocument/2006/relationships/hyperlink" Target="https://keralapolice.gov.in/"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7">
            <a:extLst>
              <a:ext uri="{FF2B5EF4-FFF2-40B4-BE49-F238E27FC236}">
                <a16:creationId xmlns:a16="http://schemas.microsoft.com/office/drawing/2014/main" id="{43C48B49-6135-48B6-AC0F-97E5D8D1F0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1329766" y="1146412"/>
            <a:ext cx="9014348" cy="2402006"/>
          </a:xfrm>
        </p:spPr>
        <p:txBody>
          <a:bodyPr anchor="b">
            <a:normAutofit/>
          </a:bodyPr>
          <a:lstStyle/>
          <a:p>
            <a:pPr algn="l"/>
            <a:r>
              <a:rPr lang="en-IN" sz="4800" b="1">
                <a:latin typeface="Times New Roman" panose="02020603050405020304" pitchFamily="18" charset="0"/>
                <a:cs typeface="Times New Roman" panose="02020603050405020304" pitchFamily="18" charset="0"/>
              </a:rPr>
              <a:t>CRIME MANAGEMENT SYSTEM</a:t>
            </a:r>
          </a:p>
        </p:txBody>
      </p:sp>
      <p:sp>
        <p:nvSpPr>
          <p:cNvPr id="13" name="Rectangle 9">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8" y="4374554"/>
            <a:ext cx="12192007" cy="2483444"/>
          </a:xfrm>
          <a:prstGeom prst="rect">
            <a:avLst/>
          </a:prstGeom>
          <a:gradFill>
            <a:gsLst>
              <a:gs pos="0">
                <a:schemeClr val="accent1">
                  <a:lumMod val="75000"/>
                </a:schemeClr>
              </a:gs>
              <a:gs pos="100000">
                <a:srgbClr val="000000"/>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1">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40655" y="4374554"/>
            <a:ext cx="4051344" cy="2483446"/>
          </a:xfrm>
          <a:prstGeom prst="rect">
            <a:avLst/>
          </a:prstGeom>
          <a:gradFill>
            <a:gsLst>
              <a:gs pos="4000">
                <a:schemeClr val="accent1">
                  <a:alpha val="21000"/>
                </a:schemeClr>
              </a:gs>
              <a:gs pos="83000">
                <a:schemeClr val="accent1">
                  <a:lumMod val="50000"/>
                  <a:alpha val="61000"/>
                </a:scheme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3">
            <a:extLst>
              <a:ext uri="{FF2B5EF4-FFF2-40B4-BE49-F238E27FC236}">
                <a16:creationId xmlns:a16="http://schemas.microsoft.com/office/drawing/2014/main" id="{F256AC18-FB41-4977-8B0C-F5082335AB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4379429"/>
            <a:ext cx="12191984" cy="1953928"/>
          </a:xfrm>
          <a:prstGeom prst="rect">
            <a:avLst/>
          </a:prstGeom>
          <a:gradFill>
            <a:gsLst>
              <a:gs pos="32000">
                <a:schemeClr val="accent1">
                  <a:lumMod val="50000"/>
                  <a:alpha val="0"/>
                </a:schemeClr>
              </a:gs>
              <a:gs pos="100000">
                <a:schemeClr val="accent1">
                  <a:alpha val="5500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5">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 y="4380927"/>
            <a:ext cx="12192000" cy="2019443"/>
          </a:xfrm>
          <a:prstGeom prst="rect">
            <a:avLst/>
          </a:prstGeom>
          <a:gradFill>
            <a:gsLst>
              <a:gs pos="32000">
                <a:schemeClr val="accent1">
                  <a:lumMod val="50000"/>
                  <a:alpha val="0"/>
                </a:schemeClr>
              </a:gs>
              <a:gs pos="100000">
                <a:srgbClr val="000000">
                  <a:alpha val="45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1329765" y="4892722"/>
            <a:ext cx="6387155" cy="1078173"/>
          </a:xfrm>
        </p:spPr>
        <p:txBody>
          <a:bodyPr anchor="ctr">
            <a:normAutofit/>
          </a:bodyPr>
          <a:lstStyle/>
          <a:p>
            <a:pPr marL="0" lvl="0" indent="0" algn="l" rtl="0">
              <a:spcBef>
                <a:spcPts val="0"/>
              </a:spcBef>
              <a:spcAft>
                <a:spcPts val="600"/>
              </a:spcAft>
              <a:buNone/>
            </a:pPr>
            <a:r>
              <a:rPr lang="en-US">
                <a:solidFill>
                  <a:srgbClr val="FFFFFF"/>
                </a:solidFill>
                <a:latin typeface="Times New Roman" panose="02020603050405020304" pitchFamily="18" charset="0"/>
                <a:cs typeface="Times New Roman" panose="02020603050405020304" pitchFamily="18" charset="0"/>
              </a:rPr>
              <a:t>Vineetha S</a:t>
            </a:r>
          </a:p>
          <a:p>
            <a:pPr marL="0" lvl="0" indent="0" algn="l" rtl="0">
              <a:spcBef>
                <a:spcPts val="0"/>
              </a:spcBef>
              <a:spcAft>
                <a:spcPts val="600"/>
              </a:spcAft>
              <a:buNone/>
            </a:pPr>
            <a:r>
              <a:rPr lang="en-US">
                <a:solidFill>
                  <a:srgbClr val="FFFFFF"/>
                </a:solidFill>
                <a:latin typeface="Times New Roman" panose="02020603050405020304" pitchFamily="18" charset="0"/>
                <a:cs typeface="Times New Roman" panose="02020603050405020304" pitchFamily="18" charset="0"/>
              </a:rPr>
              <a:t>22PMC158</a:t>
            </a:r>
          </a:p>
        </p:txBody>
      </p:sp>
    </p:spTree>
    <p:extLst>
      <p:ext uri="{BB962C8B-B14F-4D97-AF65-F5344CB8AC3E}">
        <p14:creationId xmlns:p14="http://schemas.microsoft.com/office/powerpoint/2010/main" val="9090187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5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1000"/>
                                  </p:stCondLst>
                                  <p:iterate>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7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EE2AD96-B495-4E06-9291-B71706F72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3CF6D67-C5A8-4ADD-9E8E-1E38CA1D3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38515" y="639280"/>
            <a:ext cx="6858000" cy="557944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6909FA0-B515-4681-B7A8-FA281D133B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93206" y="395206"/>
            <a:ext cx="6346209" cy="557608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1C9FE86-FCC3-4A31-AA1C-C882262B7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528907" y="2818967"/>
            <a:ext cx="2501979" cy="557608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7D96243B-ECED-4B71-8E06-AE9A285EA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25002" y="852793"/>
            <a:ext cx="6858001" cy="5152412"/>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A09989E4-EFDC-4A90-A633-E0525FB413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818753" y="1128497"/>
            <a:ext cx="4318303" cy="4318303"/>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826396" y="586855"/>
            <a:ext cx="4230100" cy="3387497"/>
          </a:xfrm>
        </p:spPr>
        <p:txBody>
          <a:bodyPr anchor="b">
            <a:normAutofit/>
          </a:bodyPr>
          <a:lstStyle/>
          <a:p>
            <a:pPr algn="r"/>
            <a:r>
              <a:rPr lang="en-IN" sz="4000" b="1">
                <a:solidFill>
                  <a:srgbClr val="FFFFFF"/>
                </a:solidFill>
                <a:latin typeface="Times New Roman" panose="02020603050405020304" pitchFamily="18" charset="0"/>
                <a:cs typeface="Times New Roman" panose="02020603050405020304" pitchFamily="18" charset="0"/>
              </a:rPr>
              <a:t>THIRD-PARTY LIBRARIES</a:t>
            </a:r>
          </a:p>
        </p:txBody>
      </p:sp>
      <p:sp>
        <p:nvSpPr>
          <p:cNvPr id="3" name="Content Placeholder 2"/>
          <p:cNvSpPr>
            <a:spLocks noGrp="1"/>
          </p:cNvSpPr>
          <p:nvPr>
            <p:ph idx="1"/>
          </p:nvPr>
        </p:nvSpPr>
        <p:spPr>
          <a:xfrm>
            <a:off x="6503158" y="649480"/>
            <a:ext cx="4862447" cy="5546047"/>
          </a:xfrm>
        </p:spPr>
        <p:txBody>
          <a:bodyPr anchor="ctr">
            <a:normAutofit/>
          </a:bodyPr>
          <a:lstStyle/>
          <a:p>
            <a:r>
              <a:rPr lang="en-US" sz="2000">
                <a:latin typeface="Times New Roman" panose="02020603050405020304" pitchFamily="18" charset="0"/>
                <a:cs typeface="Times New Roman" panose="02020603050405020304" pitchFamily="18" charset="0"/>
              </a:rPr>
              <a:t>Bootstrap :Bootstrap is the most popular CSS Framework for developing responsive and mobile-first websites.</a:t>
            </a:r>
          </a:p>
          <a:p>
            <a:r>
              <a:rPr lang="en-US" sz="2000">
                <a:latin typeface="Times New Roman" panose="02020603050405020304" pitchFamily="18" charset="0"/>
                <a:cs typeface="Times New Roman" panose="02020603050405020304" pitchFamily="18" charset="0"/>
              </a:rPr>
              <a:t>jQuery :Python is an interpreted, object-oriented, high-level programming language with dynamic semantics. Its high-level built in data structures, combined with dynamic typing and dynamic binding, make it very attractive for Rapid Application.</a:t>
            </a:r>
          </a:p>
          <a:p>
            <a:r>
              <a:rPr lang="en-US" sz="2000">
                <a:latin typeface="Times New Roman" panose="02020603050405020304" pitchFamily="18" charset="0"/>
                <a:cs typeface="Times New Roman" panose="02020603050405020304" pitchFamily="18" charset="0"/>
              </a:rPr>
              <a:t>Django Jazzmin :A drop-in app to jazz up your Django admin site, with plenty of things you can easily customize, including a built-in UI customizer</a:t>
            </a:r>
          </a:p>
          <a:p>
            <a:r>
              <a:rPr lang="en-US" sz="2000">
                <a:latin typeface="Times New Roman" panose="02020603050405020304" pitchFamily="18" charset="0"/>
                <a:cs typeface="Times New Roman" panose="02020603050405020304" pitchFamily="18" charset="0"/>
              </a:rPr>
              <a:t>SQLite is a lightweight and self-contained relational database management system used in this project.</a:t>
            </a:r>
            <a:endParaRPr lang="en-IN" sz="20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072837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42232" y="2619516"/>
            <a:ext cx="3103808" cy="4421876"/>
          </a:xfrm>
        </p:spPr>
        <p:txBody>
          <a:bodyPr anchor="t">
            <a:normAutofit/>
          </a:bodyPr>
          <a:lstStyle/>
          <a:p>
            <a:pPr algn="r"/>
            <a:r>
              <a:rPr lang="en-IN" sz="2800" b="1">
                <a:latin typeface="Times New Roman" panose="02020603050405020304" pitchFamily="18" charset="0"/>
                <a:cs typeface="Times New Roman" panose="02020603050405020304" pitchFamily="18" charset="0"/>
              </a:rPr>
              <a:t>ARCHITECTURE</a:t>
            </a:r>
            <a:endParaRPr lang="en-IN" sz="28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088929" y="962167"/>
            <a:ext cx="6858113" cy="4743174"/>
          </a:xfrm>
        </p:spPr>
        <p:txBody>
          <a:bodyPr anchor="t">
            <a:normAutofit/>
          </a:bodyPr>
          <a:lstStyle/>
          <a:p>
            <a:r>
              <a:rPr lang="en-US" sz="1700">
                <a:latin typeface="Times New Roman" panose="02020603050405020304" pitchFamily="18" charset="0"/>
                <a:cs typeface="Times New Roman" panose="02020603050405020304" pitchFamily="18" charset="0"/>
              </a:rPr>
              <a:t>Models</a:t>
            </a:r>
          </a:p>
          <a:p>
            <a:pPr marL="0" indent="0">
              <a:buNone/>
            </a:pPr>
            <a:r>
              <a:rPr lang="en-US" sz="1700">
                <a:latin typeface="Times New Roman" panose="02020603050405020304" pitchFamily="18" charset="0"/>
                <a:cs typeface="Times New Roman" panose="02020603050405020304" pitchFamily="18" charset="0"/>
              </a:rPr>
              <a:t>      The models define the data structures and relationships within the crime management system.</a:t>
            </a:r>
          </a:p>
          <a:p>
            <a:r>
              <a:rPr lang="en-US" sz="1700">
                <a:latin typeface="Times New Roman" panose="02020603050405020304" pitchFamily="18" charset="0"/>
                <a:cs typeface="Times New Roman" panose="02020603050405020304" pitchFamily="18" charset="0"/>
              </a:rPr>
              <a:t>Views/View Models</a:t>
            </a:r>
          </a:p>
          <a:p>
            <a:pPr marL="266700" indent="-266700">
              <a:buNone/>
            </a:pPr>
            <a:r>
              <a:rPr lang="en-US" sz="1700">
                <a:latin typeface="Times New Roman" panose="02020603050405020304" pitchFamily="18" charset="0"/>
                <a:cs typeface="Times New Roman" panose="02020603050405020304" pitchFamily="18" charset="0"/>
              </a:rPr>
              <a:t>      Views or view models handle the business logic data flow between the models and templates. They handle user requests,       retrieve data from the database, and prepare the data for rendering in the templates.</a:t>
            </a:r>
          </a:p>
          <a:p>
            <a:r>
              <a:rPr lang="en-US" sz="1700">
                <a:latin typeface="Times New Roman" panose="02020603050405020304" pitchFamily="18" charset="0"/>
                <a:cs typeface="Times New Roman" panose="02020603050405020304" pitchFamily="18" charset="0"/>
              </a:rPr>
              <a:t>Templates</a:t>
            </a:r>
          </a:p>
          <a:p>
            <a:pPr marL="266700" indent="-95250">
              <a:buNone/>
            </a:pPr>
            <a:r>
              <a:rPr lang="en-US" sz="1700">
                <a:latin typeface="Times New Roman" panose="02020603050405020304" pitchFamily="18" charset="0"/>
                <a:cs typeface="Times New Roman" panose="02020603050405020304" pitchFamily="18" charset="0"/>
              </a:rPr>
              <a:t>  Templates contain the HTML/CSS structure and presentation logic for rendering the user interface. They are responsible for displaying the data fetched from the views and rendering it in a user-friendly format. Routers</a:t>
            </a:r>
          </a:p>
          <a:p>
            <a:r>
              <a:rPr lang="en-US" sz="1700">
                <a:latin typeface="Times New Roman" panose="02020603050405020304" pitchFamily="18" charset="0"/>
                <a:cs typeface="Times New Roman" panose="02020603050405020304" pitchFamily="18" charset="0"/>
              </a:rPr>
              <a:t>Routers handle the URL routing and map the incoming requests to the appropriate views or view models. They define the endpoints and HTTP methods for handling user requests.</a:t>
            </a:r>
            <a:endParaRPr lang="en-IN" sz="1700">
              <a:latin typeface="Times New Roman" panose="02020603050405020304" pitchFamily="18" charset="0"/>
              <a:cs typeface="Times New Roman" panose="02020603050405020304" pitchFamily="18" charset="0"/>
            </a:endParaRPr>
          </a:p>
          <a:p>
            <a:pPr marL="0" indent="0">
              <a:buNone/>
            </a:pPr>
            <a:endParaRPr lang="en-US" sz="1700">
              <a:latin typeface="Times New Roman" panose="02020603050405020304" pitchFamily="18" charset="0"/>
              <a:cs typeface="Times New Roman" panose="02020603050405020304" pitchFamily="18" charset="0"/>
            </a:endParaRPr>
          </a:p>
        </p:txBody>
      </p:sp>
      <p:sp>
        <p:nvSpPr>
          <p:cNvPr id="26" name="Rectangle 25">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100000">
                <a:schemeClr val="accent1">
                  <a:lumMod val="5000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76000"/>
                </a:srgbClr>
              </a:gs>
              <a:gs pos="100000">
                <a:schemeClr val="accent1"/>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080046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66722" y="586855"/>
            <a:ext cx="3201366" cy="3387497"/>
          </a:xfrm>
        </p:spPr>
        <p:txBody>
          <a:bodyPr anchor="b">
            <a:normAutofit/>
          </a:bodyPr>
          <a:lstStyle/>
          <a:p>
            <a:pPr algn="r"/>
            <a:r>
              <a:rPr lang="en-IN" sz="3400" b="1">
                <a:solidFill>
                  <a:srgbClr val="FFFFFF"/>
                </a:solidFill>
                <a:latin typeface="Times New Roman" panose="02020603050405020304" pitchFamily="18" charset="0"/>
                <a:cs typeface="Times New Roman" panose="02020603050405020304" pitchFamily="18" charset="0"/>
              </a:rPr>
              <a:t>CHALLENGES FACED</a:t>
            </a:r>
          </a:p>
        </p:txBody>
      </p:sp>
      <p:sp>
        <p:nvSpPr>
          <p:cNvPr id="3" name="Content Placeholder 2"/>
          <p:cNvSpPr>
            <a:spLocks noGrp="1"/>
          </p:cNvSpPr>
          <p:nvPr>
            <p:ph idx="1"/>
          </p:nvPr>
        </p:nvSpPr>
        <p:spPr>
          <a:xfrm>
            <a:off x="4810259" y="649480"/>
            <a:ext cx="6555347" cy="5546047"/>
          </a:xfrm>
        </p:spPr>
        <p:txBody>
          <a:bodyPr anchor="ctr">
            <a:normAutofit/>
          </a:bodyPr>
          <a:lstStyle/>
          <a:p>
            <a:pPr marL="0" indent="0">
              <a:buNone/>
            </a:pPr>
            <a:r>
              <a:rPr lang="en-US" sz="2000">
                <a:latin typeface="Times New Roman" panose="02020603050405020304" pitchFamily="18" charset="0"/>
                <a:cs typeface="Times New Roman" panose="02020603050405020304" pitchFamily="18" charset="0"/>
              </a:rPr>
              <a:t>The major challenge faced by me was to plan the process flow of the project. While coming to the coding part I had difficulties in updating the user profile. The next major challenge which I faced was during the project was Designing an intuitive and user-friendly interface that accommodates all the required functionalities can be challenging. Balancing the complexity of the system with a simple and intuitive user experience is essential for user satisfaction and adoption. Validating user input and ensuring data integrity is essential to maintain accurate and reliable information. Implementing proper validation checks, handling edge cases, and preventing data inconsistencies or corruption was challenges .</a:t>
            </a:r>
            <a:endParaRPr lang="en-IN" sz="20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391741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080C784-110D-4B06-88CC-598E9649DB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A08C4E0-4DED-48FF-8CF1-AE38C67591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36378" y="361339"/>
            <a:ext cx="5420283" cy="6093040"/>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30012" y="943156"/>
            <a:ext cx="5217894" cy="4919035"/>
          </a:xfrm>
        </p:spPr>
        <p:txBody>
          <a:bodyPr anchor="ctr">
            <a:normAutofit/>
          </a:bodyPr>
          <a:lstStyle/>
          <a:p>
            <a:r>
              <a:rPr lang="en-IN" b="1">
                <a:solidFill>
                  <a:schemeClr val="tx1">
                    <a:lumMod val="85000"/>
                    <a:lumOff val="15000"/>
                  </a:schemeClr>
                </a:solidFill>
                <a:latin typeface="Times New Roman" panose="02020603050405020304" pitchFamily="18" charset="0"/>
                <a:cs typeface="Times New Roman" panose="02020603050405020304" pitchFamily="18" charset="0"/>
              </a:rPr>
              <a:t>FUTURE ENHANCEMENTS</a:t>
            </a:r>
          </a:p>
        </p:txBody>
      </p:sp>
      <p:sp>
        <p:nvSpPr>
          <p:cNvPr id="3" name="Content Placeholder 2"/>
          <p:cNvSpPr>
            <a:spLocks noGrp="1"/>
          </p:cNvSpPr>
          <p:nvPr>
            <p:ph idx="1"/>
          </p:nvPr>
        </p:nvSpPr>
        <p:spPr>
          <a:xfrm>
            <a:off x="6377277" y="1032387"/>
            <a:ext cx="4707611" cy="4999620"/>
          </a:xfrm>
        </p:spPr>
        <p:txBody>
          <a:bodyPr anchor="ctr">
            <a:normAutofit/>
          </a:bodyPr>
          <a:lstStyle/>
          <a:p>
            <a:r>
              <a:rPr lang="en-US" sz="1800">
                <a:latin typeface="Times New Roman" panose="02020603050405020304" pitchFamily="18" charset="0"/>
                <a:cs typeface="Times New Roman" panose="02020603050405020304" pitchFamily="18" charset="0"/>
              </a:rPr>
              <a:t>Capturing image of criminals using web came: While adding criminal details by police , police should be able to capture criminal’s picture using web came capture.</a:t>
            </a:r>
          </a:p>
          <a:p>
            <a:r>
              <a:rPr lang="en-US" sz="1800">
                <a:latin typeface="Times New Roman" panose="02020603050405020304" pitchFamily="18" charset="0"/>
                <a:cs typeface="Times New Roman" panose="02020603050405020304" pitchFamily="18" charset="0"/>
              </a:rPr>
              <a:t>Identify criminal : Including machine learning to identify criminals.</a:t>
            </a:r>
            <a:endParaRPr lang="en-IN" sz="1800">
              <a:latin typeface="Times New Roman" panose="02020603050405020304" pitchFamily="18" charset="0"/>
              <a:cs typeface="Times New Roman" panose="02020603050405020304" pitchFamily="18" charset="0"/>
            </a:endParaRPr>
          </a:p>
        </p:txBody>
      </p:sp>
      <p:cxnSp>
        <p:nvCxnSpPr>
          <p:cNvPr id="12" name="Straight Connector 11">
            <a:extLst>
              <a:ext uri="{FF2B5EF4-FFF2-40B4-BE49-F238E27FC236}">
                <a16:creationId xmlns:a16="http://schemas.microsoft.com/office/drawing/2014/main" id="{AFE97524-2AF7-40D7-8909-4B15DF1FFAB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18001"/>
            <a:ext cx="12192000" cy="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A9DF94E9-88AB-40DF-ABD9-A57240A327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11365990" y="5610"/>
            <a:ext cx="0" cy="685800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495325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b="1" dirty="0">
                <a:latin typeface="Times New Roman" panose="02020603050405020304" pitchFamily="18" charset="0"/>
                <a:cs typeface="Times New Roman" panose="02020603050405020304" pitchFamily="18" charset="0"/>
              </a:rPr>
              <a:t>CONCLUSION</a:t>
            </a:r>
          </a:p>
        </p:txBody>
      </p:sp>
      <p:sp>
        <p:nvSpPr>
          <p:cNvPr id="3" name="Content Placeholder 2"/>
          <p:cNvSpPr>
            <a:spLocks noGrp="1"/>
          </p:cNvSpPr>
          <p:nvPr>
            <p:ph idx="1"/>
          </p:nvPr>
        </p:nvSpPr>
        <p:spPr/>
        <p:txBody>
          <a:bodyPr>
            <a:normAutofit/>
          </a:bodyPr>
          <a:lstStyle/>
          <a:p>
            <a:pPr algn="just">
              <a:lnSpc>
                <a:spcPct val="150000"/>
              </a:lnSpc>
            </a:pPr>
            <a:r>
              <a:rPr lang="en-US" sz="1400" dirty="0">
                <a:latin typeface="Times New Roman" panose="02020603050405020304" pitchFamily="18" charset="0"/>
                <a:cs typeface="Times New Roman" panose="02020603050405020304" pitchFamily="18" charset="0"/>
              </a:rPr>
              <a:t>The Crime Management System is a web-based software application designed to facilitate efficient and organized management of crime-related information. It serves as a valuable tool for managing news uploads, criminal details, complaints, and profiles, providing a reliable platform for reporting and addressing complaints and crimes within the specified domain.</a:t>
            </a:r>
            <a:endParaRPr lang="en-IN"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522737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81013" y="3752849"/>
            <a:ext cx="3290887" cy="2452687"/>
          </a:xfrm>
        </p:spPr>
        <p:txBody>
          <a:bodyPr anchor="ctr">
            <a:normAutofit/>
          </a:bodyPr>
          <a:lstStyle/>
          <a:p>
            <a:r>
              <a:rPr lang="en-IN" sz="3600" b="1" dirty="0">
                <a:latin typeface="Times New Roman" panose="02020603050405020304" pitchFamily="18" charset="0"/>
                <a:cs typeface="Times New Roman" panose="02020603050405020304" pitchFamily="18" charset="0"/>
              </a:rPr>
              <a:t>REFERENCE</a:t>
            </a:r>
          </a:p>
        </p:txBody>
      </p:sp>
      <p:pic>
        <p:nvPicPr>
          <p:cNvPr id="5" name="Picture 4" descr="Magnifying glass on clear background">
            <a:extLst>
              <a:ext uri="{FF2B5EF4-FFF2-40B4-BE49-F238E27FC236}">
                <a16:creationId xmlns:a16="http://schemas.microsoft.com/office/drawing/2014/main" id="{DA7806ED-C8E2-EBFE-9BDC-4753F3A77910}"/>
              </a:ext>
            </a:extLst>
          </p:cNvPr>
          <p:cNvPicPr>
            <a:picLocks noChangeAspect="1"/>
          </p:cNvPicPr>
          <p:nvPr/>
        </p:nvPicPr>
        <p:blipFill rotWithShape="1">
          <a:blip r:embed="rId2"/>
          <a:srcRect t="18099" b="36306"/>
          <a:stretch/>
        </p:blipFill>
        <p:spPr>
          <a:xfrm>
            <a:off x="20" y="10"/>
            <a:ext cx="12191980" cy="3710603"/>
          </a:xfrm>
          <a:custGeom>
            <a:avLst/>
            <a:gdLst/>
            <a:ahLst/>
            <a:cxnLst/>
            <a:rect l="l" t="t" r="r" b="b"/>
            <a:pathLst>
              <a:path w="12192000" h="3692092">
                <a:moveTo>
                  <a:pt x="0" y="0"/>
                </a:moveTo>
                <a:lnTo>
                  <a:pt x="12192000" y="0"/>
                </a:lnTo>
                <a:lnTo>
                  <a:pt x="12192000" y="3504824"/>
                </a:lnTo>
                <a:lnTo>
                  <a:pt x="12024691" y="3517794"/>
                </a:lnTo>
                <a:cubicBezTo>
                  <a:pt x="8077523" y="3783195"/>
                  <a:pt x="4094678" y="3026959"/>
                  <a:pt x="160485" y="3663863"/>
                </a:cubicBezTo>
                <a:lnTo>
                  <a:pt x="0" y="3692092"/>
                </a:lnTo>
                <a:close/>
              </a:path>
            </a:pathLst>
          </a:custGeom>
        </p:spPr>
      </p:pic>
      <p:sp>
        <p:nvSpPr>
          <p:cNvPr id="3" name="Content Placeholder 2"/>
          <p:cNvSpPr>
            <a:spLocks noGrp="1"/>
          </p:cNvSpPr>
          <p:nvPr>
            <p:ph idx="1"/>
          </p:nvPr>
        </p:nvSpPr>
        <p:spPr>
          <a:xfrm>
            <a:off x="4223982" y="3752850"/>
            <a:ext cx="7485413" cy="2452687"/>
          </a:xfrm>
        </p:spPr>
        <p:txBody>
          <a:bodyPr anchor="ctr">
            <a:normAutofit/>
          </a:bodyPr>
          <a:lstStyle/>
          <a:p>
            <a:r>
              <a:rPr lang="en-IN" sz="1800">
                <a:hlinkClick r:id="rId3"/>
              </a:rPr>
              <a:t>https://docs.djangoproject.com/en/4.2/</a:t>
            </a:r>
            <a:endParaRPr lang="en-IN" sz="1800"/>
          </a:p>
          <a:p>
            <a:r>
              <a:rPr lang="en-IN" sz="1800">
                <a:hlinkClick r:id="rId4"/>
              </a:rPr>
              <a:t>https://keralapolice.gov.in</a:t>
            </a:r>
            <a:r>
              <a:rPr lang="en-IN" sz="1800"/>
              <a:t>/</a:t>
            </a:r>
          </a:p>
          <a:p>
            <a:r>
              <a:rPr lang="en-IN" sz="1800">
                <a:hlinkClick r:id="rId5"/>
              </a:rPr>
              <a:t>https://getbootstrap.com/docs/4.0/getting-started/introduction/</a:t>
            </a:r>
            <a:endParaRPr lang="en-IN" sz="1800"/>
          </a:p>
          <a:p>
            <a:endParaRPr lang="en-IN" sz="1800"/>
          </a:p>
        </p:txBody>
      </p:sp>
    </p:spTree>
    <p:extLst>
      <p:ext uri="{BB962C8B-B14F-4D97-AF65-F5344CB8AC3E}">
        <p14:creationId xmlns:p14="http://schemas.microsoft.com/office/powerpoint/2010/main" val="4169373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 name="Rectangle 9">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149716" y="499397"/>
            <a:ext cx="5929422" cy="1640180"/>
          </a:xfrm>
        </p:spPr>
        <p:txBody>
          <a:bodyPr anchor="b">
            <a:normAutofit/>
          </a:bodyPr>
          <a:lstStyle/>
          <a:p>
            <a:r>
              <a:rPr lang="en-US" sz="4000" b="1">
                <a:latin typeface="Times New Roman" panose="02020603050405020304" pitchFamily="18" charset="0"/>
                <a:cs typeface="Times New Roman" panose="02020603050405020304" pitchFamily="18" charset="0"/>
              </a:rPr>
              <a:t>ABSTRACT</a:t>
            </a:r>
            <a:endParaRPr lang="en-IN" sz="4000" b="1">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149717" y="2423821"/>
            <a:ext cx="5929422" cy="3519780"/>
          </a:xfrm>
        </p:spPr>
        <p:txBody>
          <a:bodyPr>
            <a:normAutofit/>
          </a:bodyPr>
          <a:lstStyle/>
          <a:p>
            <a:pPr marL="0" indent="0">
              <a:buNone/>
            </a:pPr>
            <a:r>
              <a:rPr lang="en-US" sz="2000"/>
              <a:t>The Crime Management System is an integrated web-based platform designed to facilitate efficient management of crime-related activities and provide support for law enforcement agencies and users. It aims to streamline the process of reporting crimes, managing complaints, and maintaining criminal records. The system incorporates features such as profile management, police details, complaint and crime reporting, news uploading, complaint status updates, criminal detail management, and user support.</a:t>
            </a:r>
            <a:endParaRPr lang="en-IN" sz="2000"/>
          </a:p>
        </p:txBody>
      </p:sp>
      <p:pic>
        <p:nvPicPr>
          <p:cNvPr id="7" name="Graphic 6" descr="Programmer">
            <a:extLst>
              <a:ext uri="{FF2B5EF4-FFF2-40B4-BE49-F238E27FC236}">
                <a16:creationId xmlns:a16="http://schemas.microsoft.com/office/drawing/2014/main" id="{E15B7CE5-ECFF-A808-7543-5F84FD5F7BE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745506" y="1492624"/>
            <a:ext cx="3765176" cy="3765176"/>
          </a:xfrm>
          <a:prstGeom prst="rect">
            <a:avLst/>
          </a:prstGeom>
        </p:spPr>
      </p:pic>
      <p:sp>
        <p:nvSpPr>
          <p:cNvPr id="6" name="Rectangle 11">
            <a:extLst>
              <a:ext uri="{FF2B5EF4-FFF2-40B4-BE49-F238E27FC236}">
                <a16:creationId xmlns:a16="http://schemas.microsoft.com/office/drawing/2014/main" id="{61707E60-CEC9-4661-AA82-69242EB4BD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6406116"/>
            <a:ext cx="12191998" cy="461774"/>
          </a:xfrm>
          <a:prstGeom prst="rect">
            <a:avLst/>
          </a:prstGeom>
          <a:gradFill>
            <a:gsLst>
              <a:gs pos="0">
                <a:srgbClr val="000000"/>
              </a:gs>
              <a:gs pos="100000">
                <a:schemeClr val="accent1">
                  <a:lumMod val="7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13">
            <a:extLst>
              <a:ext uri="{FF2B5EF4-FFF2-40B4-BE49-F238E27FC236}">
                <a16:creationId xmlns:a16="http://schemas.microsoft.com/office/drawing/2014/main" id="{8F035CD8-AE30-4146-96F2-036B0CE5E4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300" y="6406115"/>
            <a:ext cx="4076698" cy="464399"/>
          </a:xfrm>
          <a:prstGeom prst="rect">
            <a:avLst/>
          </a:prstGeom>
          <a:gradFill>
            <a:gsLst>
              <a:gs pos="19000">
                <a:srgbClr val="000000">
                  <a:alpha val="46000"/>
                </a:srgbClr>
              </a:gs>
              <a:gs pos="99000">
                <a:schemeClr val="accent1"/>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54705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15067" y="487343"/>
            <a:ext cx="8158688" cy="895060"/>
          </a:xfrm>
        </p:spPr>
        <p:txBody>
          <a:bodyPr>
            <a:normAutofit/>
          </a:bodyPr>
          <a:lstStyle/>
          <a:p>
            <a:r>
              <a:rPr lang="en-IN" sz="3600" b="1" dirty="0">
                <a:latin typeface="Times New Roman" panose="02020603050405020304" pitchFamily="18" charset="0"/>
                <a:cs typeface="Times New Roman" panose="02020603050405020304" pitchFamily="18" charset="0"/>
              </a:rPr>
              <a:t>REQUIREMENTS</a:t>
            </a:r>
          </a:p>
        </p:txBody>
      </p:sp>
      <p:sp>
        <p:nvSpPr>
          <p:cNvPr id="3" name="Text Placeholder 2"/>
          <p:cNvSpPr>
            <a:spLocks noGrp="1"/>
          </p:cNvSpPr>
          <p:nvPr>
            <p:ph type="body" idx="1"/>
          </p:nvPr>
        </p:nvSpPr>
        <p:spPr>
          <a:xfrm>
            <a:off x="1824567" y="1934570"/>
            <a:ext cx="8158690" cy="2988859"/>
          </a:xfrm>
        </p:spPr>
        <p:txBody>
          <a:bodyPr>
            <a:normAutofit lnSpcReduction="10000"/>
          </a:bodyPr>
          <a:lstStyle/>
          <a:p>
            <a:pPr marL="342900" indent="-342900" algn="just">
              <a:buFont typeface="Wingdings" panose="05000000000000000000" pitchFamily="2" charset="2"/>
              <a:buChar char="v"/>
            </a:pPr>
            <a:r>
              <a:rPr lang="en-US" dirty="0"/>
              <a:t>News Uploading </a:t>
            </a:r>
          </a:p>
          <a:p>
            <a:pPr marL="342900" indent="-342900" algn="just">
              <a:buFont typeface="Wingdings" panose="05000000000000000000" pitchFamily="2" charset="2"/>
              <a:buChar char="v"/>
            </a:pPr>
            <a:r>
              <a:rPr lang="en-US" dirty="0"/>
              <a:t>Criminal Detail Management </a:t>
            </a:r>
          </a:p>
          <a:p>
            <a:pPr marL="342900" indent="-342900" algn="just">
              <a:buFont typeface="Wingdings" panose="05000000000000000000" pitchFamily="2" charset="2"/>
              <a:buChar char="v"/>
            </a:pPr>
            <a:r>
              <a:rPr lang="en-US" dirty="0"/>
              <a:t>Receive Complaints and Update status</a:t>
            </a:r>
          </a:p>
          <a:p>
            <a:pPr marL="342900" indent="-342900" algn="just">
              <a:buFont typeface="Wingdings" panose="05000000000000000000" pitchFamily="2" charset="2"/>
              <a:buChar char="v"/>
            </a:pPr>
            <a:r>
              <a:rPr lang="en-US" dirty="0"/>
              <a:t>Profile Management</a:t>
            </a:r>
          </a:p>
          <a:p>
            <a:pPr marL="342900" indent="-342900" algn="just">
              <a:buFont typeface="Wingdings" panose="05000000000000000000" pitchFamily="2" charset="2"/>
              <a:buChar char="v"/>
            </a:pPr>
            <a:r>
              <a:rPr lang="en-US" dirty="0"/>
              <a:t> Complaint and Crime Reporting </a:t>
            </a:r>
          </a:p>
          <a:p>
            <a:pPr marL="342900" indent="-342900" algn="just">
              <a:buFont typeface="Wingdings" panose="05000000000000000000" pitchFamily="2" charset="2"/>
              <a:buChar char="v"/>
            </a:pPr>
            <a:r>
              <a:rPr lang="en-US" dirty="0"/>
              <a:t>User Support </a:t>
            </a:r>
          </a:p>
          <a:p>
            <a:pPr marL="342900" indent="-342900" algn="just">
              <a:buFont typeface="Wingdings" panose="05000000000000000000" pitchFamily="2" charset="2"/>
              <a:buChar char="v"/>
            </a:pPr>
            <a:r>
              <a:rPr lang="en-US" dirty="0"/>
              <a:t>Add Police Details</a:t>
            </a:r>
            <a:endParaRPr lang="en-IN" dirty="0"/>
          </a:p>
        </p:txBody>
      </p:sp>
    </p:spTree>
    <p:extLst>
      <p:ext uri="{BB962C8B-B14F-4D97-AF65-F5344CB8AC3E}">
        <p14:creationId xmlns:p14="http://schemas.microsoft.com/office/powerpoint/2010/main" val="10190290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DEE2AD96-B495-4E06-9291-B71706F72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53CF6D67-C5A8-4ADD-9E8E-1E38CA1D3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38515" y="639280"/>
            <a:ext cx="6858000" cy="557944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86909FA0-B515-4681-B7A8-FA281D133B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93206" y="395206"/>
            <a:ext cx="6346209" cy="557608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21C9FE86-FCC3-4A31-AA1C-C882262B7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528907" y="2818967"/>
            <a:ext cx="2501979" cy="557608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7D96243B-ECED-4B71-8E06-AE9A285EA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25002" y="852793"/>
            <a:ext cx="6858001" cy="5152412"/>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A09989E4-EFDC-4A90-A633-E0525FB413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818753" y="1128497"/>
            <a:ext cx="4318303" cy="4318303"/>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826396" y="586855"/>
            <a:ext cx="4230100" cy="3387497"/>
          </a:xfrm>
        </p:spPr>
        <p:txBody>
          <a:bodyPr vert="horz" lIns="91440" tIns="45720" rIns="91440" bIns="45720" rtlCol="0" anchor="b">
            <a:normAutofit/>
          </a:bodyPr>
          <a:lstStyle/>
          <a:p>
            <a:pPr algn="r"/>
            <a:r>
              <a:rPr lang="en-US" sz="4000" b="1" kern="1200">
                <a:solidFill>
                  <a:srgbClr val="FFFFFF"/>
                </a:solidFill>
                <a:latin typeface="+mj-lt"/>
                <a:ea typeface="+mj-ea"/>
                <a:cs typeface="+mj-cs"/>
              </a:rPr>
              <a:t>FEATURES AND HIGHLIGHTS</a:t>
            </a:r>
          </a:p>
        </p:txBody>
      </p:sp>
      <p:sp>
        <p:nvSpPr>
          <p:cNvPr id="3" name="Content Placeholder 2"/>
          <p:cNvSpPr>
            <a:spLocks noGrp="1"/>
          </p:cNvSpPr>
          <p:nvPr>
            <p:ph sz="half" idx="1"/>
          </p:nvPr>
        </p:nvSpPr>
        <p:spPr>
          <a:xfrm>
            <a:off x="6503158" y="649480"/>
            <a:ext cx="4862447" cy="5546047"/>
          </a:xfrm>
        </p:spPr>
        <p:txBody>
          <a:bodyPr vert="horz" lIns="91440" tIns="45720" rIns="91440" bIns="45720" rtlCol="0" anchor="ctr">
            <a:normAutofit/>
          </a:bodyPr>
          <a:lstStyle/>
          <a:p>
            <a:r>
              <a:rPr lang="en-US" sz="1700"/>
              <a:t>Authorized police can upload news updates related to criminal activities, investigations, and other relevant information. Comprehensive database to manage and store criminal details, including personal profiles, criminal records, photographs and other relevant data.</a:t>
            </a:r>
          </a:p>
          <a:p>
            <a:r>
              <a:rPr lang="en-US" sz="1700"/>
              <a:t> Users can submit complaints regarding criminal activities through the system, which are recorded and assigned to respective police station.</a:t>
            </a:r>
          </a:p>
          <a:p>
            <a:r>
              <a:rPr lang="en-US" sz="1700"/>
              <a:t> Authorized police can update the status of complaints, providing regular updates to users about the progress of their cases.</a:t>
            </a:r>
          </a:p>
          <a:p>
            <a:r>
              <a:rPr lang="en-US" sz="1700"/>
              <a:t> Users and police can manage their profiles by updating personal information, contact details .</a:t>
            </a:r>
          </a:p>
          <a:p>
            <a:r>
              <a:rPr lang="en-US" sz="1700"/>
              <a:t> Admin can add and manage police officer details, including personal information and rank.</a:t>
            </a:r>
          </a:p>
        </p:txBody>
      </p:sp>
    </p:spTree>
    <p:extLst>
      <p:ext uri="{BB962C8B-B14F-4D97-AF65-F5344CB8AC3E}">
        <p14:creationId xmlns:p14="http://schemas.microsoft.com/office/powerpoint/2010/main" val="27126663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371597" y="348865"/>
            <a:ext cx="10044023" cy="877729"/>
          </a:xfrm>
        </p:spPr>
        <p:txBody>
          <a:bodyPr anchor="ctr">
            <a:normAutofit/>
          </a:bodyPr>
          <a:lstStyle/>
          <a:p>
            <a:r>
              <a:rPr lang="en-IN" sz="4000" b="1">
                <a:solidFill>
                  <a:srgbClr val="FFFFFF"/>
                </a:solidFill>
                <a:latin typeface="Times New Roman" panose="02020603050405020304" pitchFamily="18" charset="0"/>
                <a:cs typeface="Times New Roman" panose="02020603050405020304" pitchFamily="18" charset="0"/>
              </a:rPr>
              <a:t>TECHNICAL ASPECTS</a:t>
            </a:r>
          </a:p>
        </p:txBody>
      </p:sp>
      <p:graphicFrame>
        <p:nvGraphicFramePr>
          <p:cNvPr id="5" name="Content Placeholder 2">
            <a:extLst>
              <a:ext uri="{FF2B5EF4-FFF2-40B4-BE49-F238E27FC236}">
                <a16:creationId xmlns:a16="http://schemas.microsoft.com/office/drawing/2014/main" id="{A1491C44-8C08-FA91-65D8-38387B2E32B0}"/>
              </a:ext>
            </a:extLst>
          </p:cNvPr>
          <p:cNvGraphicFramePr>
            <a:graphicFrameLocks noGrp="1"/>
          </p:cNvGraphicFramePr>
          <p:nvPr>
            <p:ph idx="1"/>
            <p:extLst>
              <p:ext uri="{D42A27DB-BD31-4B8C-83A1-F6EECF244321}">
                <p14:modId xmlns:p14="http://schemas.microsoft.com/office/powerpoint/2010/main" val="1019251894"/>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960857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19">
            <a:extLst>
              <a:ext uri="{FF2B5EF4-FFF2-40B4-BE49-F238E27FC236}">
                <a16:creationId xmlns:a16="http://schemas.microsoft.com/office/drawing/2014/main" id="{A93898FF-D987-4B0E-BFB4-85F5EB356D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21">
            <a:extLst>
              <a:ext uri="{FF2B5EF4-FFF2-40B4-BE49-F238E27FC236}">
                <a16:creationId xmlns:a16="http://schemas.microsoft.com/office/drawing/2014/main" id="{7A2B3EA3-FEBF-40E2-B80F-9D802CF67A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2" name="Picture 23">
            <a:extLst>
              <a:ext uri="{FF2B5EF4-FFF2-40B4-BE49-F238E27FC236}">
                <a16:creationId xmlns:a16="http://schemas.microsoft.com/office/drawing/2014/main" id="{5516C1EB-8D62-4BF0-92B5-02E6AE43B1F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952" cy="6862380"/>
          </a:xfrm>
          <a:prstGeom prst="rect">
            <a:avLst/>
          </a:prstGeom>
        </p:spPr>
      </p:pic>
      <p:sp>
        <p:nvSpPr>
          <p:cNvPr id="33" name="Rectangle 25">
            <a:extLst>
              <a:ext uri="{FF2B5EF4-FFF2-40B4-BE49-F238E27FC236}">
                <a16:creationId xmlns:a16="http://schemas.microsoft.com/office/drawing/2014/main" id="{A737E5B8-8F31-4942-B159-B213C4D6D8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0" name="Rectangle 29">
            <a:extLst>
              <a:ext uri="{FF2B5EF4-FFF2-40B4-BE49-F238E27FC236}">
                <a16:creationId xmlns:a16="http://schemas.microsoft.com/office/drawing/2014/main" id="{D12128B6-ED88-4712-866F-66C86EE346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6678" y="0"/>
            <a:ext cx="11145980" cy="6870723"/>
          </a:xfrm>
          <a:prstGeom prst="rect">
            <a:avLst/>
          </a:prstGeom>
          <a:solidFill>
            <a:schemeClr val="bg1"/>
          </a:solidFill>
          <a:ln w="349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
        <p:nvSpPr>
          <p:cNvPr id="2" name="Title 1"/>
          <p:cNvSpPr>
            <a:spLocks noGrp="1"/>
          </p:cNvSpPr>
          <p:nvPr>
            <p:ph type="title"/>
          </p:nvPr>
        </p:nvSpPr>
        <p:spPr>
          <a:xfrm>
            <a:off x="7581678" y="2395630"/>
            <a:ext cx="3603905" cy="3342074"/>
          </a:xfrm>
        </p:spPr>
        <p:txBody>
          <a:bodyPr vert="horz" lIns="91440" tIns="45720" rIns="91440" bIns="45720" rtlCol="0" anchor="t">
            <a:normAutofit/>
          </a:bodyPr>
          <a:lstStyle/>
          <a:p>
            <a:r>
              <a:rPr lang="en-US" sz="4800" kern="1200" dirty="0">
                <a:solidFill>
                  <a:schemeClr val="tx1"/>
                </a:solidFill>
                <a:latin typeface="+mj-lt"/>
                <a:ea typeface="+mj-ea"/>
                <a:cs typeface="+mj-cs"/>
              </a:rPr>
              <a:t>CLASS DIAGRAM</a:t>
            </a:r>
          </a:p>
        </p:txBody>
      </p:sp>
      <p:pic>
        <p:nvPicPr>
          <p:cNvPr id="5" name="Picture 4" descr="A picture containing text, screenshot, diagram, design&#10;&#10;Description automatically generated">
            <a:extLst>
              <a:ext uri="{FF2B5EF4-FFF2-40B4-BE49-F238E27FC236}">
                <a16:creationId xmlns:a16="http://schemas.microsoft.com/office/drawing/2014/main" id="{F62489FF-201A-38B2-FC46-35BD4496948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8335" y="471486"/>
            <a:ext cx="6105525" cy="5915025"/>
          </a:xfrm>
          <a:prstGeom prst="rect">
            <a:avLst/>
          </a:prstGeom>
        </p:spPr>
      </p:pic>
    </p:spTree>
    <p:extLst>
      <p:ext uri="{BB962C8B-B14F-4D97-AF65-F5344CB8AC3E}">
        <p14:creationId xmlns:p14="http://schemas.microsoft.com/office/powerpoint/2010/main" val="29689209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FC73D2DB-C3F2-C393-C71E-81CD1B844135}"/>
              </a:ext>
            </a:extLst>
          </p:cNvPr>
          <p:cNvPicPr>
            <a:picLocks noChangeAspect="1"/>
          </p:cNvPicPr>
          <p:nvPr/>
        </p:nvPicPr>
        <p:blipFill>
          <a:blip r:embed="rId2"/>
          <a:stretch>
            <a:fillRect/>
          </a:stretch>
        </p:blipFill>
        <p:spPr>
          <a:xfrm>
            <a:off x="723900" y="711850"/>
            <a:ext cx="6096000" cy="4105686"/>
          </a:xfrm>
          <a:prstGeom prst="rect">
            <a:avLst/>
          </a:prstGeom>
        </p:spPr>
      </p:pic>
      <p:pic>
        <p:nvPicPr>
          <p:cNvPr id="9" name="Picture 8">
            <a:extLst>
              <a:ext uri="{FF2B5EF4-FFF2-40B4-BE49-F238E27FC236}">
                <a16:creationId xmlns:a16="http://schemas.microsoft.com/office/drawing/2014/main" id="{03F3239A-8626-8AD2-60A7-D71388E27683}"/>
              </a:ext>
            </a:extLst>
          </p:cNvPr>
          <p:cNvPicPr>
            <a:picLocks noChangeAspect="1"/>
          </p:cNvPicPr>
          <p:nvPr/>
        </p:nvPicPr>
        <p:blipFill>
          <a:blip r:embed="rId3"/>
          <a:stretch>
            <a:fillRect/>
          </a:stretch>
        </p:blipFill>
        <p:spPr>
          <a:xfrm>
            <a:off x="7189683" y="711850"/>
            <a:ext cx="4278417" cy="4105686"/>
          </a:xfrm>
          <a:prstGeom prst="rect">
            <a:avLst/>
          </a:prstGeom>
        </p:spPr>
      </p:pic>
      <p:sp>
        <p:nvSpPr>
          <p:cNvPr id="10" name="TextBox 9">
            <a:extLst>
              <a:ext uri="{FF2B5EF4-FFF2-40B4-BE49-F238E27FC236}">
                <a16:creationId xmlns:a16="http://schemas.microsoft.com/office/drawing/2014/main" id="{B461F579-0C2E-4F2E-F454-ED9A2123E37E}"/>
              </a:ext>
            </a:extLst>
          </p:cNvPr>
          <p:cNvSpPr txBox="1"/>
          <p:nvPr/>
        </p:nvSpPr>
        <p:spPr>
          <a:xfrm>
            <a:off x="1143000" y="5029200"/>
            <a:ext cx="4953000" cy="369332"/>
          </a:xfrm>
          <a:prstGeom prst="rect">
            <a:avLst/>
          </a:prstGeom>
          <a:noFill/>
        </p:spPr>
        <p:txBody>
          <a:bodyPr wrap="square" rtlCol="0">
            <a:spAutoFit/>
          </a:bodyPr>
          <a:lstStyle/>
          <a:p>
            <a:r>
              <a:rPr lang="en-IN" b="1" dirty="0"/>
              <a:t>User viewing registered complaints</a:t>
            </a:r>
          </a:p>
        </p:txBody>
      </p:sp>
      <p:sp>
        <p:nvSpPr>
          <p:cNvPr id="11" name="TextBox 10">
            <a:extLst>
              <a:ext uri="{FF2B5EF4-FFF2-40B4-BE49-F238E27FC236}">
                <a16:creationId xmlns:a16="http://schemas.microsoft.com/office/drawing/2014/main" id="{68B74E71-7C5D-F081-DCC5-00CF74BD226E}"/>
              </a:ext>
            </a:extLst>
          </p:cNvPr>
          <p:cNvSpPr txBox="1"/>
          <p:nvPr/>
        </p:nvSpPr>
        <p:spPr>
          <a:xfrm>
            <a:off x="7189683" y="5029200"/>
            <a:ext cx="4953000" cy="369332"/>
          </a:xfrm>
          <a:prstGeom prst="rect">
            <a:avLst/>
          </a:prstGeom>
          <a:noFill/>
        </p:spPr>
        <p:txBody>
          <a:bodyPr wrap="square" rtlCol="0">
            <a:spAutoFit/>
          </a:bodyPr>
          <a:lstStyle/>
          <a:p>
            <a:r>
              <a:rPr lang="en-IN" b="1" dirty="0"/>
              <a:t>User viewing profile</a:t>
            </a:r>
          </a:p>
        </p:txBody>
      </p:sp>
    </p:spTree>
    <p:extLst>
      <p:ext uri="{BB962C8B-B14F-4D97-AF65-F5344CB8AC3E}">
        <p14:creationId xmlns:p14="http://schemas.microsoft.com/office/powerpoint/2010/main" val="20144812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E8E53AB-38DE-2EE9-8693-6F45EDF605E7}"/>
              </a:ext>
            </a:extLst>
          </p:cNvPr>
          <p:cNvPicPr>
            <a:picLocks noChangeAspect="1"/>
          </p:cNvPicPr>
          <p:nvPr/>
        </p:nvPicPr>
        <p:blipFill>
          <a:blip r:embed="rId2"/>
          <a:stretch>
            <a:fillRect/>
          </a:stretch>
        </p:blipFill>
        <p:spPr>
          <a:xfrm>
            <a:off x="756429" y="675891"/>
            <a:ext cx="5472922" cy="4073393"/>
          </a:xfrm>
          <a:prstGeom prst="rect">
            <a:avLst/>
          </a:prstGeom>
        </p:spPr>
      </p:pic>
      <p:pic>
        <p:nvPicPr>
          <p:cNvPr id="5" name="Picture 4">
            <a:extLst>
              <a:ext uri="{FF2B5EF4-FFF2-40B4-BE49-F238E27FC236}">
                <a16:creationId xmlns:a16="http://schemas.microsoft.com/office/drawing/2014/main" id="{BED6453B-09CA-50B8-9E2D-806BA745DD55}"/>
              </a:ext>
            </a:extLst>
          </p:cNvPr>
          <p:cNvPicPr>
            <a:picLocks noChangeAspect="1"/>
          </p:cNvPicPr>
          <p:nvPr/>
        </p:nvPicPr>
        <p:blipFill>
          <a:blip r:embed="rId3"/>
          <a:stretch>
            <a:fillRect/>
          </a:stretch>
        </p:blipFill>
        <p:spPr>
          <a:xfrm>
            <a:off x="6419850" y="675890"/>
            <a:ext cx="5015721" cy="4073393"/>
          </a:xfrm>
          <a:prstGeom prst="rect">
            <a:avLst/>
          </a:prstGeom>
        </p:spPr>
      </p:pic>
      <p:sp>
        <p:nvSpPr>
          <p:cNvPr id="6" name="TextBox 5">
            <a:extLst>
              <a:ext uri="{FF2B5EF4-FFF2-40B4-BE49-F238E27FC236}">
                <a16:creationId xmlns:a16="http://schemas.microsoft.com/office/drawing/2014/main" id="{A85C2CCE-47D0-6B4A-DC41-66BBC1EFB310}"/>
              </a:ext>
            </a:extLst>
          </p:cNvPr>
          <p:cNvSpPr txBox="1"/>
          <p:nvPr/>
        </p:nvSpPr>
        <p:spPr>
          <a:xfrm>
            <a:off x="1143000" y="4749284"/>
            <a:ext cx="4953000" cy="369332"/>
          </a:xfrm>
          <a:prstGeom prst="rect">
            <a:avLst/>
          </a:prstGeom>
          <a:noFill/>
        </p:spPr>
        <p:txBody>
          <a:bodyPr wrap="square" rtlCol="0">
            <a:spAutoFit/>
          </a:bodyPr>
          <a:lstStyle/>
          <a:p>
            <a:r>
              <a:rPr lang="en-IN" b="1" dirty="0"/>
              <a:t>User complaint register</a:t>
            </a:r>
          </a:p>
        </p:txBody>
      </p:sp>
      <p:sp>
        <p:nvSpPr>
          <p:cNvPr id="7" name="TextBox 6">
            <a:extLst>
              <a:ext uri="{FF2B5EF4-FFF2-40B4-BE49-F238E27FC236}">
                <a16:creationId xmlns:a16="http://schemas.microsoft.com/office/drawing/2014/main" id="{2EFA0108-6E8F-6DD9-A4D1-2AA21C0BB48E}"/>
              </a:ext>
            </a:extLst>
          </p:cNvPr>
          <p:cNvSpPr txBox="1"/>
          <p:nvPr/>
        </p:nvSpPr>
        <p:spPr>
          <a:xfrm>
            <a:off x="6629400" y="4749284"/>
            <a:ext cx="4953000" cy="369332"/>
          </a:xfrm>
          <a:prstGeom prst="rect">
            <a:avLst/>
          </a:prstGeom>
          <a:noFill/>
        </p:spPr>
        <p:txBody>
          <a:bodyPr wrap="square" rtlCol="0">
            <a:spAutoFit/>
          </a:bodyPr>
          <a:lstStyle/>
          <a:p>
            <a:r>
              <a:rPr lang="en-IN" b="1" dirty="0"/>
              <a:t>User view latest news</a:t>
            </a:r>
          </a:p>
        </p:txBody>
      </p:sp>
    </p:spTree>
    <p:extLst>
      <p:ext uri="{BB962C8B-B14F-4D97-AF65-F5344CB8AC3E}">
        <p14:creationId xmlns:p14="http://schemas.microsoft.com/office/powerpoint/2010/main" val="23317095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D78EC996-7F22-1D56-376A-DA64E25065DC}"/>
              </a:ext>
            </a:extLst>
          </p:cNvPr>
          <p:cNvPicPr>
            <a:picLocks noGrp="1" noChangeAspect="1"/>
          </p:cNvPicPr>
          <p:nvPr>
            <p:ph idx="1"/>
          </p:nvPr>
        </p:nvPicPr>
        <p:blipFill>
          <a:blip r:embed="rId2"/>
          <a:stretch>
            <a:fillRect/>
          </a:stretch>
        </p:blipFill>
        <p:spPr>
          <a:xfrm>
            <a:off x="688792" y="677144"/>
            <a:ext cx="5731058" cy="3990105"/>
          </a:xfrm>
        </p:spPr>
      </p:pic>
      <p:pic>
        <p:nvPicPr>
          <p:cNvPr id="4" name="Picture 3">
            <a:extLst>
              <a:ext uri="{FF2B5EF4-FFF2-40B4-BE49-F238E27FC236}">
                <a16:creationId xmlns:a16="http://schemas.microsoft.com/office/drawing/2014/main" id="{75889D85-CA5B-7487-716D-A2EEFD662B4C}"/>
              </a:ext>
            </a:extLst>
          </p:cNvPr>
          <p:cNvPicPr>
            <a:picLocks noChangeAspect="1"/>
          </p:cNvPicPr>
          <p:nvPr/>
        </p:nvPicPr>
        <p:blipFill>
          <a:blip r:embed="rId3"/>
          <a:stretch>
            <a:fillRect/>
          </a:stretch>
        </p:blipFill>
        <p:spPr>
          <a:xfrm>
            <a:off x="6599884" y="677144"/>
            <a:ext cx="4846176" cy="3990104"/>
          </a:xfrm>
          <a:prstGeom prst="rect">
            <a:avLst/>
          </a:prstGeom>
        </p:spPr>
      </p:pic>
      <p:sp>
        <p:nvSpPr>
          <p:cNvPr id="7" name="TextBox 6">
            <a:extLst>
              <a:ext uri="{FF2B5EF4-FFF2-40B4-BE49-F238E27FC236}">
                <a16:creationId xmlns:a16="http://schemas.microsoft.com/office/drawing/2014/main" id="{352B7280-9D2C-55B8-026A-CB74A9693613}"/>
              </a:ext>
            </a:extLst>
          </p:cNvPr>
          <p:cNvSpPr txBox="1"/>
          <p:nvPr/>
        </p:nvSpPr>
        <p:spPr>
          <a:xfrm>
            <a:off x="1143000" y="4749284"/>
            <a:ext cx="4953000" cy="369332"/>
          </a:xfrm>
          <a:prstGeom prst="rect">
            <a:avLst/>
          </a:prstGeom>
          <a:noFill/>
        </p:spPr>
        <p:txBody>
          <a:bodyPr wrap="square" rtlCol="0">
            <a:spAutoFit/>
          </a:bodyPr>
          <a:lstStyle/>
          <a:p>
            <a:r>
              <a:rPr lang="en-IN" b="1" dirty="0"/>
              <a:t>Police add criminal details</a:t>
            </a:r>
          </a:p>
        </p:txBody>
      </p:sp>
      <p:sp>
        <p:nvSpPr>
          <p:cNvPr id="8" name="TextBox 7">
            <a:extLst>
              <a:ext uri="{FF2B5EF4-FFF2-40B4-BE49-F238E27FC236}">
                <a16:creationId xmlns:a16="http://schemas.microsoft.com/office/drawing/2014/main" id="{83CB2F4C-DC20-3ACE-93F0-5787807BE1E2}"/>
              </a:ext>
            </a:extLst>
          </p:cNvPr>
          <p:cNvSpPr txBox="1"/>
          <p:nvPr/>
        </p:nvSpPr>
        <p:spPr>
          <a:xfrm>
            <a:off x="6877050" y="4667248"/>
            <a:ext cx="4953000" cy="369332"/>
          </a:xfrm>
          <a:prstGeom prst="rect">
            <a:avLst/>
          </a:prstGeom>
          <a:noFill/>
        </p:spPr>
        <p:txBody>
          <a:bodyPr wrap="square" rtlCol="0">
            <a:spAutoFit/>
          </a:bodyPr>
          <a:lstStyle/>
          <a:p>
            <a:r>
              <a:rPr lang="en-IN" b="1" dirty="0"/>
              <a:t>Police view Criminal details</a:t>
            </a:r>
          </a:p>
        </p:txBody>
      </p:sp>
    </p:spTree>
    <p:extLst>
      <p:ext uri="{BB962C8B-B14F-4D97-AF65-F5344CB8AC3E}">
        <p14:creationId xmlns:p14="http://schemas.microsoft.com/office/powerpoint/2010/main" val="84085883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F46216B-77A9-411A-B9D3-5023FCB70208}"/>
    </a:ext>
  </a:extLst>
</a:theme>
</file>

<file path=docProps/app.xml><?xml version="1.0" encoding="utf-8"?>
<Properties xmlns="http://schemas.openxmlformats.org/officeDocument/2006/extended-properties" xmlns:vt="http://schemas.openxmlformats.org/officeDocument/2006/docPropsVTypes">
  <Template>Office Theme 2013 - 2022</Template>
  <TotalTime>62</TotalTime>
  <Words>842</Words>
  <Application>Microsoft Office PowerPoint</Application>
  <PresentationFormat>Widescreen</PresentationFormat>
  <Paragraphs>55</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Calibri Light</vt:lpstr>
      <vt:lpstr>Times New Roman</vt:lpstr>
      <vt:lpstr>Wingdings</vt:lpstr>
      <vt:lpstr>Office Theme</vt:lpstr>
      <vt:lpstr>CRIME MANAGEMENT SYSTEM</vt:lpstr>
      <vt:lpstr>ABSTRACT</vt:lpstr>
      <vt:lpstr>REQUIREMENTS</vt:lpstr>
      <vt:lpstr>FEATURES AND HIGHLIGHTS</vt:lpstr>
      <vt:lpstr>TECHNICAL ASPECTS</vt:lpstr>
      <vt:lpstr>CLASS DIAGRAM</vt:lpstr>
      <vt:lpstr>PowerPoint Presentation</vt:lpstr>
      <vt:lpstr>PowerPoint Presentation</vt:lpstr>
      <vt:lpstr>PowerPoint Presentation</vt:lpstr>
      <vt:lpstr>THIRD-PARTY LIBRARIES</vt:lpstr>
      <vt:lpstr>ARCHITECTURE</vt:lpstr>
      <vt:lpstr>CHALLENGES FACED</vt:lpstr>
      <vt:lpstr>FUTURE ENHANCEMENTS</vt:lpstr>
      <vt:lpstr>CONCLUSION</vt:lpstr>
      <vt:lpstr>REFERENCE</vt:lpstr>
    </vt:vector>
  </TitlesOfParts>
  <Company>CyberSpace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Xcfvgbhnjm,.</dc:title>
  <dc:creator>Silji K. Saji</dc:creator>
  <cp:lastModifiedBy>Vineetha S</cp:lastModifiedBy>
  <cp:revision>10</cp:revision>
  <dcterms:created xsi:type="dcterms:W3CDTF">2023-05-26T17:42:56Z</dcterms:created>
  <dcterms:modified xsi:type="dcterms:W3CDTF">2023-05-26T18:46:28Z</dcterms:modified>
</cp:coreProperties>
</file>