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A4A3A4"/>
          </p15:clr>
        </p15:guide>
        <p15:guide id="2" pos="404">
          <p15:clr>
            <a:srgbClr val="A4A3A4"/>
          </p15:clr>
        </p15:guide>
        <p15:guide id="3" pos="6912">
          <p15:clr>
            <a:srgbClr val="A4A3A4"/>
          </p15:clr>
        </p15:guide>
        <p15:guide id="4" orient="horz" pos="672">
          <p15:clr>
            <a:srgbClr val="A4A3A4"/>
          </p15:clr>
        </p15:guide>
        <p15:guide id="5" pos="4080">
          <p15:clr>
            <a:srgbClr val="A4A3A4"/>
          </p15:clr>
        </p15:guide>
        <p15:guide id="6" pos="1776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jqVYx08HVw3kj2zydWqnsqvZFw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5C7BED-8995-4B91-956F-1A2D382555AB}">
  <a:tblStyle styleId="{6E5C7BED-8995-4B91-956F-1A2D382555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FE35E7D-19C0-4C20-AA6F-2FEECFEE211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404"/>
        <p:guide pos="6912"/>
        <p:guide pos="672" orient="horz"/>
        <p:guide pos="4080"/>
        <p:guide pos="17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customschemas.google.com/relationships/presentationmetadata" Target="metadata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March 2025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735013" y="5635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2c3582b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32c3582b8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2bad2273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32bad22731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2bad22731_5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32bad22731_5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2c3582b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32c3582b8c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2c3582b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32c3582b8c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2c901ef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32c901ef0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2c901ef0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32c901ef0d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2c901ef0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32c901ef0d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ca4344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3ca4344b2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cb9aa7995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cb9aa799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3cb9aa7995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2c901ef0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32c901ef0d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2bad22731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32bad22731_2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2bad22731_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32bad22731_5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32bad22731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32bad22731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2bad22731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332bad22731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2bad22731_2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Additional Insights (for your notes or speaking points):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Dominance of Service-Related Complaints: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0 and 8 both emphasize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service and staff behavior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signaling that people are repeatedly frustrated by interactions with employees — this can be a leading indicator of operational decline.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Operational Gaps Across the Board: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There’s a spread across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inventory management (Topic 1)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order fulfillment (Topic 2)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pharmacy services (Topic 3)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store maintenance (Topics 4, 7)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suggests that store problems are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not isolated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but systemic.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Facilities and Experience Matter: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Topics on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parking (Topic 5)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checkout (Topic 6)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highlight how even external or logistical factors influence customer satisfaction.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Minimal Positive Sentiment:</a:t>
            </a:r>
            <a:br>
              <a:rPr b="1" lang="en-US" sz="1100">
                <a:latin typeface="Arial"/>
                <a:ea typeface="Arial"/>
                <a:cs typeface="Arial"/>
                <a:sym typeface="Arial"/>
              </a:rPr>
            </a:br>
            <a:r>
              <a:rPr lang="en-US" sz="1100">
                <a:latin typeface="Arial"/>
                <a:ea typeface="Arial"/>
                <a:cs typeface="Arial"/>
                <a:sym typeface="Arial"/>
              </a:rPr>
              <a:t>Topic 9 has small positive mentions ("love", "price") but is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insignificant compared to the weight of negative topics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This imbalance could correlate with stores at higher risk.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332bad22731_2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32bad22731_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   How Customer Complaints Have Shifted Over Time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Customer Service Complaints (Topic 0)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Consistent mentions from the start, with steady growth, reflecting ongoing dissatisfaction with staff support and service interactions.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Parking Challenges (Topic 1)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Saw early growth peaking around </a:t>
            </a: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2011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then stabilized, showing parking has been a longstanding concern.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Cleanliness &amp; Restroom Issues (Topic 2)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Periodic spikes, highlighting that store cleanliness and restroom conditions have been a recurring pain point.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Starbucks In-Store Experience (Topic 3, Topic 6)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Fluctuating mentions over the years, signaling varying customer sentiment about in-store cafes and food options.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Store Environment &amp; Home Decor Love (Topic 4)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Significant growth post-2014, peaking around </a:t>
            </a: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2020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, reflecting increased positive feedback on store aesthetics and decor sections.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Food Selection &amp; Freshness (Topic 5)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Moderate presence, with minor peaks over time, pointing to consistent interest in food variety and quality.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-285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-US" sz="900">
                <a:latin typeface="Arial"/>
                <a:ea typeface="Arial"/>
                <a:cs typeface="Arial"/>
                <a:sym typeface="Arial"/>
              </a:rPr>
              <a:t>COVID-19 Mask Policies (Topic 9)</a:t>
            </a:r>
            <a:r>
              <a:rPr lang="en-US" sz="9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900">
                <a:latin typeface="Arial"/>
                <a:ea typeface="Arial"/>
                <a:cs typeface="Arial"/>
                <a:sym typeface="Arial"/>
              </a:rPr>
            </a:br>
            <a:r>
              <a:rPr lang="en-US" sz="900">
                <a:latin typeface="Arial"/>
                <a:ea typeface="Arial"/>
                <a:cs typeface="Arial"/>
                <a:sym typeface="Arial"/>
              </a:rPr>
              <a:t>Noticeable increase in recent years (post-2020), tied to pandemic safety measures and customer feedback on mask enforcement.</a:t>
            </a:r>
            <a:endParaRPr b="1" sz="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32bad22731_8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32bad22731_8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332bad22731_8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2bad22731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332bad22731_8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2bad22731_8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Checkout &amp; Shopping Experience (Topic 0)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Steady growth from 2007, peaking around </a:t>
            </a: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2019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, reflecting ongoing frustrations with checkout processes, crowded aisles, and general shopping flow.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Stock &amp; Inventory Issues (Topic 1)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Rapid increase from </a:t>
            </a: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2010 to 2014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, maintaining high levels through recent years, signaling persistent problems with product availability and grocery section shortages.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Cleanliness Problems (Topic 2)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Noticeable growth from </a:t>
            </a: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2012 to 2018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, showing rising concerns over restrooms, cleanliness, and store maintenance.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Customer Service Complaints (Topic 3)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Gradual rise, peaking around </a:t>
            </a: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2017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, highlighting long-standing dissatisfaction with employee interactions and assistance.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Parking Lot Issues (Topic 4)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Consistent presence over time, reinforcing the difficulty customers face with parking access and convenience.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COVID-19 Safety Concerns (Topic 9)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Sharp growth post-2020, focusing on mask enforcement, safety protocols, and social distancing in stores.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000">
                <a:latin typeface="Arial"/>
                <a:ea typeface="Arial"/>
                <a:cs typeface="Arial"/>
                <a:sym typeface="Arial"/>
              </a:rPr>
              <a:t>Price &amp; Value Feedback (Topic 7)</a:t>
            </a:r>
            <a:r>
              <a:rPr lang="en-US" sz="1000">
                <a:latin typeface="Arial"/>
                <a:ea typeface="Arial"/>
                <a:cs typeface="Arial"/>
                <a:sym typeface="Arial"/>
              </a:rPr>
              <a:t> –</a:t>
            </a:r>
            <a:br>
              <a:rPr lang="en-US" sz="1000">
                <a:latin typeface="Arial"/>
                <a:ea typeface="Arial"/>
                <a:cs typeface="Arial"/>
                <a:sym typeface="Arial"/>
              </a:rPr>
            </a:br>
            <a:r>
              <a:rPr lang="en-US" sz="1000">
                <a:latin typeface="Arial"/>
                <a:ea typeface="Arial"/>
                <a:cs typeface="Arial"/>
                <a:sym typeface="Arial"/>
              </a:rPr>
              <a:t>Increase over time, as customers regularly mention sales, affordability, and product pricing.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332bad22731_8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32c901ef0d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332c901ef0d_2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32c901ef0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Data &amp; Bias Challenges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Review Bias – Yelp reviews may not represent all customers, as people with extreme experiences are more likely to post.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Regional Variation – Customer sentiment may vary by location, making it difficult to generalize findings.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2️⃣ Sentiment &amp; Language Limitations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Context Misinterpretation – Sentiment analysis may misread sarcasm, mixed opinions, or nuanced feedback.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Keyword Dependence – Models rely on word patterns, which may not capture the full meaning of a review.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3️⃣ Business Relevance Constraints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Lack of Operational Data – The analysis does not include store-level financials, foot traffic, or sales figures.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Delayed Feedback Cycle – Reviews reflect past experiences and may not capture real-time improvements in stores.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4️⃣ External Influences Not Captured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Market &amp; Economic Factors – External trends like inflation, local economic downturns, or competitor expansions are not considered but can impact store viability.</a:t>
            </a:r>
            <a:endParaRPr/>
          </a:p>
        </p:txBody>
      </p:sp>
      <p:sp>
        <p:nvSpPr>
          <p:cNvPr id="484" name="Google Shape;484;g332c901ef0d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32c901ef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Improve Service Quality &amp; Staff Training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Invest in customer service training to address complaints about staff behavior and checkout delays.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Implement real-time feedback systems to monitor service quality and take corrective action.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2️⃣ Optimize Inventory &amp; Supply Chain Management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Use predictive analytics to minimize stock shortages and ensure product availability.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Strengthen inventory tracking to reduce order fulfillment delays and pickup issues.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3️⃣ Enhance Store Cleanliness &amp; Maintenance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Standardize cleaning protocols to address persistent restroom and store hygiene concerns.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Conduct routine audits to maintain high cleanliness and organization standards.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4️⃣ Address Parking &amp; In-Store Experience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Optimize store layouts and parking space allocation to improve accessibility.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Enhance in-store amenities (e.g., Starbucks, food courts) to attract more customers.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5️⃣ Strengthen Security &amp; Loss Prevention Measures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Expand security presence and monitoring in stores with high theft complaints.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Train staff in conflict resolution and emergency response to improve customer safety.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6️⃣ Leverage NLP for Continuous Monitoring &amp; Early Intervention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Develop an automated dashboard tracking real-time sentiment trends across stores.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Use predictive insights from NLP to implement proactive, store-specific interventions before issues escalate.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332c901ef0d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32c901ef0d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332c901ef0d_2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32c901ef0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332c901ef0d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stars_x is when person’s rating, stars_y is store’s rating, compound is sentiment score, useful is how useful a review is (no. of ppl who rate your review useful)</a:t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bg>
      <p:bgPr>
        <a:solidFill>
          <a:srgbClr val="F2F2F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3176" y="2971799"/>
            <a:ext cx="12188824" cy="3886201"/>
          </a:xfrm>
          <a:prstGeom prst="rect">
            <a:avLst/>
          </a:prstGeom>
          <a:solidFill>
            <a:srgbClr val="FDC4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0" y="2658479"/>
            <a:ext cx="12188824" cy="186085"/>
          </a:xfrm>
          <a:prstGeom prst="rect">
            <a:avLst/>
          </a:prstGeom>
          <a:solidFill>
            <a:srgbClr val="8C1D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550800" y="5369239"/>
            <a:ext cx="972679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​"/>
              <a:defRPr sz="1400">
                <a:solidFill>
                  <a:schemeClr val="lt2"/>
                </a:solidFill>
              </a:defRPr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2" type="subTitle"/>
          </p:nvPr>
        </p:nvSpPr>
        <p:spPr>
          <a:xfrm>
            <a:off x="547688" y="4951630"/>
            <a:ext cx="97267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000"/>
              <a:buChar char="​"/>
              <a:defRPr sz="20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lvl="2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lvl="3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lvl="5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lvl="6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lvl="7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lvl="8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551941" y="4153476"/>
            <a:ext cx="9726795" cy="6771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  <a:defRPr sz="4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/>
        </p:nvSpPr>
        <p:spPr>
          <a:xfrm>
            <a:off x="547688" y="903956"/>
            <a:ext cx="45028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CDC, MoIB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izona State University on Collegepedia" id="22" name="Google Shape;2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4801" y="275960"/>
            <a:ext cx="1159604" cy="495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2" showMasterSp="0">
  <p:cSld name="1/2">
    <p:bg>
      <p:bgPr>
        <a:solidFill>
          <a:srgbClr val="F2F2F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4"/>
          <p:cNvSpPr/>
          <p:nvPr/>
        </p:nvSpPr>
        <p:spPr>
          <a:xfrm>
            <a:off x="6092952" y="0"/>
            <a:ext cx="6099048" cy="6858000"/>
          </a:xfrm>
          <a:prstGeom prst="rect">
            <a:avLst/>
          </a:prstGeom>
          <a:solidFill>
            <a:srgbClr val="EFFC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4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/>
          <p:nvPr>
            <p:ph type="title"/>
          </p:nvPr>
        </p:nvSpPr>
        <p:spPr>
          <a:xfrm>
            <a:off x="554736" y="519011"/>
            <a:ext cx="5065776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" type="subTitle"/>
          </p:nvPr>
        </p:nvSpPr>
        <p:spPr>
          <a:xfrm>
            <a:off x="554738" y="976471"/>
            <a:ext cx="50657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2" name="Google Shape;72;p24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73" name="Google Shape;7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494" y="74067"/>
            <a:ext cx="837450" cy="86014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4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24"/>
          <p:cNvCxnSpPr/>
          <p:nvPr/>
        </p:nvCxnSpPr>
        <p:spPr>
          <a:xfrm>
            <a:off x="6573171" y="937377"/>
            <a:ext cx="50657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24"/>
          <p:cNvCxnSpPr/>
          <p:nvPr/>
        </p:nvCxnSpPr>
        <p:spPr>
          <a:xfrm>
            <a:off x="554736" y="937377"/>
            <a:ext cx="50657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" name="Google Shape;77;p24"/>
          <p:cNvCxnSpPr/>
          <p:nvPr/>
        </p:nvCxnSpPr>
        <p:spPr>
          <a:xfrm>
            <a:off x="554736" y="937377"/>
            <a:ext cx="50657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/3" showMasterSp="0">
  <p:cSld name="2/3">
    <p:bg>
      <p:bgPr>
        <a:solidFill>
          <a:srgbClr val="F2F2F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>
            <a:off x="554736" y="519011"/>
            <a:ext cx="6967728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/>
          <p:nvPr/>
        </p:nvSpPr>
        <p:spPr>
          <a:xfrm>
            <a:off x="7830312" y="0"/>
            <a:ext cx="4361688" cy="6858000"/>
          </a:xfrm>
          <a:prstGeom prst="rect">
            <a:avLst/>
          </a:prstGeom>
          <a:solidFill>
            <a:srgbClr val="EFFC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5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5"/>
          <p:cNvSpPr txBox="1"/>
          <p:nvPr>
            <p:ph idx="1" type="subTitle"/>
          </p:nvPr>
        </p:nvSpPr>
        <p:spPr>
          <a:xfrm>
            <a:off x="554738" y="976471"/>
            <a:ext cx="69677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84" name="Google Shape;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494" y="74067"/>
            <a:ext cx="837450" cy="86014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5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5"/>
          <p:cNvCxnSpPr/>
          <p:nvPr/>
        </p:nvCxnSpPr>
        <p:spPr>
          <a:xfrm>
            <a:off x="8173371" y="937377"/>
            <a:ext cx="34655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" name="Google Shape;87;p25"/>
          <p:cNvCxnSpPr/>
          <p:nvPr/>
        </p:nvCxnSpPr>
        <p:spPr>
          <a:xfrm>
            <a:off x="554736" y="937377"/>
            <a:ext cx="69677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8" name="Google Shape;88;p25"/>
          <p:cNvCxnSpPr/>
          <p:nvPr/>
        </p:nvCxnSpPr>
        <p:spPr>
          <a:xfrm>
            <a:off x="554736" y="937377"/>
            <a:ext cx="69677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/4 " showMasterSp="0">
  <p:cSld name="3/4 ">
    <p:bg>
      <p:bgPr>
        <a:solidFill>
          <a:srgbClr val="F2F2F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8781416" y="0"/>
            <a:ext cx="3410584" cy="6858000"/>
          </a:xfrm>
          <a:prstGeom prst="rect">
            <a:avLst/>
          </a:prstGeom>
          <a:solidFill>
            <a:srgbClr val="EFFC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6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6"/>
          <p:cNvSpPr txBox="1"/>
          <p:nvPr>
            <p:ph type="title"/>
          </p:nvPr>
        </p:nvSpPr>
        <p:spPr>
          <a:xfrm>
            <a:off x="554736" y="519011"/>
            <a:ext cx="7918704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" type="subTitle"/>
          </p:nvPr>
        </p:nvSpPr>
        <p:spPr>
          <a:xfrm>
            <a:off x="554738" y="976471"/>
            <a:ext cx="79187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26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95" name="Google Shape;95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494" y="74067"/>
            <a:ext cx="837450" cy="86014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6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6"/>
          <p:cNvCxnSpPr/>
          <p:nvPr/>
        </p:nvCxnSpPr>
        <p:spPr>
          <a:xfrm>
            <a:off x="9119861" y="937377"/>
            <a:ext cx="25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26"/>
          <p:cNvCxnSpPr/>
          <p:nvPr/>
        </p:nvCxnSpPr>
        <p:spPr>
          <a:xfrm>
            <a:off x="554736" y="937377"/>
            <a:ext cx="791870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line" showMasterSp="0">
  <p:cSld name="3-line">
    <p:bg>
      <p:bgPr>
        <a:solidFill>
          <a:srgbClr val="F2F2F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7"/>
          <p:cNvSpPr txBox="1"/>
          <p:nvPr>
            <p:ph type="title"/>
          </p:nvPr>
        </p:nvSpPr>
        <p:spPr>
          <a:xfrm>
            <a:off x="554737" y="521970"/>
            <a:ext cx="10160065" cy="3847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103" name="Google Shape;10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494" y="74067"/>
            <a:ext cx="837450" cy="86014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7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27"/>
          <p:cNvCxnSpPr/>
          <p:nvPr/>
        </p:nvCxnSpPr>
        <p:spPr>
          <a:xfrm>
            <a:off x="554736" y="937377"/>
            <a:ext cx="110895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 showMasterSp="0">
  <p:cSld name="End">
    <p:bg>
      <p:bgPr>
        <a:solidFill>
          <a:srgbClr val="F2F2F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4933" y="2233287"/>
            <a:ext cx="2212614" cy="2272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d" showMasterSp="0">
  <p:cSld name="1_End">
    <p:bg>
      <p:bgPr>
        <a:solidFill>
          <a:srgbClr val="F2F2F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0"/>
          <p:cNvSpPr txBox="1"/>
          <p:nvPr>
            <p:ph type="title"/>
          </p:nvPr>
        </p:nvSpPr>
        <p:spPr>
          <a:xfrm>
            <a:off x="238125" y="-86299"/>
            <a:ext cx="11334750" cy="70167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5C26"/>
              </a:buClr>
              <a:buSzPts val="4000"/>
              <a:buFont typeface="Arial"/>
              <a:buNone/>
              <a:defRPr sz="4000">
                <a:solidFill>
                  <a:srgbClr val="275C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0"/>
          <p:cNvSpPr txBox="1"/>
          <p:nvPr>
            <p:ph idx="1" type="body"/>
          </p:nvPr>
        </p:nvSpPr>
        <p:spPr>
          <a:xfrm>
            <a:off x="419100" y="1577976"/>
            <a:ext cx="11334750" cy="46132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​"/>
              <a:defRPr/>
            </a:lvl1pPr>
            <a:lvl2pPr indent="-34036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760"/>
              <a:buFont typeface="Noto Sans Symbols"/>
              <a:buChar char="−"/>
              <a:defRPr/>
            </a:lvl2pPr>
            <a:lvl3pPr indent="-34036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760"/>
              <a:buChar char="‒"/>
              <a:defRPr/>
            </a:lvl3pPr>
            <a:lvl4pPr indent="-3302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6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112" name="Google Shape;112;p30"/>
          <p:cNvSpPr txBox="1"/>
          <p:nvPr>
            <p:ph idx="10" type="dt"/>
          </p:nvPr>
        </p:nvSpPr>
        <p:spPr>
          <a:xfrm>
            <a:off x="4191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30"/>
          <p:cNvSpPr txBox="1"/>
          <p:nvPr>
            <p:ph idx="12" type="sldNum"/>
          </p:nvPr>
        </p:nvSpPr>
        <p:spPr>
          <a:xfrm>
            <a:off x="9010650" y="6359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0"/>
          <p:cNvSpPr txBox="1"/>
          <p:nvPr>
            <p:ph idx="2" type="body"/>
          </p:nvPr>
        </p:nvSpPr>
        <p:spPr>
          <a:xfrm>
            <a:off x="419100" y="962025"/>
            <a:ext cx="11334750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400"/>
              <a:buNone/>
              <a:defRPr i="1" sz="24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554736" y="2170800"/>
            <a:ext cx="248465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429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554737" y="10315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">
  <p:cSld name="Top Lef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554736" y="1706563"/>
            <a:ext cx="3813048" cy="694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 Left">
  <p:cSld name="Mid Lef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554736" y="3044280"/>
            <a:ext cx="50657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36575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554736" y="4580468"/>
            <a:ext cx="11082528" cy="6771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1505712" y="3556229"/>
            <a:ext cx="91805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subTitle"/>
          </p:nvPr>
        </p:nvSpPr>
        <p:spPr>
          <a:xfrm>
            <a:off x="1505712" y="4284630"/>
            <a:ext cx="918057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21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4" showMasterSp="0">
  <p:cSld name="1/4">
    <p:bg>
      <p:bgPr>
        <a:solidFill>
          <a:srgbClr val="F2F2F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/>
          <p:nvPr/>
        </p:nvSpPr>
        <p:spPr>
          <a:xfrm>
            <a:off x="3413760" y="0"/>
            <a:ext cx="8778240" cy="6858000"/>
          </a:xfrm>
          <a:prstGeom prst="rect">
            <a:avLst/>
          </a:prstGeom>
          <a:solidFill>
            <a:srgbClr val="EFFC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2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2"/>
          <p:cNvSpPr txBox="1"/>
          <p:nvPr>
            <p:ph type="title"/>
          </p:nvPr>
        </p:nvSpPr>
        <p:spPr>
          <a:xfrm>
            <a:off x="554736" y="2744369"/>
            <a:ext cx="25146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" type="subTitle"/>
          </p:nvPr>
        </p:nvSpPr>
        <p:spPr>
          <a:xfrm>
            <a:off x="554736" y="3659644"/>
            <a:ext cx="25146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22"/>
          <p:cNvSpPr txBox="1"/>
          <p:nvPr>
            <p:ph idx="2" type="body"/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sp>
        <p:nvSpPr>
          <p:cNvPr id="55" name="Google Shape;55;p22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56;p22"/>
          <p:cNvCxnSpPr/>
          <p:nvPr/>
        </p:nvCxnSpPr>
        <p:spPr>
          <a:xfrm>
            <a:off x="554736" y="937377"/>
            <a:ext cx="251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" showMasterSp="0">
  <p:cSld name="1/3">
    <p:bg>
      <p:bgPr>
        <a:solidFill>
          <a:srgbClr val="F2F2F2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/>
        </p:nvSpPr>
        <p:spPr>
          <a:xfrm>
            <a:off x="4364736" y="0"/>
            <a:ext cx="7827264" cy="6858000"/>
          </a:xfrm>
          <a:prstGeom prst="rect">
            <a:avLst/>
          </a:prstGeom>
          <a:solidFill>
            <a:srgbClr val="EFFCE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0F0F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3"/>
          <p:cNvSpPr/>
          <p:nvPr/>
        </p:nvSpPr>
        <p:spPr>
          <a:xfrm>
            <a:off x="11312525" y="6498754"/>
            <a:ext cx="325501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3"/>
          <p:cNvSpPr txBox="1"/>
          <p:nvPr>
            <p:ph type="title"/>
          </p:nvPr>
        </p:nvSpPr>
        <p:spPr>
          <a:xfrm>
            <a:off x="554736" y="2744369"/>
            <a:ext cx="3465576" cy="7694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" type="subTitle"/>
          </p:nvPr>
        </p:nvSpPr>
        <p:spPr>
          <a:xfrm>
            <a:off x="554735" y="3659644"/>
            <a:ext cx="34655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23"/>
          <p:cNvSpPr txBox="1"/>
          <p:nvPr>
            <p:ph idx="2" type="body"/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Char char="​"/>
              <a:defRPr b="0" sz="800"/>
            </a:lvl1pPr>
            <a:lvl2pPr indent="-35433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•"/>
              <a:defRPr/>
            </a:lvl2pPr>
            <a:lvl3pPr indent="-35433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980"/>
              <a:buChar char="‒"/>
              <a:defRPr/>
            </a:lvl3pPr>
            <a:lvl4pPr indent="-3429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̶"/>
              <a:defRPr/>
            </a:lvl5pPr>
            <a:lvl6pPr indent="-3429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6pPr>
            <a:lvl7pPr indent="-3429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7pPr>
            <a:lvl8pPr indent="-3429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"/>
              <a:defRPr/>
            </a:lvl8pPr>
            <a:lvl9pPr indent="-342900" lvl="8" marL="411480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800"/>
              <a:buChar char="▫"/>
              <a:defRPr/>
            </a:lvl9pPr>
          </a:lstStyle>
          <a:p/>
        </p:txBody>
      </p:sp>
      <p:pic>
        <p:nvPicPr>
          <p:cNvPr id="63" name="Google Shape;6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56494" y="74067"/>
            <a:ext cx="837450" cy="86014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3"/>
          <p:cNvSpPr txBox="1"/>
          <p:nvPr/>
        </p:nvSpPr>
        <p:spPr>
          <a:xfrm>
            <a:off x="9283474" y="6498753"/>
            <a:ext cx="1885131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of Khyber Pakhtunkhwa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23"/>
          <p:cNvCxnSpPr/>
          <p:nvPr/>
        </p:nvCxnSpPr>
        <p:spPr>
          <a:xfrm>
            <a:off x="4671219" y="937377"/>
            <a:ext cx="696772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" name="Google Shape;66;p23"/>
          <p:cNvCxnSpPr/>
          <p:nvPr/>
        </p:nvCxnSpPr>
        <p:spPr>
          <a:xfrm>
            <a:off x="554736" y="937377"/>
            <a:ext cx="34655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b="1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554736" y="2170800"/>
            <a:ext cx="248465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​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036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Noto Sans Symbols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36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Arial"/>
              <a:buChar char="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̶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600"/>
              <a:buFont typeface="Arial"/>
              <a:buChar char="▫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/>
        </p:nvSpPr>
        <p:spPr>
          <a:xfrm>
            <a:off x="11013590" y="6369572"/>
            <a:ext cx="621965" cy="138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W. P. Carey</a:t>
            </a:r>
            <a:endParaRPr/>
          </a:p>
        </p:txBody>
      </p:sp>
      <p:cxnSp>
        <p:nvCxnSpPr>
          <p:cNvPr id="13" name="Google Shape;13;p14"/>
          <p:cNvCxnSpPr/>
          <p:nvPr/>
        </p:nvCxnSpPr>
        <p:spPr>
          <a:xfrm>
            <a:off x="554736" y="1001545"/>
            <a:ext cx="1108957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rizona State University on Collegepedia" id="14" name="Google Shape;14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14801" y="275960"/>
            <a:ext cx="1159604" cy="4957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5ACBF0"/>
          </p15:clr>
        </p15:guide>
        <p15:guide id="2" orient="horz" pos="3912">
          <p15:clr>
            <a:srgbClr val="5ACBF0"/>
          </p15:clr>
        </p15:guide>
        <p15:guide id="3" orient="horz" pos="1075">
          <p15:clr>
            <a:srgbClr val="F26B43"/>
          </p15:clr>
        </p15:guide>
        <p15:guide id="4" pos="7329">
          <p15:clr>
            <a:srgbClr val="F26B43"/>
          </p15:clr>
        </p15:guide>
        <p15:guide id="5" pos="345">
          <p15:clr>
            <a:srgbClr val="F26B43"/>
          </p15:clr>
        </p15:guide>
        <p15:guide id="6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Relationship Id="rId6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46.png"/><Relationship Id="rId5" Type="http://schemas.openxmlformats.org/officeDocument/2006/relationships/image" Target="../media/image59.png"/><Relationship Id="rId6" Type="http://schemas.openxmlformats.org/officeDocument/2006/relationships/image" Target="../media/image48.png"/><Relationship Id="rId7" Type="http://schemas.openxmlformats.org/officeDocument/2006/relationships/image" Target="../media/image53.png"/><Relationship Id="rId8" Type="http://schemas.openxmlformats.org/officeDocument/2006/relationships/image" Target="../media/image5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7.png"/><Relationship Id="rId9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42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47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9" Type="http://schemas.openxmlformats.org/officeDocument/2006/relationships/image" Target="../media/image20.png"/><Relationship Id="rId5" Type="http://schemas.openxmlformats.org/officeDocument/2006/relationships/image" Target="../media/image40.png"/><Relationship Id="rId6" Type="http://schemas.openxmlformats.org/officeDocument/2006/relationships/image" Target="../media/image45.png"/><Relationship Id="rId7" Type="http://schemas.openxmlformats.org/officeDocument/2006/relationships/image" Target="../media/image27.png"/><Relationship Id="rId8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7.png"/><Relationship Id="rId4" Type="http://schemas.openxmlformats.org/officeDocument/2006/relationships/image" Target="../media/image62.png"/><Relationship Id="rId5" Type="http://schemas.openxmlformats.org/officeDocument/2006/relationships/image" Target="../media/image50.png"/><Relationship Id="rId6" Type="http://schemas.openxmlformats.org/officeDocument/2006/relationships/image" Target="../media/image72.png"/><Relationship Id="rId7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49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4.png"/><Relationship Id="rId4" Type="http://schemas.openxmlformats.org/officeDocument/2006/relationships/image" Target="../media/image22.png"/><Relationship Id="rId5" Type="http://schemas.openxmlformats.org/officeDocument/2006/relationships/image" Target="../media/image71.png"/><Relationship Id="rId6" Type="http://schemas.openxmlformats.org/officeDocument/2006/relationships/image" Target="../media/image73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Relationship Id="rId4" Type="http://schemas.openxmlformats.org/officeDocument/2006/relationships/image" Target="../media/image22.png"/><Relationship Id="rId5" Type="http://schemas.openxmlformats.org/officeDocument/2006/relationships/image" Target="../media/image5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Relationship Id="rId4" Type="http://schemas.openxmlformats.org/officeDocument/2006/relationships/image" Target="../media/image69.png"/><Relationship Id="rId5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7.png"/><Relationship Id="rId4" Type="http://schemas.openxmlformats.org/officeDocument/2006/relationships/image" Target="../media/image75.png"/><Relationship Id="rId5" Type="http://schemas.openxmlformats.org/officeDocument/2006/relationships/image" Target="../media/image78.png"/><Relationship Id="rId6" Type="http://schemas.openxmlformats.org/officeDocument/2006/relationships/image" Target="../media/image63.png"/><Relationship Id="rId7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6.png"/><Relationship Id="rId4" Type="http://schemas.openxmlformats.org/officeDocument/2006/relationships/image" Target="../media/image49.png"/><Relationship Id="rId5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10.png"/><Relationship Id="rId5" Type="http://schemas.openxmlformats.org/officeDocument/2006/relationships/image" Target="../media/image5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7.png"/><Relationship Id="rId4" Type="http://schemas.openxmlformats.org/officeDocument/2006/relationships/image" Target="../media/image10.png"/><Relationship Id="rId5" Type="http://schemas.openxmlformats.org/officeDocument/2006/relationships/image" Target="../media/image77.png"/><Relationship Id="rId6" Type="http://schemas.openxmlformats.org/officeDocument/2006/relationships/image" Target="../media/image76.png"/><Relationship Id="rId7" Type="http://schemas.openxmlformats.org/officeDocument/2006/relationships/image" Target="../media/image7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9.png"/><Relationship Id="rId4" Type="http://schemas.openxmlformats.org/officeDocument/2006/relationships/image" Target="../media/image57.png"/><Relationship Id="rId5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8.pn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8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image" Target="../media/image6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"/>
          <p:cNvPicPr preferRelativeResize="0"/>
          <p:nvPr/>
        </p:nvPicPr>
        <p:blipFill rotWithShape="1">
          <a:blip r:embed="rId3">
            <a:alphaModFix/>
          </a:blip>
          <a:srcRect b="33466" l="9946" r="9447" t="38222"/>
          <a:stretch/>
        </p:blipFill>
        <p:spPr>
          <a:xfrm>
            <a:off x="4877201" y="879989"/>
            <a:ext cx="4906376" cy="12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6861" y="605074"/>
            <a:ext cx="1421325" cy="184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/>
        </p:nvSpPr>
        <p:spPr>
          <a:xfrm>
            <a:off x="4072963" y="1034625"/>
            <a:ext cx="733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8C1D41"/>
                </a:solidFill>
              </a:rPr>
              <a:t>&amp;</a:t>
            </a:r>
            <a:endParaRPr sz="5000">
              <a:solidFill>
                <a:srgbClr val="8C1D41"/>
              </a:solidFill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65950" y="777450"/>
            <a:ext cx="1563600" cy="772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50" y="2965625"/>
            <a:ext cx="12192000" cy="23400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US" sz="3600">
                <a:solidFill>
                  <a:schemeClr val="lt1"/>
                </a:solidFill>
              </a:rPr>
              <a:t>Target &amp; Walmart: Stores at Risk_Going Concern?</a:t>
            </a:r>
            <a:endParaRPr b="1" sz="4400">
              <a:solidFill>
                <a:schemeClr val="lt1"/>
              </a:solidFill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0" y="2656700"/>
            <a:ext cx="12192000" cy="939600"/>
          </a:xfrm>
          <a:prstGeom prst="rect">
            <a:avLst/>
          </a:prstGeom>
          <a:solidFill>
            <a:srgbClr val="A61C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"/>
          <p:cNvCxnSpPr/>
          <p:nvPr/>
        </p:nvCxnSpPr>
        <p:spPr>
          <a:xfrm>
            <a:off x="723375" y="4870625"/>
            <a:ext cx="10451700" cy="129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"/>
          <p:cNvSpPr txBox="1"/>
          <p:nvPr/>
        </p:nvSpPr>
        <p:spPr>
          <a:xfrm>
            <a:off x="50" y="5944475"/>
            <a:ext cx="965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8C1D41"/>
                </a:solidFill>
              </a:rPr>
              <a:t>Group 5 - Edselmo Biondi, Ibtehaj U Deen, Kavya Murugan, Piyush Gautam, Vineeth Kalyanaraman</a:t>
            </a:r>
            <a:r>
              <a:rPr b="1" lang="en-US" sz="1500">
                <a:solidFill>
                  <a:srgbClr val="8C1D41"/>
                </a:solidFill>
              </a:rPr>
              <a:t> </a:t>
            </a:r>
            <a:endParaRPr sz="1500">
              <a:solidFill>
                <a:srgbClr val="8C1D41"/>
              </a:solidFill>
            </a:endParaRPr>
          </a:p>
        </p:txBody>
      </p:sp>
      <p:sp>
        <p:nvSpPr>
          <p:cNvPr id="130" name="Google Shape;130;p1"/>
          <p:cNvSpPr txBox="1"/>
          <p:nvPr/>
        </p:nvSpPr>
        <p:spPr>
          <a:xfrm>
            <a:off x="38750" y="5528975"/>
            <a:ext cx="2913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8C1D41"/>
                </a:solidFill>
              </a:rPr>
              <a:t>CIS 509 | 03/05/2025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Analyzing Target Reviews: Key Language Insights</a:t>
            </a:r>
            <a:endParaRPr/>
          </a:p>
        </p:txBody>
      </p:sp>
      <p:sp>
        <p:nvSpPr>
          <p:cNvPr id="215" name="Google Shape;215;p9"/>
          <p:cNvSpPr txBox="1"/>
          <p:nvPr/>
        </p:nvSpPr>
        <p:spPr>
          <a:xfrm>
            <a:off x="7748853" y="1527494"/>
            <a:ext cx="3720600" cy="27090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Average_stars: 3.2</a:t>
            </a:r>
            <a:r>
              <a:rPr lang="en-US" sz="2000">
                <a:solidFill>
                  <a:schemeClr val="dk1"/>
                </a:solidFill>
              </a:rPr>
              <a:t>2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Average_compound: 0.47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Words: 8,700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 Review Length: 102.02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Tokens: 56,633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Users: 1,259</a:t>
            </a:r>
            <a:endParaRPr/>
          </a:p>
        </p:txBody>
      </p:sp>
      <p:sp>
        <p:nvSpPr>
          <p:cNvPr id="216" name="Google Shape;216;p9"/>
          <p:cNvSpPr txBox="1"/>
          <p:nvPr/>
        </p:nvSpPr>
        <p:spPr>
          <a:xfrm>
            <a:off x="554736" y="5587425"/>
            <a:ext cx="109514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analysis presents Target’s top nouns, adjectives, verbs, and key review metrics, revealing common language patterns in customer feedback.</a:t>
            </a:r>
            <a:endParaRPr/>
          </a:p>
        </p:txBody>
      </p:sp>
      <p:pic>
        <p:nvPicPr>
          <p:cNvPr id="217" name="Google Shape;2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527494"/>
            <a:ext cx="1844200" cy="3619814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33687" y="1546545"/>
            <a:ext cx="2149026" cy="3635055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1527494"/>
            <a:ext cx="1895283" cy="365410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7789" y="4517742"/>
            <a:ext cx="682599" cy="884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2c3582b8c_0_0"/>
          <p:cNvSpPr txBox="1"/>
          <p:nvPr/>
        </p:nvSpPr>
        <p:spPr>
          <a:xfrm>
            <a:off x="668257" y="4921050"/>
            <a:ext cx="43023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Unique Users for Walmart: 1449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Unique Users for Target: 1259</a:t>
            </a:r>
            <a:endParaRPr sz="20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26" name="Google Shape;226;g332c3582b8c_0_0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Comparison: Unique Customers &amp; Useful Votes</a:t>
            </a:r>
            <a:endParaRPr/>
          </a:p>
        </p:txBody>
      </p:sp>
      <p:pic>
        <p:nvPicPr>
          <p:cNvPr id="227" name="Google Shape;227;g332c3582b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5561" y="6293275"/>
            <a:ext cx="249265" cy="32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332c3582b8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250" y="1254663"/>
            <a:ext cx="4302301" cy="346807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9" name="Google Shape;229;g332c3582b8c_0_0"/>
          <p:cNvPicPr preferRelativeResize="0"/>
          <p:nvPr/>
        </p:nvPicPr>
        <p:blipFill rotWithShape="1">
          <a:blip r:embed="rId5">
            <a:alphaModFix/>
          </a:blip>
          <a:srcRect b="33466" l="9946" r="9447" t="38222"/>
          <a:stretch/>
        </p:blipFill>
        <p:spPr>
          <a:xfrm>
            <a:off x="9291720" y="6320179"/>
            <a:ext cx="1022266" cy="26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332c3582b8c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4801" y="1357525"/>
            <a:ext cx="5406519" cy="3262356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1" name="Google Shape;231;g332c3582b8c_0_0"/>
          <p:cNvSpPr txBox="1"/>
          <p:nvPr/>
        </p:nvSpPr>
        <p:spPr>
          <a:xfrm>
            <a:off x="6477007" y="4711075"/>
            <a:ext cx="4302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</a:rPr>
              <a:t>Walmart has marginally better avg useful votes per review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232" name="Google Shape;232;g332c3582b8c_0_0"/>
          <p:cNvSpPr txBox="1"/>
          <p:nvPr/>
        </p:nvSpPr>
        <p:spPr>
          <a:xfrm>
            <a:off x="159024" y="5812700"/>
            <a:ext cx="109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Walmart engages more unique users, while maintaining slightly higher review usefulness.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2bad22731_5_0"/>
          <p:cNvSpPr txBox="1"/>
          <p:nvPr/>
        </p:nvSpPr>
        <p:spPr>
          <a:xfrm>
            <a:off x="478525" y="4485500"/>
            <a:ext cx="11108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Target's reviews are predominantly positive, while Walmart shows a higher share of negative feedback, highlighting a contrast in customer experiences.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Walmart has a greater volume of total reviews, but a larger portion is negative compared to Target, indicating potential areas of concern.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8" name="Google Shape;238;g332bad22731_5_0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Analyzing Sentiment Distribution: Target vs Walmart</a:t>
            </a:r>
            <a:endParaRPr/>
          </a:p>
        </p:txBody>
      </p:sp>
      <p:pic>
        <p:nvPicPr>
          <p:cNvPr id="239" name="Google Shape;239;g332bad22731_5_0"/>
          <p:cNvPicPr preferRelativeResize="0"/>
          <p:nvPr/>
        </p:nvPicPr>
        <p:blipFill rotWithShape="1">
          <a:blip r:embed="rId3">
            <a:alphaModFix amt="84000"/>
          </a:blip>
          <a:srcRect b="1558" l="1189" r="1316" t="1626"/>
          <a:stretch/>
        </p:blipFill>
        <p:spPr>
          <a:xfrm>
            <a:off x="478525" y="1192475"/>
            <a:ext cx="6248124" cy="3195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g332bad22731_5_0"/>
          <p:cNvGraphicFramePr/>
          <p:nvPr/>
        </p:nvGraphicFramePr>
        <p:xfrm>
          <a:off x="7126375" y="154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{6E5C7BED-8995-4B91-956F-1A2D382555AB}</a:tableStyleId>
              </a:tblPr>
              <a:tblGrid>
                <a:gridCol w="1492125"/>
                <a:gridCol w="1484100"/>
                <a:gridCol w="1484100"/>
              </a:tblGrid>
              <a:tr h="250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Market Review Totals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1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Sentiment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Positive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Negative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277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Neutral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Total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1363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1603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1" name="Google Shape;241;g332bad22731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9355" y="1942212"/>
            <a:ext cx="354070" cy="458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332bad22731_5_0"/>
          <p:cNvPicPr preferRelativeResize="0"/>
          <p:nvPr/>
        </p:nvPicPr>
        <p:blipFill rotWithShape="1">
          <a:blip r:embed="rId5">
            <a:alphaModFix/>
          </a:blip>
          <a:srcRect b="33466" l="9946" r="9447" t="38222"/>
          <a:stretch/>
        </p:blipFill>
        <p:spPr>
          <a:xfrm>
            <a:off x="10279725" y="2022915"/>
            <a:ext cx="1129600" cy="2975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32bad22731_5_0"/>
          <p:cNvSpPr txBox="1"/>
          <p:nvPr/>
        </p:nvSpPr>
        <p:spPr>
          <a:xfrm>
            <a:off x="239424" y="6126925"/>
            <a:ext cx="109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Target enjoys stronger positive sentiment, while Walmart faces significantly higher negative feedback.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2bad22731_5_50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Number of Open Stores: Target vs Walmart</a:t>
            </a:r>
            <a:endParaRPr/>
          </a:p>
        </p:txBody>
      </p:sp>
      <p:pic>
        <p:nvPicPr>
          <p:cNvPr id="249" name="Google Shape;249;g332bad22731_5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1739" y="3201590"/>
            <a:ext cx="291802" cy="37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332bad22731_5_50"/>
          <p:cNvPicPr preferRelativeResize="0"/>
          <p:nvPr/>
        </p:nvPicPr>
        <p:blipFill rotWithShape="1">
          <a:blip r:embed="rId4">
            <a:alphaModFix/>
          </a:blip>
          <a:srcRect b="33466" l="9946" r="9447" t="38222"/>
          <a:stretch/>
        </p:blipFill>
        <p:spPr>
          <a:xfrm>
            <a:off x="10164650" y="3314659"/>
            <a:ext cx="757826" cy="1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332bad22731_5_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850" y="3613100"/>
            <a:ext cx="4116225" cy="260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332bad22731_5_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2850" y="990600"/>
            <a:ext cx="4040326" cy="25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332bad22731_5_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08000" y="3689300"/>
            <a:ext cx="3439999" cy="22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4" name="Google Shape;254;g332bad22731_5_50"/>
          <p:cNvGraphicFramePr/>
          <p:nvPr/>
        </p:nvGraphicFramePr>
        <p:xfrm>
          <a:off x="8940175" y="320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{6E5C7BED-8995-4B91-956F-1A2D382555AB}</a:tableStyleId>
              </a:tblPr>
              <a:tblGrid>
                <a:gridCol w="1004550"/>
                <a:gridCol w="1026150"/>
                <a:gridCol w="1026150"/>
              </a:tblGrid>
              <a:tr h="402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64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37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Closed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5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Total Stores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69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39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Closure Percentage 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7.81%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5.41%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5" name="Google Shape;255;g332bad22731_5_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8000" y="1066800"/>
            <a:ext cx="3373389" cy="21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332bad22731_5_50"/>
          <p:cNvPicPr preferRelativeResize="0"/>
          <p:nvPr/>
        </p:nvPicPr>
        <p:blipFill rotWithShape="1">
          <a:blip r:embed="rId9">
            <a:alphaModFix amt="20000"/>
          </a:blip>
          <a:srcRect b="33466" l="9946" r="9447" t="38222"/>
          <a:stretch/>
        </p:blipFill>
        <p:spPr>
          <a:xfrm>
            <a:off x="2002315" y="1870843"/>
            <a:ext cx="1360692" cy="358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32bad22731_5_50"/>
          <p:cNvPicPr preferRelativeResize="0"/>
          <p:nvPr/>
        </p:nvPicPr>
        <p:blipFill rotWithShape="1">
          <a:blip r:embed="rId9">
            <a:alphaModFix amt="20000"/>
          </a:blip>
          <a:srcRect b="33466" l="9946" r="9447" t="38222"/>
          <a:stretch/>
        </p:blipFill>
        <p:spPr>
          <a:xfrm>
            <a:off x="2363542" y="4926635"/>
            <a:ext cx="1386252" cy="365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332bad22731_5_50"/>
          <p:cNvPicPr preferRelativeResize="0"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6454028" y="1611434"/>
            <a:ext cx="550180" cy="71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2c3582b8c_0_18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ML Models Before HyperTurning</a:t>
            </a:r>
            <a:endParaRPr/>
          </a:p>
        </p:txBody>
      </p:sp>
      <p:pic>
        <p:nvPicPr>
          <p:cNvPr id="264" name="Google Shape;264;g332c3582b8c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675" y="1260800"/>
            <a:ext cx="3209925" cy="1076325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5" name="Google Shape;265;g332c3582b8c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725" y="2381262"/>
            <a:ext cx="3209925" cy="1104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6" name="Google Shape;266;g332c3582b8c_0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3725" y="3530275"/>
            <a:ext cx="1765951" cy="1104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7" name="Google Shape;267;g332c3582b8c_0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3575" y="1257300"/>
            <a:ext cx="2447925" cy="10668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8" name="Google Shape;268;g332c3582b8c_0_18"/>
          <p:cNvSpPr/>
          <p:nvPr/>
        </p:nvSpPr>
        <p:spPr>
          <a:xfrm>
            <a:off x="478525" y="1238250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Logistic Regression</a:t>
            </a:r>
            <a:endParaRPr b="1" sz="1800"/>
          </a:p>
        </p:txBody>
      </p:sp>
      <p:sp>
        <p:nvSpPr>
          <p:cNvPr id="269" name="Google Shape;269;g332c3582b8c_0_18"/>
          <p:cNvSpPr/>
          <p:nvPr/>
        </p:nvSpPr>
        <p:spPr>
          <a:xfrm>
            <a:off x="478525" y="2381250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Random Forest</a:t>
            </a:r>
            <a:endParaRPr b="1" sz="1800"/>
          </a:p>
        </p:txBody>
      </p:sp>
      <p:sp>
        <p:nvSpPr>
          <p:cNvPr id="270" name="Google Shape;270;g332c3582b8c_0_18"/>
          <p:cNvSpPr/>
          <p:nvPr/>
        </p:nvSpPr>
        <p:spPr>
          <a:xfrm>
            <a:off x="478525" y="3524250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SVM</a:t>
            </a:r>
            <a:endParaRPr b="1" sz="1800"/>
          </a:p>
        </p:txBody>
      </p:sp>
      <p:sp>
        <p:nvSpPr>
          <p:cNvPr id="271" name="Google Shape;271;g332c3582b8c_0_18"/>
          <p:cNvSpPr/>
          <p:nvPr/>
        </p:nvSpPr>
        <p:spPr>
          <a:xfrm>
            <a:off x="6539200" y="1246500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NB</a:t>
            </a:r>
            <a:endParaRPr b="1" sz="1800"/>
          </a:p>
        </p:txBody>
      </p:sp>
      <p:sp>
        <p:nvSpPr>
          <p:cNvPr id="272" name="Google Shape;272;g332c3582b8c_0_18"/>
          <p:cNvSpPr/>
          <p:nvPr/>
        </p:nvSpPr>
        <p:spPr>
          <a:xfrm>
            <a:off x="6539200" y="2425375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Bernoulli</a:t>
            </a:r>
            <a:r>
              <a:rPr b="1" lang="en-US" sz="1800"/>
              <a:t> NB</a:t>
            </a:r>
            <a:endParaRPr b="1" sz="1800"/>
          </a:p>
        </p:txBody>
      </p:sp>
      <p:sp>
        <p:nvSpPr>
          <p:cNvPr id="273" name="Google Shape;273;g332c3582b8c_0_18"/>
          <p:cNvSpPr txBox="1"/>
          <p:nvPr/>
        </p:nvSpPr>
        <p:spPr>
          <a:xfrm>
            <a:off x="1987525" y="5435200"/>
            <a:ext cx="6704400" cy="923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Random Forest achieved the highest accuracy (94.7%), outperforming other models. Hyperparameter tuning may further enhance its performance.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4" name="Google Shape;274;g332c3582b8c_0_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23587" y="2444424"/>
            <a:ext cx="2397760" cy="10668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5" name="Google Shape;275;g332c3582b8c_0_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48475" y="3938175"/>
            <a:ext cx="1352275" cy="13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32c3582b8c_0_18"/>
          <p:cNvPicPr preferRelativeResize="0"/>
          <p:nvPr/>
        </p:nvPicPr>
        <p:blipFill rotWithShape="1">
          <a:blip r:embed="rId9">
            <a:alphaModFix/>
          </a:blip>
          <a:srcRect b="30109" l="0" r="0" t="29068"/>
          <a:stretch/>
        </p:blipFill>
        <p:spPr>
          <a:xfrm>
            <a:off x="7144038" y="4421200"/>
            <a:ext cx="1660450" cy="5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2c3582b8c_0_37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ML Models After HyperTurning</a:t>
            </a:r>
            <a:endParaRPr/>
          </a:p>
        </p:txBody>
      </p:sp>
      <p:pic>
        <p:nvPicPr>
          <p:cNvPr id="282" name="Google Shape;282;g332c3582b8c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113" y="1905837"/>
            <a:ext cx="3533775" cy="1257300"/>
          </a:xfrm>
          <a:prstGeom prst="rect">
            <a:avLst/>
          </a:prstGeom>
          <a:noFill/>
          <a:ln cap="flat" cmpd="sng" w="2857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3" name="Google Shape;283;g332c3582b8c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6875" y="1905824"/>
            <a:ext cx="3199470" cy="1257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4" name="Google Shape;284;g332c3582b8c_0_37"/>
          <p:cNvSpPr txBox="1"/>
          <p:nvPr/>
        </p:nvSpPr>
        <p:spPr>
          <a:xfrm>
            <a:off x="2601609" y="4504400"/>
            <a:ext cx="6852300" cy="985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After hyperparameter tuning, </a:t>
            </a:r>
            <a:r>
              <a:rPr b="1" lang="en-US" sz="2200">
                <a:solidFill>
                  <a:schemeClr val="dk1"/>
                </a:solidFill>
              </a:rPr>
              <a:t>Random Forest</a:t>
            </a:r>
            <a:r>
              <a:rPr b="1" lang="en-US" sz="1800">
                <a:solidFill>
                  <a:schemeClr val="dk1"/>
                </a:solidFill>
              </a:rPr>
              <a:t> maintained a high accuracy (94.08%), while Logistic Regression dropped to 55.7%, confirming Random Forest as the superior model.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285" name="Google Shape;285;g332c3582b8c_0_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56525" y="3314287"/>
            <a:ext cx="1038950" cy="10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g332c3582b8c_0_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7200" y="3217637"/>
            <a:ext cx="1232263" cy="123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g332c3582b8c_0_37"/>
          <p:cNvPicPr preferRelativeResize="0"/>
          <p:nvPr/>
        </p:nvPicPr>
        <p:blipFill rotWithShape="1">
          <a:blip r:embed="rId7">
            <a:alphaModFix/>
          </a:blip>
          <a:srcRect b="30109" l="0" r="0" t="29068"/>
          <a:stretch/>
        </p:blipFill>
        <p:spPr>
          <a:xfrm>
            <a:off x="5265775" y="5701925"/>
            <a:ext cx="1660450" cy="5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2c901ef0d_0_14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ML Models Before HyperTurning</a:t>
            </a:r>
            <a:endParaRPr/>
          </a:p>
        </p:txBody>
      </p:sp>
      <p:sp>
        <p:nvSpPr>
          <p:cNvPr id="293" name="Google Shape;293;g332c901ef0d_0_14"/>
          <p:cNvSpPr/>
          <p:nvPr/>
        </p:nvSpPr>
        <p:spPr>
          <a:xfrm>
            <a:off x="583050" y="1325575"/>
            <a:ext cx="1417200" cy="10377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Logistic Regression</a:t>
            </a:r>
            <a:endParaRPr b="1" sz="1800"/>
          </a:p>
        </p:txBody>
      </p:sp>
      <p:sp>
        <p:nvSpPr>
          <p:cNvPr id="294" name="Google Shape;294;g332c901ef0d_0_14"/>
          <p:cNvSpPr/>
          <p:nvPr/>
        </p:nvSpPr>
        <p:spPr>
          <a:xfrm>
            <a:off x="583050" y="2399137"/>
            <a:ext cx="1417200" cy="10377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Random Forest</a:t>
            </a:r>
            <a:endParaRPr b="1" sz="1800"/>
          </a:p>
        </p:txBody>
      </p:sp>
      <p:sp>
        <p:nvSpPr>
          <p:cNvPr id="295" name="Google Shape;295;g332c901ef0d_0_14"/>
          <p:cNvSpPr/>
          <p:nvPr/>
        </p:nvSpPr>
        <p:spPr>
          <a:xfrm>
            <a:off x="6217450" y="2479625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SVC</a:t>
            </a:r>
            <a:endParaRPr b="1" sz="1800"/>
          </a:p>
        </p:txBody>
      </p:sp>
      <p:sp>
        <p:nvSpPr>
          <p:cNvPr id="296" name="Google Shape;296;g332c901ef0d_0_14"/>
          <p:cNvSpPr/>
          <p:nvPr/>
        </p:nvSpPr>
        <p:spPr>
          <a:xfrm>
            <a:off x="6217450" y="1325563"/>
            <a:ext cx="1509000" cy="11049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NB</a:t>
            </a:r>
            <a:endParaRPr b="1" sz="1800"/>
          </a:p>
        </p:txBody>
      </p:sp>
      <p:sp>
        <p:nvSpPr>
          <p:cNvPr id="297" name="Google Shape;297;g332c901ef0d_0_14"/>
          <p:cNvSpPr/>
          <p:nvPr/>
        </p:nvSpPr>
        <p:spPr>
          <a:xfrm>
            <a:off x="583050" y="3472699"/>
            <a:ext cx="1417200" cy="1037700"/>
          </a:xfrm>
          <a:prstGeom prst="rect">
            <a:avLst/>
          </a:prstGeom>
          <a:solidFill>
            <a:srgbClr val="9E9E9E"/>
          </a:soli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Bernoulli</a:t>
            </a:r>
            <a:r>
              <a:rPr b="1" lang="en-US" sz="1800"/>
              <a:t> NB</a:t>
            </a:r>
            <a:endParaRPr b="1" sz="1800"/>
          </a:p>
        </p:txBody>
      </p:sp>
      <p:pic>
        <p:nvPicPr>
          <p:cNvPr id="298" name="Google Shape;298;g332c901ef0d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951" y="1336025"/>
            <a:ext cx="2835998" cy="993045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g332c901ef0d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0850" y="2479625"/>
            <a:ext cx="2428875" cy="1104900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0" name="Google Shape;300;g332c901ef0d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1951" y="2373049"/>
            <a:ext cx="2835998" cy="1037776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1" name="Google Shape;301;g332c901ef0d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00850" y="1325575"/>
            <a:ext cx="2428875" cy="1057275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02" name="Google Shape;302;g332c901ef0d_0_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71951" y="3490591"/>
            <a:ext cx="2835999" cy="1001991"/>
          </a:xfrm>
          <a:prstGeom prst="rect">
            <a:avLst/>
          </a:prstGeom>
          <a:noFill/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3" name="Google Shape;303;g332c901ef0d_0_14"/>
          <p:cNvSpPr txBox="1"/>
          <p:nvPr/>
        </p:nvSpPr>
        <p:spPr>
          <a:xfrm>
            <a:off x="1555250" y="5198475"/>
            <a:ext cx="7455000" cy="9234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chemeClr val="dk1"/>
                </a:solidFill>
              </a:rPr>
              <a:t>Before hyperparameter tuning, Random Forest (93.77%) and Naïve Bayes models (96.7%) showed the highest accuracy, while Logistic Regression (61.1%) and SVC (55.3%) underperformed.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04" name="Google Shape;304;g332c901ef0d_0_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93950" y="4136717"/>
            <a:ext cx="530787" cy="705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332c901ef0d_0_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14780" y="3845775"/>
            <a:ext cx="1179869" cy="117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2c901ef0d_0_33"/>
          <p:cNvSpPr txBox="1"/>
          <p:nvPr/>
        </p:nvSpPr>
        <p:spPr>
          <a:xfrm>
            <a:off x="3046488" y="4110225"/>
            <a:ext cx="6099000" cy="12621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After hyperparameter tuning, </a:t>
            </a:r>
            <a:r>
              <a:rPr b="1" lang="en-US" sz="2200">
                <a:solidFill>
                  <a:schemeClr val="dk1"/>
                </a:solidFill>
              </a:rPr>
              <a:t>Random Forest</a:t>
            </a:r>
            <a:r>
              <a:rPr b="1" lang="en-US" sz="1800">
                <a:solidFill>
                  <a:schemeClr val="dk1"/>
                </a:solidFill>
              </a:rPr>
              <a:t> achieved the highest accuracy (96.7%), while Logistic Regression remained significantly lower at 61.1%, reinforcing Random Forest as the superior model.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311" name="Google Shape;311;g332c901ef0d_0_33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ML Models After HyperTurning</a:t>
            </a:r>
            <a:endParaRPr/>
          </a:p>
        </p:txBody>
      </p:sp>
      <p:pic>
        <p:nvPicPr>
          <p:cNvPr id="312" name="Google Shape;312;g332c901ef0d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75" y="1810925"/>
            <a:ext cx="5110326" cy="1563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3" name="Google Shape;313;g332c901ef0d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29350" y="1801819"/>
            <a:ext cx="4579725" cy="1563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14" name="Google Shape;314;g332c901ef0d_0_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47925" y="3589597"/>
            <a:ext cx="811900" cy="8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332c901ef0d_0_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1773" y="3521137"/>
            <a:ext cx="1093500" cy="109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32c901ef0d_0_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51276" y="5668042"/>
            <a:ext cx="489450" cy="650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2c901ef0d_0_62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Why Random Forest is the Best Model for Walmart &amp; Target?</a:t>
            </a:r>
            <a:endParaRPr/>
          </a:p>
        </p:txBody>
      </p:sp>
      <p:sp>
        <p:nvSpPr>
          <p:cNvPr id="322" name="Google Shape;322;g332c901ef0d_0_62"/>
          <p:cNvSpPr txBox="1"/>
          <p:nvPr/>
        </p:nvSpPr>
        <p:spPr>
          <a:xfrm>
            <a:off x="609600" y="1600200"/>
            <a:ext cx="10668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</a:rPr>
              <a:t>Highest Accuracy after Hypertuning</a:t>
            </a:r>
            <a:endParaRPr sz="2400">
              <a:solidFill>
                <a:schemeClr val="dk1"/>
              </a:solidFill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Handles Noisy and Imbalanced Data Well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</a:rPr>
              <a:t>Captures Complex Patterns in Text-Derived Data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g332c901ef0d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7400" y="1701000"/>
            <a:ext cx="247650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332c901ef0d_0_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3263" y="5148549"/>
            <a:ext cx="564273" cy="73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332c901ef0d_0_62"/>
          <p:cNvPicPr preferRelativeResize="0"/>
          <p:nvPr/>
        </p:nvPicPr>
        <p:blipFill rotWithShape="1">
          <a:blip r:embed="rId5">
            <a:alphaModFix/>
          </a:blip>
          <a:srcRect b="33466" l="9946" r="9447" t="38222"/>
          <a:stretch/>
        </p:blipFill>
        <p:spPr>
          <a:xfrm>
            <a:off x="4279662" y="5270350"/>
            <a:ext cx="2314176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ca4344b2e_0_0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 - Sentimental Analysis</a:t>
            </a:r>
            <a:endParaRPr/>
          </a:p>
        </p:txBody>
      </p:sp>
      <p:sp>
        <p:nvSpPr>
          <p:cNvPr id="331" name="Google Shape;331;g33ca4344b2e_0_0"/>
          <p:cNvSpPr txBox="1"/>
          <p:nvPr/>
        </p:nvSpPr>
        <p:spPr>
          <a:xfrm>
            <a:off x="6182000" y="1214850"/>
            <a:ext cx="5408100" cy="4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If the business apply the changes to improve their current scenarios as per the sentiment analysis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1. Improved Customer Experience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chart shows a somewhat </a:t>
            </a:r>
            <a:r>
              <a:rPr b="1" lang="en-US" sz="1100">
                <a:solidFill>
                  <a:schemeClr val="dk1"/>
                </a:solidFill>
              </a:rPr>
              <a:t>mixed</a:t>
            </a:r>
            <a:r>
              <a:rPr lang="en-US" sz="1100">
                <a:solidFill>
                  <a:schemeClr val="dk1"/>
                </a:solidFill>
              </a:rPr>
              <a:t> sentiment, with both negative and positive counts. This might indicate that while many customers appreciate service enhancements, others may have had lingering issues or expectations not met.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2. No Inventory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Predominantly </a:t>
            </a:r>
            <a:r>
              <a:rPr b="1" lang="en-US" sz="1100">
                <a:solidFill>
                  <a:schemeClr val="dk1"/>
                </a:solidFill>
              </a:rPr>
              <a:t>Negative</a:t>
            </a:r>
            <a:r>
              <a:rPr lang="en-US" sz="1100">
                <a:solidFill>
                  <a:schemeClr val="dk1"/>
                </a:solidFill>
              </a:rPr>
              <a:t> sentiment, though there’s still a notable positive portion. Customers are generally frustrated by stock-outs, but some feedback may remain positive due to other factors (e.g., helpful staff, alternative products).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3. Price Decrease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Strongly </a:t>
            </a:r>
            <a:r>
              <a:rPr b="1" lang="en-US" sz="1100">
                <a:solidFill>
                  <a:schemeClr val="dk1"/>
                </a:solidFill>
              </a:rPr>
              <a:t>Positive</a:t>
            </a:r>
            <a:r>
              <a:rPr lang="en-US" sz="1100">
                <a:solidFill>
                  <a:schemeClr val="dk1"/>
                </a:solidFill>
              </a:rPr>
              <a:t> sentiment, with virtually no negative feedback. Lower prices are a clear win for most customers, reinforcing that cost reductions typically boost satisfaction.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4. Price Increase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Primarily </a:t>
            </a:r>
            <a:r>
              <a:rPr b="1" lang="en-US" sz="1100">
                <a:solidFill>
                  <a:schemeClr val="dk1"/>
                </a:solidFill>
              </a:rPr>
              <a:t>Negative</a:t>
            </a:r>
            <a:r>
              <a:rPr lang="en-US" sz="1100">
                <a:solidFill>
                  <a:schemeClr val="dk1"/>
                </a:solidFill>
              </a:rPr>
              <a:t> sentiment, with a smaller positive component. While higher prices tend to upset customers, some may perceive added value or better quality, hence the few positive reviews.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32" name="Google Shape;332;g33ca4344b2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700" y="1308595"/>
            <a:ext cx="5185338" cy="48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cb9aa7995_0_6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Contents </a:t>
            </a:r>
            <a:endParaRPr/>
          </a:p>
        </p:txBody>
      </p:sp>
      <p:graphicFrame>
        <p:nvGraphicFramePr>
          <p:cNvPr id="137" name="Google Shape;137;g33cb9aa7995_0_6"/>
          <p:cNvGraphicFramePr/>
          <p:nvPr/>
        </p:nvGraphicFramePr>
        <p:xfrm>
          <a:off x="896225" y="1500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{6E5C7BED-8995-4B91-956F-1A2D382555AB}</a:tableStyleId>
              </a:tblPr>
              <a:tblGrid>
                <a:gridCol w="8938300"/>
                <a:gridCol w="1348700"/>
              </a:tblGrid>
              <a:tr h="54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Challenge of Retail Store Closures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Methodology We Applied to Solve the Underlying Problem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The Business Impact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xploratory Data Analysis (EDA)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Sentimental Analysis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</a:rPr>
                        <a:t>BERT Analysis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32c901ef0d_0_50"/>
          <p:cNvSpPr txBox="1"/>
          <p:nvPr>
            <p:ph type="title"/>
          </p:nvPr>
        </p:nvSpPr>
        <p:spPr>
          <a:xfrm>
            <a:off x="4785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 - Sentimental Analysis</a:t>
            </a:r>
            <a:endParaRPr/>
          </a:p>
        </p:txBody>
      </p:sp>
      <p:sp>
        <p:nvSpPr>
          <p:cNvPr id="338" name="Google Shape;338;g332c901ef0d_0_50"/>
          <p:cNvSpPr txBox="1"/>
          <p:nvPr/>
        </p:nvSpPr>
        <p:spPr>
          <a:xfrm>
            <a:off x="6093800" y="1143000"/>
            <a:ext cx="5613900" cy="5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If the business apply the changes to improve their current scenarios as per the sentiment analysis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Improved Customer Experience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chart shows a predominantly </a:t>
            </a:r>
            <a:r>
              <a:rPr b="1" lang="en-US" sz="1100">
                <a:solidFill>
                  <a:schemeClr val="dk1"/>
                </a:solidFill>
              </a:rPr>
              <a:t>Positive</a:t>
            </a:r>
            <a:r>
              <a:rPr lang="en-US" sz="1100">
                <a:solidFill>
                  <a:schemeClr val="dk1"/>
                </a:solidFill>
              </a:rPr>
              <a:t> response. This suggests that initiatives enhancing customer interactions or service quality are very well-received.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No Inventory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The chart indicates a mostly </a:t>
            </a:r>
            <a:r>
              <a:rPr b="1" lang="en-US" sz="1100">
                <a:solidFill>
                  <a:schemeClr val="dk1"/>
                </a:solidFill>
              </a:rPr>
              <a:t>Negative</a:t>
            </a:r>
            <a:r>
              <a:rPr lang="en-US" sz="1100">
                <a:solidFill>
                  <a:schemeClr val="dk1"/>
                </a:solidFill>
              </a:rPr>
              <a:t> response. Customers are generally dissatisfied when items are unavailable, highlighting the need for strong inventory management.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 Price Decrease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Lowering prices generates largely </a:t>
            </a:r>
            <a:r>
              <a:rPr b="1" lang="en-US" sz="1100">
                <a:solidFill>
                  <a:schemeClr val="dk1"/>
                </a:solidFill>
              </a:rPr>
              <a:t>Positive</a:t>
            </a:r>
            <a:r>
              <a:rPr lang="en-US" sz="1100">
                <a:solidFill>
                  <a:schemeClr val="dk1"/>
                </a:solidFill>
              </a:rPr>
              <a:t> feedback, though some negative reactions may occur if other factors (like quality) aren’t maintained.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 sz="1100">
                <a:solidFill>
                  <a:schemeClr val="dk1"/>
                </a:solidFill>
              </a:rPr>
              <a:t>Price Increase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Raising prices triggers a primarily </a:t>
            </a:r>
            <a:r>
              <a:rPr b="1" lang="en-US" sz="1100">
                <a:solidFill>
                  <a:schemeClr val="dk1"/>
                </a:solidFill>
              </a:rPr>
              <a:t>Negative</a:t>
            </a:r>
            <a:r>
              <a:rPr lang="en-US" sz="1100">
                <a:solidFill>
                  <a:schemeClr val="dk1"/>
                </a:solidFill>
              </a:rPr>
              <a:t> response, reinforcing that higher costs often require added value or justification to maintain customer satisfaction.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39" name="Google Shape;339;g332c901ef0d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284600"/>
            <a:ext cx="5276600" cy="46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0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(</a:t>
            </a:r>
            <a:r>
              <a:rPr lang="en-US"/>
              <a:t>1/6</a:t>
            </a:r>
            <a:r>
              <a:rPr lang="en-US"/>
              <a:t>)  </a:t>
            </a:r>
            <a:endParaRPr/>
          </a:p>
        </p:txBody>
      </p:sp>
      <p:pic>
        <p:nvPicPr>
          <p:cNvPr id="345" name="Google Shape;345;p10"/>
          <p:cNvPicPr preferRelativeResize="0"/>
          <p:nvPr/>
        </p:nvPicPr>
        <p:blipFill rotWithShape="1">
          <a:blip r:embed="rId3">
            <a:alphaModFix/>
          </a:blip>
          <a:srcRect b="90994" l="38311" r="35835" t="0"/>
          <a:stretch/>
        </p:blipFill>
        <p:spPr>
          <a:xfrm>
            <a:off x="5212113" y="1138025"/>
            <a:ext cx="1767777" cy="27384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0"/>
          <p:cNvSpPr txBox="1"/>
          <p:nvPr/>
        </p:nvSpPr>
        <p:spPr>
          <a:xfrm>
            <a:off x="554725" y="3776500"/>
            <a:ext cx="5137500" cy="27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We identified 10 major recurring themes from Walmart customer reviews: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Service Issues:</a:t>
            </a:r>
            <a:r>
              <a:rPr lang="en-US" sz="1100">
                <a:solidFill>
                  <a:schemeClr val="dk1"/>
                </a:solidFill>
              </a:rPr>
              <a:t> rude staff, poor customer service (Topic 0, Topic 8)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Stock Shortages:</a:t>
            </a:r>
            <a:r>
              <a:rPr lang="en-US" sz="1100">
                <a:solidFill>
                  <a:schemeClr val="dk1"/>
                </a:solidFill>
              </a:rPr>
              <a:t> empty shelves, unavailable products (Topic 1)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Online Order Problems:</a:t>
            </a:r>
            <a:r>
              <a:rPr lang="en-US" sz="1100">
                <a:solidFill>
                  <a:schemeClr val="dk1"/>
                </a:solidFill>
              </a:rPr>
              <a:t> pickup delays, refund issues (Topic 2)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Pharmacy Complaints:</a:t>
            </a:r>
            <a:r>
              <a:rPr lang="en-US" sz="1100">
                <a:solidFill>
                  <a:schemeClr val="dk1"/>
                </a:solidFill>
              </a:rPr>
              <a:t> long waits, prescription errors (Topic 3)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Store Environment:</a:t>
            </a:r>
            <a:r>
              <a:rPr lang="en-US" sz="1100">
                <a:solidFill>
                  <a:schemeClr val="dk1"/>
                </a:solidFill>
              </a:rPr>
              <a:t> dirty, unpleasant atmosphere (Topic 4)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Parking Challenges:</a:t>
            </a:r>
            <a:r>
              <a:rPr lang="en-US" sz="1100">
                <a:solidFill>
                  <a:schemeClr val="dk1"/>
                </a:solidFill>
              </a:rPr>
              <a:t> crowded, insufficient space (Topic 5)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Checkout Delays:</a:t>
            </a:r>
            <a:r>
              <a:rPr lang="en-US" sz="1100">
                <a:solidFill>
                  <a:schemeClr val="dk1"/>
                </a:solidFill>
              </a:rPr>
              <a:t> long lines, slow self-checkout (Topic 6)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Cleanliness &amp; Organization:</a:t>
            </a:r>
            <a:r>
              <a:rPr lang="en-US" sz="1100">
                <a:solidFill>
                  <a:schemeClr val="dk1"/>
                </a:solidFill>
              </a:rPr>
              <a:t> messy, unorganized stores (Topic 7)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Deli Counter Issues:</a:t>
            </a:r>
            <a:r>
              <a:rPr lang="en-US" sz="1100">
                <a:solidFill>
                  <a:schemeClr val="dk1"/>
                </a:solidFill>
              </a:rPr>
              <a:t> slow service, incorrect orders (Topic 8)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Positive Mentions:</a:t>
            </a:r>
            <a:r>
              <a:rPr lang="en-US" sz="1100">
                <a:solidFill>
                  <a:schemeClr val="dk1"/>
                </a:solidFill>
              </a:rPr>
              <a:t> minimal, focused on “love” and “price” (Topic 9)</a:t>
            </a:r>
            <a:endParaRPr b="1" sz="1300">
              <a:solidFill>
                <a:schemeClr val="dk1"/>
              </a:solidFill>
            </a:endParaRPr>
          </a:p>
        </p:txBody>
      </p:sp>
      <p:grpSp>
        <p:nvGrpSpPr>
          <p:cNvPr id="347" name="Google Shape;347;p10"/>
          <p:cNvGrpSpPr/>
          <p:nvPr/>
        </p:nvGrpSpPr>
        <p:grpSpPr>
          <a:xfrm>
            <a:off x="71850" y="1466600"/>
            <a:ext cx="11966549" cy="2024199"/>
            <a:chOff x="71850" y="1466600"/>
            <a:chExt cx="11966549" cy="2024199"/>
          </a:xfrm>
        </p:grpSpPr>
        <p:pic>
          <p:nvPicPr>
            <p:cNvPr id="348" name="Google Shape;348;p1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95325" y="1487912"/>
              <a:ext cx="4636750" cy="1981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1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9588575" y="1487893"/>
              <a:ext cx="2449824" cy="19123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10"/>
            <p:cNvPicPr preferRelativeResize="0"/>
            <p:nvPr/>
          </p:nvPicPr>
          <p:blipFill rotWithShape="1">
            <a:blip r:embed="rId6">
              <a:alphaModFix/>
            </a:blip>
            <a:srcRect b="0" l="0" r="773" t="0"/>
            <a:stretch/>
          </p:blipFill>
          <p:spPr>
            <a:xfrm>
              <a:off x="71850" y="1466600"/>
              <a:ext cx="4823475" cy="2024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1" name="Google Shape;351;p10"/>
          <p:cNvSpPr txBox="1"/>
          <p:nvPr/>
        </p:nvSpPr>
        <p:spPr>
          <a:xfrm>
            <a:off x="6190275" y="4765150"/>
            <a:ext cx="5509200" cy="5487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Recurring themes indicate operational challenges that serve as early warning signs for store performance risks.</a:t>
            </a:r>
            <a:endParaRPr b="1"/>
          </a:p>
        </p:txBody>
      </p:sp>
      <p:pic>
        <p:nvPicPr>
          <p:cNvPr id="352" name="Google Shape;352;p10"/>
          <p:cNvPicPr preferRelativeResize="0"/>
          <p:nvPr/>
        </p:nvPicPr>
        <p:blipFill rotWithShape="1">
          <a:blip r:embed="rId7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1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(2/6)  </a:t>
            </a:r>
            <a:endParaRPr/>
          </a:p>
        </p:txBody>
      </p:sp>
      <p:sp>
        <p:nvSpPr>
          <p:cNvPr id="358" name="Google Shape;358;p11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59" name="Google Shape;359;p11"/>
          <p:cNvPicPr preferRelativeResize="0"/>
          <p:nvPr/>
        </p:nvPicPr>
        <p:blipFill rotWithShape="1">
          <a:blip r:embed="rId3">
            <a:alphaModFix/>
          </a:blip>
          <a:srcRect b="8808" l="1802" r="760" t="18690"/>
          <a:stretch/>
        </p:blipFill>
        <p:spPr>
          <a:xfrm>
            <a:off x="1246288" y="1454100"/>
            <a:ext cx="8776947" cy="235101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1"/>
          <p:cNvSpPr txBox="1"/>
          <p:nvPr/>
        </p:nvSpPr>
        <p:spPr>
          <a:xfrm>
            <a:off x="1246300" y="3986800"/>
            <a:ext cx="9523800" cy="21630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    </a:t>
            </a:r>
            <a:r>
              <a:rPr b="1" lang="en-US" sz="1200">
                <a:solidFill>
                  <a:schemeClr val="dk1"/>
                </a:solidFill>
              </a:rPr>
              <a:t>How Customer Complaints Have Shifted Over Time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Rude Customer Service (Topic 0)</a:t>
            </a:r>
            <a:r>
              <a:rPr lang="en-US" sz="1200">
                <a:solidFill>
                  <a:schemeClr val="dk1"/>
                </a:solidFill>
              </a:rPr>
              <a:t> – Sharp increase after 2014, peaking near 2018, highlighting persistent dissatisfaction with staff and service quality.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Stock &amp; Inventory Issues (Topic 1)</a:t>
            </a:r>
            <a:r>
              <a:rPr lang="en-US" sz="1200">
                <a:solidFill>
                  <a:schemeClr val="dk1"/>
                </a:solidFill>
              </a:rPr>
              <a:t> – Gradual, consistent growth until 2017, signaling ongoing challenges in product availability.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Online Order &amp; Pickup Problems (Topic 2)</a:t>
            </a:r>
            <a:r>
              <a:rPr lang="en-US" sz="1200">
                <a:solidFill>
                  <a:schemeClr val="dk1"/>
                </a:solidFill>
              </a:rPr>
              <a:t> – Noticeable surge post-2016, correlating with the rise of e-commerce services like pickup and delivery.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Pharmacy Complaints (Topic 3)</a:t>
            </a:r>
            <a:r>
              <a:rPr lang="en-US" sz="1200">
                <a:solidFill>
                  <a:schemeClr val="dk1"/>
                </a:solidFill>
              </a:rPr>
              <a:t> – Steady presence, indicating recurring prescription service issues across years.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Other Topics</a:t>
            </a:r>
            <a:r>
              <a:rPr lang="en-US" sz="1200">
                <a:solidFill>
                  <a:schemeClr val="dk1"/>
                </a:solidFill>
              </a:rPr>
              <a:t> – Remain relatively stable with lower frequency, such as </a:t>
            </a:r>
            <a:r>
              <a:rPr b="1" lang="en-US" sz="1200">
                <a:solidFill>
                  <a:schemeClr val="dk1"/>
                </a:solidFill>
              </a:rPr>
              <a:t>Parking (Topic 5)</a:t>
            </a:r>
            <a:r>
              <a:rPr lang="en-US" sz="1200">
                <a:solidFill>
                  <a:schemeClr val="dk1"/>
                </a:solidFill>
              </a:rPr>
              <a:t> and </a:t>
            </a:r>
            <a:r>
              <a:rPr b="1" lang="en-US" sz="1200">
                <a:solidFill>
                  <a:schemeClr val="dk1"/>
                </a:solidFill>
              </a:rPr>
              <a:t>Checkout Delays (Topic 6)</a:t>
            </a:r>
            <a:r>
              <a:rPr lang="en-US" sz="1200">
                <a:solidFill>
                  <a:schemeClr val="dk1"/>
                </a:solidFill>
              </a:rPr>
              <a:t>. </a:t>
            </a:r>
            <a:endParaRPr b="1" sz="1200">
              <a:solidFill>
                <a:schemeClr val="dk1"/>
              </a:solidFill>
            </a:endParaRPr>
          </a:p>
        </p:txBody>
      </p:sp>
      <p:pic>
        <p:nvPicPr>
          <p:cNvPr id="361" name="Google Shape;361;p11"/>
          <p:cNvPicPr preferRelativeResize="0"/>
          <p:nvPr/>
        </p:nvPicPr>
        <p:blipFill rotWithShape="1">
          <a:blip r:embed="rId4">
            <a:alphaModFix/>
          </a:blip>
          <a:srcRect b="91080" l="32745" r="45644" t="0"/>
          <a:stretch/>
        </p:blipFill>
        <p:spPr>
          <a:xfrm>
            <a:off x="5178788" y="1219200"/>
            <a:ext cx="1834424" cy="26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11"/>
          <p:cNvPicPr preferRelativeResize="0"/>
          <p:nvPr/>
        </p:nvPicPr>
        <p:blipFill rotWithShape="1">
          <a:blip r:embed="rId5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32bad22731_2_55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(3/6)  </a:t>
            </a:r>
            <a:endParaRPr/>
          </a:p>
        </p:txBody>
      </p:sp>
      <p:sp>
        <p:nvSpPr>
          <p:cNvPr id="368" name="Google Shape;368;g332bad22731_2_55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69" name="Google Shape;369;g332bad22731_2_55"/>
          <p:cNvSpPr txBox="1"/>
          <p:nvPr/>
        </p:nvSpPr>
        <p:spPr>
          <a:xfrm>
            <a:off x="7791313" y="1612175"/>
            <a:ext cx="4171800" cy="42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    </a:t>
            </a:r>
            <a:r>
              <a:rPr b="1" lang="en-US" sz="1200">
                <a:solidFill>
                  <a:schemeClr val="dk1"/>
                </a:solidFill>
              </a:rPr>
              <a:t>Distribution of Topics Across Review Classes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Class 1 dominates the dataset</a:t>
            </a:r>
            <a:r>
              <a:rPr lang="en-US" sz="1100">
                <a:solidFill>
                  <a:schemeClr val="dk1"/>
                </a:solidFill>
              </a:rPr>
              <a:t>, with the highest frequency of reviews mentioning:</a:t>
            </a:r>
            <a:br>
              <a:rPr lang="en-U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Rude Customer Service (Topic 0)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Online Order Issues (Topic 2)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Positive Mentions (Topic 9)</a:t>
            </a:r>
            <a:r>
              <a:rPr lang="en-US" sz="1100">
                <a:solidFill>
                  <a:schemeClr val="dk1"/>
                </a:solidFill>
              </a:rPr>
              <a:t> (though less frequent than negative topics).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Higher Classes (4 &amp; 5)</a:t>
            </a:r>
            <a:r>
              <a:rPr lang="en-US" sz="1100">
                <a:solidFill>
                  <a:schemeClr val="dk1"/>
                </a:solidFill>
              </a:rPr>
              <a:t> show a more </a:t>
            </a:r>
            <a:r>
              <a:rPr b="1" lang="en-US" sz="1100">
                <a:solidFill>
                  <a:schemeClr val="dk1"/>
                </a:solidFill>
              </a:rPr>
              <a:t>balanced mix</a:t>
            </a:r>
            <a:r>
              <a:rPr lang="en-US" sz="1100">
                <a:solidFill>
                  <a:schemeClr val="dk1"/>
                </a:solidFill>
              </a:rPr>
              <a:t> of topics but with </a:t>
            </a:r>
            <a:r>
              <a:rPr b="1" lang="en-US" sz="1100">
                <a:solidFill>
                  <a:schemeClr val="dk1"/>
                </a:solidFill>
              </a:rPr>
              <a:t>lower frequencies</a:t>
            </a:r>
            <a:r>
              <a:rPr lang="en-US" sz="1100">
                <a:solidFill>
                  <a:schemeClr val="dk1"/>
                </a:solidFill>
              </a:rPr>
              <a:t>, indicating fewer but potentially more severe complaints.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Stock Issues (Topic 1)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Parking Problems (Topic 5)</a:t>
            </a:r>
            <a:r>
              <a:rPr lang="en-US" sz="1100">
                <a:solidFill>
                  <a:schemeClr val="dk1"/>
                </a:solidFill>
              </a:rPr>
              <a:t> appear consistently across classes, reinforcing them as </a:t>
            </a:r>
            <a:r>
              <a:rPr b="1" lang="en-US" sz="1100">
                <a:solidFill>
                  <a:schemeClr val="dk1"/>
                </a:solidFill>
              </a:rPr>
              <a:t>widespread, ongoing problems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370" name="Google Shape;370;g332bad22731_2_55"/>
          <p:cNvPicPr preferRelativeResize="0"/>
          <p:nvPr/>
        </p:nvPicPr>
        <p:blipFill rotWithShape="1">
          <a:blip r:embed="rId3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332bad22731_2_55"/>
          <p:cNvPicPr preferRelativeResize="0"/>
          <p:nvPr/>
        </p:nvPicPr>
        <p:blipFill rotWithShape="1">
          <a:blip r:embed="rId4">
            <a:alphaModFix/>
          </a:blip>
          <a:srcRect b="1865" l="1671" r="0" t="9325"/>
          <a:stretch/>
        </p:blipFill>
        <p:spPr>
          <a:xfrm>
            <a:off x="352975" y="1612175"/>
            <a:ext cx="7439234" cy="483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332bad22731_2_55"/>
          <p:cNvPicPr preferRelativeResize="0"/>
          <p:nvPr/>
        </p:nvPicPr>
        <p:blipFill rotWithShape="1">
          <a:blip r:embed="rId5">
            <a:alphaModFix/>
          </a:blip>
          <a:srcRect b="94501" l="33993" r="46285" t="0"/>
          <a:stretch/>
        </p:blipFill>
        <p:spPr>
          <a:xfrm>
            <a:off x="3066525" y="1254425"/>
            <a:ext cx="1756452" cy="37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2bad22731_5_29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with Zero Shot (4/6) </a:t>
            </a:r>
            <a:endParaRPr/>
          </a:p>
        </p:txBody>
      </p:sp>
      <p:sp>
        <p:nvSpPr>
          <p:cNvPr id="378" name="Google Shape;378;g332bad22731_5_29"/>
          <p:cNvSpPr txBox="1"/>
          <p:nvPr/>
        </p:nvSpPr>
        <p:spPr>
          <a:xfrm>
            <a:off x="554725" y="3889525"/>
            <a:ext cx="51375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Checkout Delays: </a:t>
            </a:r>
            <a:r>
              <a:rPr lang="en-US" sz="1200">
                <a:solidFill>
                  <a:schemeClr val="dk1"/>
                </a:solidFill>
              </a:rPr>
              <a:t>High frustration from slow lines and self-checkout issues.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Customer Service Failures: </a:t>
            </a:r>
            <a:r>
              <a:rPr lang="en-US" sz="1200">
                <a:solidFill>
                  <a:schemeClr val="dk1"/>
                </a:solidFill>
              </a:rPr>
              <a:t>Repeated reports of rude and unhelpful staff.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Cleanliness Problems: </a:t>
            </a:r>
            <a:r>
              <a:rPr lang="en-US" sz="1200">
                <a:solidFill>
                  <a:schemeClr val="dk1"/>
                </a:solidFill>
              </a:rPr>
              <a:t>Dirty restrooms and store areas impacting customer satisfaction.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Stock &amp; Inventory Issues: </a:t>
            </a:r>
            <a:r>
              <a:rPr lang="en-US" sz="1200">
                <a:solidFill>
                  <a:schemeClr val="dk1"/>
                </a:solidFill>
              </a:rPr>
              <a:t>Missing items and out-of-stock products.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Pharmacy Wait Times: </a:t>
            </a:r>
            <a:r>
              <a:rPr lang="en-US" sz="1200">
                <a:solidFill>
                  <a:schemeClr val="dk1"/>
                </a:solidFill>
              </a:rPr>
              <a:t>Delays in prescription services.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Security Concerns: </a:t>
            </a:r>
            <a:r>
              <a:rPr lang="en-US" sz="1200">
                <a:solidFill>
                  <a:schemeClr val="dk1"/>
                </a:solidFill>
              </a:rPr>
              <a:t>Complaints about safety and theft prevention.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79" name="Google Shape;379;g332bad22731_5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2" y="1519725"/>
            <a:ext cx="4853794" cy="2029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332bad22731_5_29"/>
          <p:cNvPicPr preferRelativeResize="0"/>
          <p:nvPr/>
        </p:nvPicPr>
        <p:blipFill rotWithShape="1">
          <a:blip r:embed="rId4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g332bad22731_5_29"/>
          <p:cNvGrpSpPr/>
          <p:nvPr/>
        </p:nvGrpSpPr>
        <p:grpSpPr>
          <a:xfrm>
            <a:off x="257175" y="1399575"/>
            <a:ext cx="11694125" cy="2029875"/>
            <a:chOff x="257175" y="1399575"/>
            <a:chExt cx="11694125" cy="2029875"/>
          </a:xfrm>
        </p:grpSpPr>
        <p:pic>
          <p:nvPicPr>
            <p:cNvPr id="382" name="Google Shape;382;g332bad22731_5_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7175" y="1450563"/>
              <a:ext cx="4690575" cy="1927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g332bad22731_5_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47750" y="1448412"/>
              <a:ext cx="4690574" cy="1932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g332bad22731_5_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547630" y="1399575"/>
              <a:ext cx="2403669" cy="20298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5" name="Google Shape;385;g332bad22731_5_29"/>
          <p:cNvPicPr preferRelativeResize="0"/>
          <p:nvPr/>
        </p:nvPicPr>
        <p:blipFill rotWithShape="1">
          <a:blip r:embed="rId8">
            <a:alphaModFix/>
          </a:blip>
          <a:srcRect b="90994" l="38311" r="35835" t="0"/>
          <a:stretch/>
        </p:blipFill>
        <p:spPr>
          <a:xfrm>
            <a:off x="5212100" y="1143000"/>
            <a:ext cx="1767777" cy="273849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332bad22731_5_29"/>
          <p:cNvSpPr txBox="1"/>
          <p:nvPr/>
        </p:nvSpPr>
        <p:spPr>
          <a:xfrm>
            <a:off x="6199025" y="4550575"/>
            <a:ext cx="5509200" cy="8958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Zero-Shot Topic Modeling validates consistent retail challenges, confirming that customer feedback aligns with predefined risk areas for proactive intervention.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2bad22731_2_75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</a:t>
            </a:r>
            <a:r>
              <a:rPr lang="en-US"/>
              <a:t>with Zero Shot (5/6)</a:t>
            </a:r>
            <a:r>
              <a:rPr lang="en-US"/>
              <a:t>  </a:t>
            </a:r>
            <a:endParaRPr/>
          </a:p>
        </p:txBody>
      </p:sp>
      <p:sp>
        <p:nvSpPr>
          <p:cNvPr id="392" name="Google Shape;392;g332bad22731_2_75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93" name="Google Shape;393;g332bad22731_2_75"/>
          <p:cNvPicPr preferRelativeResize="0"/>
          <p:nvPr/>
        </p:nvPicPr>
        <p:blipFill rotWithShape="1">
          <a:blip r:embed="rId3">
            <a:alphaModFix/>
          </a:blip>
          <a:srcRect b="91080" l="32745" r="45644" t="0"/>
          <a:stretch/>
        </p:blipFill>
        <p:spPr>
          <a:xfrm>
            <a:off x="4925363" y="1219200"/>
            <a:ext cx="1834424" cy="26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332bad22731_2_75"/>
          <p:cNvPicPr preferRelativeResize="0"/>
          <p:nvPr/>
        </p:nvPicPr>
        <p:blipFill rotWithShape="1">
          <a:blip r:embed="rId4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332bad22731_2_75"/>
          <p:cNvPicPr preferRelativeResize="0"/>
          <p:nvPr/>
        </p:nvPicPr>
        <p:blipFill rotWithShape="1">
          <a:blip r:embed="rId5">
            <a:alphaModFix/>
          </a:blip>
          <a:srcRect b="7594" l="1627" r="896" t="18810"/>
          <a:stretch/>
        </p:blipFill>
        <p:spPr>
          <a:xfrm>
            <a:off x="1573800" y="1525100"/>
            <a:ext cx="8537550" cy="23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332bad22731_2_75"/>
          <p:cNvSpPr txBox="1"/>
          <p:nvPr/>
        </p:nvSpPr>
        <p:spPr>
          <a:xfrm>
            <a:off x="1573800" y="4285400"/>
            <a:ext cx="9511200" cy="14850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Persistent Operational Issues – Checkout, staffing, and stock challenges have remained consistent over time.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Rising Concerns – Security and inventory management have become growing focal points.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Predictable Risk Areas – Recurring customer pain points indicate early warning signs for store decline.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32bad22731_2_87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BERT Analysis </a:t>
            </a:r>
            <a:r>
              <a:rPr lang="en-US"/>
              <a:t>with Zero Shot (6/6) </a:t>
            </a:r>
            <a:r>
              <a:rPr lang="en-US"/>
              <a:t>  </a:t>
            </a:r>
            <a:endParaRPr/>
          </a:p>
        </p:txBody>
      </p:sp>
      <p:sp>
        <p:nvSpPr>
          <p:cNvPr id="402" name="Google Shape;402;g332bad22731_2_87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03" name="Google Shape;403;g332bad22731_2_87"/>
          <p:cNvSpPr txBox="1"/>
          <p:nvPr/>
        </p:nvSpPr>
        <p:spPr>
          <a:xfrm>
            <a:off x="7791300" y="1025825"/>
            <a:ext cx="4171800" cy="42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Class 1 (most frequent)</a:t>
            </a:r>
            <a:r>
              <a:rPr lang="en-US" sz="1100">
                <a:solidFill>
                  <a:schemeClr val="dk1"/>
                </a:solidFill>
              </a:rPr>
              <a:t> is dominated by: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b="1" lang="en-US" sz="1100">
                <a:solidFill>
                  <a:schemeClr val="dk1"/>
                </a:solidFill>
              </a:rPr>
              <a:t>Inventory Issues (Topic 8)</a:t>
            </a:r>
            <a:r>
              <a:rPr lang="en-US" sz="1100">
                <a:solidFill>
                  <a:schemeClr val="dk1"/>
                </a:solidFill>
              </a:rPr>
              <a:t> – reflecting widespread complaints about stock and availability.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b="1" lang="en-US" sz="1100">
                <a:solidFill>
                  <a:schemeClr val="dk1"/>
                </a:solidFill>
              </a:rPr>
              <a:t>Checkout Delays (Topic 0)</a:t>
            </a:r>
            <a:r>
              <a:rPr lang="en-US" sz="1100">
                <a:solidFill>
                  <a:schemeClr val="dk1"/>
                </a:solidFill>
              </a:rPr>
              <a:t> – confirming persistent frustration with long lines and self-checkout.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b="1" lang="en-US" sz="1100">
                <a:solidFill>
                  <a:schemeClr val="dk1"/>
                </a:solidFill>
              </a:rPr>
              <a:t>Customer Service (Topic 1)</a:t>
            </a:r>
            <a:r>
              <a:rPr lang="en-US" sz="1100">
                <a:solidFill>
                  <a:schemeClr val="dk1"/>
                </a:solidFill>
              </a:rPr>
              <a:t> – highlighting consistent dissatisfaction with staff behavior.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Higher Classes (3, 4, 5)</a:t>
            </a:r>
            <a:r>
              <a:rPr lang="en-US" sz="1100">
                <a:solidFill>
                  <a:schemeClr val="dk1"/>
                </a:solidFill>
              </a:rPr>
              <a:t> show: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lang="en-US" sz="1100">
                <a:solidFill>
                  <a:schemeClr val="dk1"/>
                </a:solidFill>
              </a:rPr>
              <a:t>Gradual distribution of topics like </a:t>
            </a:r>
            <a:r>
              <a:rPr b="1" lang="en-US" sz="1100">
                <a:solidFill>
                  <a:schemeClr val="dk1"/>
                </a:solidFill>
              </a:rPr>
              <a:t>Cleanliness (Topic 4)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Security Concerns (Topic 9)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◆"/>
            </a:pPr>
            <a:r>
              <a:rPr lang="en-US" sz="1100">
                <a:solidFill>
                  <a:schemeClr val="dk1"/>
                </a:solidFill>
              </a:rPr>
              <a:t>Fewer total reviews but cover more </a:t>
            </a:r>
            <a:r>
              <a:rPr b="1" lang="en-US" sz="1100">
                <a:solidFill>
                  <a:schemeClr val="dk1"/>
                </a:solidFill>
              </a:rPr>
              <a:t>specific or severe complaints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Security (Topic 9)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Pharmacy Issues (Topic 7)</a:t>
            </a:r>
            <a:r>
              <a:rPr lang="en-US" sz="1100">
                <a:solidFill>
                  <a:schemeClr val="dk1"/>
                </a:solidFill>
              </a:rPr>
              <a:t> are present across classes but at lower frequencies, indicating </a:t>
            </a:r>
            <a:r>
              <a:rPr b="1" lang="en-US" sz="1100">
                <a:solidFill>
                  <a:schemeClr val="dk1"/>
                </a:solidFill>
              </a:rPr>
              <a:t>localized issues</a:t>
            </a:r>
            <a:r>
              <a:rPr lang="en-US" sz="1100">
                <a:solidFill>
                  <a:schemeClr val="dk1"/>
                </a:solidFill>
              </a:rPr>
              <a:t> rather than system-wide problems.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404" name="Google Shape;404;g332bad22731_2_87"/>
          <p:cNvPicPr preferRelativeResize="0"/>
          <p:nvPr/>
        </p:nvPicPr>
        <p:blipFill rotWithShape="1">
          <a:blip r:embed="rId3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332bad22731_2_87"/>
          <p:cNvPicPr preferRelativeResize="0"/>
          <p:nvPr/>
        </p:nvPicPr>
        <p:blipFill rotWithShape="1">
          <a:blip r:embed="rId4">
            <a:alphaModFix/>
          </a:blip>
          <a:srcRect b="2266" l="0" r="0" t="8503"/>
          <a:stretch/>
        </p:blipFill>
        <p:spPr>
          <a:xfrm>
            <a:off x="186050" y="1525100"/>
            <a:ext cx="7439225" cy="4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332bad22731_2_87"/>
          <p:cNvPicPr preferRelativeResize="0"/>
          <p:nvPr/>
        </p:nvPicPr>
        <p:blipFill rotWithShape="1">
          <a:blip r:embed="rId5">
            <a:alphaModFix/>
          </a:blip>
          <a:srcRect b="94501" l="33993" r="46285" t="0"/>
          <a:stretch/>
        </p:blipFill>
        <p:spPr>
          <a:xfrm>
            <a:off x="3066525" y="1178225"/>
            <a:ext cx="1756452" cy="377049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g332bad22731_2_87"/>
          <p:cNvSpPr txBox="1"/>
          <p:nvPr/>
        </p:nvSpPr>
        <p:spPr>
          <a:xfrm>
            <a:off x="6873150" y="5177550"/>
            <a:ext cx="2371500" cy="20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dk1"/>
                </a:solidFill>
              </a:rPr>
              <a:t>The majority of recurring complaints are centered on everyday operational issues (stock, checkout, service).</a:t>
            </a:r>
            <a:endParaRPr b="1" i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-US" sz="1100">
                <a:solidFill>
                  <a:schemeClr val="dk1"/>
                </a:solidFill>
              </a:rPr>
              <a:t>Higher severity classes capture more critical or niche issues, which may indicate at-risk locations.</a:t>
            </a:r>
            <a:endParaRPr b="1"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2bad22731_2_98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BERT Analysis (</a:t>
            </a:r>
            <a:r>
              <a:rPr lang="en-US"/>
              <a:t>1/5</a:t>
            </a:r>
            <a:r>
              <a:rPr lang="en-US"/>
              <a:t>) </a:t>
            </a:r>
            <a:endParaRPr/>
          </a:p>
        </p:txBody>
      </p:sp>
      <p:pic>
        <p:nvPicPr>
          <p:cNvPr id="413" name="Google Shape;413;g332bad22731_2_98"/>
          <p:cNvPicPr preferRelativeResize="0"/>
          <p:nvPr/>
        </p:nvPicPr>
        <p:blipFill rotWithShape="1">
          <a:blip r:embed="rId3">
            <a:alphaModFix/>
          </a:blip>
          <a:srcRect b="90994" l="38311" r="35835" t="0"/>
          <a:stretch/>
        </p:blipFill>
        <p:spPr>
          <a:xfrm>
            <a:off x="5212113" y="1138025"/>
            <a:ext cx="1767777" cy="27384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332bad22731_2_98"/>
          <p:cNvSpPr txBox="1"/>
          <p:nvPr/>
        </p:nvSpPr>
        <p:spPr>
          <a:xfrm>
            <a:off x="130825" y="3573750"/>
            <a:ext cx="85725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We identified 10 major recurring themes from Target customer reviews: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Service Issues:</a:t>
            </a:r>
            <a:r>
              <a:rPr lang="en-US">
                <a:solidFill>
                  <a:schemeClr val="dk1"/>
                </a:solidFill>
              </a:rPr>
              <a:t> communication gaps, lack of helpful staff, inconsistent support (Topic 0, Topic 7)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Parking Challenges:</a:t>
            </a:r>
            <a:r>
              <a:rPr lang="en-US">
                <a:solidFill>
                  <a:schemeClr val="dk1"/>
                </a:solidFill>
              </a:rPr>
              <a:t> limited parking availability, inconvenient locations (Topic 1)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Cleanliness &amp; Restrooms:</a:t>
            </a:r>
            <a:r>
              <a:rPr lang="en-US">
                <a:solidFill>
                  <a:schemeClr val="dk1"/>
                </a:solidFill>
              </a:rPr>
              <a:t> dirty bathrooms, unclean floors, disappointing hygiene (Topic 2)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Starbucks Experience:</a:t>
            </a:r>
            <a:r>
              <a:rPr lang="en-US">
                <a:solidFill>
                  <a:schemeClr val="dk1"/>
                </a:solidFill>
              </a:rPr>
              <a:t> mixed reviews on in-store coffee, food quality, and service (Topic 3, Topic 6)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Home Decor &amp; Store Layout:</a:t>
            </a:r>
            <a:r>
              <a:rPr lang="en-US">
                <a:solidFill>
                  <a:schemeClr val="dk1"/>
                </a:solidFill>
              </a:rPr>
              <a:t> positive mentions of clean sections, home decor variety (Topic 4)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Food Quality &amp; Selection:</a:t>
            </a:r>
            <a:r>
              <a:rPr lang="en-US">
                <a:solidFill>
                  <a:schemeClr val="dk1"/>
                </a:solidFill>
              </a:rPr>
              <a:t> fresh produce, food variety, and competitive pricing (Topic 5)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Clearance &amp; Product Availability:</a:t>
            </a:r>
            <a:r>
              <a:rPr lang="en-US">
                <a:solidFill>
                  <a:schemeClr val="dk1"/>
                </a:solidFill>
              </a:rPr>
              <a:t> good deals on clearance items, finding specific products (Topic 8)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COVID-19 Protocols:</a:t>
            </a:r>
            <a:r>
              <a:rPr lang="en-US">
                <a:solidFill>
                  <a:schemeClr val="dk1"/>
                </a:solidFill>
              </a:rPr>
              <a:t> mask policies, social distancing enforcement (Topic 9)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>
                <a:solidFill>
                  <a:schemeClr val="dk1"/>
                </a:solidFill>
              </a:rPr>
              <a:t>Positive Shopping Experience:</a:t>
            </a:r>
            <a:r>
              <a:rPr lang="en-US">
                <a:solidFill>
                  <a:schemeClr val="dk1"/>
                </a:solidFill>
              </a:rPr>
              <a:t> mentions of friendliness, enjoyable store ambiance (spread across Topics 3, 4, 7)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15" name="Google Shape;415;g332bad22731_2_98"/>
          <p:cNvSpPr txBox="1"/>
          <p:nvPr/>
        </p:nvSpPr>
        <p:spPr>
          <a:xfrm>
            <a:off x="8767074" y="4117450"/>
            <a:ext cx="3033300" cy="18471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Target's key pain points include service quality, parking, cleanliness, and product experience, with Starbucks and pandemic safety as unique themes.</a:t>
            </a:r>
            <a:endParaRPr i="1" sz="1600"/>
          </a:p>
        </p:txBody>
      </p:sp>
      <p:grpSp>
        <p:nvGrpSpPr>
          <p:cNvPr id="416" name="Google Shape;416;g332bad22731_2_98"/>
          <p:cNvGrpSpPr/>
          <p:nvPr/>
        </p:nvGrpSpPr>
        <p:grpSpPr>
          <a:xfrm>
            <a:off x="233792" y="1519450"/>
            <a:ext cx="11566557" cy="1946726"/>
            <a:chOff x="233792" y="1519450"/>
            <a:chExt cx="11566557" cy="1946726"/>
          </a:xfrm>
        </p:grpSpPr>
        <p:pic>
          <p:nvPicPr>
            <p:cNvPr id="417" name="Google Shape;417;g332bad22731_2_9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33792" y="1519450"/>
              <a:ext cx="4682210" cy="19127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g332bad22731_2_9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924477" y="1519450"/>
              <a:ext cx="4562058" cy="19467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g332bad22731_2_9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495025" y="1519453"/>
              <a:ext cx="2305324" cy="194672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0" name="Google Shape;420;g332bad22731_2_9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32bad22731_8_7"/>
          <p:cNvSpPr txBox="1"/>
          <p:nvPr/>
        </p:nvSpPr>
        <p:spPr>
          <a:xfrm>
            <a:off x="1418500" y="3853475"/>
            <a:ext cx="87768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    How Customer Complaints Have Shifted Over Tim:</a:t>
            </a:r>
            <a:endParaRPr b="1" sz="1200">
              <a:solidFill>
                <a:schemeClr val="dk1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200">
                <a:solidFill>
                  <a:schemeClr val="dk1"/>
                </a:solidFill>
              </a:rPr>
              <a:t>Persistent Service &amp; Cleanliness Issues</a:t>
            </a:r>
            <a:r>
              <a:rPr lang="en-US" sz="1200">
                <a:solidFill>
                  <a:schemeClr val="dk1"/>
                </a:solidFill>
              </a:rPr>
              <a:t> – Customer service complaints have steadily grown, while restroom and store cleanliness concerns show periodic spikes.</a:t>
            </a:r>
            <a:endParaRPr sz="1200">
              <a:solidFill>
                <a:schemeClr val="dk1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200">
                <a:solidFill>
                  <a:schemeClr val="dk1"/>
                </a:solidFill>
              </a:rPr>
              <a:t>Parking &amp; Food Selection</a:t>
            </a:r>
            <a:r>
              <a:rPr lang="en-US" sz="1200">
                <a:solidFill>
                  <a:schemeClr val="dk1"/>
                </a:solidFill>
              </a:rPr>
              <a:t> – Parking peaked as a major issue around 2011 before stabilizing, while food selection and freshness have remained a consistent topic.</a:t>
            </a:r>
            <a:endParaRPr sz="1200">
              <a:solidFill>
                <a:schemeClr val="dk1"/>
              </a:solidFill>
            </a:endParaRPr>
          </a:p>
          <a:p>
            <a:pPr indent="-2921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1200">
                <a:solidFill>
                  <a:schemeClr val="dk1"/>
                </a:solidFill>
              </a:rPr>
              <a:t>Shifting Sentiments on Starbucks &amp; COVID-19</a:t>
            </a:r>
            <a:r>
              <a:rPr lang="en-US" sz="1200">
                <a:solidFill>
                  <a:schemeClr val="dk1"/>
                </a:solidFill>
              </a:rPr>
              <a:t> – In-store Starbucks experiences have fluctuated over time, while mask policies gained traction post-2020 due to pandemic-related concerns.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26" name="Google Shape;426;g332bad22731_8_7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</a:t>
            </a:r>
            <a:r>
              <a:rPr lang="en-US"/>
              <a:t>: BERT Analysis (</a:t>
            </a:r>
            <a:r>
              <a:rPr lang="en-US"/>
              <a:t>2/5</a:t>
            </a:r>
            <a:r>
              <a:rPr lang="en-US"/>
              <a:t>)  </a:t>
            </a:r>
            <a:endParaRPr/>
          </a:p>
        </p:txBody>
      </p:sp>
      <p:sp>
        <p:nvSpPr>
          <p:cNvPr id="427" name="Google Shape;427;g332bad22731_8_7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28" name="Google Shape;428;g332bad22731_8_7"/>
          <p:cNvPicPr preferRelativeResize="0"/>
          <p:nvPr/>
        </p:nvPicPr>
        <p:blipFill rotWithShape="1">
          <a:blip r:embed="rId3">
            <a:alphaModFix/>
          </a:blip>
          <a:srcRect b="10346" l="0" r="0" t="18887"/>
          <a:stretch/>
        </p:blipFill>
        <p:spPr>
          <a:xfrm>
            <a:off x="1246375" y="1411163"/>
            <a:ext cx="9121075" cy="232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332bad22731_8_7"/>
          <p:cNvPicPr preferRelativeResize="0"/>
          <p:nvPr/>
        </p:nvPicPr>
        <p:blipFill rotWithShape="1">
          <a:blip r:embed="rId4">
            <a:alphaModFix/>
          </a:blip>
          <a:srcRect b="91080" l="32745" r="45644" t="0"/>
          <a:stretch/>
        </p:blipFill>
        <p:spPr>
          <a:xfrm>
            <a:off x="5178788" y="1219200"/>
            <a:ext cx="1834424" cy="26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332bad22731_8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2bad22731_8_18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</a:t>
            </a:r>
            <a:r>
              <a:rPr lang="en-US"/>
              <a:t>: BERT Analysis (</a:t>
            </a:r>
            <a:r>
              <a:rPr lang="en-US"/>
              <a:t>3/5</a:t>
            </a:r>
            <a:r>
              <a:rPr lang="en-US"/>
              <a:t>)  </a:t>
            </a:r>
            <a:endParaRPr/>
          </a:p>
        </p:txBody>
      </p:sp>
      <p:sp>
        <p:nvSpPr>
          <p:cNvPr id="436" name="Google Shape;436;g332bad22731_8_18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37" name="Google Shape;437;g332bad22731_8_18"/>
          <p:cNvSpPr txBox="1"/>
          <p:nvPr/>
        </p:nvSpPr>
        <p:spPr>
          <a:xfrm>
            <a:off x="7791313" y="1612175"/>
            <a:ext cx="4171800" cy="42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</a:rPr>
              <a:t>    Distribution of Topics Across Review Classes</a:t>
            </a:r>
            <a:endParaRPr b="1"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Class 1 dominates the dataset</a:t>
            </a:r>
            <a:r>
              <a:rPr lang="en-US" sz="1100">
                <a:solidFill>
                  <a:schemeClr val="dk1"/>
                </a:solidFill>
              </a:rPr>
              <a:t>, with the highest frequency of reviews mentioning: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Customer Service Issues (Topic 0)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Clearance &amp; Product Availability (Topic 8)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COVID-19 Mask Policies (Topic 9)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Higher Classes (4 &amp; 5)</a:t>
            </a:r>
            <a:r>
              <a:rPr lang="en-US" sz="1100">
                <a:solidFill>
                  <a:schemeClr val="dk1"/>
                </a:solidFill>
              </a:rPr>
              <a:t> show a more </a:t>
            </a:r>
            <a:r>
              <a:rPr b="1" lang="en-US" sz="1100">
                <a:solidFill>
                  <a:schemeClr val="dk1"/>
                </a:solidFill>
              </a:rPr>
              <a:t>balanced mix of topics</a:t>
            </a:r>
            <a:r>
              <a:rPr lang="en-US" sz="1100">
                <a:solidFill>
                  <a:schemeClr val="dk1"/>
                </a:solidFill>
              </a:rPr>
              <a:t> but with </a:t>
            </a:r>
            <a:r>
              <a:rPr b="1" lang="en-US" sz="1100">
                <a:solidFill>
                  <a:schemeClr val="dk1"/>
                </a:solidFill>
              </a:rPr>
              <a:t>lower frequencies</a:t>
            </a:r>
            <a:r>
              <a:rPr lang="en-US" sz="1100">
                <a:solidFill>
                  <a:schemeClr val="dk1"/>
                </a:solidFill>
              </a:rPr>
              <a:t>, indicating fewer but likely more </a:t>
            </a:r>
            <a:r>
              <a:rPr b="1" lang="en-US" sz="1100">
                <a:solidFill>
                  <a:schemeClr val="dk1"/>
                </a:solidFill>
              </a:rPr>
              <a:t>experience-based or positive feedback</a:t>
            </a:r>
            <a:r>
              <a:rPr lang="en-US" sz="1100">
                <a:solidFill>
                  <a:schemeClr val="dk1"/>
                </a:solidFill>
              </a:rPr>
              <a:t>, such as:</a:t>
            </a:r>
            <a:br>
              <a:rPr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Starbucks Experience (Topic 3)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Home Decor Love (Topic 4)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b="1" lang="en-US" sz="1100">
                <a:solidFill>
                  <a:schemeClr val="dk1"/>
                </a:solidFill>
              </a:rPr>
              <a:t>Friendly Staff (Topic 7)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➔"/>
            </a:pPr>
            <a:r>
              <a:rPr b="1" lang="en-US" sz="1100">
                <a:solidFill>
                  <a:schemeClr val="dk1"/>
                </a:solidFill>
              </a:rPr>
              <a:t>Parking Issues (Topic 1)</a:t>
            </a:r>
            <a:r>
              <a:rPr lang="en-US" sz="1100">
                <a:solidFill>
                  <a:schemeClr val="dk1"/>
                </a:solidFill>
              </a:rPr>
              <a:t> and </a:t>
            </a:r>
            <a:r>
              <a:rPr b="1" lang="en-US" sz="1100">
                <a:solidFill>
                  <a:schemeClr val="dk1"/>
                </a:solidFill>
              </a:rPr>
              <a:t>Cleanliness Problems (Topic 2)</a:t>
            </a:r>
            <a:r>
              <a:rPr lang="en-US" sz="1100">
                <a:solidFill>
                  <a:schemeClr val="dk1"/>
                </a:solidFill>
              </a:rPr>
              <a:t> appear consistently across classes, reinforcing them as </a:t>
            </a:r>
            <a:r>
              <a:rPr b="1" lang="en-US" sz="1100">
                <a:solidFill>
                  <a:schemeClr val="dk1"/>
                </a:solidFill>
              </a:rPr>
              <a:t>ongoing, widespread concerns</a:t>
            </a:r>
            <a:r>
              <a:rPr lang="en-US" sz="1100">
                <a:solidFill>
                  <a:schemeClr val="dk1"/>
                </a:solidFill>
              </a:rPr>
              <a:t> impacting overall satisfaction.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438" name="Google Shape;438;g332bad22731_8_18"/>
          <p:cNvPicPr preferRelativeResize="0"/>
          <p:nvPr/>
        </p:nvPicPr>
        <p:blipFill rotWithShape="1">
          <a:blip r:embed="rId3">
            <a:alphaModFix/>
          </a:blip>
          <a:srcRect b="94501" l="33993" r="46285" t="0"/>
          <a:stretch/>
        </p:blipFill>
        <p:spPr>
          <a:xfrm>
            <a:off x="3066525" y="1025825"/>
            <a:ext cx="1756452" cy="377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332bad22731_8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g332bad22731_8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150" y="1402870"/>
            <a:ext cx="7638926" cy="489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The Challenge of Retail Store Closures</a:t>
            </a:r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838200" y="1451709"/>
            <a:ext cx="49530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Retail Industry at a Glance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U.S. retail market size: $5.5 trillion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Walmart: 4,616 stores, $400B+ annual revenue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Target: 1,956 stores, $100B+ annual revenue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Ongoing challenge: Store closures due to underperformance &amp; shifting market trends</a:t>
            </a:r>
            <a:endParaRPr/>
          </a:p>
        </p:txBody>
      </p:sp>
      <p:sp>
        <p:nvSpPr>
          <p:cNvPr id="144" name="Google Shape;144;p2"/>
          <p:cNvSpPr txBox="1"/>
          <p:nvPr/>
        </p:nvSpPr>
        <p:spPr>
          <a:xfrm>
            <a:off x="6858000" y="1451709"/>
            <a:ext cx="4518020" cy="2764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Current Approach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Decisions based on lagging indicators (revenue decline, lease expirations, low foot traffic)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 Last-minute closures → Brand damage, layoffs, &amp; financial losses</a:t>
            </a:r>
            <a:endParaRPr/>
          </a:p>
        </p:txBody>
      </p:sp>
      <p:sp>
        <p:nvSpPr>
          <p:cNvPr id="145" name="Google Shape;145;p2"/>
          <p:cNvSpPr txBox="1"/>
          <p:nvPr/>
        </p:nvSpPr>
        <p:spPr>
          <a:xfrm>
            <a:off x="1627238" y="5406291"/>
            <a:ext cx="893752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Closure: Going Concern?</a:t>
            </a:r>
            <a:endParaRPr/>
          </a:p>
        </p:txBody>
      </p:sp>
      <p:cxnSp>
        <p:nvCxnSpPr>
          <p:cNvPr id="146" name="Google Shape;146;p2"/>
          <p:cNvCxnSpPr/>
          <p:nvPr/>
        </p:nvCxnSpPr>
        <p:spPr>
          <a:xfrm>
            <a:off x="1580845" y="1905000"/>
            <a:ext cx="3448355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2"/>
          <p:cNvCxnSpPr/>
          <p:nvPr/>
        </p:nvCxnSpPr>
        <p:spPr>
          <a:xfrm>
            <a:off x="7924800" y="1905000"/>
            <a:ext cx="2355273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8" name="Google Shape;14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5400" y="4670450"/>
            <a:ext cx="1320625" cy="13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32bad22731_8_29"/>
          <p:cNvSpPr txBox="1"/>
          <p:nvPr/>
        </p:nvSpPr>
        <p:spPr>
          <a:xfrm>
            <a:off x="6231150" y="3815875"/>
            <a:ext cx="5509200" cy="20319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Zero-Shot modeling confirms that: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Retail Pain Points Are Consistent</a:t>
            </a:r>
            <a:r>
              <a:rPr lang="en-US" sz="1100">
                <a:solidFill>
                  <a:schemeClr val="dk1"/>
                </a:solidFill>
              </a:rPr>
              <a:t> – Customer frustrations align with common industry issues.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Predictable &amp; Recurring Issues</a:t>
            </a:r>
            <a:r>
              <a:rPr lang="en-US" sz="1100">
                <a:solidFill>
                  <a:schemeClr val="dk1"/>
                </a:solidFill>
              </a:rPr>
              <a:t> – Service, inventory, cleanliness, and safety concerns persist over time.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solidFill>
                  <a:schemeClr val="dk1"/>
                </a:solidFill>
              </a:rPr>
              <a:t>Need for Proactive Action</a:t>
            </a:r>
            <a:r>
              <a:rPr lang="en-US" sz="1100">
                <a:solidFill>
                  <a:schemeClr val="dk1"/>
                </a:solidFill>
              </a:rPr>
              <a:t> – Early interventions can enhance operations, staff performance, and customer satisfaction.</a:t>
            </a:r>
            <a:endParaRPr b="1" i="1" sz="1100">
              <a:solidFill>
                <a:schemeClr val="dk1"/>
              </a:solidFill>
            </a:endParaRPr>
          </a:p>
        </p:txBody>
      </p:sp>
      <p:sp>
        <p:nvSpPr>
          <p:cNvPr id="446" name="Google Shape;446;g332bad22731_8_29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BERT Analysis with Zero Shot (</a:t>
            </a:r>
            <a:r>
              <a:rPr lang="en-US"/>
              <a:t>4/5</a:t>
            </a:r>
            <a:r>
              <a:rPr lang="en-US"/>
              <a:t>) </a:t>
            </a:r>
            <a:endParaRPr/>
          </a:p>
        </p:txBody>
      </p:sp>
      <p:sp>
        <p:nvSpPr>
          <p:cNvPr id="447" name="Google Shape;447;g332bad22731_8_29"/>
          <p:cNvSpPr txBox="1"/>
          <p:nvPr/>
        </p:nvSpPr>
        <p:spPr>
          <a:xfrm>
            <a:off x="466275" y="3815875"/>
            <a:ext cx="58887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Checkout Delays: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Frustration around long lines, slow self-checkout processes, and crowded aisles. 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Stock &amp; Inventory Issues: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Challenges in finding grocery items, missing products, and limited availability. 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Cleanliness Problems: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Dirty restrooms, unorganized areas, and poor store maintenance affecting the shopping experience. 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Customer Service Failures: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Reports of rude employees, unhelpful cashiers, and poor handling of returns and complaints.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Parking Difficulties: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Limited parking spaces and inconvenient parking lot layouts, especially during busy times.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Pharmacy Wait Times: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Delays in service, difficulty finding medications, and issues with pharmacy staff. 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Security Concerns: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Feedback around mask enforcement, social distancing, safety incidents, and staff response during COVID-19. </a:t>
            </a:r>
            <a:endParaRPr sz="9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-US" sz="900">
                <a:solidFill>
                  <a:schemeClr val="dk1"/>
                </a:solidFill>
              </a:rPr>
              <a:t>Price &amp; Affordability:</a:t>
            </a:r>
            <a:br>
              <a:rPr b="1" lang="en-US" sz="900">
                <a:solidFill>
                  <a:schemeClr val="dk1"/>
                </a:solidFill>
              </a:rPr>
            </a:br>
            <a:r>
              <a:rPr lang="en-US" sz="900">
                <a:solidFill>
                  <a:schemeClr val="dk1"/>
                </a:solidFill>
              </a:rPr>
              <a:t>Comments around sales, pricing, and value for money. 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448" name="Google Shape;448;g332bad22731_8_29"/>
          <p:cNvPicPr preferRelativeResize="0"/>
          <p:nvPr/>
        </p:nvPicPr>
        <p:blipFill rotWithShape="1">
          <a:blip r:embed="rId3">
            <a:alphaModFix/>
          </a:blip>
          <a:srcRect b="90994" l="38311" r="35835" t="0"/>
          <a:stretch/>
        </p:blipFill>
        <p:spPr>
          <a:xfrm>
            <a:off x="5212100" y="1143000"/>
            <a:ext cx="1767777" cy="273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g332bad22731_8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g332bad22731_8_29"/>
          <p:cNvGrpSpPr/>
          <p:nvPr/>
        </p:nvGrpSpPr>
        <p:grpSpPr>
          <a:xfrm>
            <a:off x="136350" y="1424325"/>
            <a:ext cx="11856453" cy="2024700"/>
            <a:chOff x="136350" y="1424325"/>
            <a:chExt cx="11856453" cy="2024700"/>
          </a:xfrm>
        </p:grpSpPr>
        <p:pic>
          <p:nvPicPr>
            <p:cNvPr id="451" name="Google Shape;451;g332bad22731_8_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36350" y="1480825"/>
              <a:ext cx="4873480" cy="1911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g332bad22731_8_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60675" y="1440700"/>
              <a:ext cx="4762041" cy="19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g332bad22731_8_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626725" y="1424325"/>
              <a:ext cx="2366078" cy="2024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32bad22731_8_49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BERT Analysis with Zero Shot (5/5)   </a:t>
            </a:r>
            <a:endParaRPr/>
          </a:p>
        </p:txBody>
      </p:sp>
      <p:sp>
        <p:nvSpPr>
          <p:cNvPr id="459" name="Google Shape;459;g332bad22731_8_49"/>
          <p:cNvSpPr txBox="1"/>
          <p:nvPr/>
        </p:nvSpPr>
        <p:spPr>
          <a:xfrm>
            <a:off x="728100" y="1525100"/>
            <a:ext cx="4171800" cy="20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60" name="Google Shape;460;g332bad22731_8_49"/>
          <p:cNvPicPr preferRelativeResize="0"/>
          <p:nvPr/>
        </p:nvPicPr>
        <p:blipFill rotWithShape="1">
          <a:blip r:embed="rId3">
            <a:alphaModFix/>
          </a:blip>
          <a:srcRect b="91080" l="32745" r="45644" t="0"/>
          <a:stretch/>
        </p:blipFill>
        <p:spPr>
          <a:xfrm>
            <a:off x="4925363" y="1219200"/>
            <a:ext cx="1834424" cy="26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332bad22731_8_49"/>
          <p:cNvPicPr preferRelativeResize="0"/>
          <p:nvPr/>
        </p:nvPicPr>
        <p:blipFill rotWithShape="1">
          <a:blip r:embed="rId4">
            <a:alphaModFix/>
          </a:blip>
          <a:srcRect b="10271" l="0" r="0" t="18151"/>
          <a:stretch/>
        </p:blipFill>
        <p:spPr>
          <a:xfrm>
            <a:off x="1573800" y="1563000"/>
            <a:ext cx="8537550" cy="22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g332bad22731_8_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332bad22731_8_49"/>
          <p:cNvSpPr txBox="1"/>
          <p:nvPr/>
        </p:nvSpPr>
        <p:spPr>
          <a:xfrm>
            <a:off x="2358900" y="4163800"/>
            <a:ext cx="7474200" cy="17772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Checkout experience, stock shortages, and cleanliness have grown as persistent issues over the years.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Customer service and parking remain steady, long-term areas of concern.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COVID-19 safety measures created a clear spike in recent feedback.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3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NLP Insights &amp; Business Impact</a:t>
            </a:r>
            <a:endParaRPr/>
          </a:p>
        </p:txBody>
      </p:sp>
      <p:sp>
        <p:nvSpPr>
          <p:cNvPr id="469" name="Google Shape;469;p13"/>
          <p:cNvSpPr txBox="1"/>
          <p:nvPr/>
        </p:nvSpPr>
        <p:spPr>
          <a:xfrm>
            <a:off x="554725" y="1612500"/>
            <a:ext cx="5288700" cy="40629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Key Findings from Customer Reviews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Service Quality Issues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Stock &amp; Inventory Problems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Online Order &amp; Pickup Challenges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Store Cleanliness &amp; Environment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Security &amp; Safety Complaints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0" name="Google Shape;470;p13"/>
          <p:cNvSpPr txBox="1"/>
          <p:nvPr/>
        </p:nvSpPr>
        <p:spPr>
          <a:xfrm>
            <a:off x="6345925" y="1612500"/>
            <a:ext cx="5288700" cy="41031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Business Impact &amp; Store Viability Risks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Declining Customer Satisfaction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Operational Inefficiencies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Reputation Damage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Early Warning Signals for Closures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71" name="Google Shape;47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375" y="172200"/>
            <a:ext cx="731525" cy="7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3"/>
          <p:cNvPicPr preferRelativeResize="0"/>
          <p:nvPr/>
        </p:nvPicPr>
        <p:blipFill rotWithShape="1">
          <a:blip r:embed="rId4">
            <a:alphaModFix/>
          </a:blip>
          <a:srcRect b="36093" l="11250" r="9579" t="37208"/>
          <a:stretch/>
        </p:blipFill>
        <p:spPr>
          <a:xfrm>
            <a:off x="9131816" y="6210300"/>
            <a:ext cx="1490784" cy="37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32c901ef0d_2_7"/>
          <p:cNvSpPr txBox="1"/>
          <p:nvPr/>
        </p:nvSpPr>
        <p:spPr>
          <a:xfrm>
            <a:off x="6345925" y="1612500"/>
            <a:ext cx="5288700" cy="41274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Business Impact &amp; Store Viability Risks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Customer Experience &amp; Brand Perception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Operational Challenges in High-Traffic Locations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Store Maintenance &amp; Hygiene Standards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Impact of In-Store Amenities on Foot Traffic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Pandemic-Driven Policy Sentiment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8" name="Google Shape;478;g332c901ef0d_2_7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NLP Insights &amp; Business Impact</a:t>
            </a:r>
            <a:endParaRPr/>
          </a:p>
        </p:txBody>
      </p:sp>
      <p:sp>
        <p:nvSpPr>
          <p:cNvPr id="479" name="Google Shape;479;g332c901ef0d_2_7"/>
          <p:cNvSpPr txBox="1"/>
          <p:nvPr/>
        </p:nvSpPr>
        <p:spPr>
          <a:xfrm>
            <a:off x="554725" y="1612500"/>
            <a:ext cx="5288700" cy="41274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Key Findings from Customer Reviews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Service Quality Issues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Parking Challenges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Store Cleanliness &amp; Restrooms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Starbucks &amp; In-Store Experience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COVID-19 Safety &amp; Mask Policies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480" name="Google Shape;480;g332c901ef0d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375" y="172200"/>
            <a:ext cx="731525" cy="7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332c901ef0d_2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4022" y="6109573"/>
            <a:ext cx="428524" cy="5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32c901ef0d_0_76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Limitations of NLP Approach</a:t>
            </a:r>
            <a:endParaRPr/>
          </a:p>
        </p:txBody>
      </p:sp>
      <p:sp>
        <p:nvSpPr>
          <p:cNvPr id="487" name="Google Shape;487;g332c901ef0d_0_76"/>
          <p:cNvSpPr/>
          <p:nvPr/>
        </p:nvSpPr>
        <p:spPr>
          <a:xfrm>
            <a:off x="3429000" y="1964162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Data &amp; Bias Challenges</a:t>
            </a:r>
            <a:endParaRPr/>
          </a:p>
        </p:txBody>
      </p:sp>
      <p:sp>
        <p:nvSpPr>
          <p:cNvPr id="488" name="Google Shape;488;g332c901ef0d_0_76"/>
          <p:cNvSpPr/>
          <p:nvPr/>
        </p:nvSpPr>
        <p:spPr>
          <a:xfrm>
            <a:off x="5867400" y="1966620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Sentiment &amp; Language Limitations</a:t>
            </a:r>
            <a:endParaRPr/>
          </a:p>
        </p:txBody>
      </p:sp>
      <p:sp>
        <p:nvSpPr>
          <p:cNvPr id="489" name="Google Shape;489;g332c901ef0d_0_76"/>
          <p:cNvSpPr/>
          <p:nvPr/>
        </p:nvSpPr>
        <p:spPr>
          <a:xfrm>
            <a:off x="3429000" y="3762153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chemeClr val="dk1"/>
                </a:solidFill>
              </a:rPr>
              <a:t>3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Business Relevance Constraints</a:t>
            </a:r>
            <a:endParaRPr/>
          </a:p>
        </p:txBody>
      </p:sp>
      <p:sp>
        <p:nvSpPr>
          <p:cNvPr id="490" name="Google Shape;490;g332c901ef0d_0_76"/>
          <p:cNvSpPr/>
          <p:nvPr/>
        </p:nvSpPr>
        <p:spPr>
          <a:xfrm>
            <a:off x="5867400" y="3764611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2000">
                <a:solidFill>
                  <a:schemeClr val="dk1"/>
                </a:solidFill>
              </a:rPr>
              <a:t>4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External Influences Not Captured</a:t>
            </a:r>
            <a:endParaRPr/>
          </a:p>
        </p:txBody>
      </p:sp>
      <p:pic>
        <p:nvPicPr>
          <p:cNvPr id="491" name="Google Shape;491;g332c901ef0d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450" y="2789100"/>
            <a:ext cx="1864375" cy="18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332c901ef0d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175" y="2789099"/>
            <a:ext cx="1797900" cy="17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32c901ef0d_0_80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Recommendations for Walmart &amp; Target</a:t>
            </a:r>
            <a:endParaRPr/>
          </a:p>
        </p:txBody>
      </p:sp>
      <p:sp>
        <p:nvSpPr>
          <p:cNvPr id="498" name="Google Shape;498;g332c901ef0d_0_80"/>
          <p:cNvSpPr/>
          <p:nvPr/>
        </p:nvSpPr>
        <p:spPr>
          <a:xfrm>
            <a:off x="2362200" y="1506962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Improve Service Quality &amp; Staff Training</a:t>
            </a:r>
            <a:endParaRPr/>
          </a:p>
        </p:txBody>
      </p:sp>
      <p:sp>
        <p:nvSpPr>
          <p:cNvPr id="499" name="Google Shape;499;g332c901ef0d_0_80"/>
          <p:cNvSpPr/>
          <p:nvPr/>
        </p:nvSpPr>
        <p:spPr>
          <a:xfrm>
            <a:off x="4800600" y="1509420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Optimize Inventory &amp; Supply Chain Management</a:t>
            </a:r>
            <a:endParaRPr/>
          </a:p>
        </p:txBody>
      </p:sp>
      <p:sp>
        <p:nvSpPr>
          <p:cNvPr id="500" name="Google Shape;500;g332c901ef0d_0_80"/>
          <p:cNvSpPr/>
          <p:nvPr/>
        </p:nvSpPr>
        <p:spPr>
          <a:xfrm>
            <a:off x="7239000" y="1506961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Enhance Store Cleanliness &amp; Maintenance</a:t>
            </a:r>
            <a:endParaRPr/>
          </a:p>
        </p:txBody>
      </p:sp>
      <p:sp>
        <p:nvSpPr>
          <p:cNvPr id="501" name="Google Shape;501;g332c901ef0d_0_80"/>
          <p:cNvSpPr/>
          <p:nvPr/>
        </p:nvSpPr>
        <p:spPr>
          <a:xfrm>
            <a:off x="2362200" y="3304953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Address Parking &amp; In-Store Experience</a:t>
            </a:r>
            <a:endParaRPr/>
          </a:p>
        </p:txBody>
      </p:sp>
      <p:sp>
        <p:nvSpPr>
          <p:cNvPr id="502" name="Google Shape;502;g332c901ef0d_0_80"/>
          <p:cNvSpPr/>
          <p:nvPr/>
        </p:nvSpPr>
        <p:spPr>
          <a:xfrm>
            <a:off x="4800600" y="3307411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Strengthen Security &amp; Loss Prevention Measures</a:t>
            </a:r>
            <a:endParaRPr/>
          </a:p>
        </p:txBody>
      </p:sp>
      <p:sp>
        <p:nvSpPr>
          <p:cNvPr id="503" name="Google Shape;503;g332c901ef0d_0_80"/>
          <p:cNvSpPr/>
          <p:nvPr/>
        </p:nvSpPr>
        <p:spPr>
          <a:xfrm>
            <a:off x="7239000" y="3304952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Leverage NLP for Continuous Monitoring &amp; Intervention</a:t>
            </a:r>
            <a:endParaRPr/>
          </a:p>
        </p:txBody>
      </p:sp>
      <p:pic>
        <p:nvPicPr>
          <p:cNvPr id="504" name="Google Shape;504;g332c901ef0d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463" y="5718624"/>
            <a:ext cx="564273" cy="731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332c901ef0d_0_80"/>
          <p:cNvPicPr preferRelativeResize="0"/>
          <p:nvPr/>
        </p:nvPicPr>
        <p:blipFill rotWithShape="1">
          <a:blip r:embed="rId4">
            <a:alphaModFix/>
          </a:blip>
          <a:srcRect b="33466" l="9946" r="9447" t="38222"/>
          <a:stretch/>
        </p:blipFill>
        <p:spPr>
          <a:xfrm>
            <a:off x="4355862" y="5840425"/>
            <a:ext cx="2314176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332c901ef0d_0_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725" y="1506955"/>
            <a:ext cx="1198250" cy="11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32c901ef0d_2_57"/>
          <p:cNvSpPr txBox="1"/>
          <p:nvPr/>
        </p:nvSpPr>
        <p:spPr>
          <a:xfrm>
            <a:off x="6345925" y="1337150"/>
            <a:ext cx="5369100" cy="41373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Long-Term (+2 Years)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Automate Store Risk Assessment</a:t>
            </a:r>
            <a:r>
              <a:rPr lang="en-US" sz="1600">
                <a:solidFill>
                  <a:schemeClr val="dk1"/>
                </a:solidFill>
              </a:rPr>
              <a:t> – Implement AI-driven models for continuous monitoring.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Integrate NLP with Operations</a:t>
            </a:r>
            <a:r>
              <a:rPr lang="en-US" sz="1600">
                <a:solidFill>
                  <a:schemeClr val="dk1"/>
                </a:solidFill>
              </a:rPr>
              <a:t> – Align sentiment insights with financial and operational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Refine Models with New Data</a:t>
            </a:r>
            <a:r>
              <a:rPr lang="en-US" sz="1600">
                <a:solidFill>
                  <a:schemeClr val="dk1"/>
                </a:solidFill>
              </a:rPr>
              <a:t> – Continuously update predictions as customer trends evolve.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12" name="Google Shape;512;g332c901ef0d_2_57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Implementation Strategy</a:t>
            </a:r>
            <a:endParaRPr/>
          </a:p>
        </p:txBody>
      </p:sp>
      <p:sp>
        <p:nvSpPr>
          <p:cNvPr id="513" name="Google Shape;513;g332c901ef0d_2_57"/>
          <p:cNvSpPr txBox="1"/>
          <p:nvPr/>
        </p:nvSpPr>
        <p:spPr>
          <a:xfrm>
            <a:off x="554725" y="1337150"/>
            <a:ext cx="5617500" cy="41373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Short-Term (0-2 Years)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Improve Service &amp; Cleanliness</a:t>
            </a:r>
            <a:r>
              <a:rPr lang="en-US" sz="1600">
                <a:solidFill>
                  <a:schemeClr val="dk1"/>
                </a:solidFill>
              </a:rPr>
              <a:t> – Train staff, enforce hygiene standards, and track customer complaints.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Optimize Inventory &amp; Order Fulfillment</a:t>
            </a:r>
            <a:r>
              <a:rPr lang="en-US" sz="1600">
                <a:solidFill>
                  <a:schemeClr val="dk1"/>
                </a:solidFill>
              </a:rPr>
              <a:t> – Use data to prevent stock shortages and streamline pickup.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Deploy Sentiment-Based Monitoring</a:t>
            </a:r>
            <a:r>
              <a:rPr lang="en-US" sz="1600">
                <a:solidFill>
                  <a:schemeClr val="dk1"/>
                </a:solidFill>
              </a:rPr>
              <a:t> – Flag at-risk stores using NLP insights for early intervention.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14" name="Google Shape;514;g332c901ef0d_2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9557" y="5658754"/>
            <a:ext cx="1025043" cy="102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32c901ef0d_0_84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Financial Impact Analysis &amp; Assumptions</a:t>
            </a:r>
            <a:endParaRPr/>
          </a:p>
        </p:txBody>
      </p:sp>
      <p:graphicFrame>
        <p:nvGraphicFramePr>
          <p:cNvPr id="520" name="Google Shape;520;g332c901ef0d_0_84"/>
          <p:cNvGraphicFramePr/>
          <p:nvPr/>
        </p:nvGraphicFramePr>
        <p:xfrm>
          <a:off x="570150" y="126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{FFE35E7D-19C0-4C20-AA6F-2FEECFEE2119}</a:tableStyleId>
              </a:tblPr>
              <a:tblGrid>
                <a:gridCol w="3219975"/>
                <a:gridCol w="1262025"/>
                <a:gridCol w="6569675"/>
              </a:tblGrid>
              <a:tr h="38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Metric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Value ($)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Formula / Assumption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 Potential Revenue Loss Avoided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$750,000,000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(Avg. revenue per store $50M) × (Revenue loss 15%) × (At-risk stores 100)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 Store Closure Costs Avoided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$500,000,000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(Closure cost per store $5M) × (At-risk stores 100)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7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 Potential Savings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$1,250,000,000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(Total Revenue Loss Avoided) + (Total Store Closure Costs Avoided)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Short-Term Implementation Cost (0-2 Years)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$50,000,000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(Cost per store $500K) × (At-risk stores 100)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Long-Term Implementation Cost (+2 Years)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$30,000,000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(Cost per store $300K) × (At-risk stores 100)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Total Implementation Cost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$80,000,000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(Short-Term Cost) + (Long-Term Cost)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Net Present Value (NPV)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$886,574,074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(Total Potential Savings) discounted at 8% over 2 and 5 years - (Total Implementation Cost)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7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Return on Investment (ROI) (%)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1462.50%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((Total Potential Savings - Total Implementation Cost) / Total Implementation Cost) × 100</a:t>
                      </a:r>
                      <a:endParaRPr sz="12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2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1" name="Google Shape;521;g332c901ef0d_0_84"/>
          <p:cNvSpPr txBox="1"/>
          <p:nvPr/>
        </p:nvSpPr>
        <p:spPr>
          <a:xfrm>
            <a:off x="554725" y="5478800"/>
            <a:ext cx="10988100" cy="7314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This hypothetical model illustrates the thought process behind estimating potential savings and intervention costs for at-risk stores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g332c901ef0d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000" y="329450"/>
            <a:ext cx="574150" cy="5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"/>
          <p:cNvSpPr txBox="1"/>
          <p:nvPr>
            <p:ph type="title"/>
          </p:nvPr>
        </p:nvSpPr>
        <p:spPr>
          <a:xfrm>
            <a:off x="554736" y="172212"/>
            <a:ext cx="10160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The Challenge of Retail Store Closures</a:t>
            </a:r>
            <a:endParaRPr/>
          </a:p>
        </p:txBody>
      </p:sp>
      <p:sp>
        <p:nvSpPr>
          <p:cNvPr id="154" name="Google Shape;154;p3"/>
          <p:cNvSpPr txBox="1"/>
          <p:nvPr/>
        </p:nvSpPr>
        <p:spPr>
          <a:xfrm>
            <a:off x="3086100" y="1600200"/>
            <a:ext cx="6019800" cy="3313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Walmart and Target address the ongoing challenge of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identifying going concern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issues early, instead of relying on lagging financial indicators that lead to reactive store closures, potential brand damage, and economic losses?</a:t>
            </a:r>
            <a:endParaRPr/>
          </a:p>
        </p:txBody>
      </p:sp>
      <p:sp>
        <p:nvSpPr>
          <p:cNvPr id="155" name="Google Shape;155;p3"/>
          <p:cNvSpPr txBox="1"/>
          <p:nvPr/>
        </p:nvSpPr>
        <p:spPr>
          <a:xfrm>
            <a:off x="554736" y="5406291"/>
            <a:ext cx="109514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Helping Walmart &amp; Target with Stores at Risk, but How?</a:t>
            </a:r>
            <a:endParaRPr/>
          </a:p>
        </p:txBody>
      </p:sp>
      <p:cxnSp>
        <p:nvCxnSpPr>
          <p:cNvPr id="156" name="Google Shape;156;p3"/>
          <p:cNvCxnSpPr/>
          <p:nvPr/>
        </p:nvCxnSpPr>
        <p:spPr>
          <a:xfrm>
            <a:off x="4800600" y="2133600"/>
            <a:ext cx="2590800" cy="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7" name="Google Shape;157;p3"/>
          <p:cNvPicPr preferRelativeResize="0"/>
          <p:nvPr/>
        </p:nvPicPr>
        <p:blipFill rotWithShape="1">
          <a:blip r:embed="rId3">
            <a:alphaModFix/>
          </a:blip>
          <a:srcRect b="33466" l="9946" r="9447" t="38222"/>
          <a:stretch/>
        </p:blipFill>
        <p:spPr>
          <a:xfrm>
            <a:off x="8825670" y="6289452"/>
            <a:ext cx="1219204" cy="3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5460" y="6210288"/>
            <a:ext cx="303688" cy="3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Methodology We Applied to Solve the Underlying Problem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554736" y="5406291"/>
            <a:ext cx="109514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 Binary Classification prediction problem.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609600" y="1600200"/>
            <a:ext cx="10668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Is_Open is our target variable. 1 means store is still functional, 0 means store is closed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Independent</a:t>
            </a:r>
            <a:r>
              <a:rPr lang="en-US" sz="2000">
                <a:solidFill>
                  <a:schemeClr val="dk1"/>
                </a:solidFill>
              </a:rPr>
              <a:t> variables are: (stars_x, stars_y, useful, coumpoud</a:t>
            </a:r>
            <a:r>
              <a:rPr lang="en-US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ML Models (Pick one best model after hypertuning)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NLP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Incorporating Limitations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Recommendations</a:t>
            </a:r>
            <a:endParaRPr/>
          </a:p>
          <a:p>
            <a:pPr indent="-215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3350" y="2756200"/>
            <a:ext cx="1777300" cy="17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Why This Matters: The Business Impact</a:t>
            </a:r>
            <a:endParaRPr/>
          </a:p>
        </p:txBody>
      </p:sp>
      <p:sp>
        <p:nvSpPr>
          <p:cNvPr id="172" name="Google Shape;172;p5"/>
          <p:cNvSpPr txBox="1"/>
          <p:nvPr/>
        </p:nvSpPr>
        <p:spPr>
          <a:xfrm>
            <a:off x="554736" y="5587425"/>
            <a:ext cx="109514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Data-Driven Decisions to Sustainable Retail Stores</a:t>
            </a:r>
            <a:endParaRPr/>
          </a:p>
        </p:txBody>
      </p:sp>
      <p:sp>
        <p:nvSpPr>
          <p:cNvPr id="173" name="Google Shape;173;p5"/>
          <p:cNvSpPr/>
          <p:nvPr/>
        </p:nvSpPr>
        <p:spPr>
          <a:xfrm>
            <a:off x="2057400" y="1506962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Proactive Store Management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4495800" y="1509425"/>
            <a:ext cx="27432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Competitive Market Intelligence</a:t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7239000" y="1506961"/>
            <a:ext cx="2438400" cy="17979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Brand Reputation &amp; Customer Trust</a:t>
            </a:r>
            <a:endParaRPr/>
          </a:p>
        </p:txBody>
      </p:sp>
      <p:sp>
        <p:nvSpPr>
          <p:cNvPr id="176" name="Google Shape;176;p5"/>
          <p:cNvSpPr/>
          <p:nvPr/>
        </p:nvSpPr>
        <p:spPr>
          <a:xfrm>
            <a:off x="2057400" y="3304953"/>
            <a:ext cx="24384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Savings &amp; Resource Optimization</a:t>
            </a:r>
            <a:endParaRPr/>
          </a:p>
        </p:txBody>
      </p:sp>
      <p:sp>
        <p:nvSpPr>
          <p:cNvPr id="177" name="Google Shape;177;p5"/>
          <p:cNvSpPr/>
          <p:nvPr/>
        </p:nvSpPr>
        <p:spPr>
          <a:xfrm>
            <a:off x="4495800" y="3307400"/>
            <a:ext cx="2743200" cy="1797900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(5)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Customer-Centric Business Strategy</a:t>
            </a:r>
            <a:endParaRPr/>
          </a:p>
        </p:txBody>
      </p:sp>
      <p:sp>
        <p:nvSpPr>
          <p:cNvPr id="178" name="Google Shape;178;p5"/>
          <p:cNvSpPr/>
          <p:nvPr/>
        </p:nvSpPr>
        <p:spPr>
          <a:xfrm>
            <a:off x="7239000" y="3304952"/>
            <a:ext cx="2438400" cy="1797989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sq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(6)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Savings &amp; Resource Optimization</a:t>
            </a:r>
            <a:endParaRPr/>
          </a:p>
        </p:txBody>
      </p:sp>
      <p:pic>
        <p:nvPicPr>
          <p:cNvPr id="179" name="Google Shape;17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99" y="2605175"/>
            <a:ext cx="1280826" cy="12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5014" y="2605163"/>
            <a:ext cx="1261188" cy="126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Walmart: Data Set Explanation</a:t>
            </a:r>
            <a:endParaRPr/>
          </a:p>
        </p:txBody>
      </p:sp>
      <p:sp>
        <p:nvSpPr>
          <p:cNvPr id="186" name="Google Shape;186;p6"/>
          <p:cNvSpPr txBox="1"/>
          <p:nvPr/>
        </p:nvSpPr>
        <p:spPr>
          <a:xfrm>
            <a:off x="609600" y="1600200"/>
            <a:ext cx="10668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We have used Yelp Dataset which contained various Business information with respective </a:t>
            </a:r>
            <a:r>
              <a:rPr lang="en-US" sz="2000">
                <a:solidFill>
                  <a:schemeClr val="dk1"/>
                </a:solidFill>
              </a:rPr>
              <a:t>reviews</a:t>
            </a:r>
            <a:r>
              <a:rPr lang="en-US" sz="2000">
                <a:solidFill>
                  <a:schemeClr val="dk1"/>
                </a:solidFill>
              </a:rPr>
              <a:t> and user information.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 have used 1.5 million rows and there are 275 stores from where we got data across the country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Florida has highest number of stores with count of 65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From the initial analysis we were able to get the following information: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Average review </a:t>
            </a:r>
            <a:r>
              <a:rPr lang="en-US" sz="2000">
                <a:solidFill>
                  <a:schemeClr val="dk1"/>
                </a:solidFill>
              </a:rPr>
              <a:t>length</a:t>
            </a:r>
            <a:r>
              <a:rPr lang="en-US" sz="2000">
                <a:solidFill>
                  <a:schemeClr val="dk1"/>
                </a:solidFill>
              </a:rPr>
              <a:t> was around 114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Number of Unique words in the data for walmart was 10305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Number of Unique users were 1449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800" y="4443850"/>
            <a:ext cx="1506800" cy="15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6"/>
          <p:cNvPicPr preferRelativeResize="0"/>
          <p:nvPr/>
        </p:nvPicPr>
        <p:blipFill rotWithShape="1">
          <a:blip r:embed="rId4">
            <a:alphaModFix/>
          </a:blip>
          <a:srcRect b="30109" l="0" r="0" t="29068"/>
          <a:stretch/>
        </p:blipFill>
        <p:spPr>
          <a:xfrm>
            <a:off x="8203900" y="5353825"/>
            <a:ext cx="1660450" cy="50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 txBox="1"/>
          <p:nvPr/>
        </p:nvSpPr>
        <p:spPr>
          <a:xfrm>
            <a:off x="159024" y="6057900"/>
            <a:ext cx="109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A large-scale, nationwide view of Walmart store reviews and customer feedback.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Target: Data Set Explanation</a:t>
            </a:r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609600" y="1600200"/>
            <a:ext cx="106680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 have used Yelp Dataset which contained various Business information with respective reviews and user information.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We have used 1.5 million rows and there are 275 stores from where we got data across the country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Pennsylvania and Florida has highest number of stores with count of 29</a:t>
            </a:r>
            <a:endParaRPr sz="2000"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From the initial analysis we were able to get following information: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Average review length was around 102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Number of Unique words in the data for walmart was 8700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Number of Unique users were 1259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6" name="Google Shape;19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800" y="4443850"/>
            <a:ext cx="1506800" cy="150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0050" y="5072950"/>
            <a:ext cx="583900" cy="775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7"/>
          <p:cNvSpPr txBox="1"/>
          <p:nvPr/>
        </p:nvSpPr>
        <p:spPr>
          <a:xfrm>
            <a:off x="159024" y="6057900"/>
            <a:ext cx="10951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Comprehensive insights into Target store performance through customer reviews nationwide.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554736" y="172212"/>
            <a:ext cx="10160065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en-US"/>
              <a:t>Analyzing Walmart Reviews: Key Language Insights</a:t>
            </a:r>
            <a:endParaRPr/>
          </a:p>
        </p:txBody>
      </p:sp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630524"/>
            <a:ext cx="2019475" cy="3596952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630524"/>
            <a:ext cx="2270957" cy="3619814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60442" y="1625696"/>
            <a:ext cx="1888598" cy="3619814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8"/>
          <p:cNvSpPr txBox="1"/>
          <p:nvPr/>
        </p:nvSpPr>
        <p:spPr>
          <a:xfrm>
            <a:off x="7938124" y="1625696"/>
            <a:ext cx="3720600" cy="2709000"/>
          </a:xfrm>
          <a:prstGeom prst="rect">
            <a:avLst/>
          </a:prstGeom>
          <a:noFill/>
          <a:ln cap="flat" cmpd="sng" w="2857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Average_stars: 2.26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Average_compound: 0.16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Words: 10,305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 Review Length: 113.67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Tokens: 74,263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Unique Users: 1,449</a:t>
            </a:r>
            <a:endParaRPr/>
          </a:p>
        </p:txBody>
      </p:sp>
      <p:sp>
        <p:nvSpPr>
          <p:cNvPr id="208" name="Google Shape;208;p8"/>
          <p:cNvSpPr txBox="1"/>
          <p:nvPr/>
        </p:nvSpPr>
        <p:spPr>
          <a:xfrm>
            <a:off x="554736" y="5587425"/>
            <a:ext cx="109514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analysis presents Walmart’s top nouns, adjectives, verbs, and key review metrics, revealing common language patterns in customer feedback.</a:t>
            </a:r>
            <a:endParaRPr/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6">
            <a:alphaModFix/>
          </a:blip>
          <a:srcRect b="33466" l="9946" r="9447" t="38222"/>
          <a:stretch/>
        </p:blipFill>
        <p:spPr>
          <a:xfrm>
            <a:off x="8641275" y="4704425"/>
            <a:ext cx="2314176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6837"/>
      </a:accent1>
      <a:accent2>
        <a:srgbClr val="4B9506"/>
      </a:accent2>
      <a:accent3>
        <a:srgbClr val="57AE07"/>
      </a:accent3>
      <a:accent4>
        <a:srgbClr val="74D41C"/>
      </a:accent4>
      <a:accent5>
        <a:srgbClr val="004614"/>
      </a:accent5>
      <a:accent6>
        <a:srgbClr val="4D4D4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2017-02-17T12:36:41Z</dcterms:created>
  <dc:creator>Areeb</dc:creator>
</cp:coreProperties>
</file>