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76" r:id="rId13"/>
    <p:sldId id="277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284A-82BE-4F25-92E2-33095496EC7A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481AE-97AB-41A9-B990-462B6725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864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D3582-9846-4E86-921E-1C3036FA0833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41EB-6447-494E-898E-11A5AC48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046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5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0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0CEA-1B1A-4D9C-90A0-23780F3BC2A9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D8D1-87D8-4FEA-8468-BB30334C8044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B613-9FAD-4E05-9A44-93B04D2458FB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E8C8-1032-4BC5-8EE0-1450E03109E5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8EFF-4001-4FD5-A07F-B1BBF6E15937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21FB-4BC0-4975-BFD1-1AD1728FC2CF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EC82-CC91-4B9A-AAED-AFBF5B66B9B1}" type="datetime1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1E8B-C9BB-4E3C-A8B7-F984760A1CC3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6-574A-492B-A6D3-2E5B5C5ABB8C}" type="datetime1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F659-EEBE-4CA9-BFF5-E42C91DE4005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D5A8-60CF-4B77-9AB8-D7DC1AA0D13B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FD88-FAB6-4B48-876D-60F744D1F00B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"/>
            <a:ext cx="8763000" cy="12192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Big Data based Security Analytics for Virtualized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nfrastructure in cloud computing</a:t>
            </a:r>
            <a:endParaRPr lang="en-IN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610600" cy="1676400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000000"/>
                </a:solidFill>
                <a:latin typeface="Times New Roman"/>
              </a:rPr>
              <a:t>By</a:t>
            </a:r>
            <a:endParaRPr lang="en-IN" sz="1800" dirty="0" smtClean="0"/>
          </a:p>
          <a:p>
            <a:r>
              <a:rPr lang="en-IN" sz="1800" dirty="0" smtClean="0">
                <a:solidFill>
                  <a:schemeClr val="tx1"/>
                </a:solidFill>
              </a:rPr>
              <a:t>J. Vineela</a:t>
            </a:r>
          </a:p>
          <a:p>
            <a:r>
              <a:rPr lang="en-IN" sz="1800" dirty="0" smtClean="0">
                <a:solidFill>
                  <a:srgbClr val="002060"/>
                </a:solidFill>
                <a:latin typeface="Times New Roman"/>
              </a:rPr>
              <a:t>14121A1231</a:t>
            </a:r>
            <a:endParaRPr lang="en-IN" sz="1800" dirty="0" smtClean="0"/>
          </a:p>
          <a:p>
            <a:r>
              <a:rPr lang="en-IN" sz="1800" dirty="0" smtClean="0">
                <a:solidFill>
                  <a:srgbClr val="000000"/>
                </a:solidFill>
                <a:latin typeface="Times New Roman"/>
              </a:rPr>
              <a:t>IV B.Tech  (I-Semester)</a:t>
            </a:r>
            <a:endParaRPr lang="en-IN" sz="1800" dirty="0" smtClean="0"/>
          </a:p>
          <a:p>
            <a:r>
              <a:rPr lang="en-IN" sz="1800" dirty="0" smtClean="0">
                <a:solidFill>
                  <a:srgbClr val="000000"/>
                </a:solidFill>
                <a:latin typeface="Times New Roman"/>
                <a:ea typeface="Verdana"/>
              </a:rPr>
              <a:t>Department of Information Technology</a:t>
            </a:r>
            <a:endParaRPr lang="en-IN" sz="1800" dirty="0" smtClean="0"/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0900" y="2819400"/>
            <a:ext cx="2209800" cy="1295400"/>
          </a:xfrm>
          <a:prstGeom prst="rect">
            <a:avLst/>
          </a:prstGeom>
          <a:ln w="9360">
            <a:noFill/>
          </a:ln>
        </p:spPr>
      </p:pic>
      <p:sp>
        <p:nvSpPr>
          <p:cNvPr id="5" name="Rectangle 4"/>
          <p:cNvSpPr/>
          <p:nvPr/>
        </p:nvSpPr>
        <p:spPr>
          <a:xfrm>
            <a:off x="152400" y="4145508"/>
            <a:ext cx="8686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rgbClr val="000000"/>
                </a:solidFill>
                <a:latin typeface="Bahamas"/>
                <a:ea typeface="Verdana"/>
              </a:rPr>
              <a:t>SREE VIDYANIKETHAN ENGINEERING COLLEGE </a:t>
            </a:r>
          </a:p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Bahamas"/>
                <a:ea typeface="Verdana"/>
              </a:rPr>
              <a:t>(AUTONOMOUS)</a:t>
            </a:r>
            <a:endParaRPr lang="en-IN" dirty="0">
              <a:latin typeface="Bahamas"/>
            </a:endParaRPr>
          </a:p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rgbClr val="17375E"/>
                </a:solidFill>
                <a:latin typeface="Times New Roman"/>
                <a:ea typeface="Verdana"/>
              </a:rPr>
              <a:t>(Approved by AICTE, Accredited by NBA and Affiliated to JNTUA, </a:t>
            </a:r>
            <a:r>
              <a:rPr lang="en-IN" b="1" dirty="0" err="1">
                <a:solidFill>
                  <a:srgbClr val="17375E"/>
                </a:solidFill>
                <a:latin typeface="Times New Roman"/>
                <a:ea typeface="Verdana"/>
              </a:rPr>
              <a:t>Anantapur</a:t>
            </a:r>
            <a:r>
              <a:rPr lang="en-IN" b="1" dirty="0">
                <a:solidFill>
                  <a:srgbClr val="17375E"/>
                </a:solidFill>
                <a:latin typeface="Times New Roman"/>
                <a:ea typeface="Verdana"/>
              </a:rPr>
              <a:t>)</a:t>
            </a:r>
            <a:endParaRPr lang="en-IN" dirty="0"/>
          </a:p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rgbClr val="17375E"/>
                </a:solidFill>
                <a:latin typeface="Times New Roman"/>
                <a:ea typeface="Verdana"/>
              </a:rPr>
              <a:t>2017-2018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2400" y="5499725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Times New Roman"/>
              </a:rPr>
              <a:t>Guide.			 		             Head of the Dept.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/>
                <a:ea typeface="Verdana"/>
              </a:rPr>
              <a:t>      </a:t>
            </a:r>
            <a:r>
              <a:rPr lang="en-IN" dirty="0" err="1" smtClean="0">
                <a:solidFill>
                  <a:srgbClr val="000000"/>
                </a:solidFill>
                <a:latin typeface="Times New Roman"/>
                <a:ea typeface="Verdana"/>
              </a:rPr>
              <a:t>Dr.</a:t>
            </a:r>
            <a:r>
              <a:rPr lang="en-IN" dirty="0" smtClean="0">
                <a:solidFill>
                  <a:srgbClr val="000000"/>
                </a:solidFill>
                <a:latin typeface="Times New Roman"/>
                <a:ea typeface="Verdana"/>
              </a:rPr>
              <a:t> K. </a:t>
            </a:r>
            <a:r>
              <a:rPr lang="en-IN" dirty="0" err="1" smtClean="0">
                <a:solidFill>
                  <a:srgbClr val="000000"/>
                </a:solidFill>
                <a:latin typeface="Times New Roman"/>
                <a:ea typeface="Verdana"/>
              </a:rPr>
              <a:t>Khaja</a:t>
            </a:r>
            <a:r>
              <a:rPr lang="en-IN" dirty="0" smtClean="0">
                <a:solidFill>
                  <a:srgbClr val="000000"/>
                </a:solidFill>
                <a:latin typeface="Times New Roman"/>
                <a:ea typeface="Verdana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Times New Roman"/>
                <a:ea typeface="Verdana"/>
              </a:rPr>
              <a:t>Baseer</a:t>
            </a:r>
            <a:r>
              <a:rPr lang="en-IN" baseline="-25000" dirty="0" smtClean="0">
                <a:solidFill>
                  <a:srgbClr val="000000"/>
                </a:solidFill>
                <a:latin typeface="Times New Roman"/>
                <a:ea typeface="Verdana"/>
              </a:rPr>
              <a:t>, </a:t>
            </a:r>
            <a:r>
              <a:rPr lang="en-IN" sz="1400" baseline="-25000" dirty="0">
                <a:solidFill>
                  <a:srgbClr val="000000"/>
                </a:solidFill>
                <a:latin typeface="Times New Roman"/>
                <a:ea typeface="Verdana"/>
              </a:rPr>
              <a:t>M. Tech</a:t>
            </a:r>
            <a:r>
              <a:rPr lang="en-IN" sz="1400" baseline="-25000" dirty="0" smtClean="0">
                <a:solidFill>
                  <a:srgbClr val="000000"/>
                </a:solidFill>
                <a:latin typeface="Times New Roman"/>
                <a:ea typeface="Verdana"/>
              </a:rPr>
              <a:t>., Ph.D.,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Verdana"/>
              </a:rPr>
              <a:t>		 	      </a:t>
            </a:r>
            <a:r>
              <a:rPr lang="en-IN" dirty="0" smtClean="0">
                <a:solidFill>
                  <a:srgbClr val="000000"/>
                </a:solidFill>
                <a:latin typeface="Times New Roman"/>
                <a:ea typeface="Verdana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/>
                <a:ea typeface="Verdana"/>
              </a:rPr>
              <a:t>Dr.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Verdana"/>
              </a:rPr>
              <a:t> K. </a:t>
            </a:r>
            <a:r>
              <a:rPr lang="en-IN" dirty="0" err="1">
                <a:solidFill>
                  <a:srgbClr val="000000"/>
                </a:solidFill>
                <a:latin typeface="Times New Roman"/>
                <a:ea typeface="Verdana"/>
              </a:rPr>
              <a:t>Ramani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Verdana"/>
              </a:rPr>
              <a:t>, </a:t>
            </a:r>
            <a:r>
              <a:rPr lang="en-IN" sz="1400" baseline="-25000" dirty="0">
                <a:solidFill>
                  <a:srgbClr val="000000"/>
                </a:solidFill>
                <a:latin typeface="Times New Roman"/>
                <a:ea typeface="Verdana"/>
              </a:rPr>
              <a:t>M .Tech</a:t>
            </a:r>
            <a:r>
              <a:rPr lang="en-IN" sz="1400" baseline="-25000" dirty="0" smtClean="0">
                <a:solidFill>
                  <a:srgbClr val="000000"/>
                </a:solidFill>
                <a:latin typeface="Times New Roman"/>
                <a:ea typeface="Verdana"/>
              </a:rPr>
              <a:t>.,</a:t>
            </a:r>
            <a:r>
              <a:rPr lang="en-IN" sz="1400" baseline="-25000" dirty="0" err="1" smtClean="0">
                <a:solidFill>
                  <a:srgbClr val="000000"/>
                </a:solidFill>
                <a:latin typeface="Times New Roman"/>
                <a:ea typeface="Verdana"/>
              </a:rPr>
              <a:t>Ph.D</a:t>
            </a:r>
            <a:r>
              <a:rPr lang="en-IN" sz="1400" baseline="-25000" dirty="0" smtClean="0">
                <a:solidFill>
                  <a:srgbClr val="000000"/>
                </a:solidFill>
                <a:latin typeface="Times New Roman"/>
                <a:ea typeface="Verdana"/>
              </a:rPr>
              <a:t>.,</a:t>
            </a:r>
            <a:r>
              <a:rPr lang="en-IN" sz="1400" dirty="0" smtClean="0">
                <a:solidFill>
                  <a:srgbClr val="000000"/>
                </a:solidFill>
                <a:latin typeface="Times New Roman"/>
                <a:ea typeface="Verdana"/>
              </a:rPr>
              <a:t> </a:t>
            </a:r>
            <a:endParaRPr lang="en-IN" dirty="0">
              <a:solidFill>
                <a:srgbClr val="000000"/>
              </a:solidFill>
              <a:latin typeface="Times New Roman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/>
                <a:ea typeface="Verdana"/>
              </a:rPr>
              <a:t>      Associate Professor				       </a:t>
            </a:r>
            <a:r>
              <a:rPr lang="en-IN" dirty="0" smtClean="0">
                <a:solidFill>
                  <a:srgbClr val="000000"/>
                </a:solidFill>
                <a:latin typeface="Times New Roman"/>
                <a:ea typeface="Verdana"/>
              </a:rPr>
              <a:t>Professor 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Verdana"/>
              </a:rPr>
              <a:t>and HOD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cont..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J. Dean and S. Ghemawat, “MapReduce: simplified data processing on large clusters,” Communications of the ACM, vol. 51, no. 1, pp.107–113, 2008. 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These parsers are programming model and easily implementation for processing and generating large data sets.</a:t>
            </a:r>
          </a:p>
          <a:p>
            <a:pPr>
              <a:lnSpc>
                <a:spcPct val="17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method is used in BDSA approach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 this there are two process. Those are: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1) Map process</a:t>
            </a:r>
          </a:p>
          <a:p>
            <a:pPr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function process the key/value pair and generates the intermediate key/value pair.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2) Reduce process</a:t>
            </a:r>
          </a:p>
          <a:p>
            <a:pPr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function merges all intermediate key/value pair with the same intermediate key.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J. Oberheide, E. Cooke, and F. Jahanian, “Cloudav: N-version antivirus in the network cloud.” in USENIX Security Symposium, San Jose, California, USA, 2008, pp. 91–106. </a:t>
            </a:r>
            <a:endParaRPr lang="en-I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Antivirus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software is one of the most widely used tools for detecting and stopping malicious and unwanted software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benefits of this approach are better detection of malicious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software,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enhanced forensics capabilities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cont..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T. Mahmood and U. Afzal, “Security analytics: big data analytics for cyber security: a review of trends, techniques and tools,” in Information assurance (ncia), 2013 2nd national conference on. Rawalpindi, Pakistan: IEEE, 2013, pp. 129–134. </a:t>
            </a:r>
            <a:endParaRPr lang="en-I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 this the various logs are obtained to determine the attack.</a:t>
            </a:r>
          </a:p>
          <a:p>
            <a:pPr>
              <a:lnSpc>
                <a:spcPct val="15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detect the attack they used the correlation method.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							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N.Weaver, J.Amann, J. Beekman, M. Payer et al., “The matter of heartbleed,” in Proceedings of the 2014 Conference on Internet Measurement Conference. Vancouver, BC, Canada: ACM, 2014, pp. 475–488.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Heartbleed vulnerability was one of the most impactful.</a:t>
            </a:r>
            <a:r>
              <a:rPr lang="en-IN" sz="2400" dirty="0"/>
              <a:t>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approach has severe impacts, risks.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takes the personal data, username, password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, etc.,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detect previously undiscovered attacks, this is often not carried out in real-time and current implementations are intrinsically non scalable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dependence on a regularly-updated signature database makes it limited in detecting zero-day attacks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completed map tasks are again executed because their output is stored on the local disks.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increasing complexity of antivirus software and services have indirectly results in vulnerabilities. </a:t>
            </a:r>
          </a:p>
          <a:p>
            <a:pPr>
              <a:lnSpc>
                <a:spcPct val="16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Difficulty of performing long-running tests on real-world systems. </a:t>
            </a:r>
          </a:p>
          <a:p>
            <a:pPr marL="0" indent="0">
              <a:lnSpc>
                <a:spcPct val="160000"/>
              </a:lnSpc>
              <a:buNone/>
            </a:pPr>
            <a:endParaRPr lang="en-IN" sz="2800" dirty="0"/>
          </a:p>
          <a:p>
            <a:pPr>
              <a:lnSpc>
                <a:spcPct val="160000"/>
              </a:lnSpc>
            </a:pPr>
            <a:endParaRPr lang="en-IN" sz="2800" dirty="0"/>
          </a:p>
          <a:p>
            <a:pPr>
              <a:lnSpc>
                <a:spcPct val="160000"/>
              </a:lnSpc>
            </a:pPr>
            <a:endParaRPr lang="en-IN" dirty="0"/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overcome those limitations we use the approach called as BDSA approach.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BDSA means Big Data based Security Analytics.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main aim is to detect attacks in real-time malware.	The principles are used in the development of BDSA approach.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 1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Unsupervised classification</a:t>
            </a:r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 2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Holistic prediction</a:t>
            </a:r>
          </a:p>
          <a:p>
            <a:pPr>
              <a:lnSpc>
                <a:spcPct val="160000"/>
              </a:lnSpc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 3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	Real-time</a:t>
            </a:r>
          </a:p>
          <a:p>
            <a:pPr>
              <a:lnSpc>
                <a:spcPct val="160000"/>
              </a:lnSpc>
            </a:pP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 4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 5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	Deployability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Conceptual framework of BDSA approach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Conceptual framework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this approach there are two process.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Determination of attack presence.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Extraction of attack features.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1) Determination of attack presence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stored features are loaded from the Cassandra database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train the data.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process consists of 2 phases: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Logistic Regression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Belief Propagation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Logistic Regression checks whether the given data projects into two pre-defined classes.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It calculates the probability p of attack at a feature ‘X’.</a:t>
                </a:r>
              </a:p>
              <a:p>
                <a:pPr>
                  <a:lnSpc>
                    <a:spcPct val="160000"/>
                  </a:lnSpc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Then the feature ‘X’ projects into one of the two pre-defined classes.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The probability using the logit function is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IN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P(y=c/x)=1/(1+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ϵ</m:t>
                        </m:r>
                      </m:sup>
                    </m:sSup>
                  </m:oMath>
                </a14:m>
                <a:r>
                  <a:rPr lang="el-GR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endParaRPr lang="en-IN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 rotWithShape="1">
                <a:blip r:embed="rId3"/>
                <a:stretch>
                  <a:fillRect l="-1259" b="-172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21099657">
            <a:off x="6567986" y="5551988"/>
            <a:ext cx="19812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>
            <a:off x="4076700" y="6009188"/>
            <a:ext cx="2781300" cy="23921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Belief Propagation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this phase the input is conditional probability in order to calculate the attack presence.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calculate the Belief attack BEL 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</a:t>
            </a:r>
            <a:r>
              <a:rPr lang="en-IN" sz="29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 P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port_change 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port_change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* P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unknown_exect 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unknown_exect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*</a:t>
            </a:r>
            <a:r>
              <a:rPr lang="en-I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	P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in_connect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in_connect</a:t>
            </a:r>
            <a:r>
              <a:rPr lang="en-IN" sz="29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* P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out_connect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out_connect</a:t>
            </a:r>
            <a:r>
              <a:rPr lang="en-IN" sz="29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IN" sz="2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P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port_change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port_change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)=[P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port_change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Attak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port_change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Benign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unknown_exect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unknown_exect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) =[P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unknown_exect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unknown_exect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Benign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  P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in_connect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in_connect 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) =[P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in_connect 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in_connect 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Benign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P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out_connect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(Attack/ᵡ</a:t>
            </a:r>
            <a:r>
              <a:rPr lang="en-IN" sz="2900" baseline="30000" dirty="0" smtClean="0">
                <a:latin typeface="Times New Roman" pitchFamily="18" charset="0"/>
                <a:cs typeface="Times New Roman" pitchFamily="18" charset="0"/>
              </a:rPr>
              <a:t>out_connect</a:t>
            </a:r>
            <a:r>
              <a:rPr lang="en-IN" sz="2900" baseline="-25000" dirty="0" smtClean="0"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) =[P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out_connect 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out_connect 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Benign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Extraction of Attack Feature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Extracting of attack features 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1) Graph-Based Event Correlation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2) MapReduce parser.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Graph-Based </a:t>
            </a: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Correlation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 is periodically collects from VM’s.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network entry is as follows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net_log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:= {IP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Port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IP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Port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application entry is as follows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app_log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:={IP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APP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UserID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Port</a:t>
            </a:r>
            <a:r>
              <a:rPr lang="en-I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cont..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638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correlated entry is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Correlated_log:={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Port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IP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Port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 App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UserID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MapReduce Parser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function consists  of two processes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1) Map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2) Reduce process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 process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has the key/value pair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where k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traffic flow and v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the occurrence of traffic flow.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cont..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Reduce process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intermediate key/value pairs are generated from the map process.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key/value pairs are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k’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,v’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where k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unified path for a source and the v’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the occurrence of count.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for Belief Propagation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Pport_change, Punknown_exect,Pin_connect, and Pout_connect </a:t>
            </a:r>
          </a:p>
          <a:p>
            <a:pPr marL="0" indent="0">
              <a:buNone/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Begin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1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Initialize: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Create the Bayesian network of attack features using factor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		graphs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Set the factor graphs Fexe, Fin, Fout,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Fport.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3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do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3.1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Update the factor graphs Fexe, Fin, Fout, and Fport with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respective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conditional probabilities PAttack and PBenign.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3.2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Calculate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exe-&gt;Attack,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in-&gt;Attack,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out-&gt;Attack, and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port-&gt; 				Attack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3.3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For unknown_exect and in_connect, calculate Fattack.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3.4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Calculate BELAttack by using the Eq.(1)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3.5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BELAttack&lt; lower belief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then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3.5.1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Alarm “attack presence”.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3.5.2: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Update the tables in Cassandra DB with newly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	identified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attack features.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4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End do </a:t>
            </a:r>
          </a:p>
          <a:p>
            <a:pPr marL="0" indent="0">
              <a:buNone/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End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for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i="1" dirty="0">
                <a:latin typeface="Times New Roman" pitchFamily="18" charset="0"/>
                <a:cs typeface="Times New Roman" pitchFamily="18" charset="0"/>
              </a:rPr>
              <a:t>Begin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1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Initialize: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Obtain benign and malicious parameters of the attack features from Cassandra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DB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2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Train classifiers for monitored features using Logistic Regression.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3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do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3.1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Collect network and user application logs from guest VM‟s.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3.2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Filter network log entries using the guest VMs‟ IP addresses.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3.3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Form correlated log.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3.4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Use correlated log to form a correlation graph G.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3.5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Input G into MapReduce parser to identify potential attack paths {attack_paths}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which is a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sub-set of all graph paths.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3.6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each attack_path in {attack_paths}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do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       3.6.1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i&lt;-0.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        3.6.2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each monitored feature tfeature in attack_path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do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                         3.6.2.1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Calculate Pport_change, Punknown_exect, Pin_connect, and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	Pout_connect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3.6.2.2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Pass Pport_change, Punknown_exect, Pin_connect, and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	Pout_connect  into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algorithm 1 as input.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          3.6.3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End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3.7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End do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4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End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End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approach is also implemented by using python environment. 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For experiments, this approach is also implemented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Ubuntu OS. 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ability of the BDSA approach to detect different malware attacks is evaluated by executing the two userspace malware programs as well as the two kernel-level root kits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guest VMs.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BDSA approach provides a fastest detection time compared to Livewire threat detection approach.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effectiveness of the BDSA approach is evaluated by testing it against well-known malware and root kit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attacks.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logistic regression enables the fast calculation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attacks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conditional probabilities.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BDSA approach incurs less performance overhead in attack detection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against Livewire.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Singh, S. C.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Guntuku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A. Thakur, and C.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Hota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“Big data analytics framework for peer-to-peer botnet detection using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random forests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,” Information Sciences, vol. 278, pp. 488–497, 2014. </a:t>
            </a:r>
          </a:p>
          <a:p>
            <a:pPr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M. Watson, A.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Marnerides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Mauthe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D. Hutchison et al., “Malware detection in cloud computing infrastructures,” IEEE Transactions on Dependable and Secure Computing, pp. 192 –205, 2015.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Fattori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Lanzi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Balzarotti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and E. Kirda, “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Hypervisor based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malware protection with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accessminer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,” Computers &amp; Security, vol. 52, pp. 33–50, 2015. </a:t>
            </a:r>
          </a:p>
          <a:p>
            <a:pPr>
              <a:lnSpc>
                <a:spcPct val="170000"/>
              </a:lnSpc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310" y="272955"/>
            <a:ext cx="8229600" cy="655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cloud computing?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Virtualized  infrastructure?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10" y="304800"/>
            <a:ext cx="3200400" cy="2667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581400"/>
            <a:ext cx="3567754" cy="2209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IN" sz="2100" dirty="0" smtClean="0"/>
              <a:t>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Now-a-days, in this world cyber-attacks are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becoming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more and more and no limit for it. </a:t>
            </a: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The cyber attackers have more interest to attack on 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Virtualized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infrastructure.</a:t>
            </a:r>
          </a:p>
          <a:p>
            <a:pPr>
              <a:lnSpc>
                <a:spcPct val="170000"/>
              </a:lnSpc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To attack they use the techniques are Heartbleed, VENOM, Shellshock etc.,</a:t>
            </a:r>
          </a:p>
          <a:p>
            <a:pPr>
              <a:lnSpc>
                <a:spcPct val="170000"/>
              </a:lnSpc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This seminar discusses about the BDSA approach to identify these attacks</a:t>
            </a:r>
          </a:p>
          <a:p>
            <a:pPr>
              <a:lnSpc>
                <a:spcPct val="170000"/>
              </a:lnSpc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The approach firstly determines the attack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extract the attack by using some methods.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     cont..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approach overcomes the cyber-attacks on software code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approach is evaluated using well-known malware with existing techniques.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BDSA approach is effective in determining attacks than other existing techniques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approach consists of 3 steps: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1) Collects the user data from the virtual machine and 		stores in HDFS.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2) Find the attack features through correlation and 			MapReduce parser.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3) Extract the attack through logistic regression and belief   			propagation method</a:t>
            </a:r>
            <a:r>
              <a:rPr lang="en-IN" sz="2800" dirty="0" smtClean="0"/>
              <a:t>s.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Virtualized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infrastructure consists of Virtual Machine’s (VM) that rely upon multi-instance resources.</a:t>
            </a:r>
          </a:p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VM’s consists of large data that has became advantage for the cyber-attackers.</a:t>
            </a:r>
          </a:p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techniques to attack are: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VENOM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Virtualized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Environment Neglected Operations Manipulation.</a:t>
            </a:r>
          </a:p>
          <a:p>
            <a:pPr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attacker break down the VM’s and access the data.</a:t>
            </a:r>
          </a:p>
          <a:p>
            <a:pPr>
              <a:lnSpc>
                <a:spcPct val="160000"/>
              </a:lnSpc>
            </a:pP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cont..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15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Heartbleed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was the most impactful attack.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allows attackers to read sensitive information such as Username, password, personal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Shellshock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allows the attackers to enter into the Operating System and get the login details to perform attacks.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The below technique is used to extract these attacks.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	        cont..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BDSA approach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approach is  used to protect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Virtualized infrastructure from these attacks.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basic idea of this approach is to detect real time malware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attacks.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network logs as well as the user application logs collected from the guest VMs which are stored in a Hadoop Distributed File System (HDFS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T.-F. Yen, A. Oprea, K. Onarlioglu, T. Leetham, W. Robertson, A. Juels, and E. Kirda, “Beehive: Large-scale log analysis for detecting suspicious activity in enterprise networks,” in Proceedings of the 29th Annual Computer Security Applications Conference. New Orleans, Lousiana, USA: ACM, 2013, pp. 199–208.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detect attacks through correlating logs. It consists of 2 steps: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1)Firstly it collects logs of data from different points within the network.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2)then the logs are parsed using known network to extract features.</a:t>
            </a:r>
          </a:p>
          <a:p>
            <a:pPr>
              <a:lnSpc>
                <a:spcPct val="12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is able to detect attacks in even large amounts of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1425</Words>
  <Application>Microsoft Office PowerPoint</Application>
  <PresentationFormat>On-screen Show (4:3)</PresentationFormat>
  <Paragraphs>240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Big Data based Security Analytics for Virtualized Infrastructure in cloud computing</vt:lpstr>
      <vt:lpstr>Contents</vt:lpstr>
      <vt:lpstr>PowerPoint Presentation</vt:lpstr>
      <vt:lpstr>Abstract</vt:lpstr>
      <vt:lpstr>            cont..</vt:lpstr>
      <vt:lpstr>Introduction</vt:lpstr>
      <vt:lpstr>       cont..</vt:lpstr>
      <vt:lpstr>               cont..</vt:lpstr>
      <vt:lpstr>Literature Survey</vt:lpstr>
      <vt:lpstr>       cont..</vt:lpstr>
      <vt:lpstr>            cont..</vt:lpstr>
      <vt:lpstr>       cont..</vt:lpstr>
      <vt:lpstr>       cont..</vt:lpstr>
      <vt:lpstr>Limitations</vt:lpstr>
      <vt:lpstr>Proposed System</vt:lpstr>
      <vt:lpstr>Principles</vt:lpstr>
      <vt:lpstr>Conceptual framework of BDSA approach</vt:lpstr>
      <vt:lpstr>Conceptual framework</vt:lpstr>
      <vt:lpstr>Logistic Regression</vt:lpstr>
      <vt:lpstr>Belief Propagation</vt:lpstr>
      <vt:lpstr> Extraction of Attack Feature  </vt:lpstr>
      <vt:lpstr>       cont..</vt:lpstr>
      <vt:lpstr>       cont..</vt:lpstr>
      <vt:lpstr>Algorithm for Belief Propagation</vt:lpstr>
      <vt:lpstr>Algorithm for Security Analysis</vt:lpstr>
      <vt:lpstr>Advantages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based Security Analytics for Virtualised infrastructure in cloud computing</dc:title>
  <dc:creator>vini juturu</dc:creator>
  <cp:lastModifiedBy>vini juturu</cp:lastModifiedBy>
  <cp:revision>87</cp:revision>
  <dcterms:created xsi:type="dcterms:W3CDTF">2006-08-16T00:00:00Z</dcterms:created>
  <dcterms:modified xsi:type="dcterms:W3CDTF">2017-11-14T06:00:37Z</dcterms:modified>
</cp:coreProperties>
</file>