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87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7666" y="1059942"/>
            <a:ext cx="7468666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500"/>
                </a:moveTo>
                <a:lnTo>
                  <a:pt x="4572000" y="5143500"/>
                </a:lnTo>
                <a:lnTo>
                  <a:pt x="4572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30829" y="2273300"/>
            <a:ext cx="348234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7042" y="821313"/>
            <a:ext cx="7773670" cy="1613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k8s.io/community/contributors/design-proposals/scheduling/resources.md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docs/concepts/overview/working-with-objects/label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00200" y="1581150"/>
            <a:ext cx="6098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Kubernetes Volumes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16535"/>
            <a:ext cx="3812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40" dirty="0"/>
              <a:t>Volume </a:t>
            </a:r>
            <a:r>
              <a:rPr sz="2800" spc="30" dirty="0"/>
              <a:t>type </a:t>
            </a:r>
            <a:r>
              <a:rPr sz="2800" spc="300" dirty="0"/>
              <a:t>-</a:t>
            </a:r>
            <a:r>
              <a:rPr sz="2800" spc="-325" dirty="0"/>
              <a:t> </a:t>
            </a:r>
            <a:r>
              <a:rPr sz="2800" spc="25" dirty="0"/>
              <a:t>hostPath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817350"/>
            <a:ext cx="7738109" cy="1287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45" dirty="0">
                <a:solidFill>
                  <a:srgbClr val="585858"/>
                </a:solidFill>
                <a:latin typeface="Arial"/>
                <a:cs typeface="Arial"/>
              </a:rPr>
              <a:t>It</a:t>
            </a:r>
            <a:r>
              <a:rPr sz="1800" spc="-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585858"/>
                </a:solidFill>
                <a:latin typeface="Arial"/>
                <a:cs typeface="Arial"/>
              </a:rPr>
              <a:t>posts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800" spc="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8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Arial"/>
                <a:cs typeface="Arial"/>
              </a:rPr>
              <a:t>specific</a:t>
            </a:r>
            <a:r>
              <a:rPr sz="1800" spc="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Arial"/>
                <a:cs typeface="Arial"/>
              </a:rPr>
              <a:t>file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 or </a:t>
            </a:r>
            <a:r>
              <a:rPr sz="1800" spc="45" dirty="0">
                <a:solidFill>
                  <a:srgbClr val="585858"/>
                </a:solidFill>
                <a:latin typeface="Arial"/>
                <a:cs typeface="Arial"/>
              </a:rPr>
              <a:t>directory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Arial"/>
                <a:cs typeface="Arial"/>
              </a:rPr>
              <a:t>on</a:t>
            </a:r>
            <a:r>
              <a:rPr sz="18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800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node’s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Arial"/>
                <a:cs typeface="Arial"/>
              </a:rPr>
              <a:t>file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Pods</a:t>
            </a:r>
            <a:r>
              <a:rPr sz="18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running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on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same</a:t>
            </a:r>
            <a:r>
              <a:rPr sz="1800" spc="-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Arial"/>
                <a:cs typeface="Arial"/>
              </a:rPr>
              <a:t>node</a:t>
            </a:r>
            <a:r>
              <a:rPr sz="18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using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same</a:t>
            </a:r>
            <a:r>
              <a:rPr sz="1800" spc="-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Arial"/>
                <a:cs typeface="Arial"/>
              </a:rPr>
              <a:t>path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in their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volume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20" dirty="0">
                <a:solidFill>
                  <a:srgbClr val="585858"/>
                </a:solidFill>
                <a:latin typeface="Arial"/>
                <a:cs typeface="Arial"/>
              </a:rPr>
              <a:t>hostPath </a:t>
            </a: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volume </a:t>
            </a:r>
            <a:r>
              <a:rPr sz="1800" spc="-60" dirty="0">
                <a:solidFill>
                  <a:srgbClr val="585858"/>
                </a:solidFill>
                <a:latin typeface="Arial"/>
                <a:cs typeface="Arial"/>
              </a:rPr>
              <a:t>is </a:t>
            </a:r>
            <a:r>
              <a:rPr sz="1800" spc="35" dirty="0">
                <a:solidFill>
                  <a:srgbClr val="585858"/>
                </a:solidFill>
                <a:latin typeface="Arial"/>
                <a:cs typeface="Arial"/>
              </a:rPr>
              <a:t>not </a:t>
            </a:r>
            <a:r>
              <a:rPr sz="1800" spc="30" dirty="0">
                <a:solidFill>
                  <a:srgbClr val="585858"/>
                </a:solidFill>
                <a:latin typeface="Arial"/>
                <a:cs typeface="Arial"/>
              </a:rPr>
              <a:t>deleted 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when 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Pod 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is </a:t>
            </a:r>
            <a:r>
              <a:rPr sz="1800" spc="20" dirty="0">
                <a:solidFill>
                  <a:srgbClr val="585858"/>
                </a:solidFill>
                <a:latin typeface="Arial"/>
                <a:cs typeface="Arial"/>
              </a:rPr>
              <a:t>torn</a:t>
            </a:r>
            <a:r>
              <a:rPr sz="1800" spc="-2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Arial"/>
                <a:cs typeface="Arial"/>
              </a:rPr>
              <a:t>down 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spc="30" dirty="0">
                <a:solidFill>
                  <a:srgbClr val="585858"/>
                </a:solidFill>
                <a:latin typeface="Arial"/>
                <a:cs typeface="Arial"/>
              </a:rPr>
              <a:t>(If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new 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Pod 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is </a:t>
            </a:r>
            <a:r>
              <a:rPr sz="1800" spc="30" dirty="0">
                <a:solidFill>
                  <a:srgbClr val="585858"/>
                </a:solidFill>
                <a:latin typeface="Arial"/>
                <a:cs typeface="Arial"/>
              </a:rPr>
              <a:t>started, </a:t>
            </a:r>
            <a:r>
              <a:rPr sz="1800" spc="55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files </a:t>
            </a:r>
            <a:r>
              <a:rPr sz="1800" spc="20" dirty="0">
                <a:solidFill>
                  <a:srgbClr val="585858"/>
                </a:solidFill>
                <a:latin typeface="Arial"/>
                <a:cs typeface="Arial"/>
              </a:rPr>
              <a:t>in 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hostPath </a:t>
            </a: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volume 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will </a:t>
            </a:r>
            <a:r>
              <a:rPr sz="1800" spc="40" dirty="0">
                <a:solidFill>
                  <a:srgbClr val="585858"/>
                </a:solidFill>
                <a:latin typeface="Arial"/>
                <a:cs typeface="Arial"/>
              </a:rPr>
              <a:t>be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585858"/>
                </a:solidFill>
                <a:latin typeface="Arial"/>
                <a:cs typeface="Arial"/>
              </a:rPr>
              <a:t>remained)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7920" y="2578607"/>
            <a:ext cx="2014855" cy="1727200"/>
          </a:xfrm>
          <a:custGeom>
            <a:avLst/>
            <a:gdLst/>
            <a:ahLst/>
            <a:cxnLst/>
            <a:rect l="l" t="t" r="r" b="b"/>
            <a:pathLst>
              <a:path w="2014854" h="1727200">
                <a:moveTo>
                  <a:pt x="0" y="1726692"/>
                </a:moveTo>
                <a:lnTo>
                  <a:pt x="2014728" y="1726692"/>
                </a:lnTo>
                <a:lnTo>
                  <a:pt x="2014728" y="0"/>
                </a:lnTo>
                <a:lnTo>
                  <a:pt x="0" y="0"/>
                </a:lnTo>
                <a:lnTo>
                  <a:pt x="0" y="1726692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3660" y="3006851"/>
            <a:ext cx="662940" cy="441959"/>
          </a:xfrm>
          <a:custGeom>
            <a:avLst/>
            <a:gdLst/>
            <a:ahLst/>
            <a:cxnLst/>
            <a:rect l="l" t="t" r="r" b="b"/>
            <a:pathLst>
              <a:path w="662939" h="441960">
                <a:moveTo>
                  <a:pt x="0" y="441960"/>
                </a:moveTo>
                <a:lnTo>
                  <a:pt x="662939" y="441960"/>
                </a:lnTo>
                <a:lnTo>
                  <a:pt x="662939" y="0"/>
                </a:lnTo>
                <a:lnTo>
                  <a:pt x="0" y="0"/>
                </a:lnTo>
                <a:lnTo>
                  <a:pt x="0" y="4419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83864" y="3006851"/>
            <a:ext cx="661670" cy="441959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1938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940"/>
              </a:spcBef>
            </a:pPr>
            <a:r>
              <a:rPr sz="1200" spc="-5" dirty="0">
                <a:latin typeface="Arial"/>
                <a:cs typeface="Arial"/>
              </a:rPr>
              <a:t>Pod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59379" y="3688079"/>
            <a:ext cx="1485900" cy="441959"/>
          </a:xfrm>
          <a:custGeom>
            <a:avLst/>
            <a:gdLst/>
            <a:ahLst/>
            <a:cxnLst/>
            <a:rect l="l" t="t" r="r" b="b"/>
            <a:pathLst>
              <a:path w="1485900" h="441960">
                <a:moveTo>
                  <a:pt x="1485899" y="0"/>
                </a:moveTo>
                <a:lnTo>
                  <a:pt x="297180" y="0"/>
                </a:lnTo>
                <a:lnTo>
                  <a:pt x="0" y="88392"/>
                </a:lnTo>
                <a:lnTo>
                  <a:pt x="0" y="441960"/>
                </a:lnTo>
                <a:lnTo>
                  <a:pt x="1485899" y="441960"/>
                </a:lnTo>
                <a:lnTo>
                  <a:pt x="148589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07920" y="2640533"/>
            <a:ext cx="2014855" cy="1419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EEEEEE"/>
                </a:solidFill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  <a:p>
            <a:pPr marL="401320">
              <a:lnSpc>
                <a:spcPct val="100000"/>
              </a:lnSpc>
              <a:spcBef>
                <a:spcPts val="1565"/>
              </a:spcBef>
            </a:pPr>
            <a:r>
              <a:rPr sz="1200" spc="-5" dirty="0">
                <a:latin typeface="Arial"/>
                <a:cs typeface="Arial"/>
              </a:rPr>
              <a:t>Pod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R="17145" algn="ctr">
              <a:lnSpc>
                <a:spcPct val="100000"/>
              </a:lnSpc>
            </a:pPr>
            <a:r>
              <a:rPr sz="1400" spc="75" dirty="0">
                <a:latin typeface="Arial"/>
                <a:cs typeface="Arial"/>
              </a:rPr>
              <a:t>/mydirectory/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45892" y="3448811"/>
            <a:ext cx="457200" cy="239395"/>
          </a:xfrm>
          <a:custGeom>
            <a:avLst/>
            <a:gdLst/>
            <a:ahLst/>
            <a:cxnLst/>
            <a:rect l="l" t="t" r="r" b="b"/>
            <a:pathLst>
              <a:path w="457200" h="239395">
                <a:moveTo>
                  <a:pt x="0" y="0"/>
                </a:moveTo>
                <a:lnTo>
                  <a:pt x="0" y="119506"/>
                </a:lnTo>
                <a:lnTo>
                  <a:pt x="456945" y="119506"/>
                </a:lnTo>
                <a:lnTo>
                  <a:pt x="456945" y="239268"/>
                </a:lnTo>
              </a:path>
            </a:pathLst>
          </a:custGeom>
          <a:ln w="9143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63467" y="3448811"/>
            <a:ext cx="456565" cy="239395"/>
          </a:xfrm>
          <a:custGeom>
            <a:avLst/>
            <a:gdLst/>
            <a:ahLst/>
            <a:cxnLst/>
            <a:rect l="l" t="t" r="r" b="b"/>
            <a:pathLst>
              <a:path w="456564" h="239395">
                <a:moveTo>
                  <a:pt x="31750" y="163068"/>
                </a:moveTo>
                <a:lnTo>
                  <a:pt x="0" y="163068"/>
                </a:lnTo>
                <a:lnTo>
                  <a:pt x="38100" y="239268"/>
                </a:lnTo>
                <a:lnTo>
                  <a:pt x="69850" y="175768"/>
                </a:lnTo>
                <a:lnTo>
                  <a:pt x="31750" y="175768"/>
                </a:lnTo>
                <a:lnTo>
                  <a:pt x="31750" y="163068"/>
                </a:lnTo>
                <a:close/>
              </a:path>
              <a:path w="456564" h="239395">
                <a:moveTo>
                  <a:pt x="443865" y="113156"/>
                </a:moveTo>
                <a:lnTo>
                  <a:pt x="34544" y="113156"/>
                </a:lnTo>
                <a:lnTo>
                  <a:pt x="31750" y="115950"/>
                </a:lnTo>
                <a:lnTo>
                  <a:pt x="31750" y="175768"/>
                </a:lnTo>
                <a:lnTo>
                  <a:pt x="44450" y="175768"/>
                </a:lnTo>
                <a:lnTo>
                  <a:pt x="44450" y="125856"/>
                </a:lnTo>
                <a:lnTo>
                  <a:pt x="38100" y="125856"/>
                </a:lnTo>
                <a:lnTo>
                  <a:pt x="44450" y="119506"/>
                </a:lnTo>
                <a:lnTo>
                  <a:pt x="443865" y="119506"/>
                </a:lnTo>
                <a:lnTo>
                  <a:pt x="443865" y="113156"/>
                </a:lnTo>
                <a:close/>
              </a:path>
              <a:path w="456564" h="239395">
                <a:moveTo>
                  <a:pt x="76200" y="163068"/>
                </a:moveTo>
                <a:lnTo>
                  <a:pt x="44450" y="163068"/>
                </a:lnTo>
                <a:lnTo>
                  <a:pt x="44450" y="175768"/>
                </a:lnTo>
                <a:lnTo>
                  <a:pt x="69850" y="175768"/>
                </a:lnTo>
                <a:lnTo>
                  <a:pt x="76200" y="163068"/>
                </a:lnTo>
                <a:close/>
              </a:path>
              <a:path w="456564" h="239395">
                <a:moveTo>
                  <a:pt x="44450" y="119506"/>
                </a:moveTo>
                <a:lnTo>
                  <a:pt x="38100" y="125856"/>
                </a:lnTo>
                <a:lnTo>
                  <a:pt x="44450" y="125856"/>
                </a:lnTo>
                <a:lnTo>
                  <a:pt x="44450" y="119506"/>
                </a:lnTo>
                <a:close/>
              </a:path>
              <a:path w="456564" h="239395">
                <a:moveTo>
                  <a:pt x="456565" y="113156"/>
                </a:moveTo>
                <a:lnTo>
                  <a:pt x="450215" y="113156"/>
                </a:lnTo>
                <a:lnTo>
                  <a:pt x="443865" y="119506"/>
                </a:lnTo>
                <a:lnTo>
                  <a:pt x="44450" y="119506"/>
                </a:lnTo>
                <a:lnTo>
                  <a:pt x="44450" y="125856"/>
                </a:lnTo>
                <a:lnTo>
                  <a:pt x="453771" y="125856"/>
                </a:lnTo>
                <a:lnTo>
                  <a:pt x="456565" y="123062"/>
                </a:lnTo>
                <a:lnTo>
                  <a:pt x="456565" y="113156"/>
                </a:lnTo>
                <a:close/>
              </a:path>
              <a:path w="456564" h="239395">
                <a:moveTo>
                  <a:pt x="456565" y="0"/>
                </a:moveTo>
                <a:lnTo>
                  <a:pt x="443865" y="0"/>
                </a:lnTo>
                <a:lnTo>
                  <a:pt x="443865" y="119506"/>
                </a:lnTo>
                <a:lnTo>
                  <a:pt x="450215" y="113156"/>
                </a:lnTo>
                <a:lnTo>
                  <a:pt x="456565" y="113156"/>
                </a:lnTo>
                <a:lnTo>
                  <a:pt x="45656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15611" y="2578607"/>
            <a:ext cx="2014855" cy="1727200"/>
          </a:xfrm>
          <a:custGeom>
            <a:avLst/>
            <a:gdLst/>
            <a:ahLst/>
            <a:cxnLst/>
            <a:rect l="l" t="t" r="r" b="b"/>
            <a:pathLst>
              <a:path w="2014854" h="1727200">
                <a:moveTo>
                  <a:pt x="0" y="1726692"/>
                </a:moveTo>
                <a:lnTo>
                  <a:pt x="2014728" y="1726692"/>
                </a:lnTo>
                <a:lnTo>
                  <a:pt x="2014728" y="0"/>
                </a:lnTo>
                <a:lnTo>
                  <a:pt x="0" y="0"/>
                </a:lnTo>
                <a:lnTo>
                  <a:pt x="0" y="1726692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21352" y="3006851"/>
            <a:ext cx="662940" cy="441959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1938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940"/>
              </a:spcBef>
            </a:pPr>
            <a:r>
              <a:rPr sz="1200" spc="-5" dirty="0">
                <a:latin typeface="Arial"/>
                <a:cs typeface="Arial"/>
              </a:rPr>
              <a:t>Pod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67071" y="3688079"/>
            <a:ext cx="1485900" cy="441959"/>
          </a:xfrm>
          <a:custGeom>
            <a:avLst/>
            <a:gdLst/>
            <a:ahLst/>
            <a:cxnLst/>
            <a:rect l="l" t="t" r="r" b="b"/>
            <a:pathLst>
              <a:path w="1485900" h="441960">
                <a:moveTo>
                  <a:pt x="1485900" y="0"/>
                </a:moveTo>
                <a:lnTo>
                  <a:pt x="297179" y="0"/>
                </a:lnTo>
                <a:lnTo>
                  <a:pt x="0" y="88392"/>
                </a:lnTo>
                <a:lnTo>
                  <a:pt x="0" y="441960"/>
                </a:lnTo>
                <a:lnTo>
                  <a:pt x="1485900" y="441960"/>
                </a:lnTo>
                <a:lnTo>
                  <a:pt x="14859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15611" y="2640533"/>
            <a:ext cx="2014855" cy="1419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EEEEEE"/>
                </a:solidFill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R="16510" algn="ctr">
              <a:lnSpc>
                <a:spcPct val="100000"/>
              </a:lnSpc>
              <a:spcBef>
                <a:spcPts val="1845"/>
              </a:spcBef>
            </a:pPr>
            <a:r>
              <a:rPr sz="1400" spc="75" dirty="0">
                <a:latin typeface="Arial"/>
                <a:cs typeface="Arial"/>
              </a:rPr>
              <a:t>/mydirectory/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47234" y="3448811"/>
            <a:ext cx="501650" cy="239395"/>
          </a:xfrm>
          <a:custGeom>
            <a:avLst/>
            <a:gdLst/>
            <a:ahLst/>
            <a:cxnLst/>
            <a:rect l="l" t="t" r="r" b="b"/>
            <a:pathLst>
              <a:path w="501650" h="239395">
                <a:moveTo>
                  <a:pt x="456945" y="163068"/>
                </a:moveTo>
                <a:lnTo>
                  <a:pt x="425195" y="163068"/>
                </a:lnTo>
                <a:lnTo>
                  <a:pt x="463295" y="239268"/>
                </a:lnTo>
                <a:lnTo>
                  <a:pt x="495045" y="175768"/>
                </a:lnTo>
                <a:lnTo>
                  <a:pt x="456945" y="175768"/>
                </a:lnTo>
                <a:lnTo>
                  <a:pt x="456945" y="163068"/>
                </a:lnTo>
                <a:close/>
              </a:path>
              <a:path w="501650" h="239395">
                <a:moveTo>
                  <a:pt x="456945" y="119506"/>
                </a:moveTo>
                <a:lnTo>
                  <a:pt x="456945" y="175768"/>
                </a:lnTo>
                <a:lnTo>
                  <a:pt x="469645" y="175768"/>
                </a:lnTo>
                <a:lnTo>
                  <a:pt x="469645" y="125856"/>
                </a:lnTo>
                <a:lnTo>
                  <a:pt x="463295" y="125856"/>
                </a:lnTo>
                <a:lnTo>
                  <a:pt x="456945" y="119506"/>
                </a:lnTo>
                <a:close/>
              </a:path>
              <a:path w="501650" h="239395">
                <a:moveTo>
                  <a:pt x="501395" y="163068"/>
                </a:moveTo>
                <a:lnTo>
                  <a:pt x="469645" y="163068"/>
                </a:lnTo>
                <a:lnTo>
                  <a:pt x="469645" y="175768"/>
                </a:lnTo>
                <a:lnTo>
                  <a:pt x="495045" y="175768"/>
                </a:lnTo>
                <a:lnTo>
                  <a:pt x="501395" y="163068"/>
                </a:lnTo>
                <a:close/>
              </a:path>
              <a:path w="501650" h="239395">
                <a:moveTo>
                  <a:pt x="12700" y="0"/>
                </a:moveTo>
                <a:lnTo>
                  <a:pt x="0" y="0"/>
                </a:lnTo>
                <a:lnTo>
                  <a:pt x="0" y="123062"/>
                </a:lnTo>
                <a:lnTo>
                  <a:pt x="2793" y="125856"/>
                </a:lnTo>
                <a:lnTo>
                  <a:pt x="456945" y="125856"/>
                </a:lnTo>
                <a:lnTo>
                  <a:pt x="456945" y="119506"/>
                </a:lnTo>
                <a:lnTo>
                  <a:pt x="12700" y="119506"/>
                </a:lnTo>
                <a:lnTo>
                  <a:pt x="6350" y="113156"/>
                </a:lnTo>
                <a:lnTo>
                  <a:pt x="12700" y="113156"/>
                </a:lnTo>
                <a:lnTo>
                  <a:pt x="12700" y="0"/>
                </a:lnTo>
                <a:close/>
              </a:path>
              <a:path w="501650" h="239395">
                <a:moveTo>
                  <a:pt x="466725" y="113156"/>
                </a:moveTo>
                <a:lnTo>
                  <a:pt x="12700" y="113156"/>
                </a:lnTo>
                <a:lnTo>
                  <a:pt x="12700" y="119506"/>
                </a:lnTo>
                <a:lnTo>
                  <a:pt x="456945" y="119506"/>
                </a:lnTo>
                <a:lnTo>
                  <a:pt x="463295" y="125856"/>
                </a:lnTo>
                <a:lnTo>
                  <a:pt x="469645" y="125856"/>
                </a:lnTo>
                <a:lnTo>
                  <a:pt x="469645" y="115950"/>
                </a:lnTo>
                <a:lnTo>
                  <a:pt x="466725" y="113156"/>
                </a:lnTo>
                <a:close/>
              </a:path>
              <a:path w="501650" h="239395">
                <a:moveTo>
                  <a:pt x="12700" y="113156"/>
                </a:moveTo>
                <a:lnTo>
                  <a:pt x="6350" y="113156"/>
                </a:lnTo>
                <a:lnTo>
                  <a:pt x="12700" y="119506"/>
                </a:lnTo>
                <a:lnTo>
                  <a:pt x="12700" y="11315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87348" y="4495901"/>
            <a:ext cx="7324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925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4985E8"/>
                </a:solidFill>
                <a:latin typeface="Arial"/>
                <a:cs typeface="Arial"/>
              </a:rPr>
              <a:t>If</a:t>
            </a:r>
            <a:r>
              <a:rPr sz="1200" spc="2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4985E8"/>
                </a:solidFill>
                <a:latin typeface="Arial"/>
                <a:cs typeface="Arial"/>
              </a:rPr>
              <a:t>you’re</a:t>
            </a:r>
            <a:r>
              <a:rPr sz="1200" spc="1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4985E8"/>
                </a:solidFill>
                <a:latin typeface="Arial"/>
                <a:cs typeface="Arial"/>
              </a:rPr>
              <a:t>thinking</a:t>
            </a:r>
            <a:r>
              <a:rPr sz="1200" spc="-20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4985E8"/>
                </a:solidFill>
                <a:latin typeface="Arial"/>
                <a:cs typeface="Arial"/>
              </a:rPr>
              <a:t>of</a:t>
            </a:r>
            <a:r>
              <a:rPr sz="1200" spc="2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985E8"/>
                </a:solidFill>
                <a:latin typeface="Arial"/>
                <a:cs typeface="Arial"/>
              </a:rPr>
              <a:t>using </a:t>
            </a:r>
            <a:r>
              <a:rPr sz="1200" spc="-60" dirty="0">
                <a:solidFill>
                  <a:srgbClr val="4985E8"/>
                </a:solidFill>
                <a:latin typeface="Arial"/>
                <a:cs typeface="Arial"/>
              </a:rPr>
              <a:t>a</a:t>
            </a:r>
            <a:r>
              <a:rPr sz="1200" spc="-2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4985E8"/>
                </a:solidFill>
                <a:latin typeface="Arial"/>
                <a:cs typeface="Arial"/>
              </a:rPr>
              <a:t>hostPath</a:t>
            </a:r>
            <a:r>
              <a:rPr sz="1200" spc="-20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4985E8"/>
                </a:solidFill>
                <a:latin typeface="Arial"/>
                <a:cs typeface="Arial"/>
              </a:rPr>
              <a:t>volume </a:t>
            </a:r>
            <a:r>
              <a:rPr sz="1200" spc="-35" dirty="0">
                <a:solidFill>
                  <a:srgbClr val="4985E8"/>
                </a:solidFill>
                <a:latin typeface="Arial"/>
                <a:cs typeface="Arial"/>
              </a:rPr>
              <a:t>as</a:t>
            </a:r>
            <a:r>
              <a:rPr sz="1200" spc="-4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4985E8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985E8"/>
                </a:solidFill>
                <a:latin typeface="Arial"/>
                <a:cs typeface="Arial"/>
              </a:rPr>
              <a:t>place</a:t>
            </a:r>
            <a:r>
              <a:rPr sz="1200" spc="-20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985E8"/>
                </a:solidFill>
                <a:latin typeface="Arial"/>
                <a:cs typeface="Arial"/>
              </a:rPr>
              <a:t>to</a:t>
            </a:r>
            <a:r>
              <a:rPr sz="1200" spc="-6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4985E8"/>
                </a:solidFill>
                <a:latin typeface="Arial"/>
                <a:cs typeface="Arial"/>
              </a:rPr>
              <a:t>store</a:t>
            </a:r>
            <a:r>
              <a:rPr sz="1200" spc="-80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4985E8"/>
                </a:solidFill>
                <a:latin typeface="Arial"/>
                <a:cs typeface="Arial"/>
              </a:rPr>
              <a:t>a</a:t>
            </a:r>
            <a:r>
              <a:rPr sz="1200" spc="-2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985E8"/>
                </a:solidFill>
                <a:latin typeface="Arial"/>
                <a:cs typeface="Arial"/>
              </a:rPr>
              <a:t>database’s</a:t>
            </a:r>
            <a:r>
              <a:rPr sz="1200" spc="-10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4985E8"/>
                </a:solidFill>
                <a:latin typeface="Arial"/>
                <a:cs typeface="Arial"/>
              </a:rPr>
              <a:t>data</a:t>
            </a:r>
            <a:r>
              <a:rPr sz="1200" spc="-30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4985E8"/>
                </a:solidFill>
                <a:latin typeface="Arial"/>
                <a:cs typeface="Arial"/>
              </a:rPr>
              <a:t>directory,</a:t>
            </a:r>
            <a:r>
              <a:rPr sz="1200" spc="-8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4985E8"/>
                </a:solidFill>
                <a:latin typeface="Arial"/>
                <a:cs typeface="Arial"/>
              </a:rPr>
              <a:t>think</a:t>
            </a:r>
            <a:r>
              <a:rPr sz="1200" spc="-6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4985E8"/>
                </a:solidFill>
                <a:latin typeface="Arial"/>
                <a:cs typeface="Arial"/>
              </a:rPr>
              <a:t>again.  Because </a:t>
            </a:r>
            <a:r>
              <a:rPr sz="1200" spc="35" dirty="0">
                <a:solidFill>
                  <a:srgbClr val="4985E8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4985E8"/>
                </a:solidFill>
                <a:latin typeface="Arial"/>
                <a:cs typeface="Arial"/>
              </a:rPr>
              <a:t>volume’s </a:t>
            </a:r>
            <a:r>
              <a:rPr sz="1200" spc="30" dirty="0">
                <a:solidFill>
                  <a:srgbClr val="4985E8"/>
                </a:solidFill>
                <a:latin typeface="Arial"/>
                <a:cs typeface="Arial"/>
              </a:rPr>
              <a:t>contents </a:t>
            </a:r>
            <a:r>
              <a:rPr sz="1200" spc="5" dirty="0">
                <a:solidFill>
                  <a:srgbClr val="4985E8"/>
                </a:solidFill>
                <a:latin typeface="Arial"/>
                <a:cs typeface="Arial"/>
              </a:rPr>
              <a:t>are </a:t>
            </a:r>
            <a:r>
              <a:rPr sz="1200" spc="20" dirty="0">
                <a:solidFill>
                  <a:srgbClr val="4985E8"/>
                </a:solidFill>
                <a:latin typeface="Arial"/>
                <a:cs typeface="Arial"/>
              </a:rPr>
              <a:t>stored </a:t>
            </a:r>
            <a:r>
              <a:rPr sz="1200" spc="5" dirty="0">
                <a:solidFill>
                  <a:srgbClr val="4985E8"/>
                </a:solidFill>
                <a:latin typeface="Arial"/>
                <a:cs typeface="Arial"/>
              </a:rPr>
              <a:t>on </a:t>
            </a:r>
            <a:r>
              <a:rPr sz="1200" spc="-60" dirty="0">
                <a:solidFill>
                  <a:srgbClr val="4985E8"/>
                </a:solidFill>
                <a:latin typeface="Arial"/>
                <a:cs typeface="Arial"/>
              </a:rPr>
              <a:t>a </a:t>
            </a:r>
            <a:r>
              <a:rPr sz="1200" spc="30" dirty="0">
                <a:solidFill>
                  <a:srgbClr val="4985E8"/>
                </a:solidFill>
                <a:latin typeface="Arial"/>
                <a:cs typeface="Arial"/>
              </a:rPr>
              <a:t>specific </a:t>
            </a:r>
            <a:r>
              <a:rPr sz="1200" spc="15" dirty="0">
                <a:solidFill>
                  <a:srgbClr val="4985E8"/>
                </a:solidFill>
                <a:latin typeface="Arial"/>
                <a:cs typeface="Arial"/>
              </a:rPr>
              <a:t>node’s </a:t>
            </a:r>
            <a:r>
              <a:rPr sz="1200" spc="5" dirty="0">
                <a:solidFill>
                  <a:srgbClr val="4985E8"/>
                </a:solidFill>
                <a:latin typeface="Arial"/>
                <a:cs typeface="Arial"/>
              </a:rPr>
              <a:t>filesystem, </a:t>
            </a:r>
            <a:r>
              <a:rPr sz="1200" spc="10" dirty="0">
                <a:solidFill>
                  <a:srgbClr val="4985E8"/>
                </a:solidFill>
                <a:latin typeface="Arial"/>
                <a:cs typeface="Arial"/>
              </a:rPr>
              <a:t>when </a:t>
            </a:r>
            <a:r>
              <a:rPr sz="1200" spc="35" dirty="0">
                <a:solidFill>
                  <a:srgbClr val="4985E8"/>
                </a:solidFill>
                <a:latin typeface="Arial"/>
                <a:cs typeface="Arial"/>
              </a:rPr>
              <a:t>the </a:t>
            </a:r>
            <a:r>
              <a:rPr sz="1200" spc="10" dirty="0">
                <a:solidFill>
                  <a:srgbClr val="4985E8"/>
                </a:solidFill>
                <a:latin typeface="Arial"/>
                <a:cs typeface="Arial"/>
              </a:rPr>
              <a:t>database </a:t>
            </a:r>
            <a:r>
              <a:rPr sz="1200" spc="30" dirty="0">
                <a:solidFill>
                  <a:srgbClr val="4985E8"/>
                </a:solidFill>
                <a:latin typeface="Arial"/>
                <a:cs typeface="Arial"/>
              </a:rPr>
              <a:t>pod </a:t>
            </a:r>
            <a:r>
              <a:rPr sz="1200" spc="25" dirty="0">
                <a:solidFill>
                  <a:srgbClr val="4985E8"/>
                </a:solidFill>
                <a:latin typeface="Arial"/>
                <a:cs typeface="Arial"/>
              </a:rPr>
              <a:t>gets  </a:t>
            </a:r>
            <a:r>
              <a:rPr sz="1200" spc="10" dirty="0">
                <a:solidFill>
                  <a:srgbClr val="4985E8"/>
                </a:solidFill>
                <a:latin typeface="Arial"/>
                <a:cs typeface="Arial"/>
              </a:rPr>
              <a:t>rescheduled</a:t>
            </a:r>
            <a:r>
              <a:rPr sz="1200" spc="-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985E8"/>
                </a:solidFill>
                <a:latin typeface="Arial"/>
                <a:cs typeface="Arial"/>
              </a:rPr>
              <a:t>to</a:t>
            </a:r>
            <a:r>
              <a:rPr sz="1200" spc="-70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4985E8"/>
                </a:solidFill>
                <a:latin typeface="Arial"/>
                <a:cs typeface="Arial"/>
              </a:rPr>
              <a:t>another</a:t>
            </a:r>
            <a:r>
              <a:rPr sz="1200" spc="-70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4985E8"/>
                </a:solidFill>
                <a:latin typeface="Arial"/>
                <a:cs typeface="Arial"/>
              </a:rPr>
              <a:t>node,</a:t>
            </a:r>
            <a:r>
              <a:rPr sz="1200" dirty="0">
                <a:solidFill>
                  <a:srgbClr val="4985E8"/>
                </a:solidFill>
                <a:latin typeface="Arial"/>
                <a:cs typeface="Arial"/>
              </a:rPr>
              <a:t> it</a:t>
            </a:r>
            <a:r>
              <a:rPr sz="1200" spc="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985E8"/>
                </a:solidFill>
                <a:latin typeface="Arial"/>
                <a:cs typeface="Arial"/>
              </a:rPr>
              <a:t>will</a:t>
            </a:r>
            <a:r>
              <a:rPr sz="1200" spc="-50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4985E8"/>
                </a:solidFill>
                <a:latin typeface="Arial"/>
                <a:cs typeface="Arial"/>
              </a:rPr>
              <a:t>no</a:t>
            </a:r>
            <a:r>
              <a:rPr sz="1200" spc="10" dirty="0">
                <a:solidFill>
                  <a:srgbClr val="4985E8"/>
                </a:solidFill>
                <a:latin typeface="Arial"/>
                <a:cs typeface="Arial"/>
              </a:rPr>
              <a:t> longer</a:t>
            </a:r>
            <a:r>
              <a:rPr sz="1200" spc="-8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4985E8"/>
                </a:solidFill>
                <a:latin typeface="Arial"/>
                <a:cs typeface="Arial"/>
              </a:rPr>
              <a:t>see</a:t>
            </a:r>
            <a:r>
              <a:rPr sz="1200" spc="-50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4985E8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985E8"/>
                </a:solidFill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16535"/>
            <a:ext cx="2858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/>
              <a:t>PersistentVolume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817350"/>
            <a:ext cx="8207375" cy="185673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PersistentVolume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Life </a:t>
            </a:r>
            <a:r>
              <a:rPr sz="1800" spc="20" dirty="0">
                <a:solidFill>
                  <a:srgbClr val="585858"/>
                </a:solidFill>
                <a:latin typeface="Arial"/>
                <a:cs typeface="Arial"/>
              </a:rPr>
              <a:t>cycle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is managed </a:t>
            </a:r>
            <a:r>
              <a:rPr sz="1800" spc="45" dirty="0">
                <a:solidFill>
                  <a:srgbClr val="585858"/>
                </a:solidFill>
                <a:latin typeface="Arial"/>
                <a:cs typeface="Arial"/>
              </a:rPr>
              <a:t>by 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k8s </a:t>
            </a: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cluster </a:t>
            </a:r>
            <a:r>
              <a:rPr sz="1800" spc="20" dirty="0">
                <a:solidFill>
                  <a:srgbClr val="585858"/>
                </a:solidFill>
                <a:latin typeface="Arial"/>
                <a:cs typeface="Arial"/>
              </a:rPr>
              <a:t>(not</a:t>
            </a:r>
            <a:r>
              <a:rPr sz="1800" spc="-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Arial"/>
                <a:cs typeface="Arial"/>
              </a:rPr>
              <a:t>pod)</a:t>
            </a:r>
            <a:endParaRPr sz="1800">
              <a:latin typeface="Arial"/>
              <a:cs typeface="Arial"/>
            </a:endParaRPr>
          </a:p>
          <a:p>
            <a:pPr marL="354965" marR="5080">
              <a:lnSpc>
                <a:spcPct val="114999"/>
              </a:lnSpc>
            </a:pP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Admin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can </a:t>
            </a:r>
            <a:r>
              <a:rPr sz="1800" spc="45" dirty="0">
                <a:solidFill>
                  <a:srgbClr val="585858"/>
                </a:solidFill>
                <a:latin typeface="Arial"/>
                <a:cs typeface="Arial"/>
              </a:rPr>
              <a:t>create </a:t>
            </a: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PersistentVolume 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(Static </a:t>
            </a:r>
            <a:r>
              <a:rPr sz="1800" spc="20" dirty="0">
                <a:solidFill>
                  <a:srgbClr val="585858"/>
                </a:solidFill>
                <a:latin typeface="Arial"/>
                <a:cs typeface="Arial"/>
              </a:rPr>
              <a:t>provisioning) </a:t>
            </a: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and 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developer 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just  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use </a:t>
            </a: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the volume </a:t>
            </a:r>
            <a:r>
              <a:rPr sz="1800" spc="40" dirty="0">
                <a:solidFill>
                  <a:srgbClr val="585858"/>
                </a:solidFill>
                <a:latin typeface="Arial"/>
                <a:cs typeface="Arial"/>
              </a:rPr>
              <a:t>thru 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PersistentVolumeClaim </a:t>
            </a:r>
            <a:r>
              <a:rPr sz="1800" spc="50" dirty="0">
                <a:solidFill>
                  <a:srgbClr val="585858"/>
                </a:solidFill>
                <a:latin typeface="Arial"/>
                <a:cs typeface="Arial"/>
              </a:rPr>
              <a:t>without </a:t>
            </a: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understanding </a:t>
            </a:r>
            <a:r>
              <a:rPr sz="1800" spc="60" dirty="0">
                <a:solidFill>
                  <a:srgbClr val="585858"/>
                </a:solidFill>
                <a:latin typeface="Arial"/>
                <a:cs typeface="Arial"/>
              </a:rPr>
              <a:t>of  </a:t>
            </a:r>
            <a:r>
              <a:rPr sz="1800" spc="50" dirty="0">
                <a:solidFill>
                  <a:srgbClr val="585858"/>
                </a:solidFill>
                <a:latin typeface="Arial"/>
                <a:cs typeface="Arial"/>
              </a:rPr>
              <a:t>infrastructure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320"/>
              </a:spcBef>
            </a:pP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(It</a:t>
            </a:r>
            <a:r>
              <a:rPr sz="1400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Arial"/>
                <a:cs typeface="Arial"/>
              </a:rPr>
              <a:t>more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585858"/>
                </a:solidFill>
                <a:latin typeface="Arial"/>
                <a:cs typeface="Arial"/>
              </a:rPr>
              <a:t>common</a:t>
            </a:r>
            <a:r>
              <a:rPr sz="1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9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585858"/>
                </a:solidFill>
                <a:latin typeface="Arial"/>
                <a:cs typeface="Arial"/>
              </a:rPr>
              <a:t>use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Arial"/>
                <a:cs typeface="Arial"/>
              </a:rPr>
              <a:t>dynamic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585858"/>
                </a:solidFill>
                <a:latin typeface="Arial"/>
                <a:cs typeface="Arial"/>
              </a:rPr>
              <a:t>volume </a:t>
            </a:r>
            <a:r>
              <a:rPr sz="1400" spc="10" dirty="0">
                <a:solidFill>
                  <a:srgbClr val="585858"/>
                </a:solidFill>
                <a:latin typeface="Arial"/>
                <a:cs typeface="Arial"/>
              </a:rPr>
              <a:t>provisioning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585858"/>
                </a:solidFill>
                <a:latin typeface="Arial"/>
                <a:cs typeface="Arial"/>
              </a:rPr>
              <a:t>instead</a:t>
            </a:r>
            <a:r>
              <a:rPr sz="1400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1400" spc="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585858"/>
                </a:solidFill>
                <a:latin typeface="Arial"/>
                <a:cs typeface="Arial"/>
              </a:rPr>
              <a:t>volume</a:t>
            </a:r>
            <a:r>
              <a:rPr sz="1400" spc="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Arial"/>
                <a:cs typeface="Arial"/>
              </a:rPr>
              <a:t>provisioning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Arial"/>
                <a:cs typeface="Arial"/>
              </a:rPr>
              <a:t>by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 admin)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259" y="2973323"/>
            <a:ext cx="2014855" cy="1910080"/>
          </a:xfrm>
          <a:custGeom>
            <a:avLst/>
            <a:gdLst/>
            <a:ahLst/>
            <a:cxnLst/>
            <a:rect l="l" t="t" r="r" b="b"/>
            <a:pathLst>
              <a:path w="2014855" h="1910079">
                <a:moveTo>
                  <a:pt x="0" y="1909572"/>
                </a:moveTo>
                <a:lnTo>
                  <a:pt x="2014727" y="1909572"/>
                </a:lnTo>
                <a:lnTo>
                  <a:pt x="2014727" y="0"/>
                </a:lnTo>
                <a:lnTo>
                  <a:pt x="0" y="0"/>
                </a:lnTo>
                <a:lnTo>
                  <a:pt x="0" y="1909572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49121" y="3036265"/>
            <a:ext cx="4292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EEEEEE"/>
                </a:solidFill>
                <a:latin typeface="Arial"/>
                <a:cs typeface="Arial"/>
              </a:rPr>
              <a:t>Pod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7363" y="3470147"/>
            <a:ext cx="984885" cy="441959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20014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944"/>
              </a:spcBef>
            </a:pPr>
            <a:r>
              <a:rPr sz="1200" spc="20" dirty="0">
                <a:latin typeface="Arial"/>
                <a:cs typeface="Arial"/>
              </a:rPr>
              <a:t>Container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5904" y="4151376"/>
            <a:ext cx="1487805" cy="547370"/>
          </a:xfrm>
          <a:custGeom>
            <a:avLst/>
            <a:gdLst/>
            <a:ahLst/>
            <a:cxnLst/>
            <a:rect l="l" t="t" r="r" b="b"/>
            <a:pathLst>
              <a:path w="1487805" h="547370">
                <a:moveTo>
                  <a:pt x="1487423" y="0"/>
                </a:moveTo>
                <a:lnTo>
                  <a:pt x="297484" y="0"/>
                </a:lnTo>
                <a:lnTo>
                  <a:pt x="0" y="109423"/>
                </a:lnTo>
                <a:lnTo>
                  <a:pt x="0" y="547116"/>
                </a:lnTo>
                <a:lnTo>
                  <a:pt x="1487423" y="547116"/>
                </a:lnTo>
                <a:lnTo>
                  <a:pt x="1487423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79982" y="4347464"/>
            <a:ext cx="639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V</a:t>
            </a:r>
            <a:r>
              <a:rPr sz="1400" spc="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55" dirty="0">
                <a:latin typeface="Arial"/>
                <a:cs typeface="Arial"/>
              </a:rPr>
              <a:t>m</a:t>
            </a:r>
            <a:r>
              <a:rPr sz="1400" spc="1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43327" y="4386071"/>
            <a:ext cx="985519" cy="76200"/>
          </a:xfrm>
          <a:custGeom>
            <a:avLst/>
            <a:gdLst/>
            <a:ahLst/>
            <a:cxnLst/>
            <a:rect l="l" t="t" r="r" b="b"/>
            <a:pathLst>
              <a:path w="985519" h="76200">
                <a:moveTo>
                  <a:pt x="908939" y="0"/>
                </a:moveTo>
                <a:lnTo>
                  <a:pt x="908939" y="76199"/>
                </a:lnTo>
                <a:lnTo>
                  <a:pt x="972439" y="44449"/>
                </a:lnTo>
                <a:lnTo>
                  <a:pt x="921639" y="44449"/>
                </a:lnTo>
                <a:lnTo>
                  <a:pt x="921639" y="31749"/>
                </a:lnTo>
                <a:lnTo>
                  <a:pt x="972439" y="31749"/>
                </a:lnTo>
                <a:lnTo>
                  <a:pt x="908939" y="0"/>
                </a:lnTo>
                <a:close/>
              </a:path>
              <a:path w="985519" h="76200">
                <a:moveTo>
                  <a:pt x="908939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908939" y="44449"/>
                </a:lnTo>
                <a:lnTo>
                  <a:pt x="908939" y="31749"/>
                </a:lnTo>
                <a:close/>
              </a:path>
              <a:path w="985519" h="76200">
                <a:moveTo>
                  <a:pt x="972439" y="31749"/>
                </a:moveTo>
                <a:lnTo>
                  <a:pt x="921639" y="31749"/>
                </a:lnTo>
                <a:lnTo>
                  <a:pt x="921639" y="44449"/>
                </a:lnTo>
                <a:lnTo>
                  <a:pt x="972439" y="44449"/>
                </a:lnTo>
                <a:lnTo>
                  <a:pt x="985139" y="38099"/>
                </a:lnTo>
                <a:lnTo>
                  <a:pt x="972439" y="31749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1516" y="3912108"/>
            <a:ext cx="76200" cy="238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49727" y="4712004"/>
            <a:ext cx="381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Bind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7832" y="4203191"/>
            <a:ext cx="1295400" cy="441959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8575" rIns="0" bIns="0" rtlCol="0">
            <a:spAutoFit/>
          </a:bodyPr>
          <a:lstStyle/>
          <a:p>
            <a:pPr marL="340995" marR="140335" indent="-192405">
              <a:lnSpc>
                <a:spcPct val="100000"/>
              </a:lnSpc>
              <a:spcBef>
                <a:spcPts val="225"/>
              </a:spcBef>
            </a:pPr>
            <a:r>
              <a:rPr sz="1200" spc="-11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0" dirty="0">
                <a:latin typeface="Arial"/>
                <a:cs typeface="Arial"/>
              </a:rPr>
              <a:t>r</a:t>
            </a:r>
            <a:r>
              <a:rPr sz="1200" spc="15" dirty="0">
                <a:latin typeface="Arial"/>
                <a:cs typeface="Arial"/>
              </a:rPr>
              <a:t>sistentV</a:t>
            </a:r>
            <a:r>
              <a:rPr sz="1200" spc="25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lu  </a:t>
            </a:r>
            <a:r>
              <a:rPr sz="1200" spc="10" dirty="0">
                <a:latin typeface="Arial"/>
                <a:cs typeface="Arial"/>
              </a:rPr>
              <a:t>meClaim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05400" y="4162425"/>
            <a:ext cx="1813560" cy="610870"/>
          </a:xfrm>
          <a:custGeom>
            <a:avLst/>
            <a:gdLst/>
            <a:ahLst/>
            <a:cxnLst/>
            <a:rect l="l" t="t" r="r" b="b"/>
            <a:pathLst>
              <a:path w="1813559" h="610870">
                <a:moveTo>
                  <a:pt x="0" y="0"/>
                </a:moveTo>
                <a:lnTo>
                  <a:pt x="0" y="523494"/>
                </a:lnTo>
                <a:lnTo>
                  <a:pt x="3328" y="531021"/>
                </a:lnTo>
                <a:lnTo>
                  <a:pt x="51081" y="552434"/>
                </a:lnTo>
                <a:lnTo>
                  <a:pt x="111665" y="565470"/>
                </a:lnTo>
                <a:lnTo>
                  <a:pt x="149765" y="571539"/>
                </a:lnTo>
                <a:lnTo>
                  <a:pt x="192707" y="577272"/>
                </a:lnTo>
                <a:lnTo>
                  <a:pt x="240219" y="582644"/>
                </a:lnTo>
                <a:lnTo>
                  <a:pt x="292029" y="587629"/>
                </a:lnTo>
                <a:lnTo>
                  <a:pt x="347864" y="592201"/>
                </a:lnTo>
                <a:lnTo>
                  <a:pt x="407452" y="596333"/>
                </a:lnTo>
                <a:lnTo>
                  <a:pt x="470521" y="599998"/>
                </a:lnTo>
                <a:lnTo>
                  <a:pt x="606011" y="605828"/>
                </a:lnTo>
                <a:lnTo>
                  <a:pt x="752157" y="609479"/>
                </a:lnTo>
                <a:lnTo>
                  <a:pt x="906779" y="610743"/>
                </a:lnTo>
                <a:lnTo>
                  <a:pt x="985014" y="610422"/>
                </a:lnTo>
                <a:lnTo>
                  <a:pt x="1135671" y="607939"/>
                </a:lnTo>
                <a:lnTo>
                  <a:pt x="1276761" y="603172"/>
                </a:lnTo>
                <a:lnTo>
                  <a:pt x="1343038" y="599998"/>
                </a:lnTo>
                <a:lnTo>
                  <a:pt x="1406107" y="596333"/>
                </a:lnTo>
                <a:lnTo>
                  <a:pt x="1465695" y="592201"/>
                </a:lnTo>
                <a:lnTo>
                  <a:pt x="1521530" y="587629"/>
                </a:lnTo>
                <a:lnTo>
                  <a:pt x="1573340" y="582644"/>
                </a:lnTo>
                <a:lnTo>
                  <a:pt x="1620852" y="577272"/>
                </a:lnTo>
                <a:lnTo>
                  <a:pt x="1663794" y="571539"/>
                </a:lnTo>
                <a:lnTo>
                  <a:pt x="1701894" y="565470"/>
                </a:lnTo>
                <a:lnTo>
                  <a:pt x="1762478" y="552434"/>
                </a:lnTo>
                <a:lnTo>
                  <a:pt x="1800426" y="538371"/>
                </a:lnTo>
                <a:lnTo>
                  <a:pt x="1813559" y="523494"/>
                </a:lnTo>
                <a:lnTo>
                  <a:pt x="1813559" y="87249"/>
                </a:lnTo>
                <a:lnTo>
                  <a:pt x="906779" y="87249"/>
                </a:lnTo>
                <a:lnTo>
                  <a:pt x="752157" y="85985"/>
                </a:lnTo>
                <a:lnTo>
                  <a:pt x="606011" y="82334"/>
                </a:lnTo>
                <a:lnTo>
                  <a:pt x="470521" y="76504"/>
                </a:lnTo>
                <a:lnTo>
                  <a:pt x="407452" y="72839"/>
                </a:lnTo>
                <a:lnTo>
                  <a:pt x="347864" y="68707"/>
                </a:lnTo>
                <a:lnTo>
                  <a:pt x="292029" y="64135"/>
                </a:lnTo>
                <a:lnTo>
                  <a:pt x="240219" y="59150"/>
                </a:lnTo>
                <a:lnTo>
                  <a:pt x="192707" y="53778"/>
                </a:lnTo>
                <a:lnTo>
                  <a:pt x="149765" y="48045"/>
                </a:lnTo>
                <a:lnTo>
                  <a:pt x="111665" y="41976"/>
                </a:lnTo>
                <a:lnTo>
                  <a:pt x="51081" y="28940"/>
                </a:lnTo>
                <a:lnTo>
                  <a:pt x="13133" y="14877"/>
                </a:lnTo>
                <a:lnTo>
                  <a:pt x="3328" y="7527"/>
                </a:lnTo>
                <a:lnTo>
                  <a:pt x="0" y="0"/>
                </a:lnTo>
                <a:close/>
              </a:path>
              <a:path w="1813559" h="610870">
                <a:moveTo>
                  <a:pt x="1813559" y="0"/>
                </a:moveTo>
                <a:lnTo>
                  <a:pt x="1762478" y="28940"/>
                </a:lnTo>
                <a:lnTo>
                  <a:pt x="1701894" y="41976"/>
                </a:lnTo>
                <a:lnTo>
                  <a:pt x="1663794" y="48045"/>
                </a:lnTo>
                <a:lnTo>
                  <a:pt x="1620852" y="53778"/>
                </a:lnTo>
                <a:lnTo>
                  <a:pt x="1573340" y="59150"/>
                </a:lnTo>
                <a:lnTo>
                  <a:pt x="1521530" y="64135"/>
                </a:lnTo>
                <a:lnTo>
                  <a:pt x="1465695" y="68707"/>
                </a:lnTo>
                <a:lnTo>
                  <a:pt x="1406107" y="72839"/>
                </a:lnTo>
                <a:lnTo>
                  <a:pt x="1343038" y="76504"/>
                </a:lnTo>
                <a:lnTo>
                  <a:pt x="1276761" y="79678"/>
                </a:lnTo>
                <a:lnTo>
                  <a:pt x="1135671" y="84445"/>
                </a:lnTo>
                <a:lnTo>
                  <a:pt x="985014" y="86928"/>
                </a:lnTo>
                <a:lnTo>
                  <a:pt x="906779" y="87249"/>
                </a:lnTo>
                <a:lnTo>
                  <a:pt x="1813559" y="87249"/>
                </a:lnTo>
                <a:lnTo>
                  <a:pt x="181355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05400" y="4075176"/>
            <a:ext cx="1813560" cy="174625"/>
          </a:xfrm>
          <a:custGeom>
            <a:avLst/>
            <a:gdLst/>
            <a:ahLst/>
            <a:cxnLst/>
            <a:rect l="l" t="t" r="r" b="b"/>
            <a:pathLst>
              <a:path w="1813559" h="174625">
                <a:moveTo>
                  <a:pt x="906779" y="0"/>
                </a:moveTo>
                <a:lnTo>
                  <a:pt x="828545" y="320"/>
                </a:lnTo>
                <a:lnTo>
                  <a:pt x="752157" y="1263"/>
                </a:lnTo>
                <a:lnTo>
                  <a:pt x="606011" y="4914"/>
                </a:lnTo>
                <a:lnTo>
                  <a:pt x="470521" y="10744"/>
                </a:lnTo>
                <a:lnTo>
                  <a:pt x="407452" y="14409"/>
                </a:lnTo>
                <a:lnTo>
                  <a:pt x="347864" y="18541"/>
                </a:lnTo>
                <a:lnTo>
                  <a:pt x="292029" y="23113"/>
                </a:lnTo>
                <a:lnTo>
                  <a:pt x="240219" y="28098"/>
                </a:lnTo>
                <a:lnTo>
                  <a:pt x="192707" y="33470"/>
                </a:lnTo>
                <a:lnTo>
                  <a:pt x="149765" y="39203"/>
                </a:lnTo>
                <a:lnTo>
                  <a:pt x="111665" y="45272"/>
                </a:lnTo>
                <a:lnTo>
                  <a:pt x="51081" y="58308"/>
                </a:lnTo>
                <a:lnTo>
                  <a:pt x="13133" y="72371"/>
                </a:lnTo>
                <a:lnTo>
                  <a:pt x="0" y="87249"/>
                </a:lnTo>
                <a:lnTo>
                  <a:pt x="3328" y="94776"/>
                </a:lnTo>
                <a:lnTo>
                  <a:pt x="51081" y="116189"/>
                </a:lnTo>
                <a:lnTo>
                  <a:pt x="111665" y="129225"/>
                </a:lnTo>
                <a:lnTo>
                  <a:pt x="149765" y="135294"/>
                </a:lnTo>
                <a:lnTo>
                  <a:pt x="192707" y="141027"/>
                </a:lnTo>
                <a:lnTo>
                  <a:pt x="240219" y="146399"/>
                </a:lnTo>
                <a:lnTo>
                  <a:pt x="292029" y="151384"/>
                </a:lnTo>
                <a:lnTo>
                  <a:pt x="347864" y="155956"/>
                </a:lnTo>
                <a:lnTo>
                  <a:pt x="407452" y="160088"/>
                </a:lnTo>
                <a:lnTo>
                  <a:pt x="470521" y="163753"/>
                </a:lnTo>
                <a:lnTo>
                  <a:pt x="536798" y="166927"/>
                </a:lnTo>
                <a:lnTo>
                  <a:pt x="677888" y="171694"/>
                </a:lnTo>
                <a:lnTo>
                  <a:pt x="828545" y="174177"/>
                </a:lnTo>
                <a:lnTo>
                  <a:pt x="906779" y="174498"/>
                </a:lnTo>
                <a:lnTo>
                  <a:pt x="1061402" y="173234"/>
                </a:lnTo>
                <a:lnTo>
                  <a:pt x="1207548" y="169583"/>
                </a:lnTo>
                <a:lnTo>
                  <a:pt x="1343038" y="163753"/>
                </a:lnTo>
                <a:lnTo>
                  <a:pt x="1406107" y="160088"/>
                </a:lnTo>
                <a:lnTo>
                  <a:pt x="1465695" y="155956"/>
                </a:lnTo>
                <a:lnTo>
                  <a:pt x="1521530" y="151384"/>
                </a:lnTo>
                <a:lnTo>
                  <a:pt x="1573340" y="146399"/>
                </a:lnTo>
                <a:lnTo>
                  <a:pt x="1620852" y="141027"/>
                </a:lnTo>
                <a:lnTo>
                  <a:pt x="1663794" y="135294"/>
                </a:lnTo>
                <a:lnTo>
                  <a:pt x="1701894" y="129225"/>
                </a:lnTo>
                <a:lnTo>
                  <a:pt x="1762478" y="116189"/>
                </a:lnTo>
                <a:lnTo>
                  <a:pt x="1800426" y="102126"/>
                </a:lnTo>
                <a:lnTo>
                  <a:pt x="1813559" y="87249"/>
                </a:lnTo>
                <a:lnTo>
                  <a:pt x="1810231" y="79721"/>
                </a:lnTo>
                <a:lnTo>
                  <a:pt x="1762478" y="58308"/>
                </a:lnTo>
                <a:lnTo>
                  <a:pt x="1701894" y="45272"/>
                </a:lnTo>
                <a:lnTo>
                  <a:pt x="1663794" y="39203"/>
                </a:lnTo>
                <a:lnTo>
                  <a:pt x="1620852" y="33470"/>
                </a:lnTo>
                <a:lnTo>
                  <a:pt x="1573340" y="28098"/>
                </a:lnTo>
                <a:lnTo>
                  <a:pt x="1521530" y="23113"/>
                </a:lnTo>
                <a:lnTo>
                  <a:pt x="1465695" y="18541"/>
                </a:lnTo>
                <a:lnTo>
                  <a:pt x="1406107" y="14409"/>
                </a:lnTo>
                <a:lnTo>
                  <a:pt x="1343038" y="10744"/>
                </a:lnTo>
                <a:lnTo>
                  <a:pt x="1207548" y="4914"/>
                </a:lnTo>
                <a:lnTo>
                  <a:pt x="1061402" y="1263"/>
                </a:lnTo>
                <a:lnTo>
                  <a:pt x="90677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29605" y="4263034"/>
            <a:ext cx="1566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Arial"/>
                <a:cs typeface="Arial"/>
              </a:rPr>
              <a:t>PersistentVolume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&lt;&lt;Created </a:t>
            </a:r>
            <a:r>
              <a:rPr sz="1200" spc="5" dirty="0">
                <a:latin typeface="Arial"/>
                <a:cs typeface="Arial"/>
              </a:rPr>
              <a:t>by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admin&gt;&gt;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23232" y="4386071"/>
            <a:ext cx="582295" cy="76200"/>
          </a:xfrm>
          <a:custGeom>
            <a:avLst/>
            <a:gdLst/>
            <a:ahLst/>
            <a:cxnLst/>
            <a:rect l="l" t="t" r="r" b="b"/>
            <a:pathLst>
              <a:path w="582295" h="76200">
                <a:moveTo>
                  <a:pt x="505840" y="0"/>
                </a:moveTo>
                <a:lnTo>
                  <a:pt x="505840" y="76199"/>
                </a:lnTo>
                <a:lnTo>
                  <a:pt x="569340" y="44449"/>
                </a:lnTo>
                <a:lnTo>
                  <a:pt x="518540" y="44449"/>
                </a:lnTo>
                <a:lnTo>
                  <a:pt x="518540" y="31749"/>
                </a:lnTo>
                <a:lnTo>
                  <a:pt x="569340" y="31749"/>
                </a:lnTo>
                <a:lnTo>
                  <a:pt x="505840" y="0"/>
                </a:lnTo>
                <a:close/>
              </a:path>
              <a:path w="582295" h="76200">
                <a:moveTo>
                  <a:pt x="505840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505840" y="44449"/>
                </a:lnTo>
                <a:lnTo>
                  <a:pt x="505840" y="31749"/>
                </a:lnTo>
                <a:close/>
              </a:path>
              <a:path w="582295" h="76200">
                <a:moveTo>
                  <a:pt x="569340" y="31749"/>
                </a:moveTo>
                <a:lnTo>
                  <a:pt x="518540" y="31749"/>
                </a:lnTo>
                <a:lnTo>
                  <a:pt x="518540" y="44449"/>
                </a:lnTo>
                <a:lnTo>
                  <a:pt x="569340" y="44449"/>
                </a:lnTo>
                <a:lnTo>
                  <a:pt x="582040" y="38099"/>
                </a:lnTo>
                <a:lnTo>
                  <a:pt x="569340" y="31749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83828" y="3931920"/>
            <a:ext cx="688196" cy="984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18959" y="4386071"/>
            <a:ext cx="1011555" cy="76200"/>
          </a:xfrm>
          <a:custGeom>
            <a:avLst/>
            <a:gdLst/>
            <a:ahLst/>
            <a:cxnLst/>
            <a:rect l="l" t="t" r="r" b="b"/>
            <a:pathLst>
              <a:path w="1011554" h="76200">
                <a:moveTo>
                  <a:pt x="1011555" y="31749"/>
                </a:moveTo>
                <a:lnTo>
                  <a:pt x="960755" y="31749"/>
                </a:lnTo>
                <a:lnTo>
                  <a:pt x="960755" y="44449"/>
                </a:lnTo>
                <a:lnTo>
                  <a:pt x="1011555" y="44449"/>
                </a:lnTo>
                <a:lnTo>
                  <a:pt x="1011555" y="31749"/>
                </a:lnTo>
                <a:close/>
              </a:path>
              <a:path w="1011554" h="76200">
                <a:moveTo>
                  <a:pt x="922655" y="31749"/>
                </a:moveTo>
                <a:lnTo>
                  <a:pt x="871855" y="31749"/>
                </a:lnTo>
                <a:lnTo>
                  <a:pt x="871855" y="44449"/>
                </a:lnTo>
                <a:lnTo>
                  <a:pt x="922655" y="44449"/>
                </a:lnTo>
                <a:lnTo>
                  <a:pt x="922655" y="31749"/>
                </a:lnTo>
                <a:close/>
              </a:path>
              <a:path w="1011554" h="76200">
                <a:moveTo>
                  <a:pt x="833755" y="31749"/>
                </a:moveTo>
                <a:lnTo>
                  <a:pt x="782955" y="31749"/>
                </a:lnTo>
                <a:lnTo>
                  <a:pt x="782955" y="44449"/>
                </a:lnTo>
                <a:lnTo>
                  <a:pt x="833755" y="44449"/>
                </a:lnTo>
                <a:lnTo>
                  <a:pt x="833755" y="31749"/>
                </a:lnTo>
                <a:close/>
              </a:path>
              <a:path w="1011554" h="76200">
                <a:moveTo>
                  <a:pt x="744855" y="31749"/>
                </a:moveTo>
                <a:lnTo>
                  <a:pt x="694055" y="31749"/>
                </a:lnTo>
                <a:lnTo>
                  <a:pt x="694055" y="44449"/>
                </a:lnTo>
                <a:lnTo>
                  <a:pt x="744855" y="44449"/>
                </a:lnTo>
                <a:lnTo>
                  <a:pt x="744855" y="31749"/>
                </a:lnTo>
                <a:close/>
              </a:path>
              <a:path w="1011554" h="76200">
                <a:moveTo>
                  <a:pt x="655955" y="31749"/>
                </a:moveTo>
                <a:lnTo>
                  <a:pt x="605155" y="31749"/>
                </a:lnTo>
                <a:lnTo>
                  <a:pt x="605155" y="44449"/>
                </a:lnTo>
                <a:lnTo>
                  <a:pt x="655955" y="44449"/>
                </a:lnTo>
                <a:lnTo>
                  <a:pt x="655955" y="31749"/>
                </a:lnTo>
                <a:close/>
              </a:path>
              <a:path w="1011554" h="76200">
                <a:moveTo>
                  <a:pt x="567055" y="31749"/>
                </a:moveTo>
                <a:lnTo>
                  <a:pt x="516255" y="31749"/>
                </a:lnTo>
                <a:lnTo>
                  <a:pt x="516255" y="44449"/>
                </a:lnTo>
                <a:lnTo>
                  <a:pt x="567055" y="44449"/>
                </a:lnTo>
                <a:lnTo>
                  <a:pt x="567055" y="31749"/>
                </a:lnTo>
                <a:close/>
              </a:path>
              <a:path w="1011554" h="76200">
                <a:moveTo>
                  <a:pt x="478155" y="31749"/>
                </a:moveTo>
                <a:lnTo>
                  <a:pt x="427355" y="31749"/>
                </a:lnTo>
                <a:lnTo>
                  <a:pt x="427355" y="44449"/>
                </a:lnTo>
                <a:lnTo>
                  <a:pt x="478155" y="44449"/>
                </a:lnTo>
                <a:lnTo>
                  <a:pt x="478155" y="31749"/>
                </a:lnTo>
                <a:close/>
              </a:path>
              <a:path w="1011554" h="76200">
                <a:moveTo>
                  <a:pt x="389255" y="31749"/>
                </a:moveTo>
                <a:lnTo>
                  <a:pt x="338455" y="31749"/>
                </a:lnTo>
                <a:lnTo>
                  <a:pt x="338455" y="44449"/>
                </a:lnTo>
                <a:lnTo>
                  <a:pt x="389255" y="44449"/>
                </a:lnTo>
                <a:lnTo>
                  <a:pt x="389255" y="31749"/>
                </a:lnTo>
                <a:close/>
              </a:path>
              <a:path w="1011554" h="76200">
                <a:moveTo>
                  <a:pt x="300355" y="31749"/>
                </a:moveTo>
                <a:lnTo>
                  <a:pt x="249555" y="31749"/>
                </a:lnTo>
                <a:lnTo>
                  <a:pt x="249555" y="44449"/>
                </a:lnTo>
                <a:lnTo>
                  <a:pt x="300355" y="44449"/>
                </a:lnTo>
                <a:lnTo>
                  <a:pt x="300355" y="31749"/>
                </a:lnTo>
                <a:close/>
              </a:path>
              <a:path w="1011554" h="76200">
                <a:moveTo>
                  <a:pt x="211455" y="31749"/>
                </a:moveTo>
                <a:lnTo>
                  <a:pt x="160655" y="31749"/>
                </a:lnTo>
                <a:lnTo>
                  <a:pt x="160655" y="44449"/>
                </a:lnTo>
                <a:lnTo>
                  <a:pt x="211455" y="44449"/>
                </a:lnTo>
                <a:lnTo>
                  <a:pt x="211455" y="31749"/>
                </a:lnTo>
                <a:close/>
              </a:path>
              <a:path w="1011554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71755" y="44449"/>
                </a:lnTo>
                <a:lnTo>
                  <a:pt x="71755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1011554" h="76200">
                <a:moveTo>
                  <a:pt x="76200" y="31749"/>
                </a:moveTo>
                <a:lnTo>
                  <a:pt x="71755" y="31749"/>
                </a:lnTo>
                <a:lnTo>
                  <a:pt x="71755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1011554" h="76200">
                <a:moveTo>
                  <a:pt x="122555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122555" y="44449"/>
                </a:lnTo>
                <a:lnTo>
                  <a:pt x="122555" y="31749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95870" y="4167327"/>
            <a:ext cx="5511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latin typeface="Arial"/>
                <a:cs typeface="Arial"/>
              </a:rPr>
              <a:t>cre</a:t>
            </a:r>
            <a:r>
              <a:rPr sz="1400" spc="30" dirty="0">
                <a:latin typeface="Arial"/>
                <a:cs typeface="Arial"/>
              </a:rPr>
              <a:t>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82736" y="4823256"/>
            <a:ext cx="5219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d</a:t>
            </a:r>
            <a:r>
              <a:rPr sz="1400" spc="55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54982" y="4712004"/>
            <a:ext cx="5276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el</a:t>
            </a:r>
            <a:r>
              <a:rPr sz="1400" spc="65" dirty="0">
                <a:latin typeface="Arial"/>
                <a:cs typeface="Arial"/>
              </a:rPr>
              <a:t>ect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05400" y="3173348"/>
            <a:ext cx="1813560" cy="610870"/>
          </a:xfrm>
          <a:custGeom>
            <a:avLst/>
            <a:gdLst/>
            <a:ahLst/>
            <a:cxnLst/>
            <a:rect l="l" t="t" r="r" b="b"/>
            <a:pathLst>
              <a:path w="1813559" h="610870">
                <a:moveTo>
                  <a:pt x="0" y="0"/>
                </a:moveTo>
                <a:lnTo>
                  <a:pt x="0" y="523494"/>
                </a:lnTo>
                <a:lnTo>
                  <a:pt x="3328" y="531014"/>
                </a:lnTo>
                <a:lnTo>
                  <a:pt x="51081" y="552414"/>
                </a:lnTo>
                <a:lnTo>
                  <a:pt x="111665" y="565448"/>
                </a:lnTo>
                <a:lnTo>
                  <a:pt x="149765" y="571516"/>
                </a:lnTo>
                <a:lnTo>
                  <a:pt x="192707" y="577251"/>
                </a:lnTo>
                <a:lnTo>
                  <a:pt x="240219" y="582624"/>
                </a:lnTo>
                <a:lnTo>
                  <a:pt x="292029" y="587611"/>
                </a:lnTo>
                <a:lnTo>
                  <a:pt x="347864" y="592185"/>
                </a:lnTo>
                <a:lnTo>
                  <a:pt x="407452" y="596320"/>
                </a:lnTo>
                <a:lnTo>
                  <a:pt x="470521" y="599988"/>
                </a:lnTo>
                <a:lnTo>
                  <a:pt x="606011" y="605822"/>
                </a:lnTo>
                <a:lnTo>
                  <a:pt x="752157" y="609477"/>
                </a:lnTo>
                <a:lnTo>
                  <a:pt x="906779" y="610742"/>
                </a:lnTo>
                <a:lnTo>
                  <a:pt x="1061402" y="609477"/>
                </a:lnTo>
                <a:lnTo>
                  <a:pt x="1207548" y="605822"/>
                </a:lnTo>
                <a:lnTo>
                  <a:pt x="1343038" y="599988"/>
                </a:lnTo>
                <a:lnTo>
                  <a:pt x="1406107" y="596320"/>
                </a:lnTo>
                <a:lnTo>
                  <a:pt x="1465695" y="592185"/>
                </a:lnTo>
                <a:lnTo>
                  <a:pt x="1521530" y="587611"/>
                </a:lnTo>
                <a:lnTo>
                  <a:pt x="1573340" y="582624"/>
                </a:lnTo>
                <a:lnTo>
                  <a:pt x="1620852" y="577251"/>
                </a:lnTo>
                <a:lnTo>
                  <a:pt x="1663794" y="571516"/>
                </a:lnTo>
                <a:lnTo>
                  <a:pt x="1701894" y="565448"/>
                </a:lnTo>
                <a:lnTo>
                  <a:pt x="1762478" y="552414"/>
                </a:lnTo>
                <a:lnTo>
                  <a:pt x="1800426" y="538359"/>
                </a:lnTo>
                <a:lnTo>
                  <a:pt x="1813559" y="523494"/>
                </a:lnTo>
                <a:lnTo>
                  <a:pt x="1813559" y="87249"/>
                </a:lnTo>
                <a:lnTo>
                  <a:pt x="906779" y="87249"/>
                </a:lnTo>
                <a:lnTo>
                  <a:pt x="752157" y="85983"/>
                </a:lnTo>
                <a:lnTo>
                  <a:pt x="606011" y="82328"/>
                </a:lnTo>
                <a:lnTo>
                  <a:pt x="470521" y="76494"/>
                </a:lnTo>
                <a:lnTo>
                  <a:pt x="407452" y="72826"/>
                </a:lnTo>
                <a:lnTo>
                  <a:pt x="347864" y="68691"/>
                </a:lnTo>
                <a:lnTo>
                  <a:pt x="292029" y="64117"/>
                </a:lnTo>
                <a:lnTo>
                  <a:pt x="240219" y="59130"/>
                </a:lnTo>
                <a:lnTo>
                  <a:pt x="192707" y="53757"/>
                </a:lnTo>
                <a:lnTo>
                  <a:pt x="149765" y="48022"/>
                </a:lnTo>
                <a:lnTo>
                  <a:pt x="111665" y="41954"/>
                </a:lnTo>
                <a:lnTo>
                  <a:pt x="51081" y="28920"/>
                </a:lnTo>
                <a:lnTo>
                  <a:pt x="13133" y="14865"/>
                </a:lnTo>
                <a:lnTo>
                  <a:pt x="3328" y="7520"/>
                </a:lnTo>
                <a:lnTo>
                  <a:pt x="0" y="0"/>
                </a:lnTo>
                <a:close/>
              </a:path>
              <a:path w="1813559" h="610870">
                <a:moveTo>
                  <a:pt x="1813559" y="0"/>
                </a:moveTo>
                <a:lnTo>
                  <a:pt x="1762478" y="28920"/>
                </a:lnTo>
                <a:lnTo>
                  <a:pt x="1701894" y="41954"/>
                </a:lnTo>
                <a:lnTo>
                  <a:pt x="1663794" y="48022"/>
                </a:lnTo>
                <a:lnTo>
                  <a:pt x="1620852" y="53757"/>
                </a:lnTo>
                <a:lnTo>
                  <a:pt x="1573340" y="59130"/>
                </a:lnTo>
                <a:lnTo>
                  <a:pt x="1521530" y="64117"/>
                </a:lnTo>
                <a:lnTo>
                  <a:pt x="1465695" y="68691"/>
                </a:lnTo>
                <a:lnTo>
                  <a:pt x="1406107" y="72826"/>
                </a:lnTo>
                <a:lnTo>
                  <a:pt x="1343038" y="76494"/>
                </a:lnTo>
                <a:lnTo>
                  <a:pt x="1276761" y="79670"/>
                </a:lnTo>
                <a:lnTo>
                  <a:pt x="1135671" y="84441"/>
                </a:lnTo>
                <a:lnTo>
                  <a:pt x="985014" y="86928"/>
                </a:lnTo>
                <a:lnTo>
                  <a:pt x="906779" y="87249"/>
                </a:lnTo>
                <a:lnTo>
                  <a:pt x="1813559" y="87249"/>
                </a:lnTo>
                <a:lnTo>
                  <a:pt x="181355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05400" y="3086100"/>
            <a:ext cx="1813560" cy="174625"/>
          </a:xfrm>
          <a:custGeom>
            <a:avLst/>
            <a:gdLst/>
            <a:ahLst/>
            <a:cxnLst/>
            <a:rect l="l" t="t" r="r" b="b"/>
            <a:pathLst>
              <a:path w="1813559" h="174625">
                <a:moveTo>
                  <a:pt x="906779" y="0"/>
                </a:moveTo>
                <a:lnTo>
                  <a:pt x="828545" y="320"/>
                </a:lnTo>
                <a:lnTo>
                  <a:pt x="752157" y="1265"/>
                </a:lnTo>
                <a:lnTo>
                  <a:pt x="606011" y="4920"/>
                </a:lnTo>
                <a:lnTo>
                  <a:pt x="470521" y="10754"/>
                </a:lnTo>
                <a:lnTo>
                  <a:pt x="407452" y="14422"/>
                </a:lnTo>
                <a:lnTo>
                  <a:pt x="347864" y="18557"/>
                </a:lnTo>
                <a:lnTo>
                  <a:pt x="292029" y="23131"/>
                </a:lnTo>
                <a:lnTo>
                  <a:pt x="240219" y="28118"/>
                </a:lnTo>
                <a:lnTo>
                  <a:pt x="192707" y="33491"/>
                </a:lnTo>
                <a:lnTo>
                  <a:pt x="149765" y="39226"/>
                </a:lnTo>
                <a:lnTo>
                  <a:pt x="111665" y="45294"/>
                </a:lnTo>
                <a:lnTo>
                  <a:pt x="51081" y="58328"/>
                </a:lnTo>
                <a:lnTo>
                  <a:pt x="13133" y="72383"/>
                </a:lnTo>
                <a:lnTo>
                  <a:pt x="0" y="87249"/>
                </a:lnTo>
                <a:lnTo>
                  <a:pt x="3328" y="94769"/>
                </a:lnTo>
                <a:lnTo>
                  <a:pt x="51081" y="116169"/>
                </a:lnTo>
                <a:lnTo>
                  <a:pt x="111665" y="129203"/>
                </a:lnTo>
                <a:lnTo>
                  <a:pt x="149765" y="135271"/>
                </a:lnTo>
                <a:lnTo>
                  <a:pt x="192707" y="141006"/>
                </a:lnTo>
                <a:lnTo>
                  <a:pt x="240219" y="146379"/>
                </a:lnTo>
                <a:lnTo>
                  <a:pt x="292029" y="151366"/>
                </a:lnTo>
                <a:lnTo>
                  <a:pt x="347864" y="155940"/>
                </a:lnTo>
                <a:lnTo>
                  <a:pt x="407452" y="160075"/>
                </a:lnTo>
                <a:lnTo>
                  <a:pt x="470521" y="163743"/>
                </a:lnTo>
                <a:lnTo>
                  <a:pt x="536798" y="166919"/>
                </a:lnTo>
                <a:lnTo>
                  <a:pt x="677888" y="171690"/>
                </a:lnTo>
                <a:lnTo>
                  <a:pt x="828545" y="174177"/>
                </a:lnTo>
                <a:lnTo>
                  <a:pt x="906779" y="174498"/>
                </a:lnTo>
                <a:lnTo>
                  <a:pt x="1061402" y="173232"/>
                </a:lnTo>
                <a:lnTo>
                  <a:pt x="1207548" y="169577"/>
                </a:lnTo>
                <a:lnTo>
                  <a:pt x="1343038" y="163743"/>
                </a:lnTo>
                <a:lnTo>
                  <a:pt x="1406107" y="160075"/>
                </a:lnTo>
                <a:lnTo>
                  <a:pt x="1465695" y="155940"/>
                </a:lnTo>
                <a:lnTo>
                  <a:pt x="1521530" y="151366"/>
                </a:lnTo>
                <a:lnTo>
                  <a:pt x="1573340" y="146379"/>
                </a:lnTo>
                <a:lnTo>
                  <a:pt x="1620852" y="141006"/>
                </a:lnTo>
                <a:lnTo>
                  <a:pt x="1663794" y="135271"/>
                </a:lnTo>
                <a:lnTo>
                  <a:pt x="1701894" y="129203"/>
                </a:lnTo>
                <a:lnTo>
                  <a:pt x="1762478" y="116169"/>
                </a:lnTo>
                <a:lnTo>
                  <a:pt x="1800426" y="102114"/>
                </a:lnTo>
                <a:lnTo>
                  <a:pt x="1813559" y="87249"/>
                </a:lnTo>
                <a:lnTo>
                  <a:pt x="1810231" y="79728"/>
                </a:lnTo>
                <a:lnTo>
                  <a:pt x="1762478" y="58328"/>
                </a:lnTo>
                <a:lnTo>
                  <a:pt x="1701894" y="45294"/>
                </a:lnTo>
                <a:lnTo>
                  <a:pt x="1663794" y="39226"/>
                </a:lnTo>
                <a:lnTo>
                  <a:pt x="1620852" y="33491"/>
                </a:lnTo>
                <a:lnTo>
                  <a:pt x="1573340" y="28118"/>
                </a:lnTo>
                <a:lnTo>
                  <a:pt x="1521530" y="23131"/>
                </a:lnTo>
                <a:lnTo>
                  <a:pt x="1465695" y="18557"/>
                </a:lnTo>
                <a:lnTo>
                  <a:pt x="1406107" y="14422"/>
                </a:lnTo>
                <a:lnTo>
                  <a:pt x="1343038" y="10754"/>
                </a:lnTo>
                <a:lnTo>
                  <a:pt x="1207548" y="4920"/>
                </a:lnTo>
                <a:lnTo>
                  <a:pt x="1061402" y="1265"/>
                </a:lnTo>
                <a:lnTo>
                  <a:pt x="90677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67934" y="3364738"/>
            <a:ext cx="889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Arial"/>
                <a:cs typeface="Arial"/>
              </a:rPr>
              <a:t>Physical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disk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74079" y="3784091"/>
            <a:ext cx="76200" cy="292735"/>
          </a:xfrm>
          <a:custGeom>
            <a:avLst/>
            <a:gdLst/>
            <a:ahLst/>
            <a:cxnLst/>
            <a:rect l="l" t="t" r="r" b="b"/>
            <a:pathLst>
              <a:path w="76200" h="292735">
                <a:moveTo>
                  <a:pt x="44450" y="241401"/>
                </a:moveTo>
                <a:lnTo>
                  <a:pt x="31750" y="241401"/>
                </a:lnTo>
                <a:lnTo>
                  <a:pt x="31750" y="292201"/>
                </a:lnTo>
                <a:lnTo>
                  <a:pt x="44450" y="292201"/>
                </a:lnTo>
                <a:lnTo>
                  <a:pt x="44450" y="241401"/>
                </a:lnTo>
                <a:close/>
              </a:path>
              <a:path w="76200" h="292735">
                <a:moveTo>
                  <a:pt x="44450" y="152501"/>
                </a:moveTo>
                <a:lnTo>
                  <a:pt x="31750" y="152501"/>
                </a:lnTo>
                <a:lnTo>
                  <a:pt x="31750" y="203301"/>
                </a:lnTo>
                <a:lnTo>
                  <a:pt x="44450" y="203301"/>
                </a:lnTo>
                <a:lnTo>
                  <a:pt x="44450" y="152501"/>
                </a:lnTo>
                <a:close/>
              </a:path>
              <a:path w="76200" h="292735">
                <a:moveTo>
                  <a:pt x="44450" y="63627"/>
                </a:moveTo>
                <a:lnTo>
                  <a:pt x="31750" y="63627"/>
                </a:lnTo>
                <a:lnTo>
                  <a:pt x="31750" y="114401"/>
                </a:lnTo>
                <a:lnTo>
                  <a:pt x="44450" y="114401"/>
                </a:lnTo>
                <a:lnTo>
                  <a:pt x="44450" y="63627"/>
                </a:lnTo>
                <a:close/>
              </a:path>
              <a:path w="76200" h="29273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627"/>
                </a:lnTo>
                <a:lnTo>
                  <a:pt x="69913" y="63627"/>
                </a:lnTo>
                <a:lnTo>
                  <a:pt x="38100" y="0"/>
                </a:lnTo>
                <a:close/>
              </a:path>
              <a:path w="76200" h="292735">
                <a:moveTo>
                  <a:pt x="69913" y="63627"/>
                </a:moveTo>
                <a:lnTo>
                  <a:pt x="44450" y="63627"/>
                </a:lnTo>
                <a:lnTo>
                  <a:pt x="44450" y="76200"/>
                </a:lnTo>
                <a:lnTo>
                  <a:pt x="76200" y="76200"/>
                </a:lnTo>
                <a:lnTo>
                  <a:pt x="69913" y="63627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18959" y="3396996"/>
            <a:ext cx="1510665" cy="535305"/>
          </a:xfrm>
          <a:custGeom>
            <a:avLst/>
            <a:gdLst/>
            <a:ahLst/>
            <a:cxnLst/>
            <a:rect l="l" t="t" r="r" b="b"/>
            <a:pathLst>
              <a:path w="1510665" h="535304">
                <a:moveTo>
                  <a:pt x="1510538" y="484098"/>
                </a:moveTo>
                <a:lnTo>
                  <a:pt x="1497838" y="484098"/>
                </a:lnTo>
                <a:lnTo>
                  <a:pt x="1497838" y="534898"/>
                </a:lnTo>
                <a:lnTo>
                  <a:pt x="1510538" y="534898"/>
                </a:lnTo>
                <a:lnTo>
                  <a:pt x="1510538" y="484098"/>
                </a:lnTo>
                <a:close/>
              </a:path>
              <a:path w="1510665" h="535304">
                <a:moveTo>
                  <a:pt x="1510538" y="395223"/>
                </a:moveTo>
                <a:lnTo>
                  <a:pt x="1497838" y="395223"/>
                </a:lnTo>
                <a:lnTo>
                  <a:pt x="1497838" y="446023"/>
                </a:lnTo>
                <a:lnTo>
                  <a:pt x="1510538" y="446023"/>
                </a:lnTo>
                <a:lnTo>
                  <a:pt x="1510538" y="395223"/>
                </a:lnTo>
                <a:close/>
              </a:path>
              <a:path w="1510665" h="535304">
                <a:moveTo>
                  <a:pt x="1510538" y="306323"/>
                </a:moveTo>
                <a:lnTo>
                  <a:pt x="1497838" y="306323"/>
                </a:lnTo>
                <a:lnTo>
                  <a:pt x="1497838" y="357123"/>
                </a:lnTo>
                <a:lnTo>
                  <a:pt x="1510538" y="357123"/>
                </a:lnTo>
                <a:lnTo>
                  <a:pt x="1510538" y="306323"/>
                </a:lnTo>
                <a:close/>
              </a:path>
              <a:path w="1510665" h="535304">
                <a:moveTo>
                  <a:pt x="1510538" y="217423"/>
                </a:moveTo>
                <a:lnTo>
                  <a:pt x="1497838" y="217423"/>
                </a:lnTo>
                <a:lnTo>
                  <a:pt x="1497838" y="268223"/>
                </a:lnTo>
                <a:lnTo>
                  <a:pt x="1510538" y="268223"/>
                </a:lnTo>
                <a:lnTo>
                  <a:pt x="1510538" y="217423"/>
                </a:lnTo>
                <a:close/>
              </a:path>
              <a:path w="1510665" h="535304">
                <a:moveTo>
                  <a:pt x="1510538" y="128523"/>
                </a:moveTo>
                <a:lnTo>
                  <a:pt x="1497838" y="128523"/>
                </a:lnTo>
                <a:lnTo>
                  <a:pt x="1497838" y="179323"/>
                </a:lnTo>
                <a:lnTo>
                  <a:pt x="1510538" y="179323"/>
                </a:lnTo>
                <a:lnTo>
                  <a:pt x="1510538" y="128523"/>
                </a:lnTo>
                <a:close/>
              </a:path>
              <a:path w="1510665" h="535304">
                <a:moveTo>
                  <a:pt x="1510538" y="39623"/>
                </a:moveTo>
                <a:lnTo>
                  <a:pt x="1497838" y="39623"/>
                </a:lnTo>
                <a:lnTo>
                  <a:pt x="1497838" y="90423"/>
                </a:lnTo>
                <a:lnTo>
                  <a:pt x="1510538" y="90423"/>
                </a:lnTo>
                <a:lnTo>
                  <a:pt x="1510538" y="39623"/>
                </a:lnTo>
                <a:close/>
              </a:path>
              <a:path w="1510665" h="535304">
                <a:moveTo>
                  <a:pt x="1467612" y="31749"/>
                </a:moveTo>
                <a:lnTo>
                  <a:pt x="1416812" y="31749"/>
                </a:lnTo>
                <a:lnTo>
                  <a:pt x="1416812" y="44449"/>
                </a:lnTo>
                <a:lnTo>
                  <a:pt x="1467612" y="44449"/>
                </a:lnTo>
                <a:lnTo>
                  <a:pt x="1467612" y="31749"/>
                </a:lnTo>
                <a:close/>
              </a:path>
              <a:path w="1510665" h="535304">
                <a:moveTo>
                  <a:pt x="1378712" y="31749"/>
                </a:moveTo>
                <a:lnTo>
                  <a:pt x="1327912" y="31749"/>
                </a:lnTo>
                <a:lnTo>
                  <a:pt x="1327912" y="44449"/>
                </a:lnTo>
                <a:lnTo>
                  <a:pt x="1378712" y="44449"/>
                </a:lnTo>
                <a:lnTo>
                  <a:pt x="1378712" y="31749"/>
                </a:lnTo>
                <a:close/>
              </a:path>
              <a:path w="1510665" h="535304">
                <a:moveTo>
                  <a:pt x="1289812" y="31749"/>
                </a:moveTo>
                <a:lnTo>
                  <a:pt x="1239012" y="31749"/>
                </a:lnTo>
                <a:lnTo>
                  <a:pt x="1239012" y="44449"/>
                </a:lnTo>
                <a:lnTo>
                  <a:pt x="1289812" y="44449"/>
                </a:lnTo>
                <a:lnTo>
                  <a:pt x="1289812" y="31749"/>
                </a:lnTo>
                <a:close/>
              </a:path>
              <a:path w="1510665" h="535304">
                <a:moveTo>
                  <a:pt x="1200912" y="31749"/>
                </a:moveTo>
                <a:lnTo>
                  <a:pt x="1150112" y="31749"/>
                </a:lnTo>
                <a:lnTo>
                  <a:pt x="1150112" y="44449"/>
                </a:lnTo>
                <a:lnTo>
                  <a:pt x="1200912" y="44449"/>
                </a:lnTo>
                <a:lnTo>
                  <a:pt x="1200912" y="31749"/>
                </a:lnTo>
                <a:close/>
              </a:path>
              <a:path w="1510665" h="535304">
                <a:moveTo>
                  <a:pt x="1112012" y="31749"/>
                </a:moveTo>
                <a:lnTo>
                  <a:pt x="1061212" y="31749"/>
                </a:lnTo>
                <a:lnTo>
                  <a:pt x="1061212" y="44449"/>
                </a:lnTo>
                <a:lnTo>
                  <a:pt x="1112012" y="44449"/>
                </a:lnTo>
                <a:lnTo>
                  <a:pt x="1112012" y="31749"/>
                </a:lnTo>
                <a:close/>
              </a:path>
              <a:path w="1510665" h="535304">
                <a:moveTo>
                  <a:pt x="1023112" y="31749"/>
                </a:moveTo>
                <a:lnTo>
                  <a:pt x="972312" y="31749"/>
                </a:lnTo>
                <a:lnTo>
                  <a:pt x="972312" y="44449"/>
                </a:lnTo>
                <a:lnTo>
                  <a:pt x="1023112" y="44449"/>
                </a:lnTo>
                <a:lnTo>
                  <a:pt x="1023112" y="31749"/>
                </a:lnTo>
                <a:close/>
              </a:path>
              <a:path w="1510665" h="535304">
                <a:moveTo>
                  <a:pt x="934212" y="31749"/>
                </a:moveTo>
                <a:lnTo>
                  <a:pt x="883412" y="31749"/>
                </a:lnTo>
                <a:lnTo>
                  <a:pt x="883412" y="44449"/>
                </a:lnTo>
                <a:lnTo>
                  <a:pt x="934212" y="44449"/>
                </a:lnTo>
                <a:lnTo>
                  <a:pt x="934212" y="31749"/>
                </a:lnTo>
                <a:close/>
              </a:path>
              <a:path w="1510665" h="535304">
                <a:moveTo>
                  <a:pt x="845312" y="31749"/>
                </a:moveTo>
                <a:lnTo>
                  <a:pt x="794512" y="31749"/>
                </a:lnTo>
                <a:lnTo>
                  <a:pt x="794512" y="44449"/>
                </a:lnTo>
                <a:lnTo>
                  <a:pt x="845312" y="44449"/>
                </a:lnTo>
                <a:lnTo>
                  <a:pt x="845312" y="31749"/>
                </a:lnTo>
                <a:close/>
              </a:path>
              <a:path w="1510665" h="535304">
                <a:moveTo>
                  <a:pt x="756412" y="31749"/>
                </a:moveTo>
                <a:lnTo>
                  <a:pt x="705612" y="31749"/>
                </a:lnTo>
                <a:lnTo>
                  <a:pt x="705612" y="44449"/>
                </a:lnTo>
                <a:lnTo>
                  <a:pt x="756412" y="44449"/>
                </a:lnTo>
                <a:lnTo>
                  <a:pt x="756412" y="31749"/>
                </a:lnTo>
                <a:close/>
              </a:path>
              <a:path w="1510665" h="535304">
                <a:moveTo>
                  <a:pt x="667512" y="31749"/>
                </a:moveTo>
                <a:lnTo>
                  <a:pt x="616712" y="31749"/>
                </a:lnTo>
                <a:lnTo>
                  <a:pt x="616712" y="44449"/>
                </a:lnTo>
                <a:lnTo>
                  <a:pt x="667512" y="44449"/>
                </a:lnTo>
                <a:lnTo>
                  <a:pt x="667512" y="31749"/>
                </a:lnTo>
                <a:close/>
              </a:path>
              <a:path w="1510665" h="535304">
                <a:moveTo>
                  <a:pt x="578612" y="31749"/>
                </a:moveTo>
                <a:lnTo>
                  <a:pt x="527812" y="31749"/>
                </a:lnTo>
                <a:lnTo>
                  <a:pt x="527812" y="44449"/>
                </a:lnTo>
                <a:lnTo>
                  <a:pt x="578612" y="44449"/>
                </a:lnTo>
                <a:lnTo>
                  <a:pt x="578612" y="31749"/>
                </a:lnTo>
                <a:close/>
              </a:path>
              <a:path w="1510665" h="535304">
                <a:moveTo>
                  <a:pt x="489712" y="31749"/>
                </a:moveTo>
                <a:lnTo>
                  <a:pt x="438912" y="31749"/>
                </a:lnTo>
                <a:lnTo>
                  <a:pt x="438912" y="44449"/>
                </a:lnTo>
                <a:lnTo>
                  <a:pt x="489712" y="44449"/>
                </a:lnTo>
                <a:lnTo>
                  <a:pt x="489712" y="31749"/>
                </a:lnTo>
                <a:close/>
              </a:path>
              <a:path w="1510665" h="535304">
                <a:moveTo>
                  <a:pt x="400812" y="31749"/>
                </a:moveTo>
                <a:lnTo>
                  <a:pt x="350012" y="31749"/>
                </a:lnTo>
                <a:lnTo>
                  <a:pt x="350012" y="44449"/>
                </a:lnTo>
                <a:lnTo>
                  <a:pt x="400812" y="44449"/>
                </a:lnTo>
                <a:lnTo>
                  <a:pt x="400812" y="31749"/>
                </a:lnTo>
                <a:close/>
              </a:path>
              <a:path w="1510665" h="535304">
                <a:moveTo>
                  <a:pt x="311912" y="31749"/>
                </a:moveTo>
                <a:lnTo>
                  <a:pt x="261112" y="31749"/>
                </a:lnTo>
                <a:lnTo>
                  <a:pt x="261112" y="44449"/>
                </a:lnTo>
                <a:lnTo>
                  <a:pt x="311912" y="44449"/>
                </a:lnTo>
                <a:lnTo>
                  <a:pt x="311912" y="31749"/>
                </a:lnTo>
                <a:close/>
              </a:path>
              <a:path w="1510665" h="535304">
                <a:moveTo>
                  <a:pt x="223012" y="31749"/>
                </a:moveTo>
                <a:lnTo>
                  <a:pt x="172212" y="31749"/>
                </a:lnTo>
                <a:lnTo>
                  <a:pt x="172212" y="44449"/>
                </a:lnTo>
                <a:lnTo>
                  <a:pt x="223012" y="44449"/>
                </a:lnTo>
                <a:lnTo>
                  <a:pt x="223012" y="31749"/>
                </a:lnTo>
                <a:close/>
              </a:path>
              <a:path w="1510665" h="535304">
                <a:moveTo>
                  <a:pt x="134112" y="31749"/>
                </a:moveTo>
                <a:lnTo>
                  <a:pt x="83312" y="31749"/>
                </a:lnTo>
                <a:lnTo>
                  <a:pt x="83312" y="44449"/>
                </a:lnTo>
                <a:lnTo>
                  <a:pt x="134112" y="44449"/>
                </a:lnTo>
                <a:lnTo>
                  <a:pt x="134112" y="31749"/>
                </a:lnTo>
                <a:close/>
              </a:path>
              <a:path w="1510665" h="535304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060438" y="3152394"/>
            <a:ext cx="5511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latin typeface="Arial"/>
                <a:cs typeface="Arial"/>
              </a:rPr>
              <a:t>cre</a:t>
            </a:r>
            <a:r>
              <a:rPr sz="1400" spc="30" dirty="0">
                <a:latin typeface="Arial"/>
                <a:cs typeface="Arial"/>
              </a:rPr>
              <a:t>ate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16535"/>
            <a:ext cx="2858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/>
              <a:t>PersistentVolume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858139"/>
            <a:ext cx="2188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PersistentVolume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8214" y="3342766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ln w="441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27196" y="1399794"/>
            <a:ext cx="4442460" cy="3654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10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25" dirty="0">
                <a:latin typeface="Arial"/>
                <a:cs typeface="Arial"/>
              </a:rPr>
              <a:t>Capacity </a:t>
            </a:r>
            <a:r>
              <a:rPr sz="1400" spc="-60" dirty="0">
                <a:latin typeface="Arial"/>
                <a:cs typeface="Arial"/>
              </a:rPr>
              <a:t>: </a:t>
            </a:r>
            <a:r>
              <a:rPr sz="1400" spc="10" dirty="0">
                <a:latin typeface="Arial"/>
                <a:cs typeface="Arial"/>
              </a:rPr>
              <a:t>Storage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size</a:t>
            </a:r>
            <a:endParaRPr sz="14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In </a:t>
            </a:r>
            <a:r>
              <a:rPr sz="1400" spc="45" dirty="0">
                <a:latin typeface="Arial"/>
                <a:cs typeface="Arial"/>
              </a:rPr>
              <a:t>future </a:t>
            </a:r>
            <a:r>
              <a:rPr sz="1400" dirty="0">
                <a:latin typeface="Arial"/>
                <a:cs typeface="Arial"/>
              </a:rPr>
              <a:t>it </a:t>
            </a:r>
            <a:r>
              <a:rPr sz="1400" spc="10" dirty="0">
                <a:latin typeface="Arial"/>
                <a:cs typeface="Arial"/>
              </a:rPr>
              <a:t>will include IOPS,throughput</a:t>
            </a:r>
            <a:r>
              <a:rPr sz="1400" spc="-270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etc</a:t>
            </a:r>
            <a:endParaRPr sz="1400">
              <a:latin typeface="Arial"/>
              <a:cs typeface="Arial"/>
            </a:endParaRPr>
          </a:p>
          <a:p>
            <a:pPr marL="329565" marR="306070" indent="-316865">
              <a:lnSpc>
                <a:spcPct val="100000"/>
              </a:lnSpc>
              <a:buChar char="●"/>
              <a:tabLst>
                <a:tab pos="329565" algn="l"/>
                <a:tab pos="330200" algn="l"/>
              </a:tabLst>
            </a:pPr>
            <a:r>
              <a:rPr sz="1400" spc="20" dirty="0">
                <a:latin typeface="Arial"/>
                <a:cs typeface="Arial"/>
              </a:rPr>
              <a:t>VolumeMode </a:t>
            </a:r>
            <a:r>
              <a:rPr sz="1400" spc="40" dirty="0">
                <a:latin typeface="Arial"/>
                <a:cs typeface="Arial"/>
              </a:rPr>
              <a:t>(from </a:t>
            </a:r>
            <a:r>
              <a:rPr sz="1400" spc="-100" dirty="0">
                <a:latin typeface="Arial"/>
                <a:cs typeface="Arial"/>
              </a:rPr>
              <a:t>1.9) </a:t>
            </a:r>
            <a:r>
              <a:rPr sz="1400" spc="-35" dirty="0">
                <a:latin typeface="Arial"/>
                <a:cs typeface="Arial"/>
              </a:rPr>
              <a:t>: </a:t>
            </a:r>
            <a:r>
              <a:rPr sz="1400" spc="15" dirty="0">
                <a:latin typeface="Arial"/>
                <a:cs typeface="Arial"/>
              </a:rPr>
              <a:t>Filesystem(default) </a:t>
            </a:r>
            <a:r>
              <a:rPr sz="1400" spc="55" dirty="0">
                <a:latin typeface="Arial"/>
                <a:cs typeface="Arial"/>
              </a:rPr>
              <a:t>or  </a:t>
            </a:r>
            <a:r>
              <a:rPr sz="1400" spc="30" dirty="0">
                <a:latin typeface="Arial"/>
                <a:cs typeface="Arial"/>
              </a:rPr>
              <a:t>rawblock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device</a:t>
            </a:r>
            <a:endParaRPr sz="1400">
              <a:latin typeface="Arial"/>
              <a:cs typeface="Arial"/>
            </a:endParaRPr>
          </a:p>
          <a:p>
            <a:pPr marL="329565" indent="-316865">
              <a:lnSpc>
                <a:spcPct val="100000"/>
              </a:lnSpc>
              <a:buChar char="●"/>
              <a:tabLst>
                <a:tab pos="329565" algn="l"/>
                <a:tab pos="330200" algn="l"/>
              </a:tabLst>
            </a:pPr>
            <a:r>
              <a:rPr sz="1400" spc="-15" dirty="0">
                <a:latin typeface="Arial"/>
                <a:cs typeface="Arial"/>
              </a:rPr>
              <a:t>Reclaim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Policy</a:t>
            </a:r>
            <a:endParaRPr sz="1400">
              <a:latin typeface="Arial"/>
              <a:cs typeface="Arial"/>
            </a:endParaRPr>
          </a:p>
          <a:p>
            <a:pPr marL="786765" lvl="1" indent="-316865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z="1400" spc="-25" dirty="0">
                <a:latin typeface="Arial"/>
                <a:cs typeface="Arial"/>
              </a:rPr>
              <a:t>Retain </a:t>
            </a:r>
            <a:r>
              <a:rPr sz="1400" spc="60" dirty="0">
                <a:latin typeface="Arial"/>
                <a:cs typeface="Arial"/>
              </a:rPr>
              <a:t>– </a:t>
            </a:r>
            <a:r>
              <a:rPr sz="1400" spc="-10" dirty="0">
                <a:latin typeface="Arial"/>
                <a:cs typeface="Arial"/>
              </a:rPr>
              <a:t>manual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reclamation</a:t>
            </a:r>
            <a:endParaRPr sz="1400">
              <a:latin typeface="Arial"/>
              <a:cs typeface="Arial"/>
            </a:endParaRPr>
          </a:p>
          <a:p>
            <a:pPr marL="786765" lvl="1" indent="-316865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z="1400" spc="-5" dirty="0">
                <a:latin typeface="Arial"/>
                <a:cs typeface="Arial"/>
              </a:rPr>
              <a:t>Recycle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60" dirty="0">
                <a:latin typeface="Arial"/>
                <a:cs typeface="Arial"/>
              </a:rPr>
              <a:t>–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basic </a:t>
            </a:r>
            <a:r>
              <a:rPr sz="1400" spc="35" dirty="0">
                <a:latin typeface="Arial"/>
                <a:cs typeface="Arial"/>
              </a:rPr>
              <a:t>scrub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(rm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80" dirty="0">
                <a:latin typeface="Arial"/>
                <a:cs typeface="Arial"/>
              </a:rPr>
              <a:t>-rf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60" dirty="0">
                <a:latin typeface="Arial"/>
                <a:cs typeface="Arial"/>
              </a:rPr>
              <a:t>/thevolume/*)</a:t>
            </a:r>
            <a:endParaRPr sz="1400">
              <a:latin typeface="Arial"/>
              <a:cs typeface="Arial"/>
            </a:endParaRPr>
          </a:p>
          <a:p>
            <a:pPr marL="786765" marR="5080" lvl="1" indent="-316865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z="1400" spc="10" dirty="0">
                <a:latin typeface="Arial"/>
                <a:cs typeface="Arial"/>
              </a:rPr>
              <a:t>Delete </a:t>
            </a:r>
            <a:r>
              <a:rPr sz="1400" spc="60" dirty="0">
                <a:latin typeface="Arial"/>
                <a:cs typeface="Arial"/>
              </a:rPr>
              <a:t>– </a:t>
            </a:r>
            <a:r>
              <a:rPr sz="1400" spc="10" dirty="0">
                <a:latin typeface="Arial"/>
                <a:cs typeface="Arial"/>
              </a:rPr>
              <a:t>associated </a:t>
            </a:r>
            <a:r>
              <a:rPr sz="1400" spc="35" dirty="0">
                <a:latin typeface="Arial"/>
                <a:cs typeface="Arial"/>
              </a:rPr>
              <a:t>storage </a:t>
            </a:r>
            <a:r>
              <a:rPr sz="1400" spc="-10" dirty="0">
                <a:latin typeface="Arial"/>
                <a:cs typeface="Arial"/>
              </a:rPr>
              <a:t>asset </a:t>
            </a:r>
            <a:r>
              <a:rPr sz="1400" spc="-15" dirty="0">
                <a:latin typeface="Arial"/>
                <a:cs typeface="Arial"/>
              </a:rPr>
              <a:t>such </a:t>
            </a:r>
            <a:r>
              <a:rPr sz="1400" spc="-20" dirty="0">
                <a:latin typeface="Arial"/>
                <a:cs typeface="Arial"/>
              </a:rPr>
              <a:t>as  </a:t>
            </a:r>
            <a:r>
              <a:rPr sz="1400" spc="-50" dirty="0">
                <a:latin typeface="Arial"/>
                <a:cs typeface="Arial"/>
              </a:rPr>
              <a:t>AWS </a:t>
            </a:r>
            <a:r>
              <a:rPr sz="1400" spc="-105" dirty="0">
                <a:latin typeface="Arial"/>
                <a:cs typeface="Arial"/>
              </a:rPr>
              <a:t>EBS, </a:t>
            </a:r>
            <a:r>
              <a:rPr sz="1400" spc="-80" dirty="0">
                <a:latin typeface="Arial"/>
                <a:cs typeface="Arial"/>
              </a:rPr>
              <a:t>GCE </a:t>
            </a:r>
            <a:r>
              <a:rPr sz="1400" spc="-65" dirty="0">
                <a:latin typeface="Arial"/>
                <a:cs typeface="Arial"/>
              </a:rPr>
              <a:t>PD, </a:t>
            </a:r>
            <a:r>
              <a:rPr sz="1400" spc="10" dirty="0">
                <a:latin typeface="Arial"/>
                <a:cs typeface="Arial"/>
              </a:rPr>
              <a:t>Azure </a:t>
            </a:r>
            <a:r>
              <a:rPr sz="1400" spc="-25" dirty="0">
                <a:latin typeface="Arial"/>
                <a:cs typeface="Arial"/>
              </a:rPr>
              <a:t>Disk, </a:t>
            </a:r>
            <a:r>
              <a:rPr sz="1400" spc="55" dirty="0">
                <a:latin typeface="Arial"/>
                <a:cs typeface="Arial"/>
              </a:rPr>
              <a:t>or</a:t>
            </a:r>
            <a:r>
              <a:rPr sz="1400" spc="-2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OpenStack </a:t>
            </a:r>
            <a:endParaRPr sz="1400">
              <a:latin typeface="Arial"/>
              <a:cs typeface="Arial"/>
            </a:endParaRPr>
          </a:p>
          <a:p>
            <a:pPr marL="786765">
              <a:lnSpc>
                <a:spcPct val="100000"/>
              </a:lnSpc>
              <a:spcBef>
                <a:spcPts val="10"/>
              </a:spcBef>
            </a:pPr>
            <a:r>
              <a:rPr sz="1400" spc="15" dirty="0">
                <a:latin typeface="Arial"/>
                <a:cs typeface="Arial"/>
              </a:rPr>
              <a:t>Cinder volume </a:t>
            </a:r>
            <a:r>
              <a:rPr sz="1400" spc="-45" dirty="0">
                <a:latin typeface="Arial"/>
                <a:cs typeface="Arial"/>
              </a:rPr>
              <a:t>is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deleted</a:t>
            </a:r>
            <a:endParaRPr sz="1400">
              <a:latin typeface="Arial"/>
              <a:cs typeface="Arial"/>
            </a:endParaRPr>
          </a:p>
          <a:p>
            <a:pPr marL="412115" marR="64769">
              <a:lnSpc>
                <a:spcPct val="100000"/>
              </a:lnSpc>
              <a:spcBef>
                <a:spcPts val="660"/>
              </a:spcBef>
            </a:pPr>
            <a:r>
              <a:rPr sz="1200" spc="15" dirty="0">
                <a:solidFill>
                  <a:srgbClr val="6C9EEB"/>
                </a:solidFill>
                <a:latin typeface="Arial"/>
                <a:cs typeface="Arial"/>
              </a:rPr>
              <a:t>Currently, </a:t>
            </a:r>
            <a:r>
              <a:rPr sz="1200" dirty="0">
                <a:solidFill>
                  <a:srgbClr val="6C9EEB"/>
                </a:solidFill>
                <a:latin typeface="Arial"/>
                <a:cs typeface="Arial"/>
              </a:rPr>
              <a:t>only </a:t>
            </a:r>
            <a:r>
              <a:rPr sz="1200" spc="-90" dirty="0">
                <a:solidFill>
                  <a:srgbClr val="6C9EEB"/>
                </a:solidFill>
                <a:latin typeface="Arial"/>
                <a:cs typeface="Arial"/>
              </a:rPr>
              <a:t>NFS </a:t>
            </a:r>
            <a:r>
              <a:rPr sz="1200" spc="5" dirty="0">
                <a:solidFill>
                  <a:srgbClr val="6C9EEB"/>
                </a:solidFill>
                <a:latin typeface="Arial"/>
                <a:cs typeface="Arial"/>
              </a:rPr>
              <a:t>and </a:t>
            </a:r>
            <a:r>
              <a:rPr sz="1200" spc="-10" dirty="0">
                <a:solidFill>
                  <a:srgbClr val="6C9EEB"/>
                </a:solidFill>
                <a:latin typeface="Arial"/>
                <a:cs typeface="Arial"/>
              </a:rPr>
              <a:t>HostPath </a:t>
            </a:r>
            <a:r>
              <a:rPr sz="1200" spc="35" dirty="0">
                <a:solidFill>
                  <a:srgbClr val="6C9EEB"/>
                </a:solidFill>
                <a:latin typeface="Arial"/>
                <a:cs typeface="Arial"/>
              </a:rPr>
              <a:t>support </a:t>
            </a:r>
            <a:r>
              <a:rPr sz="1200" spc="15" dirty="0">
                <a:solidFill>
                  <a:srgbClr val="6C9EEB"/>
                </a:solidFill>
                <a:latin typeface="Arial"/>
                <a:cs typeface="Arial"/>
              </a:rPr>
              <a:t>recycling. </a:t>
            </a:r>
            <a:r>
              <a:rPr sz="1200" spc="-45" dirty="0">
                <a:solidFill>
                  <a:srgbClr val="6C9EEB"/>
                </a:solidFill>
                <a:latin typeface="Arial"/>
                <a:cs typeface="Arial"/>
              </a:rPr>
              <a:t>AWS  </a:t>
            </a:r>
            <a:r>
              <a:rPr sz="1200" spc="-100" dirty="0">
                <a:solidFill>
                  <a:srgbClr val="6C9EEB"/>
                </a:solidFill>
                <a:latin typeface="Arial"/>
                <a:cs typeface="Arial"/>
              </a:rPr>
              <a:t>EBS, </a:t>
            </a:r>
            <a:r>
              <a:rPr sz="1200" spc="-40" dirty="0">
                <a:solidFill>
                  <a:srgbClr val="6C9EEB"/>
                </a:solidFill>
                <a:latin typeface="Arial"/>
                <a:cs typeface="Arial"/>
              </a:rPr>
              <a:t>GCE </a:t>
            </a:r>
            <a:r>
              <a:rPr sz="1200" spc="-65" dirty="0">
                <a:solidFill>
                  <a:srgbClr val="6C9EEB"/>
                </a:solidFill>
                <a:latin typeface="Arial"/>
                <a:cs typeface="Arial"/>
              </a:rPr>
              <a:t>PD, </a:t>
            </a:r>
            <a:r>
              <a:rPr sz="1200" spc="5" dirty="0">
                <a:solidFill>
                  <a:srgbClr val="6C9EEB"/>
                </a:solidFill>
                <a:latin typeface="Arial"/>
                <a:cs typeface="Arial"/>
              </a:rPr>
              <a:t>Azure </a:t>
            </a:r>
            <a:r>
              <a:rPr sz="1200" spc="-35" dirty="0">
                <a:solidFill>
                  <a:srgbClr val="6C9EEB"/>
                </a:solidFill>
                <a:latin typeface="Arial"/>
                <a:cs typeface="Arial"/>
              </a:rPr>
              <a:t>Disk, </a:t>
            </a:r>
            <a:r>
              <a:rPr sz="1200" spc="5" dirty="0">
                <a:solidFill>
                  <a:srgbClr val="6C9EEB"/>
                </a:solidFill>
                <a:latin typeface="Arial"/>
                <a:cs typeface="Arial"/>
              </a:rPr>
              <a:t>and </a:t>
            </a:r>
            <a:r>
              <a:rPr sz="1200" spc="20" dirty="0">
                <a:solidFill>
                  <a:srgbClr val="6C9EEB"/>
                </a:solidFill>
                <a:latin typeface="Arial"/>
                <a:cs typeface="Arial"/>
              </a:rPr>
              <a:t>Cinder </a:t>
            </a:r>
            <a:r>
              <a:rPr sz="1200" dirty="0">
                <a:solidFill>
                  <a:srgbClr val="6C9EEB"/>
                </a:solidFill>
                <a:latin typeface="Arial"/>
                <a:cs typeface="Arial"/>
              </a:rPr>
              <a:t>volumes </a:t>
            </a:r>
            <a:r>
              <a:rPr sz="1200" spc="35" dirty="0">
                <a:solidFill>
                  <a:srgbClr val="6C9EEB"/>
                </a:solidFill>
                <a:latin typeface="Arial"/>
                <a:cs typeface="Arial"/>
              </a:rPr>
              <a:t>support  </a:t>
            </a:r>
            <a:r>
              <a:rPr sz="1200" spc="15" dirty="0">
                <a:solidFill>
                  <a:srgbClr val="6C9EEB"/>
                </a:solidFill>
                <a:latin typeface="Arial"/>
                <a:cs typeface="Arial"/>
              </a:rPr>
              <a:t>deletion.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buChar char="●"/>
              <a:tabLst>
                <a:tab pos="329565" algn="l"/>
                <a:tab pos="330200" algn="l"/>
              </a:tabLst>
            </a:pPr>
            <a:r>
              <a:rPr sz="1400" spc="30" dirty="0">
                <a:latin typeface="Arial"/>
                <a:cs typeface="Arial"/>
              </a:rPr>
              <a:t>Mount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50" dirty="0">
                <a:latin typeface="Arial"/>
                <a:cs typeface="Arial"/>
              </a:rPr>
              <a:t>Option</a:t>
            </a:r>
            <a:endParaRPr sz="1400">
              <a:latin typeface="Arial"/>
              <a:cs typeface="Arial"/>
            </a:endParaRPr>
          </a:p>
          <a:p>
            <a:pPr marL="367665">
              <a:lnSpc>
                <a:spcPct val="100000"/>
              </a:lnSpc>
            </a:pPr>
            <a:r>
              <a:rPr sz="1200" spc="25" dirty="0">
                <a:latin typeface="Noto Mono"/>
                <a:cs typeface="Noto Mono"/>
              </a:rPr>
              <a:t>A</a:t>
            </a:r>
            <a:r>
              <a:rPr sz="1400" spc="25" dirty="0">
                <a:latin typeface="Arial"/>
                <a:cs typeface="Arial"/>
              </a:rPr>
              <a:t>dditional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0" dirty="0">
                <a:latin typeface="Arial"/>
                <a:cs typeface="Arial"/>
              </a:rPr>
              <a:t>mount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40" dirty="0">
                <a:latin typeface="Arial"/>
                <a:cs typeface="Arial"/>
              </a:rPr>
              <a:t>options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for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when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a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Persistent </a:t>
            </a:r>
            <a:endParaRPr sz="14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sz="1400" spc="5" dirty="0">
                <a:latin typeface="Arial"/>
                <a:cs typeface="Arial"/>
              </a:rPr>
              <a:t>Volume </a:t>
            </a:r>
            <a:r>
              <a:rPr sz="1400" spc="-35" dirty="0">
                <a:latin typeface="Arial"/>
                <a:cs typeface="Arial"/>
              </a:rPr>
              <a:t>is </a:t>
            </a:r>
            <a:r>
              <a:rPr sz="1400" spc="35" dirty="0">
                <a:latin typeface="Arial"/>
                <a:cs typeface="Arial"/>
              </a:rPr>
              <a:t>mounted on 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spc="-204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node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1711451"/>
            <a:ext cx="3203448" cy="2988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16535"/>
            <a:ext cx="2858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/>
              <a:t>PersistentVolume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793372" y="847519"/>
            <a:ext cx="4961871" cy="3895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4078" y="836802"/>
            <a:ext cx="3561715" cy="4170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6245" indent="-316865">
              <a:lnSpc>
                <a:spcPct val="100000"/>
              </a:lnSpc>
              <a:spcBef>
                <a:spcPts val="105"/>
              </a:spcBef>
              <a:buChar char="●"/>
              <a:tabLst>
                <a:tab pos="436245" algn="l"/>
                <a:tab pos="436880" algn="l"/>
              </a:tabLst>
            </a:pPr>
            <a:r>
              <a:rPr sz="1400" spc="10" dirty="0">
                <a:latin typeface="Arial"/>
                <a:cs typeface="Arial"/>
              </a:rPr>
              <a:t>AccessModes </a:t>
            </a:r>
            <a:endParaRPr sz="1400">
              <a:latin typeface="Arial"/>
              <a:cs typeface="Arial"/>
            </a:endParaRPr>
          </a:p>
          <a:p>
            <a:pPr marL="893444" marR="341630" lvl="1" indent="-316865">
              <a:lnSpc>
                <a:spcPct val="100000"/>
              </a:lnSpc>
              <a:buChar char="○"/>
              <a:tabLst>
                <a:tab pos="893444" algn="l"/>
                <a:tab pos="894080" algn="l"/>
              </a:tabLst>
            </a:pPr>
            <a:r>
              <a:rPr sz="1400" spc="10" dirty="0">
                <a:latin typeface="Arial"/>
                <a:cs typeface="Arial"/>
              </a:rPr>
              <a:t>ReadWriteOnce </a:t>
            </a:r>
            <a:r>
              <a:rPr sz="1400" spc="-15" dirty="0">
                <a:latin typeface="Arial"/>
                <a:cs typeface="Arial"/>
              </a:rPr>
              <a:t>(RWO)– </a:t>
            </a:r>
            <a:r>
              <a:rPr sz="1400" spc="20" dirty="0">
                <a:latin typeface="Arial"/>
                <a:cs typeface="Arial"/>
              </a:rPr>
              <a:t>the  volume </a:t>
            </a:r>
            <a:r>
              <a:rPr sz="1400" spc="-20" dirty="0">
                <a:latin typeface="Arial"/>
                <a:cs typeface="Arial"/>
              </a:rPr>
              <a:t>can </a:t>
            </a:r>
            <a:r>
              <a:rPr sz="1400" spc="30" dirty="0">
                <a:latin typeface="Arial"/>
                <a:cs typeface="Arial"/>
              </a:rPr>
              <a:t>be </a:t>
            </a:r>
            <a:r>
              <a:rPr sz="1400" spc="35" dirty="0">
                <a:latin typeface="Arial"/>
                <a:cs typeface="Arial"/>
              </a:rPr>
              <a:t>mounted </a:t>
            </a:r>
            <a:r>
              <a:rPr sz="1400" spc="-40" dirty="0">
                <a:latin typeface="Arial"/>
                <a:cs typeface="Arial"/>
              </a:rPr>
              <a:t>as  </a:t>
            </a:r>
            <a:r>
              <a:rPr sz="1400" spc="50" dirty="0">
                <a:latin typeface="Arial"/>
                <a:cs typeface="Arial"/>
              </a:rPr>
              <a:t>read-write </a:t>
            </a:r>
            <a:r>
              <a:rPr sz="1400" spc="35" dirty="0">
                <a:latin typeface="Arial"/>
                <a:cs typeface="Arial"/>
              </a:rPr>
              <a:t>by </a:t>
            </a:r>
            <a:r>
              <a:rPr sz="1400" spc="-65" dirty="0">
                <a:latin typeface="Arial"/>
                <a:cs typeface="Arial"/>
              </a:rPr>
              <a:t>a </a:t>
            </a:r>
            <a:r>
              <a:rPr sz="1400" dirty="0">
                <a:latin typeface="Arial"/>
                <a:cs typeface="Arial"/>
              </a:rPr>
              <a:t>single</a:t>
            </a:r>
            <a:r>
              <a:rPr sz="1400" spc="-26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node</a:t>
            </a:r>
            <a:endParaRPr sz="1400">
              <a:latin typeface="Arial"/>
              <a:cs typeface="Arial"/>
            </a:endParaRPr>
          </a:p>
          <a:p>
            <a:pPr marL="893444" marR="422909" lvl="1" indent="-316865">
              <a:lnSpc>
                <a:spcPct val="100000"/>
              </a:lnSpc>
              <a:buChar char="○"/>
              <a:tabLst>
                <a:tab pos="893444" algn="l"/>
                <a:tab pos="894080" algn="l"/>
              </a:tabLst>
            </a:pPr>
            <a:r>
              <a:rPr sz="1400" spc="-10" dirty="0">
                <a:latin typeface="Arial"/>
                <a:cs typeface="Arial"/>
              </a:rPr>
              <a:t>ReadOnlyMany </a:t>
            </a:r>
            <a:r>
              <a:rPr sz="1400" spc="-40" dirty="0">
                <a:latin typeface="Arial"/>
                <a:cs typeface="Arial"/>
              </a:rPr>
              <a:t>(ROX) </a:t>
            </a:r>
            <a:r>
              <a:rPr sz="1400" spc="60" dirty="0">
                <a:latin typeface="Arial"/>
                <a:cs typeface="Arial"/>
              </a:rPr>
              <a:t>– </a:t>
            </a:r>
            <a:r>
              <a:rPr sz="1400" spc="20" dirty="0">
                <a:latin typeface="Arial"/>
                <a:cs typeface="Arial"/>
              </a:rPr>
              <a:t>the  </a:t>
            </a:r>
            <a:r>
              <a:rPr sz="1400" spc="15" dirty="0">
                <a:latin typeface="Arial"/>
                <a:cs typeface="Arial"/>
              </a:rPr>
              <a:t>volume </a:t>
            </a:r>
            <a:r>
              <a:rPr sz="1400" spc="-15" dirty="0">
                <a:latin typeface="Arial"/>
                <a:cs typeface="Arial"/>
              </a:rPr>
              <a:t>can </a:t>
            </a:r>
            <a:r>
              <a:rPr sz="1400" spc="30" dirty="0">
                <a:latin typeface="Arial"/>
                <a:cs typeface="Arial"/>
              </a:rPr>
              <a:t>be </a:t>
            </a:r>
            <a:r>
              <a:rPr sz="1400" spc="25" dirty="0">
                <a:latin typeface="Arial"/>
                <a:cs typeface="Arial"/>
              </a:rPr>
              <a:t>mounted  </a:t>
            </a:r>
            <a:r>
              <a:rPr sz="1400" spc="30" dirty="0">
                <a:latin typeface="Arial"/>
                <a:cs typeface="Arial"/>
              </a:rPr>
              <a:t>read-only </a:t>
            </a:r>
            <a:r>
              <a:rPr sz="1400" spc="35" dirty="0">
                <a:latin typeface="Arial"/>
                <a:cs typeface="Arial"/>
              </a:rPr>
              <a:t>by </a:t>
            </a:r>
            <a:r>
              <a:rPr sz="1400" spc="-5" dirty="0">
                <a:latin typeface="Arial"/>
                <a:cs typeface="Arial"/>
              </a:rPr>
              <a:t>many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nodes</a:t>
            </a:r>
            <a:endParaRPr sz="1400">
              <a:latin typeface="Arial"/>
              <a:cs typeface="Arial"/>
            </a:endParaRPr>
          </a:p>
          <a:p>
            <a:pPr marL="893444" marR="336550" lvl="1" indent="-316865">
              <a:lnSpc>
                <a:spcPct val="100000"/>
              </a:lnSpc>
              <a:buChar char="○"/>
              <a:tabLst>
                <a:tab pos="893444" algn="l"/>
                <a:tab pos="894080" algn="l"/>
              </a:tabLst>
            </a:pPr>
            <a:r>
              <a:rPr sz="1400" spc="5" dirty="0">
                <a:latin typeface="Arial"/>
                <a:cs typeface="Arial"/>
              </a:rPr>
              <a:t>ReadWriteMany </a:t>
            </a:r>
            <a:r>
              <a:rPr sz="1400" spc="-60" dirty="0">
                <a:latin typeface="Arial"/>
                <a:cs typeface="Arial"/>
              </a:rPr>
              <a:t>(RWX) </a:t>
            </a:r>
            <a:r>
              <a:rPr sz="1400" spc="65" dirty="0">
                <a:latin typeface="Arial"/>
                <a:cs typeface="Arial"/>
              </a:rPr>
              <a:t>– </a:t>
            </a:r>
            <a:r>
              <a:rPr sz="1400" spc="25" dirty="0">
                <a:latin typeface="Arial"/>
                <a:cs typeface="Arial"/>
              </a:rPr>
              <a:t>the  </a:t>
            </a:r>
            <a:r>
              <a:rPr sz="1400" spc="15" dirty="0">
                <a:latin typeface="Arial"/>
                <a:cs typeface="Arial"/>
              </a:rPr>
              <a:t>volume </a:t>
            </a:r>
            <a:r>
              <a:rPr sz="1400" spc="-15" dirty="0">
                <a:latin typeface="Arial"/>
                <a:cs typeface="Arial"/>
              </a:rPr>
              <a:t>can </a:t>
            </a:r>
            <a:r>
              <a:rPr sz="1400" spc="30" dirty="0">
                <a:latin typeface="Arial"/>
                <a:cs typeface="Arial"/>
              </a:rPr>
              <a:t>be </a:t>
            </a:r>
            <a:r>
              <a:rPr sz="1400" spc="25" dirty="0">
                <a:latin typeface="Arial"/>
                <a:cs typeface="Arial"/>
              </a:rPr>
              <a:t>mounted </a:t>
            </a:r>
            <a:r>
              <a:rPr sz="1400" spc="-40" dirty="0">
                <a:latin typeface="Arial"/>
                <a:cs typeface="Arial"/>
              </a:rPr>
              <a:t>as  </a:t>
            </a:r>
            <a:r>
              <a:rPr sz="1400" spc="50" dirty="0">
                <a:latin typeface="Arial"/>
                <a:cs typeface="Arial"/>
              </a:rPr>
              <a:t>read-write </a:t>
            </a:r>
            <a:r>
              <a:rPr sz="1400" spc="35" dirty="0">
                <a:latin typeface="Arial"/>
                <a:cs typeface="Arial"/>
              </a:rPr>
              <a:t>by</a:t>
            </a:r>
            <a:r>
              <a:rPr sz="1400" spc="-2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many </a:t>
            </a:r>
            <a:r>
              <a:rPr sz="1400" spc="20" dirty="0">
                <a:latin typeface="Arial"/>
                <a:cs typeface="Arial"/>
              </a:rPr>
              <a:t>nodes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446405" marR="370205">
              <a:lnSpc>
                <a:spcPct val="100000"/>
              </a:lnSpc>
            </a:pPr>
            <a:r>
              <a:rPr sz="1200" spc="-20" dirty="0">
                <a:solidFill>
                  <a:srgbClr val="6C9EEB"/>
                </a:solidFill>
                <a:latin typeface="Arial"/>
                <a:cs typeface="Arial"/>
              </a:rPr>
              <a:t>A </a:t>
            </a:r>
            <a:r>
              <a:rPr sz="1200" dirty="0">
                <a:solidFill>
                  <a:srgbClr val="6C9EEB"/>
                </a:solidFill>
                <a:latin typeface="Arial"/>
                <a:cs typeface="Arial"/>
              </a:rPr>
              <a:t>volume </a:t>
            </a:r>
            <a:r>
              <a:rPr sz="1200" spc="-5" dirty="0">
                <a:solidFill>
                  <a:srgbClr val="6C9EEB"/>
                </a:solidFill>
                <a:latin typeface="Arial"/>
                <a:cs typeface="Arial"/>
              </a:rPr>
              <a:t>can </a:t>
            </a:r>
            <a:r>
              <a:rPr sz="1200" spc="10" dirty="0">
                <a:solidFill>
                  <a:srgbClr val="6C9EEB"/>
                </a:solidFill>
                <a:latin typeface="Arial"/>
                <a:cs typeface="Arial"/>
              </a:rPr>
              <a:t>only </a:t>
            </a:r>
            <a:r>
              <a:rPr sz="1200" spc="-5" dirty="0">
                <a:solidFill>
                  <a:srgbClr val="6C9EEB"/>
                </a:solidFill>
                <a:latin typeface="Arial"/>
                <a:cs typeface="Arial"/>
              </a:rPr>
              <a:t>be </a:t>
            </a:r>
            <a:r>
              <a:rPr sz="1200" spc="20" dirty="0">
                <a:solidFill>
                  <a:srgbClr val="6C9EEB"/>
                </a:solidFill>
                <a:latin typeface="Arial"/>
                <a:cs typeface="Arial"/>
              </a:rPr>
              <a:t>mounted </a:t>
            </a:r>
            <a:r>
              <a:rPr sz="1200" spc="-10" dirty="0">
                <a:solidFill>
                  <a:srgbClr val="6C9EEB"/>
                </a:solidFill>
                <a:latin typeface="Arial"/>
                <a:cs typeface="Arial"/>
              </a:rPr>
              <a:t>using  </a:t>
            </a:r>
            <a:r>
              <a:rPr sz="1200" spc="15" dirty="0">
                <a:solidFill>
                  <a:srgbClr val="6C9EEB"/>
                </a:solidFill>
                <a:latin typeface="Arial"/>
                <a:cs typeface="Arial"/>
              </a:rPr>
              <a:t>one </a:t>
            </a:r>
            <a:r>
              <a:rPr sz="1200" spc="-5" dirty="0">
                <a:solidFill>
                  <a:srgbClr val="6C9EEB"/>
                </a:solidFill>
                <a:latin typeface="Arial"/>
                <a:cs typeface="Arial"/>
              </a:rPr>
              <a:t>access </a:t>
            </a:r>
            <a:r>
              <a:rPr sz="1200" spc="35" dirty="0">
                <a:solidFill>
                  <a:srgbClr val="6C9EEB"/>
                </a:solidFill>
                <a:latin typeface="Arial"/>
                <a:cs typeface="Arial"/>
              </a:rPr>
              <a:t>mode </a:t>
            </a:r>
            <a:r>
              <a:rPr sz="1200" spc="20" dirty="0">
                <a:solidFill>
                  <a:srgbClr val="6C9EEB"/>
                </a:solidFill>
                <a:latin typeface="Arial"/>
                <a:cs typeface="Arial"/>
              </a:rPr>
              <a:t>at </a:t>
            </a:r>
            <a:r>
              <a:rPr sz="1200" spc="-60" dirty="0">
                <a:solidFill>
                  <a:srgbClr val="6C9EEB"/>
                </a:solidFill>
                <a:latin typeface="Arial"/>
                <a:cs typeface="Arial"/>
              </a:rPr>
              <a:t>a </a:t>
            </a:r>
            <a:r>
              <a:rPr sz="1200" spc="20" dirty="0">
                <a:solidFill>
                  <a:srgbClr val="6C9EEB"/>
                </a:solidFill>
                <a:latin typeface="Arial"/>
                <a:cs typeface="Arial"/>
              </a:rPr>
              <a:t>time, </a:t>
            </a:r>
            <a:r>
              <a:rPr sz="1200" spc="-5" dirty="0">
                <a:solidFill>
                  <a:srgbClr val="6C9EEB"/>
                </a:solidFill>
                <a:latin typeface="Arial"/>
                <a:cs typeface="Arial"/>
              </a:rPr>
              <a:t>even </a:t>
            </a:r>
            <a:r>
              <a:rPr sz="1200" spc="15" dirty="0">
                <a:solidFill>
                  <a:srgbClr val="6C9EEB"/>
                </a:solidFill>
                <a:latin typeface="Arial"/>
                <a:cs typeface="Arial"/>
              </a:rPr>
              <a:t>if </a:t>
            </a:r>
            <a:r>
              <a:rPr sz="1200" spc="55" dirty="0">
                <a:solidFill>
                  <a:srgbClr val="6C9EEB"/>
                </a:solidFill>
                <a:latin typeface="Arial"/>
                <a:cs typeface="Arial"/>
              </a:rPr>
              <a:t>it  </a:t>
            </a:r>
            <a:r>
              <a:rPr sz="1200" spc="25" dirty="0">
                <a:solidFill>
                  <a:srgbClr val="6C9EEB"/>
                </a:solidFill>
                <a:latin typeface="Arial"/>
                <a:cs typeface="Arial"/>
              </a:rPr>
              <a:t>supports </a:t>
            </a:r>
            <a:r>
              <a:rPr sz="1200" spc="-5" dirty="0">
                <a:solidFill>
                  <a:srgbClr val="6C9EEB"/>
                </a:solidFill>
                <a:latin typeface="Arial"/>
                <a:cs typeface="Arial"/>
              </a:rPr>
              <a:t>many. For example, </a:t>
            </a:r>
            <a:r>
              <a:rPr sz="1200" spc="-60" dirty="0">
                <a:solidFill>
                  <a:srgbClr val="6C9EEB"/>
                </a:solidFill>
                <a:latin typeface="Arial"/>
                <a:cs typeface="Arial"/>
              </a:rPr>
              <a:t>a  </a:t>
            </a:r>
            <a:r>
              <a:rPr sz="1200" spc="-5" dirty="0">
                <a:solidFill>
                  <a:srgbClr val="6C9EEB"/>
                </a:solidFill>
                <a:latin typeface="Arial"/>
                <a:cs typeface="Arial"/>
              </a:rPr>
              <a:t>GCEPersistentDisk can </a:t>
            </a:r>
            <a:r>
              <a:rPr sz="1200" spc="25" dirty="0">
                <a:solidFill>
                  <a:srgbClr val="6C9EEB"/>
                </a:solidFill>
                <a:latin typeface="Arial"/>
                <a:cs typeface="Arial"/>
              </a:rPr>
              <a:t>be </a:t>
            </a:r>
            <a:r>
              <a:rPr sz="1200" spc="20" dirty="0">
                <a:solidFill>
                  <a:srgbClr val="6C9EEB"/>
                </a:solidFill>
                <a:latin typeface="Arial"/>
                <a:cs typeface="Arial"/>
              </a:rPr>
              <a:t>mounted </a:t>
            </a:r>
            <a:r>
              <a:rPr sz="1200" spc="-35" dirty="0">
                <a:solidFill>
                  <a:srgbClr val="6C9EEB"/>
                </a:solidFill>
                <a:latin typeface="Arial"/>
                <a:cs typeface="Arial"/>
              </a:rPr>
              <a:t>as  </a:t>
            </a:r>
            <a:r>
              <a:rPr sz="1200" spc="10" dirty="0">
                <a:solidFill>
                  <a:srgbClr val="6C9EEB"/>
                </a:solidFill>
                <a:latin typeface="Arial"/>
                <a:cs typeface="Arial"/>
              </a:rPr>
              <a:t>ReadWriteOnce </a:t>
            </a:r>
            <a:r>
              <a:rPr sz="1200" spc="5" dirty="0">
                <a:solidFill>
                  <a:srgbClr val="6C9EEB"/>
                </a:solidFill>
                <a:latin typeface="Arial"/>
                <a:cs typeface="Arial"/>
              </a:rPr>
              <a:t>by </a:t>
            </a:r>
            <a:r>
              <a:rPr sz="1200" spc="-45" dirty="0">
                <a:solidFill>
                  <a:srgbClr val="6C9EEB"/>
                </a:solidFill>
                <a:latin typeface="Arial"/>
                <a:cs typeface="Arial"/>
              </a:rPr>
              <a:t>a </a:t>
            </a:r>
            <a:r>
              <a:rPr sz="1200" dirty="0">
                <a:solidFill>
                  <a:srgbClr val="6C9EEB"/>
                </a:solidFill>
                <a:latin typeface="Arial"/>
                <a:cs typeface="Arial"/>
              </a:rPr>
              <a:t>single </a:t>
            </a:r>
            <a:r>
              <a:rPr sz="1200" spc="15" dirty="0">
                <a:solidFill>
                  <a:srgbClr val="6C9EEB"/>
                </a:solidFill>
                <a:latin typeface="Arial"/>
                <a:cs typeface="Arial"/>
              </a:rPr>
              <a:t>node or  </a:t>
            </a:r>
            <a:r>
              <a:rPr sz="1200" spc="-10" dirty="0">
                <a:solidFill>
                  <a:srgbClr val="6C9EEB"/>
                </a:solidFill>
                <a:latin typeface="Arial"/>
                <a:cs typeface="Arial"/>
              </a:rPr>
              <a:t>ReadOnlyMany </a:t>
            </a:r>
            <a:r>
              <a:rPr sz="1200" spc="5" dirty="0">
                <a:solidFill>
                  <a:srgbClr val="6C9EEB"/>
                </a:solidFill>
                <a:latin typeface="Arial"/>
                <a:cs typeface="Arial"/>
              </a:rPr>
              <a:t>by </a:t>
            </a:r>
            <a:r>
              <a:rPr sz="1200" spc="10" dirty="0">
                <a:solidFill>
                  <a:srgbClr val="6C9EEB"/>
                </a:solidFill>
                <a:latin typeface="Arial"/>
                <a:cs typeface="Arial"/>
              </a:rPr>
              <a:t>many </a:t>
            </a:r>
            <a:r>
              <a:rPr sz="1200" spc="-10" dirty="0">
                <a:solidFill>
                  <a:srgbClr val="6C9EEB"/>
                </a:solidFill>
                <a:latin typeface="Arial"/>
                <a:cs typeface="Arial"/>
              </a:rPr>
              <a:t>nodes, </a:t>
            </a:r>
            <a:r>
              <a:rPr sz="1200" spc="35" dirty="0">
                <a:solidFill>
                  <a:srgbClr val="6C9EEB"/>
                </a:solidFill>
                <a:latin typeface="Arial"/>
                <a:cs typeface="Arial"/>
              </a:rPr>
              <a:t>but </a:t>
            </a:r>
            <a:r>
              <a:rPr sz="1200" spc="25" dirty="0">
                <a:solidFill>
                  <a:srgbClr val="6C9EEB"/>
                </a:solidFill>
                <a:latin typeface="Arial"/>
                <a:cs typeface="Arial"/>
              </a:rPr>
              <a:t>not  </a:t>
            </a:r>
            <a:r>
              <a:rPr sz="1200" spc="5" dirty="0">
                <a:solidFill>
                  <a:srgbClr val="6C9EEB"/>
                </a:solidFill>
                <a:latin typeface="Arial"/>
                <a:cs typeface="Arial"/>
              </a:rPr>
              <a:t>at </a:t>
            </a:r>
            <a:r>
              <a:rPr sz="1200" spc="35" dirty="0">
                <a:solidFill>
                  <a:srgbClr val="6C9EEB"/>
                </a:solidFill>
                <a:latin typeface="Arial"/>
                <a:cs typeface="Arial"/>
              </a:rPr>
              <a:t>the </a:t>
            </a:r>
            <a:r>
              <a:rPr sz="1200" spc="-15" dirty="0">
                <a:solidFill>
                  <a:srgbClr val="6C9EEB"/>
                </a:solidFill>
                <a:latin typeface="Arial"/>
                <a:cs typeface="Arial"/>
              </a:rPr>
              <a:t>same</a:t>
            </a:r>
            <a:r>
              <a:rPr sz="1200" spc="-65" dirty="0">
                <a:solidFill>
                  <a:srgbClr val="6C9EEB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6C9EEB"/>
                </a:solidFill>
                <a:latin typeface="Arial"/>
                <a:cs typeface="Arial"/>
              </a:rPr>
              <a:t>time.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30" dirty="0">
                <a:latin typeface="Arial"/>
                <a:cs typeface="Arial"/>
              </a:rPr>
              <a:t>RWO</a:t>
            </a:r>
            <a:r>
              <a:rPr sz="1400" spc="30" dirty="0">
                <a:latin typeface="Noto Sans CJK JP Regular"/>
                <a:cs typeface="Noto Sans CJK JP Regular"/>
              </a:rPr>
              <a:t>를 </a:t>
            </a:r>
            <a:r>
              <a:rPr sz="1400" spc="114" dirty="0">
                <a:latin typeface="Noto Sans CJK JP Regular"/>
                <a:cs typeface="Noto Sans CJK JP Regular"/>
              </a:rPr>
              <a:t>여러 </a:t>
            </a:r>
            <a:r>
              <a:rPr sz="1400" spc="25" dirty="0">
                <a:latin typeface="Arial"/>
                <a:cs typeface="Arial"/>
              </a:rPr>
              <a:t>Pod</a:t>
            </a:r>
            <a:r>
              <a:rPr sz="1400" spc="25" dirty="0">
                <a:latin typeface="Noto Sans CJK JP Regular"/>
                <a:cs typeface="Noto Sans CJK JP Regular"/>
              </a:rPr>
              <a:t>에 </a:t>
            </a:r>
            <a:r>
              <a:rPr sz="1400" spc="114" dirty="0">
                <a:latin typeface="Noto Sans CJK JP Regular"/>
                <a:cs typeface="Noto Sans CJK JP Regular"/>
              </a:rPr>
              <a:t>붙일려고 하면 에러가</a:t>
            </a:r>
            <a:r>
              <a:rPr sz="1400" spc="-114" dirty="0">
                <a:latin typeface="Noto Sans CJK JP Regular"/>
                <a:cs typeface="Noto Sans CJK JP Regular"/>
              </a:rPr>
              <a:t> </a:t>
            </a:r>
            <a:r>
              <a:rPr sz="1400" spc="114" dirty="0">
                <a:latin typeface="Noto Sans CJK JP Regular"/>
                <a:cs typeface="Noto Sans CJK JP Regular"/>
              </a:rPr>
              <a:t>남</a:t>
            </a:r>
            <a:endParaRPr sz="1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16535"/>
            <a:ext cx="39071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/>
              <a:t>PersistentVolume</a:t>
            </a:r>
            <a:r>
              <a:rPr sz="2800" spc="35" dirty="0"/>
              <a:t> </a:t>
            </a:r>
            <a:r>
              <a:rPr sz="2800" spc="-80" dirty="0"/>
              <a:t>Phase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817350"/>
            <a:ext cx="8183245" cy="1602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Available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90" dirty="0">
                <a:solidFill>
                  <a:srgbClr val="585858"/>
                </a:solidFill>
                <a:latin typeface="Arial"/>
                <a:cs typeface="Arial"/>
              </a:rPr>
              <a:t>-</a:t>
            </a:r>
            <a:r>
              <a:rPr sz="18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8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Arial"/>
                <a:cs typeface="Arial"/>
              </a:rPr>
              <a:t>free</a:t>
            </a:r>
            <a:r>
              <a:rPr sz="18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Arial"/>
                <a:cs typeface="Arial"/>
              </a:rPr>
              <a:t>resource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sz="1800" spc="-1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yet 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1800" spc="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Arial"/>
                <a:cs typeface="Arial"/>
              </a:rPr>
              <a:t>not</a:t>
            </a:r>
            <a:r>
              <a:rPr sz="1800" spc="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Arial"/>
                <a:cs typeface="Arial"/>
              </a:rPr>
              <a:t>bound</a:t>
            </a:r>
            <a:r>
              <a:rPr sz="18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 a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585858"/>
                </a:solidFill>
                <a:latin typeface="Arial"/>
                <a:cs typeface="Arial"/>
              </a:rPr>
              <a:t>claim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Bound </a:t>
            </a:r>
            <a:r>
              <a:rPr sz="1800" spc="195" dirty="0">
                <a:solidFill>
                  <a:srgbClr val="585858"/>
                </a:solidFill>
                <a:latin typeface="Arial"/>
                <a:cs typeface="Arial"/>
              </a:rPr>
              <a:t>-</a:t>
            </a:r>
            <a:r>
              <a:rPr sz="1800" spc="-3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volume 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is </a:t>
            </a:r>
            <a:r>
              <a:rPr sz="1800" spc="30" dirty="0">
                <a:solidFill>
                  <a:srgbClr val="585858"/>
                </a:solidFill>
                <a:latin typeface="Arial"/>
                <a:cs typeface="Arial"/>
              </a:rPr>
              <a:t>bound 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to a </a:t>
            </a:r>
            <a:r>
              <a:rPr sz="1800" spc="20" dirty="0">
                <a:solidFill>
                  <a:srgbClr val="585858"/>
                </a:solidFill>
                <a:latin typeface="Arial"/>
                <a:cs typeface="Arial"/>
              </a:rPr>
              <a:t>claim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14999"/>
              </a:lnSpc>
              <a:buChar char="●"/>
              <a:tabLst>
                <a:tab pos="354965" algn="l"/>
                <a:tab pos="355600" algn="l"/>
              </a:tabLst>
            </a:pP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Released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90" dirty="0">
                <a:solidFill>
                  <a:srgbClr val="585858"/>
                </a:solidFill>
                <a:latin typeface="Arial"/>
                <a:cs typeface="Arial"/>
              </a:rPr>
              <a:t>-</a:t>
            </a:r>
            <a:r>
              <a:rPr sz="18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8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claim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has</a:t>
            </a:r>
            <a:r>
              <a:rPr sz="18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been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Arial"/>
                <a:cs typeface="Arial"/>
              </a:rPr>
              <a:t>deleted</a:t>
            </a: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Arial"/>
                <a:cs typeface="Arial"/>
              </a:rPr>
              <a:t>but</a:t>
            </a:r>
            <a:r>
              <a:rPr sz="1800" spc="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8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Arial"/>
                <a:cs typeface="Arial"/>
              </a:rPr>
              <a:t>resource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Arial"/>
                <a:cs typeface="Arial"/>
              </a:rPr>
              <a:t>not</a:t>
            </a:r>
            <a:r>
              <a:rPr sz="1800" spc="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yet</a:t>
            </a: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 reclaimed  </a:t>
            </a:r>
            <a:r>
              <a:rPr sz="1800" spc="50" dirty="0">
                <a:solidFill>
                  <a:srgbClr val="585858"/>
                </a:solidFill>
                <a:latin typeface="Arial"/>
                <a:cs typeface="Arial"/>
              </a:rPr>
              <a:t>by </a:t>
            </a: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800" spc="-1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Arial"/>
                <a:cs typeface="Arial"/>
              </a:rPr>
              <a:t>cluster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Failed </a:t>
            </a:r>
            <a:r>
              <a:rPr sz="1800" spc="190" dirty="0">
                <a:solidFill>
                  <a:srgbClr val="585858"/>
                </a:solidFill>
                <a:latin typeface="Arial"/>
                <a:cs typeface="Arial"/>
              </a:rPr>
              <a:t>- </a:t>
            </a:r>
            <a:r>
              <a:rPr sz="1800" spc="55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volume </a:t>
            </a:r>
            <a:r>
              <a:rPr sz="1800" spc="-65" dirty="0">
                <a:solidFill>
                  <a:srgbClr val="585858"/>
                </a:solidFill>
                <a:latin typeface="Arial"/>
                <a:cs typeface="Arial"/>
              </a:rPr>
              <a:t>has </a:t>
            </a:r>
            <a:r>
              <a:rPr sz="1800" spc="20" dirty="0">
                <a:solidFill>
                  <a:srgbClr val="585858"/>
                </a:solidFill>
                <a:latin typeface="Arial"/>
                <a:cs typeface="Arial"/>
              </a:rPr>
              <a:t>failed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its </a:t>
            </a:r>
            <a:r>
              <a:rPr sz="1800" spc="45" dirty="0">
                <a:solidFill>
                  <a:srgbClr val="585858"/>
                </a:solidFill>
                <a:latin typeface="Arial"/>
                <a:cs typeface="Arial"/>
              </a:rPr>
              <a:t>automatic</a:t>
            </a:r>
            <a:r>
              <a:rPr sz="1800" spc="-3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Arial"/>
                <a:cs typeface="Arial"/>
              </a:rPr>
              <a:t>reclamation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16535"/>
            <a:ext cx="4779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45" dirty="0"/>
              <a:t>Lifecycle </a:t>
            </a:r>
            <a:r>
              <a:rPr sz="2800" spc="35" dirty="0"/>
              <a:t>of </a:t>
            </a:r>
            <a:r>
              <a:rPr sz="2800" spc="45" dirty="0"/>
              <a:t>volume </a:t>
            </a:r>
            <a:r>
              <a:rPr sz="2800" spc="-20" dirty="0"/>
              <a:t>and</a:t>
            </a:r>
            <a:r>
              <a:rPr sz="2800" spc="-215" dirty="0"/>
              <a:t> </a:t>
            </a:r>
            <a:r>
              <a:rPr sz="2800" spc="30" dirty="0"/>
              <a:t>claim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550" y="858139"/>
            <a:ext cx="8143850" cy="3211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Provisioning</a:t>
            </a:r>
            <a:endParaRPr sz="1800">
              <a:latin typeface="Arial"/>
              <a:cs typeface="Arial"/>
            </a:endParaRPr>
          </a:p>
          <a:p>
            <a:pPr marL="469900" lvl="1" indent="114300">
              <a:spcBef>
                <a:spcPts val="1935"/>
              </a:spcBef>
              <a:buChar char="●"/>
              <a:tabLst>
                <a:tab pos="469265" algn="l"/>
                <a:tab pos="469900" algn="l"/>
              </a:tabLst>
            </a:pPr>
            <a:r>
              <a:rPr spc="25" dirty="0">
                <a:solidFill>
                  <a:srgbClr val="585858"/>
                </a:solidFill>
                <a:latin typeface="Arial"/>
                <a:cs typeface="Arial"/>
              </a:rPr>
              <a:t>Static</a:t>
            </a:r>
            <a:endParaRPr>
              <a:latin typeface="Arial"/>
              <a:cs typeface="Arial"/>
            </a:endParaRPr>
          </a:p>
          <a:p>
            <a:pPr marL="469900" lvl="1" indent="114300">
              <a:spcBef>
                <a:spcPts val="3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>
                <a:solidFill>
                  <a:srgbClr val="585858"/>
                </a:solidFill>
                <a:latin typeface="Arial"/>
                <a:cs typeface="Arial"/>
              </a:rPr>
              <a:t>Dynamic </a:t>
            </a:r>
            <a:r>
              <a:rPr spc="-80" dirty="0">
                <a:solidFill>
                  <a:srgbClr val="585858"/>
                </a:solidFill>
                <a:latin typeface="Arial"/>
                <a:cs typeface="Arial"/>
              </a:rPr>
              <a:t>: </a:t>
            </a:r>
            <a:r>
              <a:rPr spc="-5" dirty="0">
                <a:solidFill>
                  <a:srgbClr val="585858"/>
                </a:solidFill>
                <a:latin typeface="Arial"/>
                <a:cs typeface="Arial"/>
              </a:rPr>
              <a:t>Dynamically </a:t>
            </a:r>
            <a:r>
              <a:rPr spc="45" dirty="0">
                <a:solidFill>
                  <a:srgbClr val="585858"/>
                </a:solidFill>
                <a:latin typeface="Arial"/>
                <a:cs typeface="Arial"/>
              </a:rPr>
              <a:t>create </a:t>
            </a:r>
            <a:r>
              <a:rPr spc="10" dirty="0">
                <a:solidFill>
                  <a:srgbClr val="585858"/>
                </a:solidFill>
                <a:latin typeface="Arial"/>
                <a:cs typeface="Arial"/>
              </a:rPr>
              <a:t>volume </a:t>
            </a:r>
            <a:r>
              <a:rPr spc="50" dirty="0">
                <a:solidFill>
                  <a:srgbClr val="585858"/>
                </a:solidFill>
                <a:latin typeface="Arial"/>
                <a:cs typeface="Arial"/>
              </a:rPr>
              <a:t>with </a:t>
            </a:r>
            <a:r>
              <a:rPr spc="40" dirty="0">
                <a:solidFill>
                  <a:srgbClr val="585858"/>
                </a:solidFill>
                <a:latin typeface="Arial"/>
                <a:cs typeface="Arial"/>
              </a:rPr>
              <a:t>storage</a:t>
            </a:r>
            <a:r>
              <a:rPr spc="-2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pc="-40" dirty="0">
                <a:solidFill>
                  <a:srgbClr val="585858"/>
                </a:solidFill>
                <a:latin typeface="Arial"/>
                <a:cs typeface="Arial"/>
              </a:rPr>
              <a:t>class. </a:t>
            </a:r>
            <a:endParaRPr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Binding</a:t>
            </a:r>
            <a:endParaRPr sz="1800">
              <a:latin typeface="Arial"/>
              <a:cs typeface="Arial"/>
            </a:endParaRPr>
          </a:p>
          <a:p>
            <a:pPr marL="469900" lvl="1" indent="114300">
              <a:spcBef>
                <a:spcPts val="1925"/>
              </a:spcBef>
              <a:buChar char="●"/>
              <a:tabLst>
                <a:tab pos="469265" algn="l"/>
                <a:tab pos="469900" algn="l"/>
              </a:tabLst>
            </a:pPr>
            <a:r>
              <a:rPr spc="-45" dirty="0">
                <a:solidFill>
                  <a:srgbClr val="585858"/>
                </a:solidFill>
                <a:latin typeface="Arial"/>
                <a:cs typeface="Arial"/>
              </a:rPr>
              <a:t>Bind </a:t>
            </a:r>
            <a:r>
              <a:rPr spc="-75" dirty="0">
                <a:solidFill>
                  <a:srgbClr val="585858"/>
                </a:solidFill>
                <a:latin typeface="Arial"/>
                <a:cs typeface="Arial"/>
              </a:rPr>
              <a:t>PV </a:t>
            </a:r>
            <a:r>
              <a:rPr spc="-5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pc="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585858"/>
                </a:solidFill>
                <a:latin typeface="Arial"/>
                <a:cs typeface="Arial"/>
              </a:rPr>
              <a:t>PVC</a:t>
            </a:r>
            <a:endParaRPr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Using</a:t>
            </a:r>
            <a:endParaRPr sz="1800">
              <a:latin typeface="Arial"/>
              <a:cs typeface="Arial"/>
            </a:endParaRPr>
          </a:p>
          <a:p>
            <a:pPr marL="469900" marR="2401570" lvl="1" indent="114300">
              <a:lnSpc>
                <a:spcPct val="188900"/>
              </a:lnSpc>
              <a:spcBef>
                <a:spcPts val="5"/>
              </a:spcBef>
              <a:buChar char="●"/>
              <a:tabLst>
                <a:tab pos="469265" algn="l"/>
                <a:tab pos="469900" algn="l"/>
              </a:tabLst>
            </a:pPr>
            <a:r>
              <a:rPr spc="-45" dirty="0">
                <a:solidFill>
                  <a:srgbClr val="585858"/>
                </a:solidFill>
                <a:latin typeface="Arial"/>
                <a:cs typeface="Arial"/>
              </a:rPr>
              <a:t>Bind </a:t>
            </a:r>
            <a:r>
              <a:rPr spc="-60" dirty="0">
                <a:solidFill>
                  <a:srgbClr val="585858"/>
                </a:solidFill>
                <a:latin typeface="Arial"/>
                <a:cs typeface="Arial"/>
              </a:rPr>
              <a:t>PVC </a:t>
            </a:r>
            <a:r>
              <a:rPr spc="55" dirty="0">
                <a:solidFill>
                  <a:srgbClr val="585858"/>
                </a:solidFill>
                <a:latin typeface="Arial"/>
                <a:cs typeface="Arial"/>
              </a:rPr>
              <a:t>to </a:t>
            </a:r>
            <a:r>
              <a:rPr spc="-35" dirty="0">
                <a:solidFill>
                  <a:srgbClr val="585858"/>
                </a:solidFill>
                <a:latin typeface="Arial"/>
                <a:cs typeface="Arial"/>
              </a:rPr>
              <a:t>Pod </a:t>
            </a:r>
            <a:r>
              <a:rPr spc="-15" dirty="0">
                <a:solidFill>
                  <a:srgbClr val="585858"/>
                </a:solidFill>
                <a:latin typeface="Arial"/>
                <a:cs typeface="Arial"/>
              </a:rPr>
              <a:t>and </a:t>
            </a:r>
            <a:r>
              <a:rPr spc="20" dirty="0">
                <a:solidFill>
                  <a:srgbClr val="585858"/>
                </a:solidFill>
                <a:latin typeface="Arial"/>
                <a:cs typeface="Arial"/>
              </a:rPr>
              <a:t>starts </a:t>
            </a:r>
            <a:r>
              <a:rPr spc="15" dirty="0">
                <a:solidFill>
                  <a:srgbClr val="585858"/>
                </a:solidFill>
                <a:latin typeface="Arial"/>
                <a:cs typeface="Arial"/>
              </a:rPr>
              <a:t>to </a:t>
            </a:r>
            <a:r>
              <a:rPr spc="20" dirty="0">
                <a:solidFill>
                  <a:srgbClr val="585858"/>
                </a:solidFill>
                <a:latin typeface="Arial"/>
                <a:cs typeface="Arial"/>
              </a:rPr>
              <a:t>use  </a:t>
            </a:r>
            <a:r>
              <a:rPr spc="-5" dirty="0">
                <a:solidFill>
                  <a:srgbClr val="585858"/>
                </a:solidFill>
                <a:latin typeface="Arial"/>
                <a:cs typeface="Arial"/>
              </a:rPr>
              <a:t>Reclaiming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16535"/>
            <a:ext cx="4787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/>
              <a:t>PersistentVolumeClaim</a:t>
            </a:r>
            <a:r>
              <a:rPr sz="2800" spc="50" dirty="0"/>
              <a:t> </a:t>
            </a:r>
            <a:r>
              <a:rPr sz="2800" spc="-75" dirty="0"/>
              <a:t>(PVC)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550" y="825220"/>
            <a:ext cx="822960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400" spc="5" dirty="0">
                <a:solidFill>
                  <a:srgbClr val="585858"/>
                </a:solidFill>
                <a:latin typeface="Arial"/>
                <a:cs typeface="Arial"/>
              </a:rPr>
              <a:t>Claiming </a:t>
            </a:r>
            <a:r>
              <a:rPr sz="1400" spc="-65" dirty="0">
                <a:solidFill>
                  <a:srgbClr val="585858"/>
                </a:solidFill>
                <a:latin typeface="Arial"/>
                <a:cs typeface="Arial"/>
              </a:rPr>
              <a:t>a </a:t>
            </a:r>
            <a:r>
              <a:rPr sz="1400" spc="10" dirty="0">
                <a:solidFill>
                  <a:srgbClr val="585858"/>
                </a:solidFill>
                <a:latin typeface="Arial"/>
                <a:cs typeface="Arial"/>
              </a:rPr>
              <a:t>PersistentVolume 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is </a:t>
            </a:r>
            <a:r>
              <a:rPr sz="1400" spc="-65" dirty="0">
                <a:solidFill>
                  <a:srgbClr val="585858"/>
                </a:solidFill>
                <a:latin typeface="Arial"/>
                <a:cs typeface="Arial"/>
              </a:rPr>
              <a:t>a </a:t>
            </a:r>
            <a:r>
              <a:rPr sz="1400" spc="35" dirty="0">
                <a:solidFill>
                  <a:srgbClr val="585858"/>
                </a:solidFill>
                <a:latin typeface="Arial"/>
                <a:cs typeface="Arial"/>
              </a:rPr>
              <a:t>completely </a:t>
            </a:r>
            <a:r>
              <a:rPr sz="1400" spc="10" dirty="0">
                <a:solidFill>
                  <a:srgbClr val="585858"/>
                </a:solidFill>
                <a:latin typeface="Arial"/>
                <a:cs typeface="Arial"/>
              </a:rPr>
              <a:t>separate </a:t>
            </a:r>
            <a:r>
              <a:rPr sz="1400" spc="25" dirty="0">
                <a:solidFill>
                  <a:srgbClr val="585858"/>
                </a:solidFill>
                <a:latin typeface="Arial"/>
                <a:cs typeface="Arial"/>
              </a:rPr>
              <a:t>process </a:t>
            </a:r>
            <a:r>
              <a:rPr sz="1400" spc="55" dirty="0">
                <a:solidFill>
                  <a:srgbClr val="585858"/>
                </a:solidFill>
                <a:latin typeface="Arial"/>
                <a:cs typeface="Arial"/>
              </a:rPr>
              <a:t>from </a:t>
            </a:r>
            <a:r>
              <a:rPr sz="1400" spc="25" dirty="0">
                <a:solidFill>
                  <a:srgbClr val="585858"/>
                </a:solidFill>
                <a:latin typeface="Arial"/>
                <a:cs typeface="Arial"/>
              </a:rPr>
              <a:t>creating </a:t>
            </a:r>
            <a:r>
              <a:rPr sz="1400" spc="-65" dirty="0">
                <a:solidFill>
                  <a:srgbClr val="585858"/>
                </a:solidFill>
                <a:latin typeface="Arial"/>
                <a:cs typeface="Arial"/>
              </a:rPr>
              <a:t>a </a:t>
            </a:r>
            <a:r>
              <a:rPr sz="1400" spc="15" dirty="0">
                <a:solidFill>
                  <a:srgbClr val="585858"/>
                </a:solidFill>
                <a:latin typeface="Arial"/>
                <a:cs typeface="Arial"/>
              </a:rPr>
              <a:t>pod, </a:t>
            </a:r>
            <a:r>
              <a:rPr sz="1400" spc="5" dirty="0">
                <a:solidFill>
                  <a:srgbClr val="585858"/>
                </a:solidFill>
                <a:latin typeface="Arial"/>
                <a:cs typeface="Arial"/>
              </a:rPr>
              <a:t>because </a:t>
            </a:r>
            <a:r>
              <a:rPr sz="1400" spc="30" dirty="0">
                <a:solidFill>
                  <a:srgbClr val="585858"/>
                </a:solidFill>
                <a:latin typeface="Arial"/>
                <a:cs typeface="Arial"/>
              </a:rPr>
              <a:t>you </a:t>
            </a:r>
            <a:r>
              <a:rPr sz="1400" spc="25" dirty="0">
                <a:solidFill>
                  <a:srgbClr val="585858"/>
                </a:solidFill>
                <a:latin typeface="Arial"/>
                <a:cs typeface="Arial"/>
              </a:rPr>
              <a:t>want  </a:t>
            </a:r>
            <a:r>
              <a:rPr sz="1400" spc="2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same </a:t>
            </a:r>
            <a:r>
              <a:rPr sz="1400" spc="10" dirty="0">
                <a:solidFill>
                  <a:srgbClr val="585858"/>
                </a:solidFill>
                <a:latin typeface="Arial"/>
                <a:cs typeface="Arial"/>
              </a:rPr>
              <a:t>PersistentVolumeClaim </a:t>
            </a:r>
            <a:r>
              <a:rPr sz="1400" spc="90" dirty="0">
                <a:solidFill>
                  <a:srgbClr val="585858"/>
                </a:solidFill>
                <a:latin typeface="Arial"/>
                <a:cs typeface="Arial"/>
              </a:rPr>
              <a:t>to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stay 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available </a:t>
            </a:r>
            <a:r>
              <a:rPr sz="1400" spc="10" dirty="0">
                <a:solidFill>
                  <a:srgbClr val="585858"/>
                </a:solidFill>
                <a:latin typeface="Arial"/>
                <a:cs typeface="Arial"/>
              </a:rPr>
              <a:t>even </a:t>
            </a:r>
            <a:r>
              <a:rPr sz="1400" spc="15" dirty="0">
                <a:solidFill>
                  <a:srgbClr val="585858"/>
                </a:solidFill>
                <a:latin typeface="Arial"/>
                <a:cs typeface="Arial"/>
              </a:rPr>
              <a:t>if </a:t>
            </a:r>
            <a:r>
              <a:rPr sz="1400" spc="2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400" spc="35" dirty="0">
                <a:solidFill>
                  <a:srgbClr val="585858"/>
                </a:solidFill>
                <a:latin typeface="Arial"/>
                <a:cs typeface="Arial"/>
              </a:rPr>
              <a:t>pod 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is </a:t>
            </a:r>
            <a:r>
              <a:rPr sz="1400" spc="15" dirty="0">
                <a:solidFill>
                  <a:srgbClr val="585858"/>
                </a:solidFill>
                <a:latin typeface="Arial"/>
                <a:cs typeface="Arial"/>
              </a:rPr>
              <a:t>rescheduled </a:t>
            </a:r>
            <a:r>
              <a:rPr sz="1400" spc="20" dirty="0">
                <a:solidFill>
                  <a:srgbClr val="585858"/>
                </a:solidFill>
                <a:latin typeface="Arial"/>
                <a:cs typeface="Arial"/>
              </a:rPr>
              <a:t>(remember,  </a:t>
            </a:r>
            <a:r>
              <a:rPr sz="1400" spc="15" dirty="0">
                <a:solidFill>
                  <a:srgbClr val="585858"/>
                </a:solidFill>
                <a:latin typeface="Arial"/>
                <a:cs typeface="Arial"/>
              </a:rPr>
              <a:t>rescheduling</a:t>
            </a:r>
            <a:r>
              <a:rPr sz="1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means</a:t>
            </a:r>
            <a:r>
              <a:rPr sz="14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Arial"/>
                <a:cs typeface="Arial"/>
              </a:rPr>
              <a:t>previous </a:t>
            </a:r>
            <a:r>
              <a:rPr sz="1400" spc="30" dirty="0">
                <a:solidFill>
                  <a:srgbClr val="585858"/>
                </a:solidFill>
                <a:latin typeface="Arial"/>
                <a:cs typeface="Arial"/>
              </a:rPr>
              <a:t>pod</a:t>
            </a:r>
            <a:r>
              <a:rPr sz="14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1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Arial"/>
                <a:cs typeface="Arial"/>
              </a:rPr>
              <a:t>deleted</a:t>
            </a:r>
            <a:r>
              <a:rPr sz="1400" spc="-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Arial"/>
                <a:cs typeface="Arial"/>
              </a:rPr>
              <a:t>new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Arial"/>
                <a:cs typeface="Arial"/>
              </a:rPr>
              <a:t>one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1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585858"/>
                </a:solidFill>
                <a:latin typeface="Arial"/>
                <a:cs typeface="Arial"/>
              </a:rPr>
              <a:t>created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17494" y="1889963"/>
            <a:ext cx="4349239" cy="458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1191" y="2726203"/>
            <a:ext cx="5258170" cy="464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72636" y="2452243"/>
            <a:ext cx="1909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5" dirty="0">
                <a:solidFill>
                  <a:srgbClr val="666666"/>
                </a:solidFill>
                <a:latin typeface="Arial"/>
                <a:cs typeface="Arial"/>
              </a:rPr>
              <a:t>List</a:t>
            </a:r>
            <a:r>
              <a:rPr sz="1400" b="1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666666"/>
                </a:solidFill>
                <a:latin typeface="Arial"/>
                <a:cs typeface="Arial"/>
              </a:rPr>
              <a:t>PersistentVolume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2636" y="1613662"/>
            <a:ext cx="24022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35" dirty="0">
                <a:solidFill>
                  <a:srgbClr val="666666"/>
                </a:solidFill>
                <a:latin typeface="Arial"/>
                <a:cs typeface="Arial"/>
              </a:rPr>
              <a:t>List</a:t>
            </a:r>
            <a:r>
              <a:rPr sz="1400" b="1" spc="10" dirty="0">
                <a:solidFill>
                  <a:srgbClr val="666666"/>
                </a:solidFill>
                <a:latin typeface="Arial"/>
                <a:cs typeface="Arial"/>
              </a:rPr>
              <a:t> PersistentVolumeClaim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08703" y="2203069"/>
            <a:ext cx="1096010" cy="767715"/>
          </a:xfrm>
          <a:custGeom>
            <a:avLst/>
            <a:gdLst/>
            <a:ahLst/>
            <a:cxnLst/>
            <a:rect l="l" t="t" r="r" b="b"/>
            <a:pathLst>
              <a:path w="1096010" h="767714">
                <a:moveTo>
                  <a:pt x="1088644" y="0"/>
                </a:moveTo>
                <a:lnTo>
                  <a:pt x="1046988" y="29082"/>
                </a:lnTo>
                <a:lnTo>
                  <a:pt x="1054227" y="39497"/>
                </a:lnTo>
                <a:lnTo>
                  <a:pt x="1095883" y="10413"/>
                </a:lnTo>
                <a:lnTo>
                  <a:pt x="1088644" y="0"/>
                </a:lnTo>
                <a:close/>
              </a:path>
              <a:path w="1096010" h="767714">
                <a:moveTo>
                  <a:pt x="1015746" y="50926"/>
                </a:moveTo>
                <a:lnTo>
                  <a:pt x="974090" y="80010"/>
                </a:lnTo>
                <a:lnTo>
                  <a:pt x="981329" y="90424"/>
                </a:lnTo>
                <a:lnTo>
                  <a:pt x="1022985" y="61341"/>
                </a:lnTo>
                <a:lnTo>
                  <a:pt x="1015746" y="50926"/>
                </a:lnTo>
                <a:close/>
              </a:path>
              <a:path w="1096010" h="767714">
                <a:moveTo>
                  <a:pt x="942848" y="101726"/>
                </a:moveTo>
                <a:lnTo>
                  <a:pt x="901192" y="130810"/>
                </a:lnTo>
                <a:lnTo>
                  <a:pt x="908431" y="141224"/>
                </a:lnTo>
                <a:lnTo>
                  <a:pt x="950087" y="112141"/>
                </a:lnTo>
                <a:lnTo>
                  <a:pt x="942848" y="101726"/>
                </a:lnTo>
                <a:close/>
              </a:path>
              <a:path w="1096010" h="767714">
                <a:moveTo>
                  <a:pt x="869950" y="152654"/>
                </a:moveTo>
                <a:lnTo>
                  <a:pt x="828294" y="181737"/>
                </a:lnTo>
                <a:lnTo>
                  <a:pt x="835533" y="192150"/>
                </a:lnTo>
                <a:lnTo>
                  <a:pt x="877188" y="163068"/>
                </a:lnTo>
                <a:lnTo>
                  <a:pt x="869950" y="152654"/>
                </a:lnTo>
                <a:close/>
              </a:path>
              <a:path w="1096010" h="767714">
                <a:moveTo>
                  <a:pt x="797051" y="203454"/>
                </a:moveTo>
                <a:lnTo>
                  <a:pt x="755396" y="232537"/>
                </a:lnTo>
                <a:lnTo>
                  <a:pt x="762635" y="242950"/>
                </a:lnTo>
                <a:lnTo>
                  <a:pt x="804291" y="213868"/>
                </a:lnTo>
                <a:lnTo>
                  <a:pt x="797051" y="203454"/>
                </a:lnTo>
                <a:close/>
              </a:path>
              <a:path w="1096010" h="767714">
                <a:moveTo>
                  <a:pt x="724154" y="254381"/>
                </a:moveTo>
                <a:lnTo>
                  <a:pt x="682498" y="283463"/>
                </a:lnTo>
                <a:lnTo>
                  <a:pt x="689737" y="293878"/>
                </a:lnTo>
                <a:lnTo>
                  <a:pt x="731393" y="264794"/>
                </a:lnTo>
                <a:lnTo>
                  <a:pt x="724154" y="254381"/>
                </a:lnTo>
                <a:close/>
              </a:path>
              <a:path w="1096010" h="767714">
                <a:moveTo>
                  <a:pt x="651256" y="305307"/>
                </a:moveTo>
                <a:lnTo>
                  <a:pt x="609600" y="334391"/>
                </a:lnTo>
                <a:lnTo>
                  <a:pt x="616838" y="344805"/>
                </a:lnTo>
                <a:lnTo>
                  <a:pt x="658495" y="315722"/>
                </a:lnTo>
                <a:lnTo>
                  <a:pt x="651256" y="305307"/>
                </a:lnTo>
                <a:close/>
              </a:path>
              <a:path w="1096010" h="767714">
                <a:moveTo>
                  <a:pt x="578358" y="356107"/>
                </a:moveTo>
                <a:lnTo>
                  <a:pt x="536701" y="385191"/>
                </a:lnTo>
                <a:lnTo>
                  <a:pt x="543941" y="395605"/>
                </a:lnTo>
                <a:lnTo>
                  <a:pt x="585597" y="366522"/>
                </a:lnTo>
                <a:lnTo>
                  <a:pt x="578358" y="356107"/>
                </a:lnTo>
                <a:close/>
              </a:path>
              <a:path w="1096010" h="767714">
                <a:moveTo>
                  <a:pt x="505460" y="407035"/>
                </a:moveTo>
                <a:lnTo>
                  <a:pt x="463804" y="436118"/>
                </a:lnTo>
                <a:lnTo>
                  <a:pt x="471043" y="446531"/>
                </a:lnTo>
                <a:lnTo>
                  <a:pt x="512699" y="417449"/>
                </a:lnTo>
                <a:lnTo>
                  <a:pt x="505460" y="407035"/>
                </a:lnTo>
                <a:close/>
              </a:path>
              <a:path w="1096010" h="767714">
                <a:moveTo>
                  <a:pt x="432562" y="457835"/>
                </a:moveTo>
                <a:lnTo>
                  <a:pt x="390906" y="486918"/>
                </a:lnTo>
                <a:lnTo>
                  <a:pt x="398145" y="497331"/>
                </a:lnTo>
                <a:lnTo>
                  <a:pt x="439800" y="468249"/>
                </a:lnTo>
                <a:lnTo>
                  <a:pt x="432562" y="457835"/>
                </a:lnTo>
                <a:close/>
              </a:path>
              <a:path w="1096010" h="767714">
                <a:moveTo>
                  <a:pt x="359663" y="508762"/>
                </a:moveTo>
                <a:lnTo>
                  <a:pt x="318008" y="537844"/>
                </a:lnTo>
                <a:lnTo>
                  <a:pt x="325247" y="548258"/>
                </a:lnTo>
                <a:lnTo>
                  <a:pt x="366903" y="519175"/>
                </a:lnTo>
                <a:lnTo>
                  <a:pt x="359663" y="508762"/>
                </a:lnTo>
                <a:close/>
              </a:path>
              <a:path w="1096010" h="767714">
                <a:moveTo>
                  <a:pt x="286766" y="559688"/>
                </a:moveTo>
                <a:lnTo>
                  <a:pt x="245110" y="588772"/>
                </a:lnTo>
                <a:lnTo>
                  <a:pt x="252349" y="599186"/>
                </a:lnTo>
                <a:lnTo>
                  <a:pt x="294005" y="570103"/>
                </a:lnTo>
                <a:lnTo>
                  <a:pt x="286766" y="559688"/>
                </a:lnTo>
                <a:close/>
              </a:path>
              <a:path w="1096010" h="767714">
                <a:moveTo>
                  <a:pt x="213868" y="610488"/>
                </a:moveTo>
                <a:lnTo>
                  <a:pt x="172212" y="639572"/>
                </a:lnTo>
                <a:lnTo>
                  <a:pt x="179450" y="649986"/>
                </a:lnTo>
                <a:lnTo>
                  <a:pt x="221107" y="620903"/>
                </a:lnTo>
                <a:lnTo>
                  <a:pt x="213868" y="610488"/>
                </a:lnTo>
                <a:close/>
              </a:path>
              <a:path w="1096010" h="767714">
                <a:moveTo>
                  <a:pt x="140970" y="661416"/>
                </a:moveTo>
                <a:lnTo>
                  <a:pt x="99313" y="690499"/>
                </a:lnTo>
                <a:lnTo>
                  <a:pt x="106553" y="700913"/>
                </a:lnTo>
                <a:lnTo>
                  <a:pt x="148209" y="671830"/>
                </a:lnTo>
                <a:lnTo>
                  <a:pt x="140970" y="661416"/>
                </a:lnTo>
                <a:close/>
              </a:path>
              <a:path w="1096010" h="767714">
                <a:moveTo>
                  <a:pt x="40640" y="692657"/>
                </a:moveTo>
                <a:lnTo>
                  <a:pt x="0" y="767461"/>
                </a:lnTo>
                <a:lnTo>
                  <a:pt x="84328" y="755142"/>
                </a:lnTo>
                <a:lnTo>
                  <a:pt x="71186" y="736345"/>
                </a:lnTo>
                <a:lnTo>
                  <a:pt x="55753" y="736345"/>
                </a:lnTo>
                <a:lnTo>
                  <a:pt x="48387" y="725932"/>
                </a:lnTo>
                <a:lnTo>
                  <a:pt x="58853" y="718706"/>
                </a:lnTo>
                <a:lnTo>
                  <a:pt x="40640" y="692657"/>
                </a:lnTo>
                <a:close/>
              </a:path>
              <a:path w="1096010" h="767714">
                <a:moveTo>
                  <a:pt x="58853" y="718706"/>
                </a:moveTo>
                <a:lnTo>
                  <a:pt x="48387" y="725932"/>
                </a:lnTo>
                <a:lnTo>
                  <a:pt x="55753" y="736345"/>
                </a:lnTo>
                <a:lnTo>
                  <a:pt x="66140" y="729129"/>
                </a:lnTo>
                <a:lnTo>
                  <a:pt x="58853" y="718706"/>
                </a:lnTo>
                <a:close/>
              </a:path>
              <a:path w="1096010" h="767714">
                <a:moveTo>
                  <a:pt x="66140" y="729129"/>
                </a:moveTo>
                <a:lnTo>
                  <a:pt x="55753" y="736345"/>
                </a:lnTo>
                <a:lnTo>
                  <a:pt x="71186" y="736345"/>
                </a:lnTo>
                <a:lnTo>
                  <a:pt x="66140" y="729129"/>
                </a:lnTo>
                <a:close/>
              </a:path>
              <a:path w="1096010" h="767714">
                <a:moveTo>
                  <a:pt x="68072" y="712343"/>
                </a:moveTo>
                <a:lnTo>
                  <a:pt x="58853" y="718706"/>
                </a:lnTo>
                <a:lnTo>
                  <a:pt x="66140" y="729129"/>
                </a:lnTo>
                <a:lnTo>
                  <a:pt x="75311" y="722757"/>
                </a:lnTo>
                <a:lnTo>
                  <a:pt x="68072" y="712343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3671" y="2315082"/>
            <a:ext cx="2778125" cy="730250"/>
          </a:xfrm>
          <a:custGeom>
            <a:avLst/>
            <a:gdLst/>
            <a:ahLst/>
            <a:cxnLst/>
            <a:rect l="l" t="t" r="r" b="b"/>
            <a:pathLst>
              <a:path w="2778125" h="730250">
                <a:moveTo>
                  <a:pt x="2728849" y="705104"/>
                </a:moveTo>
                <a:lnTo>
                  <a:pt x="2725674" y="717423"/>
                </a:lnTo>
                <a:lnTo>
                  <a:pt x="2774950" y="729869"/>
                </a:lnTo>
                <a:lnTo>
                  <a:pt x="2778125" y="717550"/>
                </a:lnTo>
                <a:lnTo>
                  <a:pt x="2728849" y="705104"/>
                </a:lnTo>
                <a:close/>
              </a:path>
              <a:path w="2778125" h="730250">
                <a:moveTo>
                  <a:pt x="2642616" y="683260"/>
                </a:moveTo>
                <a:lnTo>
                  <a:pt x="2639568" y="695452"/>
                </a:lnTo>
                <a:lnTo>
                  <a:pt x="2688717" y="708025"/>
                </a:lnTo>
                <a:lnTo>
                  <a:pt x="2691892" y="695706"/>
                </a:lnTo>
                <a:lnTo>
                  <a:pt x="2642616" y="683260"/>
                </a:lnTo>
                <a:close/>
              </a:path>
              <a:path w="2778125" h="730250">
                <a:moveTo>
                  <a:pt x="2556509" y="661289"/>
                </a:moveTo>
                <a:lnTo>
                  <a:pt x="2553334" y="673608"/>
                </a:lnTo>
                <a:lnTo>
                  <a:pt x="2602610" y="686181"/>
                </a:lnTo>
                <a:lnTo>
                  <a:pt x="2605785" y="673862"/>
                </a:lnTo>
                <a:lnTo>
                  <a:pt x="2556509" y="661289"/>
                </a:lnTo>
                <a:close/>
              </a:path>
              <a:path w="2778125" h="730250">
                <a:moveTo>
                  <a:pt x="2470404" y="639444"/>
                </a:moveTo>
                <a:lnTo>
                  <a:pt x="2467229" y="651764"/>
                </a:lnTo>
                <a:lnTo>
                  <a:pt x="2516504" y="664210"/>
                </a:lnTo>
                <a:lnTo>
                  <a:pt x="2519553" y="651891"/>
                </a:lnTo>
                <a:lnTo>
                  <a:pt x="2470404" y="639444"/>
                </a:lnTo>
                <a:close/>
              </a:path>
              <a:path w="2778125" h="730250">
                <a:moveTo>
                  <a:pt x="2384171" y="617474"/>
                </a:moveTo>
                <a:lnTo>
                  <a:pt x="2380996" y="629793"/>
                </a:lnTo>
                <a:lnTo>
                  <a:pt x="2430272" y="642366"/>
                </a:lnTo>
                <a:lnTo>
                  <a:pt x="2433447" y="630047"/>
                </a:lnTo>
                <a:lnTo>
                  <a:pt x="2384171" y="617474"/>
                </a:lnTo>
                <a:close/>
              </a:path>
              <a:path w="2778125" h="730250">
                <a:moveTo>
                  <a:pt x="2298064" y="595630"/>
                </a:moveTo>
                <a:lnTo>
                  <a:pt x="2294889" y="607949"/>
                </a:lnTo>
                <a:lnTo>
                  <a:pt x="2344166" y="620394"/>
                </a:lnTo>
                <a:lnTo>
                  <a:pt x="2347213" y="608076"/>
                </a:lnTo>
                <a:lnTo>
                  <a:pt x="2298064" y="595630"/>
                </a:lnTo>
                <a:close/>
              </a:path>
              <a:path w="2778125" h="730250">
                <a:moveTo>
                  <a:pt x="2211831" y="573659"/>
                </a:moveTo>
                <a:lnTo>
                  <a:pt x="2208783" y="585978"/>
                </a:lnTo>
                <a:lnTo>
                  <a:pt x="2257932" y="598551"/>
                </a:lnTo>
                <a:lnTo>
                  <a:pt x="2261107" y="586232"/>
                </a:lnTo>
                <a:lnTo>
                  <a:pt x="2211831" y="573659"/>
                </a:lnTo>
                <a:close/>
              </a:path>
              <a:path w="2778125" h="730250">
                <a:moveTo>
                  <a:pt x="2125726" y="551815"/>
                </a:moveTo>
                <a:lnTo>
                  <a:pt x="2122551" y="564134"/>
                </a:lnTo>
                <a:lnTo>
                  <a:pt x="2171827" y="576580"/>
                </a:lnTo>
                <a:lnTo>
                  <a:pt x="2174875" y="564388"/>
                </a:lnTo>
                <a:lnTo>
                  <a:pt x="2125726" y="551815"/>
                </a:lnTo>
                <a:close/>
              </a:path>
              <a:path w="2778125" h="730250">
                <a:moveTo>
                  <a:pt x="2039492" y="529971"/>
                </a:moveTo>
                <a:lnTo>
                  <a:pt x="2036444" y="542290"/>
                </a:lnTo>
                <a:lnTo>
                  <a:pt x="2085593" y="554736"/>
                </a:lnTo>
                <a:lnTo>
                  <a:pt x="2088768" y="542417"/>
                </a:lnTo>
                <a:lnTo>
                  <a:pt x="2039492" y="529971"/>
                </a:lnTo>
                <a:close/>
              </a:path>
              <a:path w="2778125" h="730250">
                <a:moveTo>
                  <a:pt x="1953387" y="508000"/>
                </a:moveTo>
                <a:lnTo>
                  <a:pt x="1950212" y="520319"/>
                </a:lnTo>
                <a:lnTo>
                  <a:pt x="1999488" y="532892"/>
                </a:lnTo>
                <a:lnTo>
                  <a:pt x="2002663" y="520573"/>
                </a:lnTo>
                <a:lnTo>
                  <a:pt x="1953387" y="508000"/>
                </a:lnTo>
                <a:close/>
              </a:path>
              <a:path w="2778125" h="730250">
                <a:moveTo>
                  <a:pt x="1867280" y="486156"/>
                </a:moveTo>
                <a:lnTo>
                  <a:pt x="1864105" y="498475"/>
                </a:lnTo>
                <a:lnTo>
                  <a:pt x="1913381" y="510921"/>
                </a:lnTo>
                <a:lnTo>
                  <a:pt x="1916429" y="498602"/>
                </a:lnTo>
                <a:lnTo>
                  <a:pt x="1867280" y="486156"/>
                </a:lnTo>
                <a:close/>
              </a:path>
              <a:path w="2778125" h="730250">
                <a:moveTo>
                  <a:pt x="1781048" y="464185"/>
                </a:moveTo>
                <a:lnTo>
                  <a:pt x="1777873" y="476504"/>
                </a:lnTo>
                <a:lnTo>
                  <a:pt x="1827149" y="489077"/>
                </a:lnTo>
                <a:lnTo>
                  <a:pt x="1830324" y="476758"/>
                </a:lnTo>
                <a:lnTo>
                  <a:pt x="1781048" y="464185"/>
                </a:lnTo>
                <a:close/>
              </a:path>
              <a:path w="2778125" h="730250">
                <a:moveTo>
                  <a:pt x="1694941" y="442341"/>
                </a:moveTo>
                <a:lnTo>
                  <a:pt x="1691766" y="454660"/>
                </a:lnTo>
                <a:lnTo>
                  <a:pt x="1741042" y="467106"/>
                </a:lnTo>
                <a:lnTo>
                  <a:pt x="1744090" y="454787"/>
                </a:lnTo>
                <a:lnTo>
                  <a:pt x="1694941" y="442341"/>
                </a:lnTo>
                <a:close/>
              </a:path>
              <a:path w="2778125" h="730250">
                <a:moveTo>
                  <a:pt x="1608708" y="420497"/>
                </a:moveTo>
                <a:lnTo>
                  <a:pt x="1605661" y="432689"/>
                </a:lnTo>
                <a:lnTo>
                  <a:pt x="1654810" y="445262"/>
                </a:lnTo>
                <a:lnTo>
                  <a:pt x="1657985" y="432943"/>
                </a:lnTo>
                <a:lnTo>
                  <a:pt x="1608708" y="420497"/>
                </a:lnTo>
                <a:close/>
              </a:path>
              <a:path w="2778125" h="730250">
                <a:moveTo>
                  <a:pt x="1522602" y="398525"/>
                </a:moveTo>
                <a:lnTo>
                  <a:pt x="1519427" y="410844"/>
                </a:lnTo>
                <a:lnTo>
                  <a:pt x="1568703" y="423418"/>
                </a:lnTo>
                <a:lnTo>
                  <a:pt x="1571752" y="411099"/>
                </a:lnTo>
                <a:lnTo>
                  <a:pt x="1522602" y="398525"/>
                </a:lnTo>
                <a:close/>
              </a:path>
              <a:path w="2778125" h="730250">
                <a:moveTo>
                  <a:pt x="1436369" y="376681"/>
                </a:moveTo>
                <a:lnTo>
                  <a:pt x="1433322" y="389000"/>
                </a:lnTo>
                <a:lnTo>
                  <a:pt x="1482470" y="401447"/>
                </a:lnTo>
                <a:lnTo>
                  <a:pt x="1485645" y="389128"/>
                </a:lnTo>
                <a:lnTo>
                  <a:pt x="1436369" y="376681"/>
                </a:lnTo>
                <a:close/>
              </a:path>
              <a:path w="2778125" h="730250">
                <a:moveTo>
                  <a:pt x="1350264" y="354711"/>
                </a:moveTo>
                <a:lnTo>
                  <a:pt x="1347089" y="367030"/>
                </a:lnTo>
                <a:lnTo>
                  <a:pt x="1396364" y="379603"/>
                </a:lnTo>
                <a:lnTo>
                  <a:pt x="1399539" y="367284"/>
                </a:lnTo>
                <a:lnTo>
                  <a:pt x="1350264" y="354711"/>
                </a:lnTo>
                <a:close/>
              </a:path>
              <a:path w="2778125" h="730250">
                <a:moveTo>
                  <a:pt x="1264030" y="332867"/>
                </a:moveTo>
                <a:lnTo>
                  <a:pt x="1260982" y="345186"/>
                </a:lnTo>
                <a:lnTo>
                  <a:pt x="1310258" y="357631"/>
                </a:lnTo>
                <a:lnTo>
                  <a:pt x="1313306" y="345313"/>
                </a:lnTo>
                <a:lnTo>
                  <a:pt x="1264030" y="332867"/>
                </a:lnTo>
                <a:close/>
              </a:path>
              <a:path w="2778125" h="730250">
                <a:moveTo>
                  <a:pt x="1177925" y="310896"/>
                </a:moveTo>
                <a:lnTo>
                  <a:pt x="1174750" y="323215"/>
                </a:lnTo>
                <a:lnTo>
                  <a:pt x="1224026" y="335788"/>
                </a:lnTo>
                <a:lnTo>
                  <a:pt x="1227201" y="323469"/>
                </a:lnTo>
                <a:lnTo>
                  <a:pt x="1177925" y="310896"/>
                </a:lnTo>
                <a:close/>
              </a:path>
              <a:path w="2778125" h="730250">
                <a:moveTo>
                  <a:pt x="1091818" y="289052"/>
                </a:moveTo>
                <a:lnTo>
                  <a:pt x="1088643" y="301371"/>
                </a:lnTo>
                <a:lnTo>
                  <a:pt x="1137919" y="313944"/>
                </a:lnTo>
                <a:lnTo>
                  <a:pt x="1140967" y="301625"/>
                </a:lnTo>
                <a:lnTo>
                  <a:pt x="1091818" y="289052"/>
                </a:lnTo>
                <a:close/>
              </a:path>
              <a:path w="2778125" h="730250">
                <a:moveTo>
                  <a:pt x="1005586" y="267208"/>
                </a:moveTo>
                <a:lnTo>
                  <a:pt x="1002538" y="279527"/>
                </a:lnTo>
                <a:lnTo>
                  <a:pt x="1051687" y="291973"/>
                </a:lnTo>
                <a:lnTo>
                  <a:pt x="1054862" y="279654"/>
                </a:lnTo>
                <a:lnTo>
                  <a:pt x="1005586" y="267208"/>
                </a:lnTo>
                <a:close/>
              </a:path>
              <a:path w="2778125" h="730250">
                <a:moveTo>
                  <a:pt x="919479" y="245237"/>
                </a:moveTo>
                <a:lnTo>
                  <a:pt x="916304" y="257556"/>
                </a:lnTo>
                <a:lnTo>
                  <a:pt x="965580" y="270129"/>
                </a:lnTo>
                <a:lnTo>
                  <a:pt x="968628" y="257810"/>
                </a:lnTo>
                <a:lnTo>
                  <a:pt x="919479" y="245237"/>
                </a:lnTo>
                <a:close/>
              </a:path>
              <a:path w="2778125" h="730250">
                <a:moveTo>
                  <a:pt x="833247" y="223393"/>
                </a:moveTo>
                <a:lnTo>
                  <a:pt x="830199" y="235712"/>
                </a:lnTo>
                <a:lnTo>
                  <a:pt x="879348" y="248158"/>
                </a:lnTo>
                <a:lnTo>
                  <a:pt x="882523" y="235839"/>
                </a:lnTo>
                <a:lnTo>
                  <a:pt x="833247" y="223393"/>
                </a:lnTo>
                <a:close/>
              </a:path>
              <a:path w="2778125" h="730250">
                <a:moveTo>
                  <a:pt x="747140" y="201422"/>
                </a:moveTo>
                <a:lnTo>
                  <a:pt x="743965" y="213741"/>
                </a:lnTo>
                <a:lnTo>
                  <a:pt x="793241" y="226314"/>
                </a:lnTo>
                <a:lnTo>
                  <a:pt x="796416" y="213994"/>
                </a:lnTo>
                <a:lnTo>
                  <a:pt x="747140" y="201422"/>
                </a:lnTo>
                <a:close/>
              </a:path>
              <a:path w="2778125" h="730250">
                <a:moveTo>
                  <a:pt x="660907" y="179578"/>
                </a:moveTo>
                <a:lnTo>
                  <a:pt x="657860" y="191897"/>
                </a:lnTo>
                <a:lnTo>
                  <a:pt x="707008" y="204343"/>
                </a:lnTo>
                <a:lnTo>
                  <a:pt x="710183" y="192150"/>
                </a:lnTo>
                <a:lnTo>
                  <a:pt x="660907" y="179578"/>
                </a:lnTo>
                <a:close/>
              </a:path>
              <a:path w="2778125" h="730250">
                <a:moveTo>
                  <a:pt x="574801" y="157734"/>
                </a:moveTo>
                <a:lnTo>
                  <a:pt x="571626" y="170053"/>
                </a:lnTo>
                <a:lnTo>
                  <a:pt x="620902" y="182499"/>
                </a:lnTo>
                <a:lnTo>
                  <a:pt x="624077" y="170180"/>
                </a:lnTo>
                <a:lnTo>
                  <a:pt x="574801" y="157734"/>
                </a:lnTo>
                <a:close/>
              </a:path>
              <a:path w="2778125" h="730250">
                <a:moveTo>
                  <a:pt x="488695" y="135762"/>
                </a:moveTo>
                <a:lnTo>
                  <a:pt x="485520" y="148081"/>
                </a:lnTo>
                <a:lnTo>
                  <a:pt x="534797" y="160655"/>
                </a:lnTo>
                <a:lnTo>
                  <a:pt x="537844" y="148336"/>
                </a:lnTo>
                <a:lnTo>
                  <a:pt x="488695" y="135762"/>
                </a:lnTo>
                <a:close/>
              </a:path>
              <a:path w="2778125" h="730250">
                <a:moveTo>
                  <a:pt x="402463" y="113918"/>
                </a:moveTo>
                <a:lnTo>
                  <a:pt x="399288" y="126237"/>
                </a:lnTo>
                <a:lnTo>
                  <a:pt x="448563" y="138684"/>
                </a:lnTo>
                <a:lnTo>
                  <a:pt x="451738" y="126365"/>
                </a:lnTo>
                <a:lnTo>
                  <a:pt x="402463" y="113918"/>
                </a:lnTo>
                <a:close/>
              </a:path>
              <a:path w="2778125" h="730250">
                <a:moveTo>
                  <a:pt x="316356" y="91948"/>
                </a:moveTo>
                <a:lnTo>
                  <a:pt x="313181" y="104267"/>
                </a:lnTo>
                <a:lnTo>
                  <a:pt x="362457" y="116840"/>
                </a:lnTo>
                <a:lnTo>
                  <a:pt x="365505" y="104521"/>
                </a:lnTo>
                <a:lnTo>
                  <a:pt x="316356" y="91948"/>
                </a:lnTo>
                <a:close/>
              </a:path>
              <a:path w="2778125" h="730250">
                <a:moveTo>
                  <a:pt x="230124" y="70104"/>
                </a:moveTo>
                <a:lnTo>
                  <a:pt x="227075" y="82423"/>
                </a:lnTo>
                <a:lnTo>
                  <a:pt x="276225" y="94868"/>
                </a:lnTo>
                <a:lnTo>
                  <a:pt x="279400" y="82550"/>
                </a:lnTo>
                <a:lnTo>
                  <a:pt x="230124" y="70104"/>
                </a:lnTo>
                <a:close/>
              </a:path>
              <a:path w="2778125" h="730250">
                <a:moveTo>
                  <a:pt x="144017" y="48260"/>
                </a:moveTo>
                <a:lnTo>
                  <a:pt x="140842" y="60452"/>
                </a:lnTo>
                <a:lnTo>
                  <a:pt x="190118" y="73025"/>
                </a:lnTo>
                <a:lnTo>
                  <a:pt x="193166" y="60706"/>
                </a:lnTo>
                <a:lnTo>
                  <a:pt x="144017" y="48260"/>
                </a:lnTo>
                <a:close/>
              </a:path>
              <a:path w="2778125" h="730250">
                <a:moveTo>
                  <a:pt x="83185" y="0"/>
                </a:moveTo>
                <a:lnTo>
                  <a:pt x="0" y="18161"/>
                </a:lnTo>
                <a:lnTo>
                  <a:pt x="64515" y="73914"/>
                </a:lnTo>
                <a:lnTo>
                  <a:pt x="72287" y="43144"/>
                </a:lnTo>
                <a:lnTo>
                  <a:pt x="59943" y="40005"/>
                </a:lnTo>
                <a:lnTo>
                  <a:pt x="63118" y="27686"/>
                </a:lnTo>
                <a:lnTo>
                  <a:pt x="76192" y="27686"/>
                </a:lnTo>
                <a:lnTo>
                  <a:pt x="83185" y="0"/>
                </a:lnTo>
                <a:close/>
              </a:path>
              <a:path w="2778125" h="730250">
                <a:moveTo>
                  <a:pt x="75403" y="30810"/>
                </a:moveTo>
                <a:lnTo>
                  <a:pt x="72287" y="43144"/>
                </a:lnTo>
                <a:lnTo>
                  <a:pt x="103886" y="51181"/>
                </a:lnTo>
                <a:lnTo>
                  <a:pt x="107061" y="38862"/>
                </a:lnTo>
                <a:lnTo>
                  <a:pt x="75403" y="30810"/>
                </a:lnTo>
                <a:close/>
              </a:path>
              <a:path w="2778125" h="730250">
                <a:moveTo>
                  <a:pt x="63118" y="27686"/>
                </a:moveTo>
                <a:lnTo>
                  <a:pt x="59943" y="40005"/>
                </a:lnTo>
                <a:lnTo>
                  <a:pt x="72287" y="43144"/>
                </a:lnTo>
                <a:lnTo>
                  <a:pt x="75403" y="30810"/>
                </a:lnTo>
                <a:lnTo>
                  <a:pt x="63118" y="27686"/>
                </a:lnTo>
                <a:close/>
              </a:path>
              <a:path w="2778125" h="730250">
                <a:moveTo>
                  <a:pt x="76192" y="27686"/>
                </a:moveTo>
                <a:lnTo>
                  <a:pt x="63118" y="27686"/>
                </a:lnTo>
                <a:lnTo>
                  <a:pt x="75403" y="30810"/>
                </a:lnTo>
                <a:lnTo>
                  <a:pt x="76192" y="2768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5384" y="1763267"/>
            <a:ext cx="2764790" cy="176530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83185" rIns="0" bIns="0" rtlCol="0">
            <a:spAutoFit/>
          </a:bodyPr>
          <a:lstStyle/>
          <a:p>
            <a:pPr marL="90805" marR="190500">
              <a:lnSpc>
                <a:spcPct val="100000"/>
              </a:lnSpc>
              <a:spcBef>
                <a:spcPts val="655"/>
              </a:spcBef>
            </a:pPr>
            <a:r>
              <a:rPr sz="1000" spc="-5" dirty="0">
                <a:latin typeface="Arial"/>
                <a:cs typeface="Arial"/>
              </a:rPr>
              <a:t>apiVersion: </a:t>
            </a:r>
            <a:r>
              <a:rPr sz="1000" spc="-85" dirty="0">
                <a:latin typeface="Arial"/>
                <a:cs typeface="Arial"/>
              </a:rPr>
              <a:t>v1 </a:t>
            </a:r>
            <a:r>
              <a:rPr sz="1000" dirty="0">
                <a:latin typeface="Arial"/>
                <a:cs typeface="Arial"/>
              </a:rPr>
              <a:t>kind: </a:t>
            </a:r>
            <a:r>
              <a:rPr sz="1000" spc="5" dirty="0">
                <a:latin typeface="Arial"/>
                <a:cs typeface="Arial"/>
              </a:rPr>
              <a:t>PersistentVolumeClaim  </a:t>
            </a:r>
            <a:r>
              <a:rPr sz="1000" spc="10" dirty="0">
                <a:latin typeface="Arial"/>
                <a:cs typeface="Arial"/>
              </a:rPr>
              <a:t>metadata: </a:t>
            </a:r>
            <a:endParaRPr sz="1000">
              <a:latin typeface="Arial"/>
              <a:cs typeface="Arial"/>
            </a:endParaRPr>
          </a:p>
          <a:p>
            <a:pPr marL="90805" marR="1366520" indent="6096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name: </a:t>
            </a:r>
            <a:r>
              <a:rPr sz="1000" spc="30" dirty="0">
                <a:latin typeface="Arial"/>
                <a:cs typeface="Arial"/>
              </a:rPr>
              <a:t>mongodb-pvc  </a:t>
            </a:r>
            <a:r>
              <a:rPr sz="1000" dirty="0">
                <a:latin typeface="Arial"/>
                <a:cs typeface="Arial"/>
              </a:rPr>
              <a:t>spec: </a:t>
            </a:r>
            <a:endParaRPr sz="1000">
              <a:latin typeface="Arial"/>
              <a:cs typeface="Arial"/>
            </a:endParaRPr>
          </a:p>
          <a:p>
            <a:pPr marL="241935" marR="1952625" indent="-9017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resources:  requests: </a:t>
            </a:r>
            <a:endParaRPr sz="1000">
              <a:latin typeface="Arial"/>
              <a:cs typeface="Arial"/>
            </a:endParaRPr>
          </a:p>
          <a:p>
            <a:pPr marL="241935" marR="1668780" indent="89535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storage: </a:t>
            </a:r>
            <a:r>
              <a:rPr sz="1000" spc="-50" dirty="0">
                <a:latin typeface="Arial"/>
                <a:cs typeface="Arial"/>
              </a:rPr>
              <a:t>1Gi  </a:t>
            </a:r>
            <a:r>
              <a:rPr sz="1000" dirty="0">
                <a:latin typeface="Arial"/>
                <a:cs typeface="Arial"/>
              </a:rPr>
              <a:t>accessModes: </a:t>
            </a:r>
            <a:endParaRPr sz="1000">
              <a:latin typeface="Arial"/>
              <a:cs typeface="Arial"/>
            </a:endParaRPr>
          </a:p>
          <a:p>
            <a:pPr marL="241935" marR="1251585">
              <a:lnSpc>
                <a:spcPct val="100000"/>
              </a:lnSpc>
            </a:pPr>
            <a:r>
              <a:rPr sz="1000" spc="105" dirty="0">
                <a:latin typeface="Arial"/>
                <a:cs typeface="Arial"/>
              </a:rPr>
              <a:t>- </a:t>
            </a:r>
            <a:r>
              <a:rPr sz="1000" spc="5" dirty="0">
                <a:latin typeface="Arial"/>
                <a:cs typeface="Arial"/>
              </a:rPr>
              <a:t>ReadWriteOnce  </a:t>
            </a:r>
            <a:r>
              <a:rPr sz="1000" spc="-5" dirty="0">
                <a:latin typeface="Arial"/>
                <a:cs typeface="Arial"/>
              </a:rPr>
              <a:t>storageClassName: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""</a:t>
            </a:r>
            <a:r>
              <a:rPr sz="1000" spc="-85" dirty="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 marL="1597025">
              <a:lnSpc>
                <a:spcPts val="910"/>
              </a:lnSpc>
              <a:spcBef>
                <a:spcPts val="330"/>
              </a:spcBef>
            </a:pPr>
            <a:r>
              <a:rPr sz="800" spc="6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쿠버네티스 인액션</a:t>
            </a:r>
            <a:r>
              <a:rPr sz="800" spc="-4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800" spc="6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예제</a:t>
            </a:r>
            <a:endParaRPr sz="800">
              <a:latin typeface="Noto Sans CJK JP Regular"/>
              <a:cs typeface="Noto Sans CJK JP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8391" y="3731767"/>
            <a:ext cx="48196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latin typeface="Arial"/>
                <a:cs typeface="Arial"/>
              </a:rPr>
              <a:t>Nobody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else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can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claim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the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same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volume</a:t>
            </a:r>
            <a:r>
              <a:rPr sz="1400" dirty="0">
                <a:latin typeface="Arial"/>
                <a:cs typeface="Arial"/>
              </a:rPr>
              <a:t> until </a:t>
            </a:r>
            <a:r>
              <a:rPr sz="1400" spc="30" dirty="0">
                <a:latin typeface="Arial"/>
                <a:cs typeface="Arial"/>
              </a:rPr>
              <a:t>you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release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it. 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16535"/>
            <a:ext cx="4787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/>
              <a:t>PersistentVolumeClaim</a:t>
            </a:r>
            <a:r>
              <a:rPr sz="2800" spc="50" dirty="0"/>
              <a:t> </a:t>
            </a:r>
            <a:r>
              <a:rPr sz="2800" spc="-75" dirty="0"/>
              <a:t>(PVC)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52400" y="789431"/>
            <a:ext cx="4053840" cy="2795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20772" y="983107"/>
            <a:ext cx="1391285" cy="301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20" dirty="0">
                <a:solidFill>
                  <a:srgbClr val="FF0000"/>
                </a:solidFill>
                <a:latin typeface="Arial"/>
                <a:cs typeface="Arial"/>
              </a:rPr>
              <a:t>https://kubernetes.io/docs/concepts/s</a:t>
            </a:r>
            <a:endParaRPr sz="600">
              <a:latin typeface="Arial"/>
              <a:cs typeface="Arial"/>
            </a:endParaRPr>
          </a:p>
          <a:p>
            <a:pPr marL="182880" marR="5080" indent="548640">
              <a:lnSpc>
                <a:spcPts val="730"/>
              </a:lnSpc>
              <a:spcBef>
                <a:spcPts val="15"/>
              </a:spcBef>
            </a:pPr>
            <a:r>
              <a:rPr sz="600" spc="4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600" spc="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600" spc="2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600" spc="-2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600" spc="2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60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600" spc="60" dirty="0">
                <a:solidFill>
                  <a:srgbClr val="FF0000"/>
                </a:solidFill>
                <a:latin typeface="Arial"/>
                <a:cs typeface="Arial"/>
              </a:rPr>
              <a:t>/p</a:t>
            </a:r>
            <a:r>
              <a:rPr sz="60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600" spc="2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600" spc="-2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6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600" spc="-2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600" spc="4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60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600" spc="25" dirty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600" spc="55" dirty="0">
                <a:solidFill>
                  <a:srgbClr val="FF0000"/>
                </a:solidFill>
                <a:latin typeface="Arial"/>
                <a:cs typeface="Arial"/>
              </a:rPr>
              <a:t>-  </a:t>
            </a:r>
            <a:r>
              <a:rPr sz="600" spc="10" dirty="0">
                <a:solidFill>
                  <a:srgbClr val="FF0000"/>
                </a:solidFill>
                <a:latin typeface="Arial"/>
                <a:cs typeface="Arial"/>
              </a:rPr>
              <a:t>volumes/#persistentvolumeclaims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5170" y="732002"/>
            <a:ext cx="4434205" cy="268414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94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15" dirty="0">
                <a:latin typeface="Arial"/>
                <a:cs typeface="Arial"/>
              </a:rPr>
              <a:t>accessMode </a:t>
            </a:r>
            <a:r>
              <a:rPr sz="1400" spc="-35" dirty="0">
                <a:latin typeface="Arial"/>
                <a:cs typeface="Arial"/>
              </a:rPr>
              <a:t>: </a:t>
            </a:r>
            <a:r>
              <a:rPr sz="1400" spc="-30" dirty="0">
                <a:latin typeface="Arial"/>
                <a:cs typeface="Arial"/>
              </a:rPr>
              <a:t>same </a:t>
            </a:r>
            <a:r>
              <a:rPr sz="1400" spc="-40" dirty="0">
                <a:latin typeface="Arial"/>
                <a:cs typeface="Arial"/>
              </a:rPr>
              <a:t>as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volume</a:t>
            </a:r>
            <a:endParaRPr sz="1400">
              <a:latin typeface="Arial"/>
              <a:cs typeface="Arial"/>
            </a:endParaRPr>
          </a:p>
          <a:p>
            <a:pPr marL="329565" indent="-316865">
              <a:lnSpc>
                <a:spcPct val="100000"/>
              </a:lnSpc>
              <a:spcBef>
                <a:spcPts val="84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20" dirty="0">
                <a:latin typeface="Arial"/>
                <a:cs typeface="Arial"/>
              </a:rPr>
              <a:t>VolumeMode </a:t>
            </a:r>
            <a:r>
              <a:rPr sz="1400" spc="-60" dirty="0">
                <a:latin typeface="Arial"/>
                <a:cs typeface="Arial"/>
              </a:rPr>
              <a:t>: </a:t>
            </a:r>
            <a:r>
              <a:rPr sz="1400" spc="-15" dirty="0">
                <a:latin typeface="Arial"/>
                <a:cs typeface="Arial"/>
              </a:rPr>
              <a:t>same </a:t>
            </a:r>
            <a:r>
              <a:rPr sz="1400" spc="-40" dirty="0">
                <a:latin typeface="Arial"/>
                <a:cs typeface="Arial"/>
              </a:rPr>
              <a:t>as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volume</a:t>
            </a:r>
            <a:endParaRPr sz="1400">
              <a:latin typeface="Arial"/>
              <a:cs typeface="Arial"/>
            </a:endParaRPr>
          </a:p>
          <a:p>
            <a:pPr marL="329565" marR="5080" indent="-316865">
              <a:lnSpc>
                <a:spcPct val="148600"/>
              </a:lnSpc>
              <a:spcBef>
                <a:spcPts val="2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Arial"/>
                <a:cs typeface="Arial"/>
              </a:rPr>
              <a:t>Resource </a:t>
            </a:r>
            <a:r>
              <a:rPr sz="1400" spc="-60" dirty="0">
                <a:latin typeface="Arial"/>
                <a:cs typeface="Arial"/>
              </a:rPr>
              <a:t>: </a:t>
            </a:r>
            <a:r>
              <a:rPr sz="1200" spc="-10" dirty="0">
                <a:latin typeface="Arial"/>
                <a:cs typeface="Arial"/>
              </a:rPr>
              <a:t>Claims, </a:t>
            </a:r>
            <a:r>
              <a:rPr sz="1200" dirty="0">
                <a:latin typeface="Arial"/>
                <a:cs typeface="Arial"/>
              </a:rPr>
              <a:t>like </a:t>
            </a:r>
            <a:r>
              <a:rPr sz="1200" spc="10" dirty="0">
                <a:latin typeface="Arial"/>
                <a:cs typeface="Arial"/>
              </a:rPr>
              <a:t>pods, </a:t>
            </a:r>
            <a:r>
              <a:rPr sz="1200" spc="-5" dirty="0">
                <a:latin typeface="Arial"/>
                <a:cs typeface="Arial"/>
              </a:rPr>
              <a:t>can </a:t>
            </a:r>
            <a:r>
              <a:rPr sz="1200" spc="25" dirty="0">
                <a:latin typeface="Arial"/>
                <a:cs typeface="Arial"/>
              </a:rPr>
              <a:t>request </a:t>
            </a:r>
            <a:r>
              <a:rPr sz="1200" spc="30" dirty="0">
                <a:latin typeface="Arial"/>
                <a:cs typeface="Arial"/>
              </a:rPr>
              <a:t>specific  </a:t>
            </a:r>
            <a:r>
              <a:rPr sz="1200" spc="20" dirty="0">
                <a:latin typeface="Arial"/>
                <a:cs typeface="Arial"/>
              </a:rPr>
              <a:t>quantities </a:t>
            </a:r>
            <a:r>
              <a:rPr sz="1200" spc="40" dirty="0">
                <a:latin typeface="Arial"/>
                <a:cs typeface="Arial"/>
              </a:rPr>
              <a:t>of </a:t>
            </a:r>
            <a:r>
              <a:rPr sz="1200" spc="-60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resource. </a:t>
            </a:r>
            <a:r>
              <a:rPr sz="1200" spc="-25" dirty="0">
                <a:latin typeface="Arial"/>
                <a:cs typeface="Arial"/>
              </a:rPr>
              <a:t>In </a:t>
            </a:r>
            <a:r>
              <a:rPr sz="1200" spc="-5" dirty="0">
                <a:latin typeface="Arial"/>
                <a:cs typeface="Arial"/>
              </a:rPr>
              <a:t>this case,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25" dirty="0">
                <a:latin typeface="Arial"/>
                <a:cs typeface="Arial"/>
              </a:rPr>
              <a:t>request </a:t>
            </a:r>
            <a:r>
              <a:rPr sz="1200" spc="-30" dirty="0">
                <a:latin typeface="Arial"/>
                <a:cs typeface="Arial"/>
              </a:rPr>
              <a:t>is </a:t>
            </a:r>
            <a:r>
              <a:rPr sz="1200" spc="70" dirty="0">
                <a:latin typeface="Arial"/>
                <a:cs typeface="Arial"/>
              </a:rPr>
              <a:t>for  </a:t>
            </a:r>
            <a:r>
              <a:rPr sz="1200" spc="15" dirty="0">
                <a:latin typeface="Arial"/>
                <a:cs typeface="Arial"/>
              </a:rPr>
              <a:t>storage.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The </a:t>
            </a:r>
            <a:r>
              <a:rPr sz="1200" spc="-25" dirty="0">
                <a:latin typeface="Arial"/>
                <a:cs typeface="Arial"/>
              </a:rPr>
              <a:t>same</a:t>
            </a:r>
            <a:r>
              <a:rPr sz="1200" spc="-5" dirty="0">
                <a:solidFill>
                  <a:srgbClr val="0096A7"/>
                </a:solidFill>
                <a:latin typeface="Arial"/>
                <a:cs typeface="Arial"/>
              </a:rPr>
              <a:t> </a:t>
            </a:r>
            <a:r>
              <a:rPr sz="1200" u="sng" spc="1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3"/>
              </a:rPr>
              <a:t>resource</a:t>
            </a:r>
            <a:r>
              <a:rPr sz="1200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200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3"/>
              </a:rPr>
              <a:t>model</a:t>
            </a:r>
            <a:r>
              <a:rPr sz="1200" spc="-65" dirty="0">
                <a:solidFill>
                  <a:srgbClr val="0096A7"/>
                </a:solidFill>
                <a:latin typeface="Arial"/>
                <a:cs typeface="Arial"/>
                <a:hlinkClick r:id="rId3"/>
              </a:rPr>
              <a:t> </a:t>
            </a:r>
            <a:r>
              <a:rPr sz="1200" spc="5" dirty="0">
                <a:latin typeface="Arial"/>
                <a:cs typeface="Arial"/>
              </a:rPr>
              <a:t>applies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to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both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volumes  </a:t>
            </a:r>
            <a:r>
              <a:rPr sz="1200" spc="5" dirty="0">
                <a:latin typeface="Arial"/>
                <a:cs typeface="Arial"/>
              </a:rPr>
              <a:t>and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claims.</a:t>
            </a:r>
            <a:endParaRPr sz="1200">
              <a:latin typeface="Arial"/>
              <a:cs typeface="Arial"/>
            </a:endParaRPr>
          </a:p>
          <a:p>
            <a:pPr marL="329565" marR="206375" indent="-316865">
              <a:lnSpc>
                <a:spcPct val="145500"/>
              </a:lnSpc>
              <a:spcBef>
                <a:spcPts val="3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20" dirty="0">
                <a:latin typeface="Arial"/>
                <a:cs typeface="Arial"/>
              </a:rPr>
              <a:t>Selector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: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Claims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can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specify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a</a:t>
            </a:r>
            <a:r>
              <a:rPr sz="1200" spc="-30" dirty="0">
                <a:solidFill>
                  <a:srgbClr val="0096A7"/>
                </a:solidFill>
                <a:latin typeface="Arial"/>
                <a:cs typeface="Arial"/>
              </a:rPr>
              <a:t> </a:t>
            </a:r>
            <a:r>
              <a:rPr sz="1200" u="sng" spc="-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4"/>
              </a:rPr>
              <a:t>label</a:t>
            </a:r>
            <a:r>
              <a:rPr sz="1200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200" u="sng" spc="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4"/>
              </a:rPr>
              <a:t>selector</a:t>
            </a:r>
            <a:r>
              <a:rPr sz="1200" spc="-70" dirty="0">
                <a:solidFill>
                  <a:srgbClr val="0096A7"/>
                </a:solidFill>
                <a:latin typeface="Arial"/>
                <a:cs typeface="Arial"/>
                <a:hlinkClick r:id="rId4"/>
              </a:rPr>
              <a:t> </a:t>
            </a:r>
            <a:r>
              <a:rPr sz="1200" spc="75" dirty="0">
                <a:latin typeface="Arial"/>
                <a:cs typeface="Arial"/>
              </a:rPr>
              <a:t>to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further  filter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35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set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of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volumes.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Only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35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volumes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whose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labels</a:t>
            </a:r>
            <a:r>
              <a:rPr sz="1200" spc="-55" dirty="0">
                <a:latin typeface="Arial"/>
                <a:cs typeface="Arial"/>
              </a:rPr>
              <a:t> </a:t>
            </a:r>
            <a:endParaRPr sz="12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720"/>
              </a:spcBef>
            </a:pPr>
            <a:r>
              <a:rPr sz="1200" spc="35" dirty="0">
                <a:latin typeface="Arial"/>
                <a:cs typeface="Arial"/>
              </a:rPr>
              <a:t>match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35" dirty="0">
                <a:latin typeface="Arial"/>
                <a:cs typeface="Arial"/>
              </a:rPr>
              <a:t>the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selector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can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be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bound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to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35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claim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40143" y="3516248"/>
            <a:ext cx="824865" cy="167640"/>
          </a:xfrm>
          <a:custGeom>
            <a:avLst/>
            <a:gdLst/>
            <a:ahLst/>
            <a:cxnLst/>
            <a:rect l="l" t="t" r="r" b="b"/>
            <a:pathLst>
              <a:path w="824865" h="167639">
                <a:moveTo>
                  <a:pt x="0" y="167639"/>
                </a:moveTo>
                <a:lnTo>
                  <a:pt x="824483" y="167639"/>
                </a:lnTo>
                <a:lnTo>
                  <a:pt x="824483" y="0"/>
                </a:lnTo>
                <a:lnTo>
                  <a:pt x="0" y="0"/>
                </a:lnTo>
                <a:lnTo>
                  <a:pt x="0" y="16763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52161" y="3481832"/>
            <a:ext cx="355155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All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of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35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requirements,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from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both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050" b="1" spc="5" dirty="0">
                <a:solidFill>
                  <a:srgbClr val="2F2F2F"/>
                </a:solidFill>
                <a:latin typeface="Arial"/>
                <a:cs typeface="Arial"/>
              </a:rPr>
              <a:t>matchLabels</a:t>
            </a:r>
            <a:r>
              <a:rPr sz="1050" b="1" spc="-4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and</a:t>
            </a:r>
            <a:r>
              <a:rPr sz="1200" spc="-55" dirty="0">
                <a:latin typeface="Arial"/>
                <a:cs typeface="Arial"/>
              </a:rPr>
              <a:t> 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4227" y="3790581"/>
            <a:ext cx="1195705" cy="16764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</a:pPr>
            <a:r>
              <a:rPr sz="1050" b="1" spc="20" dirty="0">
                <a:solidFill>
                  <a:srgbClr val="2F2F2F"/>
                </a:solidFill>
                <a:latin typeface="Arial"/>
                <a:cs typeface="Arial"/>
              </a:rPr>
              <a:t>m</a:t>
            </a:r>
            <a:r>
              <a:rPr sz="1050" b="1" dirty="0">
                <a:solidFill>
                  <a:srgbClr val="2F2F2F"/>
                </a:solidFill>
                <a:latin typeface="Arial"/>
                <a:cs typeface="Arial"/>
              </a:rPr>
              <a:t>a</a:t>
            </a:r>
            <a:r>
              <a:rPr sz="1050" b="1" spc="5" dirty="0">
                <a:solidFill>
                  <a:srgbClr val="2F2F2F"/>
                </a:solidFill>
                <a:latin typeface="Arial"/>
                <a:cs typeface="Arial"/>
              </a:rPr>
              <a:t>tchE</a:t>
            </a:r>
            <a:r>
              <a:rPr sz="1050" b="1" dirty="0">
                <a:solidFill>
                  <a:srgbClr val="2F2F2F"/>
                </a:solidFill>
                <a:latin typeface="Arial"/>
                <a:cs typeface="Arial"/>
              </a:rPr>
              <a:t>x</a:t>
            </a:r>
            <a:r>
              <a:rPr sz="1050" b="1" spc="-5" dirty="0">
                <a:solidFill>
                  <a:srgbClr val="2F2F2F"/>
                </a:solidFill>
                <a:latin typeface="Arial"/>
                <a:cs typeface="Arial"/>
              </a:rPr>
              <a:t>p</a:t>
            </a:r>
            <a:r>
              <a:rPr sz="1050" b="1" spc="40" dirty="0">
                <a:solidFill>
                  <a:srgbClr val="2F2F2F"/>
                </a:solidFill>
                <a:latin typeface="Arial"/>
                <a:cs typeface="Arial"/>
              </a:rPr>
              <a:t>r</a:t>
            </a:r>
            <a:r>
              <a:rPr sz="1050" b="1" spc="35" dirty="0">
                <a:solidFill>
                  <a:srgbClr val="2F2F2F"/>
                </a:solidFill>
                <a:latin typeface="Arial"/>
                <a:cs typeface="Arial"/>
              </a:rPr>
              <a:t>e</a:t>
            </a:r>
            <a:r>
              <a:rPr sz="1050" b="1" spc="-65" dirty="0">
                <a:solidFill>
                  <a:srgbClr val="2F2F2F"/>
                </a:solidFill>
                <a:latin typeface="Arial"/>
                <a:cs typeface="Arial"/>
              </a:rPr>
              <a:t>ss</a:t>
            </a:r>
            <a:r>
              <a:rPr sz="1050" b="1" spc="-10" dirty="0">
                <a:solidFill>
                  <a:srgbClr val="2F2F2F"/>
                </a:solidFill>
                <a:latin typeface="Arial"/>
                <a:cs typeface="Arial"/>
              </a:rPr>
              <a:t>i</a:t>
            </a:r>
            <a:r>
              <a:rPr sz="1050" b="1" spc="-20" dirty="0">
                <a:solidFill>
                  <a:srgbClr val="2F2F2F"/>
                </a:solidFill>
                <a:latin typeface="Arial"/>
                <a:cs typeface="Arial"/>
              </a:rPr>
              <a:t>ons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65646" y="3756152"/>
            <a:ext cx="2694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Arial"/>
                <a:cs typeface="Arial"/>
              </a:rPr>
              <a:t>are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ANDed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together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–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they</a:t>
            </a:r>
            <a:r>
              <a:rPr sz="1200" dirty="0">
                <a:latin typeface="Arial"/>
                <a:cs typeface="Arial"/>
              </a:rPr>
              <a:t> must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all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be</a:t>
            </a:r>
            <a:r>
              <a:rPr sz="1200" spc="-55" dirty="0">
                <a:latin typeface="Arial"/>
                <a:cs typeface="Arial"/>
              </a:rPr>
              <a:t> 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2161" y="4030471"/>
            <a:ext cx="1838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Arial"/>
                <a:cs typeface="Arial"/>
              </a:rPr>
              <a:t>satisfied in </a:t>
            </a:r>
            <a:r>
              <a:rPr sz="1200" spc="25" dirty="0">
                <a:latin typeface="Arial"/>
                <a:cs typeface="Arial"/>
              </a:rPr>
              <a:t>order </a:t>
            </a:r>
            <a:r>
              <a:rPr sz="1200" spc="75" dirty="0">
                <a:latin typeface="Arial"/>
                <a:cs typeface="Arial"/>
              </a:rPr>
              <a:t>to</a:t>
            </a:r>
            <a:r>
              <a:rPr sz="1200" spc="-210" dirty="0">
                <a:latin typeface="Arial"/>
                <a:cs typeface="Arial"/>
              </a:rPr>
              <a:t> </a:t>
            </a:r>
            <a:r>
              <a:rPr sz="1200" spc="35" dirty="0">
                <a:latin typeface="Arial"/>
                <a:cs typeface="Arial"/>
              </a:rPr>
              <a:t>match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16535"/>
            <a:ext cx="2770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/>
              <a:t>Using </a:t>
            </a:r>
            <a:r>
              <a:rPr sz="2800" spc="-110" dirty="0"/>
              <a:t>PVC </a:t>
            </a:r>
            <a:r>
              <a:rPr sz="2800" spc="-65" dirty="0"/>
              <a:t>in</a:t>
            </a:r>
            <a:r>
              <a:rPr sz="2800" dirty="0"/>
              <a:t> </a:t>
            </a:r>
            <a:r>
              <a:rPr sz="2800" spc="-10" dirty="0"/>
              <a:t>Pod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88635" y="1764908"/>
            <a:ext cx="1752945" cy="2365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22096" y="1626870"/>
            <a:ext cx="110045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6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쿠버네티스 인액션</a:t>
            </a:r>
            <a:r>
              <a:rPr sz="800" spc="-6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800" spc="6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예제</a:t>
            </a:r>
            <a:endParaRPr sz="8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3504" y="3834384"/>
            <a:ext cx="1592580" cy="285115"/>
          </a:xfrm>
          <a:custGeom>
            <a:avLst/>
            <a:gdLst/>
            <a:ahLst/>
            <a:cxnLst/>
            <a:rect l="l" t="t" r="r" b="b"/>
            <a:pathLst>
              <a:path w="1592580" h="285114">
                <a:moveTo>
                  <a:pt x="0" y="284987"/>
                </a:moveTo>
                <a:lnTo>
                  <a:pt x="1592580" y="284987"/>
                </a:lnTo>
                <a:lnTo>
                  <a:pt x="1592580" y="0"/>
                </a:lnTo>
                <a:lnTo>
                  <a:pt x="0" y="0"/>
                </a:lnTo>
                <a:lnTo>
                  <a:pt x="0" y="28498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8923" y="1661160"/>
            <a:ext cx="2278379" cy="2113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59879" y="1680199"/>
            <a:ext cx="1800910" cy="13137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76188" y="3531108"/>
            <a:ext cx="1864360" cy="285115"/>
          </a:xfrm>
          <a:custGeom>
            <a:avLst/>
            <a:gdLst/>
            <a:ahLst/>
            <a:cxnLst/>
            <a:rect l="l" t="t" r="r" b="b"/>
            <a:pathLst>
              <a:path w="1864359" h="285114">
                <a:moveTo>
                  <a:pt x="0" y="284987"/>
                </a:moveTo>
                <a:lnTo>
                  <a:pt x="1863852" y="284987"/>
                </a:lnTo>
                <a:lnTo>
                  <a:pt x="1863852" y="0"/>
                </a:lnTo>
                <a:lnTo>
                  <a:pt x="0" y="0"/>
                </a:lnTo>
                <a:lnTo>
                  <a:pt x="0" y="28498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01870" y="2160016"/>
            <a:ext cx="1273810" cy="1513840"/>
          </a:xfrm>
          <a:custGeom>
            <a:avLst/>
            <a:gdLst/>
            <a:ahLst/>
            <a:cxnLst/>
            <a:rect l="l" t="t" r="r" b="b"/>
            <a:pathLst>
              <a:path w="1273810" h="1513839">
                <a:moveTo>
                  <a:pt x="9651" y="0"/>
                </a:moveTo>
                <a:lnTo>
                  <a:pt x="0" y="8127"/>
                </a:lnTo>
                <a:lnTo>
                  <a:pt x="32638" y="46989"/>
                </a:lnTo>
                <a:lnTo>
                  <a:pt x="42417" y="38861"/>
                </a:lnTo>
                <a:lnTo>
                  <a:pt x="9651" y="0"/>
                </a:lnTo>
                <a:close/>
              </a:path>
              <a:path w="1273810" h="1513839">
                <a:moveTo>
                  <a:pt x="66928" y="68071"/>
                </a:moveTo>
                <a:lnTo>
                  <a:pt x="57150" y="76200"/>
                </a:lnTo>
                <a:lnTo>
                  <a:pt x="89915" y="115061"/>
                </a:lnTo>
                <a:lnTo>
                  <a:pt x="99567" y="106933"/>
                </a:lnTo>
                <a:lnTo>
                  <a:pt x="66928" y="68071"/>
                </a:lnTo>
                <a:close/>
              </a:path>
              <a:path w="1273810" h="1513839">
                <a:moveTo>
                  <a:pt x="124078" y="136016"/>
                </a:moveTo>
                <a:lnTo>
                  <a:pt x="114426" y="144271"/>
                </a:lnTo>
                <a:lnTo>
                  <a:pt x="147065" y="183133"/>
                </a:lnTo>
                <a:lnTo>
                  <a:pt x="156844" y="175006"/>
                </a:lnTo>
                <a:lnTo>
                  <a:pt x="124078" y="136016"/>
                </a:lnTo>
                <a:close/>
              </a:path>
              <a:path w="1273810" h="1513839">
                <a:moveTo>
                  <a:pt x="181355" y="204088"/>
                </a:moveTo>
                <a:lnTo>
                  <a:pt x="171576" y="212344"/>
                </a:lnTo>
                <a:lnTo>
                  <a:pt x="204342" y="251206"/>
                </a:lnTo>
                <a:lnTo>
                  <a:pt x="213994" y="242950"/>
                </a:lnTo>
                <a:lnTo>
                  <a:pt x="181355" y="204088"/>
                </a:lnTo>
                <a:close/>
              </a:path>
              <a:path w="1273810" h="1513839">
                <a:moveTo>
                  <a:pt x="238505" y="272160"/>
                </a:moveTo>
                <a:lnTo>
                  <a:pt x="228853" y="280288"/>
                </a:lnTo>
                <a:lnTo>
                  <a:pt x="261492" y="319150"/>
                </a:lnTo>
                <a:lnTo>
                  <a:pt x="271271" y="311022"/>
                </a:lnTo>
                <a:lnTo>
                  <a:pt x="238505" y="272160"/>
                </a:lnTo>
                <a:close/>
              </a:path>
              <a:path w="1273810" h="1513839">
                <a:moveTo>
                  <a:pt x="295782" y="340232"/>
                </a:moveTo>
                <a:lnTo>
                  <a:pt x="286003" y="348360"/>
                </a:lnTo>
                <a:lnTo>
                  <a:pt x="318769" y="387222"/>
                </a:lnTo>
                <a:lnTo>
                  <a:pt x="328421" y="379094"/>
                </a:lnTo>
                <a:lnTo>
                  <a:pt x="295782" y="340232"/>
                </a:lnTo>
                <a:close/>
              </a:path>
              <a:path w="1273810" h="1513839">
                <a:moveTo>
                  <a:pt x="352932" y="408304"/>
                </a:moveTo>
                <a:lnTo>
                  <a:pt x="343280" y="416432"/>
                </a:lnTo>
                <a:lnTo>
                  <a:pt x="375919" y="455294"/>
                </a:lnTo>
                <a:lnTo>
                  <a:pt x="385699" y="447166"/>
                </a:lnTo>
                <a:lnTo>
                  <a:pt x="352932" y="408304"/>
                </a:lnTo>
                <a:close/>
              </a:path>
              <a:path w="1273810" h="1513839">
                <a:moveTo>
                  <a:pt x="410209" y="476250"/>
                </a:moveTo>
                <a:lnTo>
                  <a:pt x="400430" y="484504"/>
                </a:lnTo>
                <a:lnTo>
                  <a:pt x="433196" y="523366"/>
                </a:lnTo>
                <a:lnTo>
                  <a:pt x="442849" y="515111"/>
                </a:lnTo>
                <a:lnTo>
                  <a:pt x="410209" y="476250"/>
                </a:lnTo>
                <a:close/>
              </a:path>
              <a:path w="1273810" h="1513839">
                <a:moveTo>
                  <a:pt x="467359" y="544321"/>
                </a:moveTo>
                <a:lnTo>
                  <a:pt x="457707" y="552450"/>
                </a:lnTo>
                <a:lnTo>
                  <a:pt x="490346" y="591438"/>
                </a:lnTo>
                <a:lnTo>
                  <a:pt x="500125" y="583183"/>
                </a:lnTo>
                <a:lnTo>
                  <a:pt x="467359" y="544321"/>
                </a:lnTo>
                <a:close/>
              </a:path>
              <a:path w="1273810" h="1513839">
                <a:moveTo>
                  <a:pt x="524637" y="612394"/>
                </a:moveTo>
                <a:lnTo>
                  <a:pt x="514857" y="620521"/>
                </a:lnTo>
                <a:lnTo>
                  <a:pt x="547496" y="659383"/>
                </a:lnTo>
                <a:lnTo>
                  <a:pt x="557276" y="651256"/>
                </a:lnTo>
                <a:lnTo>
                  <a:pt x="524637" y="612394"/>
                </a:lnTo>
                <a:close/>
              </a:path>
              <a:path w="1273810" h="1513839">
                <a:moveTo>
                  <a:pt x="581787" y="680465"/>
                </a:moveTo>
                <a:lnTo>
                  <a:pt x="572134" y="688594"/>
                </a:lnTo>
                <a:lnTo>
                  <a:pt x="604774" y="727456"/>
                </a:lnTo>
                <a:lnTo>
                  <a:pt x="614426" y="719327"/>
                </a:lnTo>
                <a:lnTo>
                  <a:pt x="581787" y="680465"/>
                </a:lnTo>
                <a:close/>
              </a:path>
              <a:path w="1273810" h="1513839">
                <a:moveTo>
                  <a:pt x="639063" y="748410"/>
                </a:moveTo>
                <a:lnTo>
                  <a:pt x="629284" y="756665"/>
                </a:lnTo>
                <a:lnTo>
                  <a:pt x="661924" y="795527"/>
                </a:lnTo>
                <a:lnTo>
                  <a:pt x="671702" y="787400"/>
                </a:lnTo>
                <a:lnTo>
                  <a:pt x="639063" y="748410"/>
                </a:lnTo>
                <a:close/>
              </a:path>
              <a:path w="1273810" h="1513839">
                <a:moveTo>
                  <a:pt x="696213" y="816482"/>
                </a:moveTo>
                <a:lnTo>
                  <a:pt x="686562" y="824738"/>
                </a:lnTo>
                <a:lnTo>
                  <a:pt x="719201" y="863600"/>
                </a:lnTo>
                <a:lnTo>
                  <a:pt x="728852" y="855344"/>
                </a:lnTo>
                <a:lnTo>
                  <a:pt x="696213" y="816482"/>
                </a:lnTo>
                <a:close/>
              </a:path>
              <a:path w="1273810" h="1513839">
                <a:moveTo>
                  <a:pt x="753490" y="884554"/>
                </a:moveTo>
                <a:lnTo>
                  <a:pt x="743712" y="892682"/>
                </a:lnTo>
                <a:lnTo>
                  <a:pt x="776351" y="931671"/>
                </a:lnTo>
                <a:lnTo>
                  <a:pt x="786129" y="923416"/>
                </a:lnTo>
                <a:lnTo>
                  <a:pt x="753490" y="884554"/>
                </a:lnTo>
                <a:close/>
              </a:path>
              <a:path w="1273810" h="1513839">
                <a:moveTo>
                  <a:pt x="810640" y="952626"/>
                </a:moveTo>
                <a:lnTo>
                  <a:pt x="800862" y="960754"/>
                </a:lnTo>
                <a:lnTo>
                  <a:pt x="833627" y="999616"/>
                </a:lnTo>
                <a:lnTo>
                  <a:pt x="843279" y="991488"/>
                </a:lnTo>
                <a:lnTo>
                  <a:pt x="810640" y="952626"/>
                </a:lnTo>
                <a:close/>
              </a:path>
              <a:path w="1273810" h="1513839">
                <a:moveTo>
                  <a:pt x="867790" y="1020698"/>
                </a:moveTo>
                <a:lnTo>
                  <a:pt x="858138" y="1028826"/>
                </a:lnTo>
                <a:lnTo>
                  <a:pt x="890777" y="1067689"/>
                </a:lnTo>
                <a:lnTo>
                  <a:pt x="900556" y="1059560"/>
                </a:lnTo>
                <a:lnTo>
                  <a:pt x="867790" y="1020698"/>
                </a:lnTo>
                <a:close/>
              </a:path>
              <a:path w="1273810" h="1513839">
                <a:moveTo>
                  <a:pt x="925067" y="1088644"/>
                </a:moveTo>
                <a:lnTo>
                  <a:pt x="915288" y="1096898"/>
                </a:lnTo>
                <a:lnTo>
                  <a:pt x="948054" y="1135760"/>
                </a:lnTo>
                <a:lnTo>
                  <a:pt x="957706" y="1127633"/>
                </a:lnTo>
                <a:lnTo>
                  <a:pt x="925067" y="1088644"/>
                </a:lnTo>
                <a:close/>
              </a:path>
              <a:path w="1273810" h="1513839">
                <a:moveTo>
                  <a:pt x="982217" y="1156715"/>
                </a:moveTo>
                <a:lnTo>
                  <a:pt x="972565" y="1164970"/>
                </a:lnTo>
                <a:lnTo>
                  <a:pt x="1005204" y="1203833"/>
                </a:lnTo>
                <a:lnTo>
                  <a:pt x="1014983" y="1195577"/>
                </a:lnTo>
                <a:lnTo>
                  <a:pt x="982217" y="1156715"/>
                </a:lnTo>
                <a:close/>
              </a:path>
              <a:path w="1273810" h="1513839">
                <a:moveTo>
                  <a:pt x="1039494" y="1224788"/>
                </a:moveTo>
                <a:lnTo>
                  <a:pt x="1029715" y="1232915"/>
                </a:lnTo>
                <a:lnTo>
                  <a:pt x="1062481" y="1271777"/>
                </a:lnTo>
                <a:lnTo>
                  <a:pt x="1072133" y="1263650"/>
                </a:lnTo>
                <a:lnTo>
                  <a:pt x="1039494" y="1224788"/>
                </a:lnTo>
                <a:close/>
              </a:path>
              <a:path w="1273810" h="1513839">
                <a:moveTo>
                  <a:pt x="1096644" y="1292859"/>
                </a:moveTo>
                <a:lnTo>
                  <a:pt x="1086992" y="1300988"/>
                </a:lnTo>
                <a:lnTo>
                  <a:pt x="1119631" y="1339850"/>
                </a:lnTo>
                <a:lnTo>
                  <a:pt x="1129410" y="1331721"/>
                </a:lnTo>
                <a:lnTo>
                  <a:pt x="1096644" y="1292859"/>
                </a:lnTo>
                <a:close/>
              </a:path>
              <a:path w="1273810" h="1513839">
                <a:moveTo>
                  <a:pt x="1153921" y="1360931"/>
                </a:moveTo>
                <a:lnTo>
                  <a:pt x="1144142" y="1369059"/>
                </a:lnTo>
                <a:lnTo>
                  <a:pt x="1176908" y="1407921"/>
                </a:lnTo>
                <a:lnTo>
                  <a:pt x="1186560" y="1399793"/>
                </a:lnTo>
                <a:lnTo>
                  <a:pt x="1153921" y="1360931"/>
                </a:lnTo>
                <a:close/>
              </a:path>
              <a:path w="1273810" h="1513839">
                <a:moveTo>
                  <a:pt x="1219904" y="1459137"/>
                </a:moveTo>
                <a:lnTo>
                  <a:pt x="1195577" y="1479549"/>
                </a:lnTo>
                <a:lnTo>
                  <a:pt x="1273809" y="1513331"/>
                </a:lnTo>
                <a:lnTo>
                  <a:pt x="1263174" y="1468881"/>
                </a:lnTo>
                <a:lnTo>
                  <a:pt x="1228089" y="1468881"/>
                </a:lnTo>
                <a:lnTo>
                  <a:pt x="1219904" y="1459137"/>
                </a:lnTo>
                <a:close/>
              </a:path>
              <a:path w="1273810" h="1513839">
                <a:moveTo>
                  <a:pt x="1229684" y="1450930"/>
                </a:moveTo>
                <a:lnTo>
                  <a:pt x="1219904" y="1459137"/>
                </a:lnTo>
                <a:lnTo>
                  <a:pt x="1228089" y="1468881"/>
                </a:lnTo>
                <a:lnTo>
                  <a:pt x="1237868" y="1460627"/>
                </a:lnTo>
                <a:lnTo>
                  <a:pt x="1229684" y="1450930"/>
                </a:lnTo>
                <a:close/>
              </a:path>
              <a:path w="1273810" h="1513839">
                <a:moveTo>
                  <a:pt x="1253997" y="1430527"/>
                </a:moveTo>
                <a:lnTo>
                  <a:pt x="1229684" y="1450930"/>
                </a:lnTo>
                <a:lnTo>
                  <a:pt x="1237868" y="1460627"/>
                </a:lnTo>
                <a:lnTo>
                  <a:pt x="1228089" y="1468881"/>
                </a:lnTo>
                <a:lnTo>
                  <a:pt x="1263174" y="1468881"/>
                </a:lnTo>
                <a:lnTo>
                  <a:pt x="1253997" y="1430527"/>
                </a:lnTo>
                <a:close/>
              </a:path>
              <a:path w="1273810" h="1513839">
                <a:moveTo>
                  <a:pt x="1211071" y="1428877"/>
                </a:moveTo>
                <a:lnTo>
                  <a:pt x="1201419" y="1437131"/>
                </a:lnTo>
                <a:lnTo>
                  <a:pt x="1219904" y="1459137"/>
                </a:lnTo>
                <a:lnTo>
                  <a:pt x="1229684" y="1450930"/>
                </a:lnTo>
                <a:lnTo>
                  <a:pt x="1211071" y="1428877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17796" y="3888740"/>
            <a:ext cx="2439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latin typeface="Arial"/>
                <a:cs typeface="Arial"/>
              </a:rPr>
              <a:t>Google </a:t>
            </a:r>
            <a:r>
              <a:rPr sz="1200" spc="10" dirty="0">
                <a:latin typeface="Arial"/>
                <a:cs typeface="Arial"/>
              </a:rPr>
              <a:t>Cloud Kubernetes</a:t>
            </a:r>
            <a:r>
              <a:rPr sz="1200" spc="-18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example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16535"/>
            <a:ext cx="1570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Recy</a:t>
            </a:r>
            <a:r>
              <a:rPr sz="2800" spc="-30" dirty="0"/>
              <a:t>c</a:t>
            </a:r>
            <a:r>
              <a:rPr sz="2800" spc="25" dirty="0"/>
              <a:t>ling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17042" y="821313"/>
            <a:ext cx="8272780" cy="42329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385"/>
              </a:spcBef>
              <a:buChar char="●"/>
              <a:tabLst>
                <a:tab pos="342900" algn="l"/>
                <a:tab pos="343535" algn="l"/>
              </a:tabLst>
            </a:pPr>
            <a:r>
              <a:rPr sz="1600" spc="5" dirty="0">
                <a:solidFill>
                  <a:srgbClr val="585858"/>
                </a:solidFill>
                <a:latin typeface="Arial"/>
                <a:cs typeface="Arial"/>
              </a:rPr>
              <a:t>When </a:t>
            </a:r>
            <a:r>
              <a:rPr sz="1600" spc="-80" dirty="0">
                <a:solidFill>
                  <a:srgbClr val="585858"/>
                </a:solidFill>
                <a:latin typeface="Arial"/>
                <a:cs typeface="Arial"/>
              </a:rPr>
              <a:t>a </a:t>
            </a:r>
            <a:r>
              <a:rPr sz="1600" spc="-25" dirty="0">
                <a:solidFill>
                  <a:srgbClr val="585858"/>
                </a:solidFill>
                <a:latin typeface="Arial"/>
                <a:cs typeface="Arial"/>
              </a:rPr>
              <a:t>user </a:t>
            </a:r>
            <a:r>
              <a:rPr sz="1600" spc="-45" dirty="0">
                <a:solidFill>
                  <a:srgbClr val="585858"/>
                </a:solidFill>
                <a:latin typeface="Arial"/>
                <a:cs typeface="Arial"/>
              </a:rPr>
              <a:t>is </a:t>
            </a:r>
            <a:r>
              <a:rPr sz="1600" spc="15" dirty="0">
                <a:solidFill>
                  <a:srgbClr val="585858"/>
                </a:solidFill>
                <a:latin typeface="Arial"/>
                <a:cs typeface="Arial"/>
              </a:rPr>
              <a:t>done </a:t>
            </a:r>
            <a:r>
              <a:rPr sz="1600" spc="35" dirty="0">
                <a:solidFill>
                  <a:srgbClr val="585858"/>
                </a:solidFill>
                <a:latin typeface="Arial"/>
                <a:cs typeface="Arial"/>
              </a:rPr>
              <a:t>with </a:t>
            </a:r>
            <a:r>
              <a:rPr sz="1600" spc="30" dirty="0">
                <a:solidFill>
                  <a:srgbClr val="585858"/>
                </a:solidFill>
                <a:latin typeface="Arial"/>
                <a:cs typeface="Arial"/>
              </a:rPr>
              <a:t>their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volume, </a:t>
            </a:r>
            <a:r>
              <a:rPr sz="1600" spc="30" dirty="0">
                <a:solidFill>
                  <a:srgbClr val="585858"/>
                </a:solidFill>
                <a:latin typeface="Arial"/>
                <a:cs typeface="Arial"/>
              </a:rPr>
              <a:t>they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can </a:t>
            </a:r>
            <a:r>
              <a:rPr sz="1600" spc="25" dirty="0">
                <a:solidFill>
                  <a:srgbClr val="585858"/>
                </a:solidFill>
                <a:latin typeface="Arial"/>
                <a:cs typeface="Arial"/>
              </a:rPr>
              <a:t>delete </a:t>
            </a:r>
            <a:r>
              <a:rPr sz="1600" spc="-60" dirty="0">
                <a:solidFill>
                  <a:srgbClr val="585858"/>
                </a:solidFill>
                <a:latin typeface="Arial"/>
                <a:cs typeface="Arial"/>
              </a:rPr>
              <a:t>PVC </a:t>
            </a:r>
            <a:r>
              <a:rPr sz="1600" spc="40" dirty="0">
                <a:solidFill>
                  <a:srgbClr val="585858"/>
                </a:solidFill>
                <a:latin typeface="Arial"/>
                <a:cs typeface="Arial"/>
              </a:rPr>
              <a:t>object </a:t>
            </a:r>
            <a:r>
              <a:rPr sz="1600" spc="20" dirty="0">
                <a:solidFill>
                  <a:srgbClr val="585858"/>
                </a:solidFill>
                <a:latin typeface="Arial"/>
                <a:cs typeface="Arial"/>
              </a:rPr>
              <a:t>which</a:t>
            </a:r>
            <a:r>
              <a:rPr sz="16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allows 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285"/>
              </a:spcBef>
            </a:pPr>
            <a:r>
              <a:rPr sz="1600" spc="20" dirty="0">
                <a:solidFill>
                  <a:srgbClr val="585858"/>
                </a:solidFill>
                <a:latin typeface="Arial"/>
                <a:cs typeface="Arial"/>
              </a:rPr>
              <a:t>reclamation </a:t>
            </a:r>
            <a:r>
              <a:rPr sz="1600" spc="100" dirty="0">
                <a:solidFill>
                  <a:srgbClr val="585858"/>
                </a:solidFill>
                <a:latin typeface="Arial"/>
                <a:cs typeface="Arial"/>
              </a:rPr>
              <a:t>of </a:t>
            </a:r>
            <a:r>
              <a:rPr sz="1600" spc="2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600" spc="-1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585858"/>
                </a:solidFill>
                <a:latin typeface="Arial"/>
                <a:cs typeface="Arial"/>
              </a:rPr>
              <a:t>resource</a:t>
            </a:r>
            <a:endParaRPr sz="1600">
              <a:latin typeface="Arial"/>
              <a:cs typeface="Arial"/>
            </a:endParaRPr>
          </a:p>
          <a:p>
            <a:pPr marL="342900" marR="5080" indent="-330200">
              <a:lnSpc>
                <a:spcPct val="114999"/>
              </a:lnSpc>
              <a:spcBef>
                <a:spcPts val="5"/>
              </a:spcBef>
              <a:buChar char="●"/>
              <a:tabLst>
                <a:tab pos="342900" algn="l"/>
                <a:tab pos="343535" algn="l"/>
              </a:tabLst>
            </a:pPr>
            <a:r>
              <a:rPr sz="1600" spc="-30" dirty="0">
                <a:solidFill>
                  <a:srgbClr val="585858"/>
                </a:solidFill>
                <a:latin typeface="Arial"/>
                <a:cs typeface="Arial"/>
              </a:rPr>
              <a:t>Reclaim </a:t>
            </a:r>
            <a:r>
              <a:rPr sz="1600" spc="20" dirty="0">
                <a:solidFill>
                  <a:srgbClr val="585858"/>
                </a:solidFill>
                <a:latin typeface="Arial"/>
                <a:cs typeface="Arial"/>
              </a:rPr>
              <a:t>policy </a:t>
            </a:r>
            <a:r>
              <a:rPr sz="1600" spc="65" dirty="0">
                <a:solidFill>
                  <a:srgbClr val="585858"/>
                </a:solidFill>
                <a:latin typeface="Arial"/>
                <a:cs typeface="Arial"/>
              </a:rPr>
              <a:t>for </a:t>
            </a:r>
            <a:r>
              <a:rPr sz="1600" spc="5" dirty="0">
                <a:solidFill>
                  <a:srgbClr val="585858"/>
                </a:solidFill>
                <a:latin typeface="Arial"/>
                <a:cs typeface="Arial"/>
              </a:rPr>
              <a:t>PersistentVolume </a:t>
            </a:r>
            <a:r>
              <a:rPr sz="1600" spc="15" dirty="0">
                <a:solidFill>
                  <a:srgbClr val="585858"/>
                </a:solidFill>
                <a:latin typeface="Arial"/>
                <a:cs typeface="Arial"/>
              </a:rPr>
              <a:t>tell </a:t>
            </a:r>
            <a:r>
              <a:rPr sz="1600" spc="5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600" spc="10" dirty="0">
                <a:solidFill>
                  <a:srgbClr val="585858"/>
                </a:solidFill>
                <a:latin typeface="Arial"/>
                <a:cs typeface="Arial"/>
              </a:rPr>
              <a:t>cluster </a:t>
            </a:r>
            <a:r>
              <a:rPr sz="1600" spc="25" dirty="0">
                <a:solidFill>
                  <a:srgbClr val="585858"/>
                </a:solidFill>
                <a:latin typeface="Arial"/>
                <a:cs typeface="Arial"/>
              </a:rPr>
              <a:t>what </a:t>
            </a:r>
            <a:r>
              <a:rPr sz="1600" spc="30" dirty="0">
                <a:solidFill>
                  <a:srgbClr val="585858"/>
                </a:solidFill>
                <a:latin typeface="Arial"/>
                <a:cs typeface="Arial"/>
              </a:rPr>
              <a:t>to </a:t>
            </a:r>
            <a:r>
              <a:rPr sz="1600" spc="40" dirty="0">
                <a:solidFill>
                  <a:srgbClr val="585858"/>
                </a:solidFill>
                <a:latin typeface="Arial"/>
                <a:cs typeface="Arial"/>
              </a:rPr>
              <a:t>do </a:t>
            </a:r>
            <a:r>
              <a:rPr sz="1600" spc="35" dirty="0">
                <a:solidFill>
                  <a:srgbClr val="585858"/>
                </a:solidFill>
                <a:latin typeface="Arial"/>
                <a:cs typeface="Arial"/>
              </a:rPr>
              <a:t>with </a:t>
            </a:r>
            <a:r>
              <a:rPr sz="1600" spc="5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volume </a:t>
            </a:r>
            <a:r>
              <a:rPr sz="1600" spc="50" dirty="0">
                <a:solidFill>
                  <a:srgbClr val="585858"/>
                </a:solidFill>
                <a:latin typeface="Arial"/>
                <a:cs typeface="Arial"/>
              </a:rPr>
              <a:t>after </a:t>
            </a:r>
            <a:r>
              <a:rPr sz="1600" spc="20" dirty="0">
                <a:solidFill>
                  <a:srgbClr val="585858"/>
                </a:solidFill>
                <a:latin typeface="Arial"/>
                <a:cs typeface="Arial"/>
              </a:rPr>
              <a:t>it  </a:t>
            </a:r>
            <a:r>
              <a:rPr sz="1600" spc="-30" dirty="0">
                <a:solidFill>
                  <a:srgbClr val="585858"/>
                </a:solidFill>
                <a:latin typeface="Arial"/>
                <a:cs typeface="Arial"/>
              </a:rPr>
              <a:t>has </a:t>
            </a:r>
            <a:r>
              <a:rPr sz="1600" spc="20" dirty="0">
                <a:solidFill>
                  <a:srgbClr val="585858"/>
                </a:solidFill>
                <a:latin typeface="Arial"/>
                <a:cs typeface="Arial"/>
              </a:rPr>
              <a:t>been </a:t>
            </a:r>
            <a:r>
              <a:rPr sz="1600" spc="-15" dirty="0">
                <a:solidFill>
                  <a:srgbClr val="585858"/>
                </a:solidFill>
                <a:latin typeface="Arial"/>
                <a:cs typeface="Arial"/>
              </a:rPr>
              <a:t>released </a:t>
            </a:r>
            <a:r>
              <a:rPr sz="1600" spc="105" dirty="0">
                <a:solidFill>
                  <a:srgbClr val="585858"/>
                </a:solidFill>
                <a:latin typeface="Arial"/>
                <a:cs typeface="Arial"/>
              </a:rPr>
              <a:t>of </a:t>
            </a:r>
            <a:r>
              <a:rPr sz="1600" spc="5" dirty="0">
                <a:solidFill>
                  <a:srgbClr val="585858"/>
                </a:solidFill>
                <a:latin typeface="Arial"/>
                <a:cs typeface="Arial"/>
              </a:rPr>
              <a:t>its</a:t>
            </a:r>
            <a:r>
              <a:rPr sz="1600" spc="-1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585858"/>
                </a:solidFill>
                <a:latin typeface="Arial"/>
                <a:cs typeface="Arial"/>
              </a:rPr>
              <a:t>claim</a:t>
            </a:r>
            <a:endParaRPr sz="160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285"/>
              </a:spcBef>
              <a:buChar char="●"/>
              <a:tabLst>
                <a:tab pos="342900" algn="l"/>
                <a:tab pos="343535" algn="l"/>
              </a:tabLst>
            </a:pPr>
            <a:r>
              <a:rPr sz="1600" spc="-30" dirty="0">
                <a:solidFill>
                  <a:srgbClr val="585858"/>
                </a:solidFill>
                <a:latin typeface="Arial"/>
                <a:cs typeface="Arial"/>
              </a:rPr>
              <a:t>Reclaim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585858"/>
                </a:solidFill>
                <a:latin typeface="Arial"/>
                <a:cs typeface="Arial"/>
              </a:rPr>
              <a:t>policy</a:t>
            </a:r>
            <a:endParaRPr sz="1600">
              <a:latin typeface="Arial"/>
              <a:cs typeface="Arial"/>
            </a:endParaRPr>
          </a:p>
          <a:p>
            <a:pPr marL="800100" lvl="1" indent="-330200">
              <a:lnSpc>
                <a:spcPct val="100000"/>
              </a:lnSpc>
              <a:spcBef>
                <a:spcPts val="290"/>
              </a:spcBef>
              <a:buChar char="○"/>
              <a:tabLst>
                <a:tab pos="800100" algn="l"/>
                <a:tab pos="800735" algn="l"/>
              </a:tabLst>
            </a:pPr>
            <a:r>
              <a:rPr sz="1600" spc="-20" dirty="0">
                <a:solidFill>
                  <a:srgbClr val="585858"/>
                </a:solidFill>
                <a:latin typeface="Arial"/>
                <a:cs typeface="Arial"/>
              </a:rPr>
              <a:t>Retain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(remain </a:t>
            </a:r>
            <a:r>
              <a:rPr sz="1600" spc="90" dirty="0">
                <a:solidFill>
                  <a:srgbClr val="585858"/>
                </a:solidFill>
                <a:latin typeface="Arial"/>
                <a:cs typeface="Arial"/>
              </a:rPr>
              <a:t>/ </a:t>
            </a:r>
            <a:r>
              <a:rPr sz="1600" spc="10" dirty="0">
                <a:solidFill>
                  <a:srgbClr val="585858"/>
                </a:solidFill>
                <a:latin typeface="Arial"/>
                <a:cs typeface="Arial"/>
              </a:rPr>
              <a:t>cannot</a:t>
            </a:r>
            <a:r>
              <a:rPr sz="1600" spc="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585858"/>
                </a:solidFill>
                <a:latin typeface="Arial"/>
                <a:cs typeface="Arial"/>
              </a:rPr>
              <a:t>reuse)</a:t>
            </a:r>
            <a:endParaRPr sz="1600">
              <a:latin typeface="Arial"/>
              <a:cs typeface="Arial"/>
            </a:endParaRPr>
          </a:p>
          <a:p>
            <a:pPr marL="800100" marR="73660">
              <a:lnSpc>
                <a:spcPct val="114999"/>
              </a:lnSpc>
              <a:spcBef>
                <a:spcPts val="5"/>
              </a:spcBef>
            </a:pPr>
            <a:r>
              <a:rPr sz="1600" spc="50" dirty="0">
                <a:solidFill>
                  <a:srgbClr val="585858"/>
                </a:solidFill>
                <a:latin typeface="Arial"/>
                <a:cs typeface="Arial"/>
              </a:rPr>
              <a:t>After </a:t>
            </a:r>
            <a:r>
              <a:rPr sz="1600" spc="-60" dirty="0">
                <a:solidFill>
                  <a:srgbClr val="585858"/>
                </a:solidFill>
                <a:latin typeface="Arial"/>
                <a:cs typeface="Arial"/>
              </a:rPr>
              <a:t>PVC </a:t>
            </a:r>
            <a:r>
              <a:rPr sz="1600" spc="-55" dirty="0">
                <a:solidFill>
                  <a:srgbClr val="585858"/>
                </a:solidFill>
                <a:latin typeface="Arial"/>
                <a:cs typeface="Arial"/>
              </a:rPr>
              <a:t>is </a:t>
            </a:r>
            <a:r>
              <a:rPr sz="1600" spc="20" dirty="0">
                <a:solidFill>
                  <a:srgbClr val="585858"/>
                </a:solidFill>
                <a:latin typeface="Arial"/>
                <a:cs typeface="Arial"/>
              </a:rPr>
              <a:t>deleted, </a:t>
            </a:r>
            <a:r>
              <a:rPr sz="1600" spc="-105" dirty="0">
                <a:solidFill>
                  <a:srgbClr val="585858"/>
                </a:solidFill>
                <a:latin typeface="Arial"/>
                <a:cs typeface="Arial"/>
              </a:rPr>
              <a:t>PV </a:t>
            </a:r>
            <a:r>
              <a:rPr sz="1600" spc="-15" dirty="0">
                <a:solidFill>
                  <a:srgbClr val="585858"/>
                </a:solidFill>
                <a:latin typeface="Arial"/>
                <a:cs typeface="Arial"/>
              </a:rPr>
              <a:t>still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exists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and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volume </a:t>
            </a:r>
            <a:r>
              <a:rPr sz="1600" spc="-45" dirty="0">
                <a:solidFill>
                  <a:srgbClr val="585858"/>
                </a:solidFill>
                <a:latin typeface="Arial"/>
                <a:cs typeface="Arial"/>
              </a:rPr>
              <a:t>is </a:t>
            </a:r>
            <a:r>
              <a:rPr sz="1600" spc="15" dirty="0">
                <a:solidFill>
                  <a:srgbClr val="585858"/>
                </a:solidFill>
                <a:latin typeface="Arial"/>
                <a:cs typeface="Arial"/>
              </a:rPr>
              <a:t>marked </a:t>
            </a:r>
            <a:r>
              <a:rPr sz="1600" spc="-45" dirty="0">
                <a:solidFill>
                  <a:srgbClr val="585858"/>
                </a:solidFill>
                <a:latin typeface="Arial"/>
                <a:cs typeface="Arial"/>
              </a:rPr>
              <a:t>as </a:t>
            </a:r>
            <a:r>
              <a:rPr sz="1600" spc="5" dirty="0">
                <a:solidFill>
                  <a:srgbClr val="585858"/>
                </a:solidFill>
                <a:latin typeface="Arial"/>
                <a:cs typeface="Arial"/>
              </a:rPr>
              <a:t>“released”. </a:t>
            </a:r>
            <a:r>
              <a:rPr sz="1600" spc="-15" dirty="0">
                <a:solidFill>
                  <a:srgbClr val="585858"/>
                </a:solidFill>
                <a:latin typeface="Arial"/>
                <a:cs typeface="Arial"/>
              </a:rPr>
              <a:t>It </a:t>
            </a:r>
            <a:r>
              <a:rPr sz="1600" spc="20" dirty="0">
                <a:solidFill>
                  <a:srgbClr val="585858"/>
                </a:solidFill>
                <a:latin typeface="Arial"/>
                <a:cs typeface="Arial"/>
              </a:rPr>
              <a:t>cannot  </a:t>
            </a:r>
            <a:r>
              <a:rPr sz="1600" spc="15" dirty="0">
                <a:solidFill>
                  <a:srgbClr val="585858"/>
                </a:solidFill>
                <a:latin typeface="Arial"/>
                <a:cs typeface="Arial"/>
              </a:rPr>
              <a:t>be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reused </a:t>
            </a:r>
            <a:r>
              <a:rPr sz="1600" spc="5" dirty="0">
                <a:solidFill>
                  <a:srgbClr val="585858"/>
                </a:solidFill>
                <a:latin typeface="Arial"/>
                <a:cs typeface="Arial"/>
              </a:rPr>
              <a:t>by </a:t>
            </a:r>
            <a:r>
              <a:rPr sz="1600" spc="35" dirty="0">
                <a:solidFill>
                  <a:srgbClr val="585858"/>
                </a:solidFill>
                <a:latin typeface="Arial"/>
                <a:cs typeface="Arial"/>
              </a:rPr>
              <a:t>other </a:t>
            </a:r>
            <a:r>
              <a:rPr sz="1600" spc="-65" dirty="0">
                <a:solidFill>
                  <a:srgbClr val="585858"/>
                </a:solidFill>
                <a:latin typeface="Arial"/>
                <a:cs typeface="Arial"/>
              </a:rPr>
              <a:t>PVC. </a:t>
            </a:r>
            <a:r>
              <a:rPr sz="1600" spc="10" dirty="0">
                <a:solidFill>
                  <a:srgbClr val="585858"/>
                </a:solidFill>
                <a:latin typeface="Arial"/>
                <a:cs typeface="Arial"/>
              </a:rPr>
              <a:t>(it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needs </a:t>
            </a:r>
            <a:r>
              <a:rPr sz="1600" spc="40" dirty="0">
                <a:solidFill>
                  <a:srgbClr val="585858"/>
                </a:solidFill>
                <a:latin typeface="Arial"/>
                <a:cs typeface="Arial"/>
              </a:rPr>
              <a:t>to </a:t>
            </a:r>
            <a:r>
              <a:rPr sz="1600" spc="30" dirty="0">
                <a:solidFill>
                  <a:srgbClr val="585858"/>
                </a:solidFill>
                <a:latin typeface="Arial"/>
                <a:cs typeface="Arial"/>
              </a:rPr>
              <a:t>delete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manually) </a:t>
            </a:r>
            <a:endParaRPr sz="1600">
              <a:latin typeface="Arial"/>
              <a:cs typeface="Arial"/>
            </a:endParaRPr>
          </a:p>
          <a:p>
            <a:pPr marL="800100" lvl="1" indent="-330200">
              <a:lnSpc>
                <a:spcPct val="100000"/>
              </a:lnSpc>
              <a:spcBef>
                <a:spcPts val="285"/>
              </a:spcBef>
              <a:buChar char="○"/>
              <a:tabLst>
                <a:tab pos="800100" algn="l"/>
                <a:tab pos="800735" algn="l"/>
              </a:tabLst>
            </a:pPr>
            <a:r>
              <a:rPr sz="1600" spc="15" dirty="0">
                <a:solidFill>
                  <a:srgbClr val="585858"/>
                </a:solidFill>
                <a:latin typeface="Arial"/>
                <a:cs typeface="Arial"/>
              </a:rPr>
              <a:t>Delete</a:t>
            </a:r>
            <a:endParaRPr sz="1600">
              <a:latin typeface="Arial"/>
              <a:cs typeface="Arial"/>
            </a:endParaRPr>
          </a:p>
          <a:p>
            <a:pPr marL="800100">
              <a:lnSpc>
                <a:spcPct val="100000"/>
              </a:lnSpc>
              <a:spcBef>
                <a:spcPts val="290"/>
              </a:spcBef>
            </a:pP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Delete </a:t>
            </a:r>
            <a:r>
              <a:rPr sz="1600" spc="5" dirty="0">
                <a:solidFill>
                  <a:srgbClr val="585858"/>
                </a:solidFill>
                <a:latin typeface="Arial"/>
                <a:cs typeface="Arial"/>
              </a:rPr>
              <a:t>volume </a:t>
            </a:r>
            <a:r>
              <a:rPr sz="1600" spc="-65" dirty="0">
                <a:solidFill>
                  <a:srgbClr val="585858"/>
                </a:solidFill>
                <a:latin typeface="Arial"/>
                <a:cs typeface="Arial"/>
              </a:rPr>
              <a:t>as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well </a:t>
            </a:r>
            <a:r>
              <a:rPr sz="1600" spc="-55" dirty="0">
                <a:solidFill>
                  <a:srgbClr val="585858"/>
                </a:solidFill>
                <a:latin typeface="Arial"/>
                <a:cs typeface="Arial"/>
              </a:rPr>
              <a:t>as </a:t>
            </a:r>
            <a:r>
              <a:rPr sz="1600" spc="10" dirty="0">
                <a:solidFill>
                  <a:srgbClr val="585858"/>
                </a:solidFill>
                <a:latin typeface="Arial"/>
                <a:cs typeface="Arial"/>
              </a:rPr>
              <a:t>associated </a:t>
            </a:r>
            <a:r>
              <a:rPr sz="1600" spc="20" dirty="0">
                <a:solidFill>
                  <a:srgbClr val="585858"/>
                </a:solidFill>
                <a:latin typeface="Arial"/>
                <a:cs typeface="Arial"/>
              </a:rPr>
              <a:t>storage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asset </a:t>
            </a:r>
            <a:r>
              <a:rPr sz="1600" spc="-25" dirty="0">
                <a:solidFill>
                  <a:srgbClr val="585858"/>
                </a:solidFill>
                <a:latin typeface="Arial"/>
                <a:cs typeface="Arial"/>
              </a:rPr>
              <a:t>in </a:t>
            </a:r>
            <a:r>
              <a:rPr sz="1600" spc="20" dirty="0">
                <a:solidFill>
                  <a:srgbClr val="585858"/>
                </a:solidFill>
                <a:latin typeface="Arial"/>
                <a:cs typeface="Arial"/>
              </a:rPr>
              <a:t>external</a:t>
            </a:r>
            <a:r>
              <a:rPr sz="1600" spc="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35" dirty="0">
                <a:solidFill>
                  <a:srgbClr val="585858"/>
                </a:solidFill>
                <a:latin typeface="Arial"/>
                <a:cs typeface="Arial"/>
              </a:rPr>
              <a:t>infrastructure</a:t>
            </a:r>
            <a:endParaRPr sz="1600">
              <a:latin typeface="Arial"/>
              <a:cs typeface="Arial"/>
            </a:endParaRPr>
          </a:p>
          <a:p>
            <a:pPr marL="800100" lvl="1" indent="-330200">
              <a:lnSpc>
                <a:spcPct val="100000"/>
              </a:lnSpc>
              <a:spcBef>
                <a:spcPts val="290"/>
              </a:spcBef>
              <a:buChar char="○"/>
              <a:tabLst>
                <a:tab pos="800100" algn="l"/>
                <a:tab pos="800735" algn="l"/>
              </a:tabLst>
            </a:pP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Recycle (remain </a:t>
            </a:r>
            <a:r>
              <a:rPr sz="1600" spc="35" dirty="0">
                <a:solidFill>
                  <a:srgbClr val="585858"/>
                </a:solidFill>
                <a:latin typeface="Arial"/>
                <a:cs typeface="Arial"/>
              </a:rPr>
              <a:t>/ </a:t>
            </a:r>
            <a:r>
              <a:rPr sz="1600" spc="30" dirty="0">
                <a:solidFill>
                  <a:srgbClr val="585858"/>
                </a:solidFill>
                <a:latin typeface="Arial"/>
                <a:cs typeface="Arial"/>
              </a:rPr>
              <a:t>can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585858"/>
                </a:solidFill>
                <a:latin typeface="Arial"/>
                <a:cs typeface="Arial"/>
              </a:rPr>
              <a:t>reuse)</a:t>
            </a:r>
            <a:endParaRPr sz="1600">
              <a:latin typeface="Arial"/>
              <a:cs typeface="Arial"/>
            </a:endParaRPr>
          </a:p>
          <a:p>
            <a:pPr marL="800100" marR="19050">
              <a:lnSpc>
                <a:spcPct val="114999"/>
              </a:lnSpc>
            </a:pPr>
            <a:r>
              <a:rPr sz="1600" spc="25" dirty="0">
                <a:solidFill>
                  <a:srgbClr val="585858"/>
                </a:solidFill>
                <a:latin typeface="Arial"/>
                <a:cs typeface="Arial"/>
              </a:rPr>
              <a:t>Perform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basic </a:t>
            </a:r>
            <a:r>
              <a:rPr sz="1600" spc="15" dirty="0">
                <a:solidFill>
                  <a:srgbClr val="585858"/>
                </a:solidFill>
                <a:latin typeface="Arial"/>
                <a:cs typeface="Arial"/>
              </a:rPr>
              <a:t>scrub </a:t>
            </a:r>
            <a:r>
              <a:rPr sz="1600" spc="10" dirty="0">
                <a:solidFill>
                  <a:srgbClr val="585858"/>
                </a:solidFill>
                <a:latin typeface="Arial"/>
                <a:cs typeface="Arial"/>
              </a:rPr>
              <a:t>(rm </a:t>
            </a:r>
            <a:r>
              <a:rPr sz="1600" spc="160" dirty="0">
                <a:solidFill>
                  <a:srgbClr val="585858"/>
                </a:solidFill>
                <a:latin typeface="Arial"/>
                <a:cs typeface="Arial"/>
              </a:rPr>
              <a:t>-f </a:t>
            </a:r>
            <a:r>
              <a:rPr sz="1600" spc="50" dirty="0">
                <a:solidFill>
                  <a:srgbClr val="585858"/>
                </a:solidFill>
                <a:latin typeface="Arial"/>
                <a:cs typeface="Arial"/>
              </a:rPr>
              <a:t>/thevolume/*) </a:t>
            </a:r>
            <a:r>
              <a:rPr sz="1600" spc="10" dirty="0">
                <a:solidFill>
                  <a:srgbClr val="585858"/>
                </a:solidFill>
                <a:latin typeface="Arial"/>
                <a:cs typeface="Arial"/>
              </a:rPr>
              <a:t>on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volume </a:t>
            </a:r>
            <a:r>
              <a:rPr sz="1600" spc="-15" dirty="0">
                <a:solidFill>
                  <a:srgbClr val="585858"/>
                </a:solidFill>
                <a:latin typeface="Arial"/>
                <a:cs typeface="Arial"/>
              </a:rPr>
              <a:t>and </a:t>
            </a:r>
            <a:r>
              <a:rPr sz="1600" spc="-20" dirty="0">
                <a:solidFill>
                  <a:srgbClr val="585858"/>
                </a:solidFill>
                <a:latin typeface="Arial"/>
                <a:cs typeface="Arial"/>
              </a:rPr>
              <a:t>makes </a:t>
            </a:r>
            <a:r>
              <a:rPr sz="1600" spc="20" dirty="0">
                <a:solidFill>
                  <a:srgbClr val="585858"/>
                </a:solidFill>
                <a:latin typeface="Arial"/>
                <a:cs typeface="Arial"/>
              </a:rPr>
              <a:t>it </a:t>
            </a:r>
            <a:r>
              <a:rPr sz="1600" spc="-15" dirty="0">
                <a:solidFill>
                  <a:srgbClr val="585858"/>
                </a:solidFill>
                <a:latin typeface="Arial"/>
                <a:cs typeface="Arial"/>
              </a:rPr>
              <a:t>available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again  </a:t>
            </a:r>
            <a:r>
              <a:rPr sz="1600" spc="65" dirty="0">
                <a:solidFill>
                  <a:srgbClr val="585858"/>
                </a:solidFill>
                <a:latin typeface="Arial"/>
                <a:cs typeface="Arial"/>
              </a:rPr>
              <a:t>for </a:t>
            </a:r>
            <a:r>
              <a:rPr sz="1600" spc="-80" dirty="0">
                <a:solidFill>
                  <a:srgbClr val="585858"/>
                </a:solidFill>
                <a:latin typeface="Arial"/>
                <a:cs typeface="Arial"/>
              </a:rPr>
              <a:t>a </a:t>
            </a:r>
            <a:r>
              <a:rPr sz="1600" spc="5" dirty="0">
                <a:solidFill>
                  <a:srgbClr val="585858"/>
                </a:solidFill>
                <a:latin typeface="Arial"/>
                <a:cs typeface="Arial"/>
              </a:rPr>
              <a:t>new</a:t>
            </a:r>
            <a:r>
              <a:rPr sz="1600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585858"/>
                </a:solidFill>
                <a:latin typeface="Arial"/>
                <a:cs typeface="Arial"/>
              </a:rPr>
              <a:t>claim</a:t>
            </a:r>
            <a:endParaRPr sz="1600">
              <a:latin typeface="Arial"/>
              <a:cs typeface="Arial"/>
            </a:endParaRPr>
          </a:p>
          <a:p>
            <a:pPr marL="800100">
              <a:lnSpc>
                <a:spcPct val="100000"/>
              </a:lnSpc>
              <a:spcBef>
                <a:spcPts val="285"/>
              </a:spcBef>
            </a:pPr>
            <a:r>
              <a:rPr sz="1600" spc="-5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Recycle </a:t>
            </a:r>
            <a:r>
              <a:rPr sz="1600" spc="5" dirty="0">
                <a:solidFill>
                  <a:srgbClr val="585858"/>
                </a:solidFill>
                <a:latin typeface="Arial"/>
                <a:cs typeface="Arial"/>
              </a:rPr>
              <a:t>reclaim </a:t>
            </a:r>
            <a:r>
              <a:rPr sz="1600" spc="20" dirty="0">
                <a:solidFill>
                  <a:srgbClr val="585858"/>
                </a:solidFill>
                <a:latin typeface="Arial"/>
                <a:cs typeface="Arial"/>
              </a:rPr>
              <a:t>policy </a:t>
            </a:r>
            <a:r>
              <a:rPr sz="1600" spc="-45" dirty="0">
                <a:solidFill>
                  <a:srgbClr val="585858"/>
                </a:solidFill>
                <a:latin typeface="Arial"/>
                <a:cs typeface="Arial"/>
              </a:rPr>
              <a:t>is </a:t>
            </a:r>
            <a:r>
              <a:rPr sz="1600" spc="35" dirty="0">
                <a:solidFill>
                  <a:srgbClr val="585858"/>
                </a:solidFill>
                <a:latin typeface="Arial"/>
                <a:cs typeface="Arial"/>
              </a:rPr>
              <a:t>deprecated.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Instead, </a:t>
            </a:r>
            <a:r>
              <a:rPr sz="1600" spc="35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600" spc="30" dirty="0">
                <a:solidFill>
                  <a:srgbClr val="585858"/>
                </a:solidFill>
                <a:latin typeface="Arial"/>
                <a:cs typeface="Arial"/>
              </a:rPr>
              <a:t>recommended</a:t>
            </a:r>
            <a:r>
              <a:rPr sz="16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585858"/>
                </a:solidFill>
                <a:latin typeface="Arial"/>
                <a:cs typeface="Arial"/>
              </a:rPr>
              <a:t>approach </a:t>
            </a:r>
            <a:endParaRPr sz="1600">
              <a:latin typeface="Arial"/>
              <a:cs typeface="Arial"/>
            </a:endParaRPr>
          </a:p>
          <a:p>
            <a:pPr marL="800100">
              <a:lnSpc>
                <a:spcPct val="100000"/>
              </a:lnSpc>
              <a:spcBef>
                <a:spcPts val="295"/>
              </a:spcBef>
            </a:pPr>
            <a:r>
              <a:rPr sz="1600" spc="-45" dirty="0">
                <a:solidFill>
                  <a:srgbClr val="585858"/>
                </a:solidFill>
                <a:latin typeface="Arial"/>
                <a:cs typeface="Arial"/>
              </a:rPr>
              <a:t>is </a:t>
            </a:r>
            <a:r>
              <a:rPr sz="1600" spc="30" dirty="0">
                <a:solidFill>
                  <a:srgbClr val="585858"/>
                </a:solidFill>
                <a:latin typeface="Arial"/>
                <a:cs typeface="Arial"/>
              </a:rPr>
              <a:t>to </a:t>
            </a:r>
            <a:r>
              <a:rPr sz="1600" spc="-15" dirty="0">
                <a:solidFill>
                  <a:srgbClr val="585858"/>
                </a:solidFill>
                <a:latin typeface="Arial"/>
                <a:cs typeface="Arial"/>
              </a:rPr>
              <a:t>use </a:t>
            </a:r>
            <a:r>
              <a:rPr sz="1600" spc="15" dirty="0">
                <a:solidFill>
                  <a:srgbClr val="585858"/>
                </a:solidFill>
                <a:latin typeface="Arial"/>
                <a:cs typeface="Arial"/>
              </a:rPr>
              <a:t>dynamic</a:t>
            </a:r>
            <a:r>
              <a:rPr sz="1600" spc="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585858"/>
                </a:solidFill>
                <a:latin typeface="Arial"/>
                <a:cs typeface="Arial"/>
              </a:rPr>
              <a:t>provisioning.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16535"/>
            <a:ext cx="1276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/>
              <a:t>Agen</a:t>
            </a:r>
            <a:r>
              <a:rPr sz="2800" spc="40" dirty="0"/>
              <a:t>d</a:t>
            </a:r>
            <a:r>
              <a:rPr sz="2800" spc="-75" dirty="0"/>
              <a:t>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793876"/>
            <a:ext cx="5149215" cy="846386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10" dirty="0">
                <a:solidFill>
                  <a:srgbClr val="434343"/>
                </a:solidFill>
                <a:latin typeface="Arial"/>
                <a:cs typeface="Arial"/>
              </a:rPr>
              <a:t>Volume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8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10" dirty="0">
                <a:solidFill>
                  <a:srgbClr val="434343"/>
                </a:solidFill>
                <a:latin typeface="Arial"/>
                <a:cs typeface="Arial"/>
              </a:rPr>
              <a:t>PersistentVolume </a:t>
            </a:r>
            <a:r>
              <a:rPr sz="1800" spc="-3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1800" spc="40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0" smtClean="0">
                <a:solidFill>
                  <a:srgbClr val="434343"/>
                </a:solidFill>
                <a:latin typeface="Arial"/>
                <a:cs typeface="Arial"/>
              </a:rPr>
              <a:t>PersistentVolumeClai</a:t>
            </a:r>
            <a:r>
              <a:rPr lang="en-US" sz="1800" spc="10" dirty="0" smtClean="0">
                <a:solidFill>
                  <a:srgbClr val="434343"/>
                </a:solidFill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16535"/>
            <a:ext cx="3467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/>
              <a:t>Volume </a:t>
            </a:r>
            <a:r>
              <a:rPr sz="2800" spc="15" dirty="0"/>
              <a:t>retaining</a:t>
            </a:r>
            <a:r>
              <a:rPr sz="2800" spc="10" dirty="0"/>
              <a:t> </a:t>
            </a:r>
            <a:r>
              <a:rPr sz="2800" spc="100" dirty="0"/>
              <a:t>test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52400" y="1107947"/>
            <a:ext cx="8689945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1866900"/>
            <a:ext cx="8626080" cy="650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3983735"/>
            <a:ext cx="8797584" cy="382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9311" y="1584706"/>
            <a:ext cx="3690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Arial"/>
                <a:cs typeface="Arial"/>
              </a:rPr>
              <a:t>Change </a:t>
            </a:r>
            <a:r>
              <a:rPr sz="1400" spc="-15" dirty="0">
                <a:latin typeface="Arial"/>
                <a:cs typeface="Arial"/>
              </a:rPr>
              <a:t>Reclaim </a:t>
            </a:r>
            <a:r>
              <a:rPr sz="1400" spc="20" dirty="0">
                <a:latin typeface="Arial"/>
                <a:cs typeface="Arial"/>
              </a:rPr>
              <a:t>policy </a:t>
            </a:r>
            <a:r>
              <a:rPr sz="1400" spc="55" dirty="0">
                <a:latin typeface="Arial"/>
                <a:cs typeface="Arial"/>
              </a:rPr>
              <a:t>from </a:t>
            </a:r>
            <a:r>
              <a:rPr sz="1400" spc="-120" dirty="0">
                <a:latin typeface="Arial"/>
                <a:cs typeface="Arial"/>
              </a:rPr>
              <a:t>DELETE </a:t>
            </a:r>
            <a:r>
              <a:rPr sz="1400" spc="90" dirty="0">
                <a:latin typeface="Arial"/>
                <a:cs typeface="Arial"/>
              </a:rPr>
              <a:t>to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Retain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311" y="3718966"/>
            <a:ext cx="16103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Recreat </a:t>
            </a:r>
            <a:r>
              <a:rPr sz="1400" spc="-50" dirty="0">
                <a:latin typeface="Arial"/>
                <a:cs typeface="Arial"/>
              </a:rPr>
              <a:t>PVC </a:t>
            </a:r>
            <a:r>
              <a:rPr sz="1400" spc="-95" dirty="0">
                <a:latin typeface="Arial"/>
                <a:cs typeface="Arial"/>
              </a:rPr>
              <a:t>&amp;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POD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" y="2744723"/>
            <a:ext cx="8991599" cy="8732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9311" y="2499487"/>
            <a:ext cx="16395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latin typeface="Arial"/>
                <a:cs typeface="Arial"/>
              </a:rPr>
              <a:t>Delete </a:t>
            </a:r>
            <a:r>
              <a:rPr sz="1400" spc="-40" dirty="0">
                <a:latin typeface="Arial"/>
                <a:cs typeface="Arial"/>
              </a:rPr>
              <a:t>Pod </a:t>
            </a:r>
            <a:r>
              <a:rPr sz="1400" spc="20" dirty="0">
                <a:latin typeface="Arial"/>
                <a:cs typeface="Arial"/>
              </a:rPr>
              <a:t>and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PVC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85232" y="3293364"/>
            <a:ext cx="619125" cy="325120"/>
          </a:xfrm>
          <a:custGeom>
            <a:avLst/>
            <a:gdLst/>
            <a:ahLst/>
            <a:cxnLst/>
            <a:rect l="l" t="t" r="r" b="b"/>
            <a:pathLst>
              <a:path w="619125" h="325120">
                <a:moveTo>
                  <a:pt x="0" y="324612"/>
                </a:moveTo>
                <a:lnTo>
                  <a:pt x="618743" y="324612"/>
                </a:lnTo>
                <a:lnTo>
                  <a:pt x="618743" y="0"/>
                </a:lnTo>
                <a:lnTo>
                  <a:pt x="0" y="0"/>
                </a:lnTo>
                <a:lnTo>
                  <a:pt x="0" y="324612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32832" y="4055364"/>
            <a:ext cx="619125" cy="184785"/>
          </a:xfrm>
          <a:custGeom>
            <a:avLst/>
            <a:gdLst/>
            <a:ahLst/>
            <a:cxnLst/>
            <a:rect l="l" t="t" r="r" b="b"/>
            <a:pathLst>
              <a:path w="619125" h="184785">
                <a:moveTo>
                  <a:pt x="0" y="184404"/>
                </a:moveTo>
                <a:lnTo>
                  <a:pt x="618743" y="184404"/>
                </a:lnTo>
                <a:lnTo>
                  <a:pt x="618743" y="0"/>
                </a:lnTo>
                <a:lnTo>
                  <a:pt x="0" y="0"/>
                </a:lnTo>
                <a:lnTo>
                  <a:pt x="0" y="184404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16535"/>
            <a:ext cx="3480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/>
              <a:t>Dynamic</a:t>
            </a:r>
            <a:r>
              <a:rPr sz="2800" spc="-40" dirty="0"/>
              <a:t> </a:t>
            </a:r>
            <a:r>
              <a:rPr sz="2800" spc="15" dirty="0"/>
              <a:t>Provisioning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550" y="825220"/>
            <a:ext cx="8011159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From 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k8s </a:t>
            </a:r>
            <a:r>
              <a:rPr sz="1400" spc="-100" dirty="0">
                <a:solidFill>
                  <a:srgbClr val="585858"/>
                </a:solidFill>
                <a:latin typeface="Arial"/>
                <a:cs typeface="Arial"/>
              </a:rPr>
              <a:t>1.6. </a:t>
            </a:r>
            <a:r>
              <a:rPr sz="1400" spc="30" dirty="0">
                <a:solidFill>
                  <a:srgbClr val="585858"/>
                </a:solidFill>
                <a:latin typeface="Arial"/>
                <a:cs typeface="Arial"/>
              </a:rPr>
              <a:t>Without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manual </a:t>
            </a:r>
            <a:r>
              <a:rPr sz="1400" spc="15" dirty="0">
                <a:solidFill>
                  <a:srgbClr val="585858"/>
                </a:solidFill>
                <a:latin typeface="Arial"/>
                <a:cs typeface="Arial"/>
              </a:rPr>
              <a:t>provisioning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of </a:t>
            </a:r>
            <a:r>
              <a:rPr sz="1400" spc="10" dirty="0">
                <a:solidFill>
                  <a:srgbClr val="585858"/>
                </a:solidFill>
                <a:latin typeface="Arial"/>
                <a:cs typeface="Arial"/>
              </a:rPr>
              <a:t>PersistentVolume. </a:t>
            </a:r>
            <a:r>
              <a:rPr sz="1400" spc="15" dirty="0">
                <a:solidFill>
                  <a:srgbClr val="585858"/>
                </a:solidFill>
                <a:latin typeface="Arial"/>
                <a:cs typeface="Arial"/>
              </a:rPr>
              <a:t>Kubernetes </a:t>
            </a:r>
            <a:r>
              <a:rPr sz="1400" spc="10" dirty="0">
                <a:solidFill>
                  <a:srgbClr val="585858"/>
                </a:solidFill>
                <a:latin typeface="Arial"/>
                <a:cs typeface="Arial"/>
              </a:rPr>
              <a:t>can dynamically </a:t>
            </a:r>
            <a:r>
              <a:rPr sz="1400" spc="25" dirty="0">
                <a:solidFill>
                  <a:srgbClr val="585858"/>
                </a:solidFill>
                <a:latin typeface="Arial"/>
                <a:cs typeface="Arial"/>
              </a:rPr>
              <a:t>create  </a:t>
            </a:r>
            <a:r>
              <a:rPr sz="1400" spc="20" dirty="0">
                <a:solidFill>
                  <a:srgbClr val="585858"/>
                </a:solidFill>
                <a:latin typeface="Arial"/>
                <a:cs typeface="Arial"/>
              </a:rPr>
              <a:t>volume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based </a:t>
            </a:r>
            <a:r>
              <a:rPr sz="1400" spc="35" dirty="0">
                <a:solidFill>
                  <a:srgbClr val="585858"/>
                </a:solidFill>
                <a:latin typeface="Arial"/>
                <a:cs typeface="Arial"/>
              </a:rPr>
              <a:t>on</a:t>
            </a:r>
            <a:r>
              <a:rPr sz="14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Arial"/>
                <a:cs typeface="Arial"/>
              </a:rPr>
              <a:t>PersistentVolumeClaim</a:t>
            </a:r>
            <a:r>
              <a:rPr sz="1400" spc="-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585858"/>
                </a:solidFill>
                <a:latin typeface="Arial"/>
                <a:cs typeface="Arial"/>
              </a:rPr>
              <a:t>(and</a:t>
            </a:r>
            <a:r>
              <a:rPr sz="1400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Arial"/>
                <a:cs typeface="Arial"/>
              </a:rPr>
              <a:t>storage</a:t>
            </a:r>
            <a:r>
              <a:rPr sz="1400" spc="-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class)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259" y="1754123"/>
            <a:ext cx="2014855" cy="1910080"/>
          </a:xfrm>
          <a:custGeom>
            <a:avLst/>
            <a:gdLst/>
            <a:ahLst/>
            <a:cxnLst/>
            <a:rect l="l" t="t" r="r" b="b"/>
            <a:pathLst>
              <a:path w="2014855" h="1910079">
                <a:moveTo>
                  <a:pt x="0" y="1909572"/>
                </a:moveTo>
                <a:lnTo>
                  <a:pt x="2014727" y="1909572"/>
                </a:lnTo>
                <a:lnTo>
                  <a:pt x="2014727" y="0"/>
                </a:lnTo>
                <a:lnTo>
                  <a:pt x="0" y="0"/>
                </a:lnTo>
                <a:lnTo>
                  <a:pt x="0" y="1909572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49121" y="1816989"/>
            <a:ext cx="4292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EEEEEE"/>
                </a:solidFill>
                <a:latin typeface="Arial"/>
                <a:cs typeface="Arial"/>
              </a:rPr>
              <a:t>Pod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7363" y="2250948"/>
            <a:ext cx="984885" cy="441959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20014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944"/>
              </a:spcBef>
            </a:pPr>
            <a:r>
              <a:rPr sz="1200" spc="20" dirty="0">
                <a:latin typeface="Arial"/>
                <a:cs typeface="Arial"/>
              </a:rPr>
              <a:t>Container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5904" y="2932176"/>
            <a:ext cx="1487805" cy="547370"/>
          </a:xfrm>
          <a:custGeom>
            <a:avLst/>
            <a:gdLst/>
            <a:ahLst/>
            <a:cxnLst/>
            <a:rect l="l" t="t" r="r" b="b"/>
            <a:pathLst>
              <a:path w="1487805" h="547370">
                <a:moveTo>
                  <a:pt x="1487423" y="0"/>
                </a:moveTo>
                <a:lnTo>
                  <a:pt x="297484" y="0"/>
                </a:lnTo>
                <a:lnTo>
                  <a:pt x="0" y="109474"/>
                </a:lnTo>
                <a:lnTo>
                  <a:pt x="0" y="547116"/>
                </a:lnTo>
                <a:lnTo>
                  <a:pt x="1487423" y="547116"/>
                </a:lnTo>
                <a:lnTo>
                  <a:pt x="1487423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79982" y="3128010"/>
            <a:ext cx="639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V</a:t>
            </a:r>
            <a:r>
              <a:rPr sz="1400" spc="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55" dirty="0">
                <a:latin typeface="Arial"/>
                <a:cs typeface="Arial"/>
              </a:rPr>
              <a:t>m</a:t>
            </a:r>
            <a:r>
              <a:rPr sz="1400" spc="1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43327" y="3166872"/>
            <a:ext cx="985519" cy="76200"/>
          </a:xfrm>
          <a:custGeom>
            <a:avLst/>
            <a:gdLst/>
            <a:ahLst/>
            <a:cxnLst/>
            <a:rect l="l" t="t" r="r" b="b"/>
            <a:pathLst>
              <a:path w="985519" h="76200">
                <a:moveTo>
                  <a:pt x="908939" y="0"/>
                </a:moveTo>
                <a:lnTo>
                  <a:pt x="908939" y="76200"/>
                </a:lnTo>
                <a:lnTo>
                  <a:pt x="972439" y="44450"/>
                </a:lnTo>
                <a:lnTo>
                  <a:pt x="921639" y="44450"/>
                </a:lnTo>
                <a:lnTo>
                  <a:pt x="921639" y="31750"/>
                </a:lnTo>
                <a:lnTo>
                  <a:pt x="972439" y="31750"/>
                </a:lnTo>
                <a:lnTo>
                  <a:pt x="908939" y="0"/>
                </a:lnTo>
                <a:close/>
              </a:path>
              <a:path w="985519" h="76200">
                <a:moveTo>
                  <a:pt x="90893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08939" y="44450"/>
                </a:lnTo>
                <a:lnTo>
                  <a:pt x="908939" y="31750"/>
                </a:lnTo>
                <a:close/>
              </a:path>
              <a:path w="985519" h="76200">
                <a:moveTo>
                  <a:pt x="972439" y="31750"/>
                </a:moveTo>
                <a:lnTo>
                  <a:pt x="921639" y="31750"/>
                </a:lnTo>
                <a:lnTo>
                  <a:pt x="921639" y="44450"/>
                </a:lnTo>
                <a:lnTo>
                  <a:pt x="972439" y="44450"/>
                </a:lnTo>
                <a:lnTo>
                  <a:pt x="985139" y="38100"/>
                </a:lnTo>
                <a:lnTo>
                  <a:pt x="972439" y="3175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1516" y="2692907"/>
            <a:ext cx="76200" cy="238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00117" y="2824734"/>
            <a:ext cx="381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Bind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27832" y="2983992"/>
            <a:ext cx="1295400" cy="441959"/>
          </a:xfrm>
          <a:custGeom>
            <a:avLst/>
            <a:gdLst/>
            <a:ahLst/>
            <a:cxnLst/>
            <a:rect l="l" t="t" r="r" b="b"/>
            <a:pathLst>
              <a:path w="1295400" h="441960">
                <a:moveTo>
                  <a:pt x="0" y="441960"/>
                </a:moveTo>
                <a:lnTo>
                  <a:pt x="1295399" y="441960"/>
                </a:lnTo>
                <a:lnTo>
                  <a:pt x="1295399" y="0"/>
                </a:lnTo>
                <a:lnTo>
                  <a:pt x="0" y="0"/>
                </a:lnTo>
                <a:lnTo>
                  <a:pt x="0" y="4419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64484" y="2999994"/>
            <a:ext cx="10236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470" marR="5080" indent="-192405">
              <a:lnSpc>
                <a:spcPct val="100000"/>
              </a:lnSpc>
              <a:spcBef>
                <a:spcPts val="100"/>
              </a:spcBef>
            </a:pPr>
            <a:r>
              <a:rPr sz="1200" spc="-11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0" dirty="0">
                <a:latin typeface="Arial"/>
                <a:cs typeface="Arial"/>
              </a:rPr>
              <a:t>r</a:t>
            </a:r>
            <a:r>
              <a:rPr sz="1200" spc="15" dirty="0">
                <a:latin typeface="Arial"/>
                <a:cs typeface="Arial"/>
              </a:rPr>
              <a:t>sistentV</a:t>
            </a:r>
            <a:r>
              <a:rPr sz="1200" spc="25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lu  </a:t>
            </a:r>
            <a:r>
              <a:rPr sz="1200" spc="10" dirty="0">
                <a:latin typeface="Arial"/>
                <a:cs typeface="Arial"/>
              </a:rPr>
              <a:t>meClaim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23232" y="3166872"/>
            <a:ext cx="582295" cy="76200"/>
          </a:xfrm>
          <a:custGeom>
            <a:avLst/>
            <a:gdLst/>
            <a:ahLst/>
            <a:cxnLst/>
            <a:rect l="l" t="t" r="r" b="b"/>
            <a:pathLst>
              <a:path w="582295" h="76200">
                <a:moveTo>
                  <a:pt x="505840" y="0"/>
                </a:moveTo>
                <a:lnTo>
                  <a:pt x="505840" y="76200"/>
                </a:lnTo>
                <a:lnTo>
                  <a:pt x="569340" y="44450"/>
                </a:lnTo>
                <a:lnTo>
                  <a:pt x="518540" y="44450"/>
                </a:lnTo>
                <a:lnTo>
                  <a:pt x="518540" y="31750"/>
                </a:lnTo>
                <a:lnTo>
                  <a:pt x="569340" y="31750"/>
                </a:lnTo>
                <a:lnTo>
                  <a:pt x="505840" y="0"/>
                </a:lnTo>
                <a:close/>
              </a:path>
              <a:path w="582295" h="76200">
                <a:moveTo>
                  <a:pt x="50584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05840" y="44450"/>
                </a:lnTo>
                <a:lnTo>
                  <a:pt x="505840" y="31750"/>
                </a:lnTo>
                <a:close/>
              </a:path>
              <a:path w="582295" h="76200">
                <a:moveTo>
                  <a:pt x="569340" y="31750"/>
                </a:moveTo>
                <a:lnTo>
                  <a:pt x="518540" y="31750"/>
                </a:lnTo>
                <a:lnTo>
                  <a:pt x="518540" y="44450"/>
                </a:lnTo>
                <a:lnTo>
                  <a:pt x="569340" y="44450"/>
                </a:lnTo>
                <a:lnTo>
                  <a:pt x="582040" y="38100"/>
                </a:lnTo>
                <a:lnTo>
                  <a:pt x="569340" y="3175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05400" y="2845689"/>
            <a:ext cx="1813560" cy="610870"/>
          </a:xfrm>
          <a:custGeom>
            <a:avLst/>
            <a:gdLst/>
            <a:ahLst/>
            <a:cxnLst/>
            <a:rect l="l" t="t" r="r" b="b"/>
            <a:pathLst>
              <a:path w="1813559" h="610870">
                <a:moveTo>
                  <a:pt x="0" y="0"/>
                </a:moveTo>
                <a:lnTo>
                  <a:pt x="0" y="523494"/>
                </a:lnTo>
                <a:lnTo>
                  <a:pt x="3328" y="531014"/>
                </a:lnTo>
                <a:lnTo>
                  <a:pt x="51081" y="552414"/>
                </a:lnTo>
                <a:lnTo>
                  <a:pt x="111665" y="565448"/>
                </a:lnTo>
                <a:lnTo>
                  <a:pt x="149765" y="571516"/>
                </a:lnTo>
                <a:lnTo>
                  <a:pt x="192707" y="577251"/>
                </a:lnTo>
                <a:lnTo>
                  <a:pt x="240219" y="582624"/>
                </a:lnTo>
                <a:lnTo>
                  <a:pt x="292029" y="587611"/>
                </a:lnTo>
                <a:lnTo>
                  <a:pt x="347864" y="592185"/>
                </a:lnTo>
                <a:lnTo>
                  <a:pt x="407452" y="596320"/>
                </a:lnTo>
                <a:lnTo>
                  <a:pt x="470521" y="599988"/>
                </a:lnTo>
                <a:lnTo>
                  <a:pt x="536798" y="603164"/>
                </a:lnTo>
                <a:lnTo>
                  <a:pt x="677888" y="607935"/>
                </a:lnTo>
                <a:lnTo>
                  <a:pt x="828545" y="610422"/>
                </a:lnTo>
                <a:lnTo>
                  <a:pt x="906779" y="610743"/>
                </a:lnTo>
                <a:lnTo>
                  <a:pt x="1061402" y="609477"/>
                </a:lnTo>
                <a:lnTo>
                  <a:pt x="1207548" y="605822"/>
                </a:lnTo>
                <a:lnTo>
                  <a:pt x="1343038" y="599988"/>
                </a:lnTo>
                <a:lnTo>
                  <a:pt x="1406107" y="596320"/>
                </a:lnTo>
                <a:lnTo>
                  <a:pt x="1465695" y="592185"/>
                </a:lnTo>
                <a:lnTo>
                  <a:pt x="1521530" y="587611"/>
                </a:lnTo>
                <a:lnTo>
                  <a:pt x="1573340" y="582624"/>
                </a:lnTo>
                <a:lnTo>
                  <a:pt x="1620852" y="577251"/>
                </a:lnTo>
                <a:lnTo>
                  <a:pt x="1663794" y="571516"/>
                </a:lnTo>
                <a:lnTo>
                  <a:pt x="1701894" y="565448"/>
                </a:lnTo>
                <a:lnTo>
                  <a:pt x="1762478" y="552414"/>
                </a:lnTo>
                <a:lnTo>
                  <a:pt x="1800426" y="538359"/>
                </a:lnTo>
                <a:lnTo>
                  <a:pt x="1813559" y="523494"/>
                </a:lnTo>
                <a:lnTo>
                  <a:pt x="1813559" y="87249"/>
                </a:lnTo>
                <a:lnTo>
                  <a:pt x="906779" y="87249"/>
                </a:lnTo>
                <a:lnTo>
                  <a:pt x="752157" y="85983"/>
                </a:lnTo>
                <a:lnTo>
                  <a:pt x="606011" y="82328"/>
                </a:lnTo>
                <a:lnTo>
                  <a:pt x="470521" y="76494"/>
                </a:lnTo>
                <a:lnTo>
                  <a:pt x="407452" y="72826"/>
                </a:lnTo>
                <a:lnTo>
                  <a:pt x="347864" y="68691"/>
                </a:lnTo>
                <a:lnTo>
                  <a:pt x="292029" y="64117"/>
                </a:lnTo>
                <a:lnTo>
                  <a:pt x="240219" y="59130"/>
                </a:lnTo>
                <a:lnTo>
                  <a:pt x="192707" y="53757"/>
                </a:lnTo>
                <a:lnTo>
                  <a:pt x="149765" y="48022"/>
                </a:lnTo>
                <a:lnTo>
                  <a:pt x="111665" y="41954"/>
                </a:lnTo>
                <a:lnTo>
                  <a:pt x="51081" y="28920"/>
                </a:lnTo>
                <a:lnTo>
                  <a:pt x="13133" y="14865"/>
                </a:lnTo>
                <a:lnTo>
                  <a:pt x="3328" y="7520"/>
                </a:lnTo>
                <a:lnTo>
                  <a:pt x="0" y="0"/>
                </a:lnTo>
                <a:close/>
              </a:path>
              <a:path w="1813559" h="610870">
                <a:moveTo>
                  <a:pt x="1813559" y="0"/>
                </a:moveTo>
                <a:lnTo>
                  <a:pt x="1762478" y="28920"/>
                </a:lnTo>
                <a:lnTo>
                  <a:pt x="1701894" y="41954"/>
                </a:lnTo>
                <a:lnTo>
                  <a:pt x="1663794" y="48022"/>
                </a:lnTo>
                <a:lnTo>
                  <a:pt x="1620852" y="53757"/>
                </a:lnTo>
                <a:lnTo>
                  <a:pt x="1573340" y="59130"/>
                </a:lnTo>
                <a:lnTo>
                  <a:pt x="1521530" y="64117"/>
                </a:lnTo>
                <a:lnTo>
                  <a:pt x="1465695" y="68691"/>
                </a:lnTo>
                <a:lnTo>
                  <a:pt x="1406107" y="72826"/>
                </a:lnTo>
                <a:lnTo>
                  <a:pt x="1343038" y="76494"/>
                </a:lnTo>
                <a:lnTo>
                  <a:pt x="1276761" y="79670"/>
                </a:lnTo>
                <a:lnTo>
                  <a:pt x="1135671" y="84441"/>
                </a:lnTo>
                <a:lnTo>
                  <a:pt x="985014" y="86928"/>
                </a:lnTo>
                <a:lnTo>
                  <a:pt x="906779" y="87249"/>
                </a:lnTo>
                <a:lnTo>
                  <a:pt x="1813559" y="87249"/>
                </a:lnTo>
                <a:lnTo>
                  <a:pt x="181355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05400" y="2758439"/>
            <a:ext cx="1813560" cy="174625"/>
          </a:xfrm>
          <a:custGeom>
            <a:avLst/>
            <a:gdLst/>
            <a:ahLst/>
            <a:cxnLst/>
            <a:rect l="l" t="t" r="r" b="b"/>
            <a:pathLst>
              <a:path w="1813559" h="174625">
                <a:moveTo>
                  <a:pt x="906779" y="0"/>
                </a:moveTo>
                <a:lnTo>
                  <a:pt x="828545" y="320"/>
                </a:lnTo>
                <a:lnTo>
                  <a:pt x="752157" y="1265"/>
                </a:lnTo>
                <a:lnTo>
                  <a:pt x="606011" y="4920"/>
                </a:lnTo>
                <a:lnTo>
                  <a:pt x="470521" y="10754"/>
                </a:lnTo>
                <a:lnTo>
                  <a:pt x="407452" y="14422"/>
                </a:lnTo>
                <a:lnTo>
                  <a:pt x="347864" y="18557"/>
                </a:lnTo>
                <a:lnTo>
                  <a:pt x="292029" y="23131"/>
                </a:lnTo>
                <a:lnTo>
                  <a:pt x="240219" y="28118"/>
                </a:lnTo>
                <a:lnTo>
                  <a:pt x="192707" y="33491"/>
                </a:lnTo>
                <a:lnTo>
                  <a:pt x="149765" y="39226"/>
                </a:lnTo>
                <a:lnTo>
                  <a:pt x="111665" y="45294"/>
                </a:lnTo>
                <a:lnTo>
                  <a:pt x="51081" y="58328"/>
                </a:lnTo>
                <a:lnTo>
                  <a:pt x="13133" y="72383"/>
                </a:lnTo>
                <a:lnTo>
                  <a:pt x="0" y="87249"/>
                </a:lnTo>
                <a:lnTo>
                  <a:pt x="3328" y="94769"/>
                </a:lnTo>
                <a:lnTo>
                  <a:pt x="51081" y="116169"/>
                </a:lnTo>
                <a:lnTo>
                  <a:pt x="111665" y="129203"/>
                </a:lnTo>
                <a:lnTo>
                  <a:pt x="149765" y="135271"/>
                </a:lnTo>
                <a:lnTo>
                  <a:pt x="192707" y="141006"/>
                </a:lnTo>
                <a:lnTo>
                  <a:pt x="240219" y="146379"/>
                </a:lnTo>
                <a:lnTo>
                  <a:pt x="292029" y="151366"/>
                </a:lnTo>
                <a:lnTo>
                  <a:pt x="347864" y="155940"/>
                </a:lnTo>
                <a:lnTo>
                  <a:pt x="407452" y="160075"/>
                </a:lnTo>
                <a:lnTo>
                  <a:pt x="470521" y="163743"/>
                </a:lnTo>
                <a:lnTo>
                  <a:pt x="536798" y="166919"/>
                </a:lnTo>
                <a:lnTo>
                  <a:pt x="677888" y="171690"/>
                </a:lnTo>
                <a:lnTo>
                  <a:pt x="828545" y="174177"/>
                </a:lnTo>
                <a:lnTo>
                  <a:pt x="906779" y="174498"/>
                </a:lnTo>
                <a:lnTo>
                  <a:pt x="1061402" y="173232"/>
                </a:lnTo>
                <a:lnTo>
                  <a:pt x="1207548" y="169577"/>
                </a:lnTo>
                <a:lnTo>
                  <a:pt x="1343038" y="163743"/>
                </a:lnTo>
                <a:lnTo>
                  <a:pt x="1406107" y="160075"/>
                </a:lnTo>
                <a:lnTo>
                  <a:pt x="1465695" y="155940"/>
                </a:lnTo>
                <a:lnTo>
                  <a:pt x="1521530" y="151366"/>
                </a:lnTo>
                <a:lnTo>
                  <a:pt x="1573340" y="146379"/>
                </a:lnTo>
                <a:lnTo>
                  <a:pt x="1620852" y="141006"/>
                </a:lnTo>
                <a:lnTo>
                  <a:pt x="1663794" y="135271"/>
                </a:lnTo>
                <a:lnTo>
                  <a:pt x="1701894" y="129203"/>
                </a:lnTo>
                <a:lnTo>
                  <a:pt x="1762478" y="116169"/>
                </a:lnTo>
                <a:lnTo>
                  <a:pt x="1800426" y="102114"/>
                </a:lnTo>
                <a:lnTo>
                  <a:pt x="1813559" y="87249"/>
                </a:lnTo>
                <a:lnTo>
                  <a:pt x="1810231" y="79728"/>
                </a:lnTo>
                <a:lnTo>
                  <a:pt x="1762478" y="58328"/>
                </a:lnTo>
                <a:lnTo>
                  <a:pt x="1701894" y="45294"/>
                </a:lnTo>
                <a:lnTo>
                  <a:pt x="1663794" y="39226"/>
                </a:lnTo>
                <a:lnTo>
                  <a:pt x="1620852" y="33491"/>
                </a:lnTo>
                <a:lnTo>
                  <a:pt x="1573340" y="28118"/>
                </a:lnTo>
                <a:lnTo>
                  <a:pt x="1521530" y="23131"/>
                </a:lnTo>
                <a:lnTo>
                  <a:pt x="1465695" y="18557"/>
                </a:lnTo>
                <a:lnTo>
                  <a:pt x="1406107" y="14422"/>
                </a:lnTo>
                <a:lnTo>
                  <a:pt x="1343038" y="10754"/>
                </a:lnTo>
                <a:lnTo>
                  <a:pt x="1207548" y="4920"/>
                </a:lnTo>
                <a:lnTo>
                  <a:pt x="1061402" y="1265"/>
                </a:lnTo>
                <a:lnTo>
                  <a:pt x="90677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299709" y="2945638"/>
            <a:ext cx="1426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Arial"/>
                <a:cs typeface="Arial"/>
              </a:rPr>
              <a:t>PersistentVolume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20" dirty="0">
                <a:latin typeface="Arial"/>
                <a:cs typeface="Arial"/>
              </a:rPr>
              <a:t>&lt;&lt;DynamicVoume&gt;&gt;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987283" y="2670048"/>
            <a:ext cx="873251" cy="874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18959" y="3069335"/>
            <a:ext cx="1067435" cy="76200"/>
          </a:xfrm>
          <a:custGeom>
            <a:avLst/>
            <a:gdLst/>
            <a:ahLst/>
            <a:cxnLst/>
            <a:rect l="l" t="t" r="r" b="b"/>
            <a:pathLst>
              <a:path w="1067434" h="76200">
                <a:moveTo>
                  <a:pt x="1067435" y="31750"/>
                </a:moveTo>
                <a:lnTo>
                  <a:pt x="1016635" y="31750"/>
                </a:lnTo>
                <a:lnTo>
                  <a:pt x="1016635" y="44450"/>
                </a:lnTo>
                <a:lnTo>
                  <a:pt x="1067435" y="44450"/>
                </a:lnTo>
                <a:lnTo>
                  <a:pt x="1067435" y="31750"/>
                </a:lnTo>
                <a:close/>
              </a:path>
              <a:path w="1067434" h="76200">
                <a:moveTo>
                  <a:pt x="978535" y="31750"/>
                </a:moveTo>
                <a:lnTo>
                  <a:pt x="927735" y="31750"/>
                </a:lnTo>
                <a:lnTo>
                  <a:pt x="927735" y="44450"/>
                </a:lnTo>
                <a:lnTo>
                  <a:pt x="978535" y="44450"/>
                </a:lnTo>
                <a:lnTo>
                  <a:pt x="978535" y="31750"/>
                </a:lnTo>
                <a:close/>
              </a:path>
              <a:path w="1067434" h="76200">
                <a:moveTo>
                  <a:pt x="889635" y="31750"/>
                </a:moveTo>
                <a:lnTo>
                  <a:pt x="838835" y="31750"/>
                </a:lnTo>
                <a:lnTo>
                  <a:pt x="838835" y="44450"/>
                </a:lnTo>
                <a:lnTo>
                  <a:pt x="889635" y="44450"/>
                </a:lnTo>
                <a:lnTo>
                  <a:pt x="889635" y="31750"/>
                </a:lnTo>
                <a:close/>
              </a:path>
              <a:path w="1067434" h="76200">
                <a:moveTo>
                  <a:pt x="800735" y="31750"/>
                </a:moveTo>
                <a:lnTo>
                  <a:pt x="749935" y="31750"/>
                </a:lnTo>
                <a:lnTo>
                  <a:pt x="749935" y="44450"/>
                </a:lnTo>
                <a:lnTo>
                  <a:pt x="800735" y="44450"/>
                </a:lnTo>
                <a:lnTo>
                  <a:pt x="800735" y="31750"/>
                </a:lnTo>
                <a:close/>
              </a:path>
              <a:path w="1067434" h="76200">
                <a:moveTo>
                  <a:pt x="711835" y="31750"/>
                </a:moveTo>
                <a:lnTo>
                  <a:pt x="661035" y="31750"/>
                </a:lnTo>
                <a:lnTo>
                  <a:pt x="661035" y="44450"/>
                </a:lnTo>
                <a:lnTo>
                  <a:pt x="711835" y="44450"/>
                </a:lnTo>
                <a:lnTo>
                  <a:pt x="711835" y="31750"/>
                </a:lnTo>
                <a:close/>
              </a:path>
              <a:path w="1067434" h="76200">
                <a:moveTo>
                  <a:pt x="622935" y="31750"/>
                </a:moveTo>
                <a:lnTo>
                  <a:pt x="572135" y="31750"/>
                </a:lnTo>
                <a:lnTo>
                  <a:pt x="572135" y="44450"/>
                </a:lnTo>
                <a:lnTo>
                  <a:pt x="622935" y="44450"/>
                </a:lnTo>
                <a:lnTo>
                  <a:pt x="622935" y="31750"/>
                </a:lnTo>
                <a:close/>
              </a:path>
              <a:path w="1067434" h="76200">
                <a:moveTo>
                  <a:pt x="534035" y="31750"/>
                </a:moveTo>
                <a:lnTo>
                  <a:pt x="483235" y="31750"/>
                </a:lnTo>
                <a:lnTo>
                  <a:pt x="483235" y="44450"/>
                </a:lnTo>
                <a:lnTo>
                  <a:pt x="534035" y="44450"/>
                </a:lnTo>
                <a:lnTo>
                  <a:pt x="534035" y="31750"/>
                </a:lnTo>
                <a:close/>
              </a:path>
              <a:path w="1067434" h="76200">
                <a:moveTo>
                  <a:pt x="445135" y="31750"/>
                </a:moveTo>
                <a:lnTo>
                  <a:pt x="394335" y="31750"/>
                </a:lnTo>
                <a:lnTo>
                  <a:pt x="394335" y="44450"/>
                </a:lnTo>
                <a:lnTo>
                  <a:pt x="445135" y="44450"/>
                </a:lnTo>
                <a:lnTo>
                  <a:pt x="445135" y="31750"/>
                </a:lnTo>
                <a:close/>
              </a:path>
              <a:path w="1067434" h="76200">
                <a:moveTo>
                  <a:pt x="356235" y="31750"/>
                </a:moveTo>
                <a:lnTo>
                  <a:pt x="305435" y="31750"/>
                </a:lnTo>
                <a:lnTo>
                  <a:pt x="305435" y="44450"/>
                </a:lnTo>
                <a:lnTo>
                  <a:pt x="356235" y="44450"/>
                </a:lnTo>
                <a:lnTo>
                  <a:pt x="356235" y="31750"/>
                </a:lnTo>
                <a:close/>
              </a:path>
              <a:path w="1067434" h="76200">
                <a:moveTo>
                  <a:pt x="267335" y="31750"/>
                </a:moveTo>
                <a:lnTo>
                  <a:pt x="216535" y="31750"/>
                </a:lnTo>
                <a:lnTo>
                  <a:pt x="216535" y="44450"/>
                </a:lnTo>
                <a:lnTo>
                  <a:pt x="267335" y="44450"/>
                </a:lnTo>
                <a:lnTo>
                  <a:pt x="267335" y="31750"/>
                </a:lnTo>
                <a:close/>
              </a:path>
              <a:path w="1067434" h="76200">
                <a:moveTo>
                  <a:pt x="178435" y="31750"/>
                </a:moveTo>
                <a:lnTo>
                  <a:pt x="127635" y="31750"/>
                </a:lnTo>
                <a:lnTo>
                  <a:pt x="127635" y="44450"/>
                </a:lnTo>
                <a:lnTo>
                  <a:pt x="178435" y="44450"/>
                </a:lnTo>
                <a:lnTo>
                  <a:pt x="178435" y="31750"/>
                </a:lnTo>
                <a:close/>
              </a:path>
              <a:path w="106743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06743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067434" h="76200">
                <a:moveTo>
                  <a:pt x="89535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89535" y="44450"/>
                </a:lnTo>
                <a:lnTo>
                  <a:pt x="89535" y="3175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295513" y="3512566"/>
            <a:ext cx="2971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k</a:t>
            </a:r>
            <a:r>
              <a:rPr sz="1400" spc="-10" dirty="0">
                <a:latin typeface="Arial"/>
                <a:cs typeface="Arial"/>
              </a:rPr>
              <a:t>8</a:t>
            </a:r>
            <a:r>
              <a:rPr sz="1400" spc="-4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30390" y="3161538"/>
            <a:ext cx="103314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Dynamically  </a:t>
            </a:r>
            <a:r>
              <a:rPr sz="1400" spc="40" dirty="0">
                <a:latin typeface="Arial"/>
                <a:cs typeface="Arial"/>
              </a:rPr>
              <a:t>created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05400" y="1841373"/>
            <a:ext cx="1813560" cy="610870"/>
          </a:xfrm>
          <a:custGeom>
            <a:avLst/>
            <a:gdLst/>
            <a:ahLst/>
            <a:cxnLst/>
            <a:rect l="l" t="t" r="r" b="b"/>
            <a:pathLst>
              <a:path w="1813559" h="610869">
                <a:moveTo>
                  <a:pt x="0" y="0"/>
                </a:moveTo>
                <a:lnTo>
                  <a:pt x="0" y="523494"/>
                </a:lnTo>
                <a:lnTo>
                  <a:pt x="3328" y="531014"/>
                </a:lnTo>
                <a:lnTo>
                  <a:pt x="51081" y="552414"/>
                </a:lnTo>
                <a:lnTo>
                  <a:pt x="111665" y="565448"/>
                </a:lnTo>
                <a:lnTo>
                  <a:pt x="149765" y="571516"/>
                </a:lnTo>
                <a:lnTo>
                  <a:pt x="192707" y="577251"/>
                </a:lnTo>
                <a:lnTo>
                  <a:pt x="240219" y="582624"/>
                </a:lnTo>
                <a:lnTo>
                  <a:pt x="292029" y="587611"/>
                </a:lnTo>
                <a:lnTo>
                  <a:pt x="347864" y="592185"/>
                </a:lnTo>
                <a:lnTo>
                  <a:pt x="407452" y="596320"/>
                </a:lnTo>
                <a:lnTo>
                  <a:pt x="470521" y="599988"/>
                </a:lnTo>
                <a:lnTo>
                  <a:pt x="536798" y="603164"/>
                </a:lnTo>
                <a:lnTo>
                  <a:pt x="677888" y="607935"/>
                </a:lnTo>
                <a:lnTo>
                  <a:pt x="828545" y="610422"/>
                </a:lnTo>
                <a:lnTo>
                  <a:pt x="906779" y="610743"/>
                </a:lnTo>
                <a:lnTo>
                  <a:pt x="1061402" y="609477"/>
                </a:lnTo>
                <a:lnTo>
                  <a:pt x="1207548" y="605822"/>
                </a:lnTo>
                <a:lnTo>
                  <a:pt x="1343038" y="599988"/>
                </a:lnTo>
                <a:lnTo>
                  <a:pt x="1406107" y="596320"/>
                </a:lnTo>
                <a:lnTo>
                  <a:pt x="1465695" y="592185"/>
                </a:lnTo>
                <a:lnTo>
                  <a:pt x="1521530" y="587611"/>
                </a:lnTo>
                <a:lnTo>
                  <a:pt x="1573340" y="582624"/>
                </a:lnTo>
                <a:lnTo>
                  <a:pt x="1620852" y="577251"/>
                </a:lnTo>
                <a:lnTo>
                  <a:pt x="1663794" y="571516"/>
                </a:lnTo>
                <a:lnTo>
                  <a:pt x="1701894" y="565448"/>
                </a:lnTo>
                <a:lnTo>
                  <a:pt x="1762478" y="552414"/>
                </a:lnTo>
                <a:lnTo>
                  <a:pt x="1800426" y="538359"/>
                </a:lnTo>
                <a:lnTo>
                  <a:pt x="1813559" y="523494"/>
                </a:lnTo>
                <a:lnTo>
                  <a:pt x="1813559" y="87249"/>
                </a:lnTo>
                <a:lnTo>
                  <a:pt x="906779" y="87249"/>
                </a:lnTo>
                <a:lnTo>
                  <a:pt x="828545" y="86928"/>
                </a:lnTo>
                <a:lnTo>
                  <a:pt x="752157" y="85983"/>
                </a:lnTo>
                <a:lnTo>
                  <a:pt x="677888" y="84441"/>
                </a:lnTo>
                <a:lnTo>
                  <a:pt x="536798" y="79670"/>
                </a:lnTo>
                <a:lnTo>
                  <a:pt x="470521" y="76494"/>
                </a:lnTo>
                <a:lnTo>
                  <a:pt x="407452" y="72826"/>
                </a:lnTo>
                <a:lnTo>
                  <a:pt x="347864" y="68691"/>
                </a:lnTo>
                <a:lnTo>
                  <a:pt x="292029" y="64117"/>
                </a:lnTo>
                <a:lnTo>
                  <a:pt x="240219" y="59130"/>
                </a:lnTo>
                <a:lnTo>
                  <a:pt x="192707" y="53757"/>
                </a:lnTo>
                <a:lnTo>
                  <a:pt x="149765" y="48022"/>
                </a:lnTo>
                <a:lnTo>
                  <a:pt x="111665" y="41954"/>
                </a:lnTo>
                <a:lnTo>
                  <a:pt x="51081" y="28920"/>
                </a:lnTo>
                <a:lnTo>
                  <a:pt x="13133" y="14865"/>
                </a:lnTo>
                <a:lnTo>
                  <a:pt x="3328" y="7520"/>
                </a:lnTo>
                <a:lnTo>
                  <a:pt x="0" y="0"/>
                </a:lnTo>
                <a:close/>
              </a:path>
              <a:path w="1813559" h="610869">
                <a:moveTo>
                  <a:pt x="1813559" y="0"/>
                </a:moveTo>
                <a:lnTo>
                  <a:pt x="1762478" y="28920"/>
                </a:lnTo>
                <a:lnTo>
                  <a:pt x="1701894" y="41954"/>
                </a:lnTo>
                <a:lnTo>
                  <a:pt x="1663794" y="48022"/>
                </a:lnTo>
                <a:lnTo>
                  <a:pt x="1620852" y="53757"/>
                </a:lnTo>
                <a:lnTo>
                  <a:pt x="1573340" y="59130"/>
                </a:lnTo>
                <a:lnTo>
                  <a:pt x="1521530" y="64117"/>
                </a:lnTo>
                <a:lnTo>
                  <a:pt x="1465695" y="68691"/>
                </a:lnTo>
                <a:lnTo>
                  <a:pt x="1406107" y="72826"/>
                </a:lnTo>
                <a:lnTo>
                  <a:pt x="1343038" y="76494"/>
                </a:lnTo>
                <a:lnTo>
                  <a:pt x="1207548" y="82328"/>
                </a:lnTo>
                <a:lnTo>
                  <a:pt x="1061402" y="85983"/>
                </a:lnTo>
                <a:lnTo>
                  <a:pt x="906779" y="87249"/>
                </a:lnTo>
                <a:lnTo>
                  <a:pt x="1813559" y="87249"/>
                </a:lnTo>
                <a:lnTo>
                  <a:pt x="181355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05400" y="1754123"/>
            <a:ext cx="1813560" cy="174625"/>
          </a:xfrm>
          <a:custGeom>
            <a:avLst/>
            <a:gdLst/>
            <a:ahLst/>
            <a:cxnLst/>
            <a:rect l="l" t="t" r="r" b="b"/>
            <a:pathLst>
              <a:path w="1813559" h="174625">
                <a:moveTo>
                  <a:pt x="906779" y="0"/>
                </a:moveTo>
                <a:lnTo>
                  <a:pt x="828545" y="320"/>
                </a:lnTo>
                <a:lnTo>
                  <a:pt x="752157" y="1265"/>
                </a:lnTo>
                <a:lnTo>
                  <a:pt x="606011" y="4920"/>
                </a:lnTo>
                <a:lnTo>
                  <a:pt x="470521" y="10754"/>
                </a:lnTo>
                <a:lnTo>
                  <a:pt x="407452" y="14422"/>
                </a:lnTo>
                <a:lnTo>
                  <a:pt x="347864" y="18557"/>
                </a:lnTo>
                <a:lnTo>
                  <a:pt x="292029" y="23131"/>
                </a:lnTo>
                <a:lnTo>
                  <a:pt x="240219" y="28118"/>
                </a:lnTo>
                <a:lnTo>
                  <a:pt x="192707" y="33491"/>
                </a:lnTo>
                <a:lnTo>
                  <a:pt x="149765" y="39226"/>
                </a:lnTo>
                <a:lnTo>
                  <a:pt x="111665" y="45294"/>
                </a:lnTo>
                <a:lnTo>
                  <a:pt x="51081" y="58328"/>
                </a:lnTo>
                <a:lnTo>
                  <a:pt x="13133" y="72383"/>
                </a:lnTo>
                <a:lnTo>
                  <a:pt x="0" y="87249"/>
                </a:lnTo>
                <a:lnTo>
                  <a:pt x="3328" y="94769"/>
                </a:lnTo>
                <a:lnTo>
                  <a:pt x="51081" y="116169"/>
                </a:lnTo>
                <a:lnTo>
                  <a:pt x="111665" y="129203"/>
                </a:lnTo>
                <a:lnTo>
                  <a:pt x="149765" y="135271"/>
                </a:lnTo>
                <a:lnTo>
                  <a:pt x="192707" y="141006"/>
                </a:lnTo>
                <a:lnTo>
                  <a:pt x="240219" y="146379"/>
                </a:lnTo>
                <a:lnTo>
                  <a:pt x="292029" y="151366"/>
                </a:lnTo>
                <a:lnTo>
                  <a:pt x="347864" y="155940"/>
                </a:lnTo>
                <a:lnTo>
                  <a:pt x="407452" y="160075"/>
                </a:lnTo>
                <a:lnTo>
                  <a:pt x="470521" y="163743"/>
                </a:lnTo>
                <a:lnTo>
                  <a:pt x="606011" y="169577"/>
                </a:lnTo>
                <a:lnTo>
                  <a:pt x="752157" y="173232"/>
                </a:lnTo>
                <a:lnTo>
                  <a:pt x="906779" y="174498"/>
                </a:lnTo>
                <a:lnTo>
                  <a:pt x="985014" y="174177"/>
                </a:lnTo>
                <a:lnTo>
                  <a:pt x="1061402" y="173232"/>
                </a:lnTo>
                <a:lnTo>
                  <a:pt x="1135671" y="171690"/>
                </a:lnTo>
                <a:lnTo>
                  <a:pt x="1276761" y="166919"/>
                </a:lnTo>
                <a:lnTo>
                  <a:pt x="1343038" y="163743"/>
                </a:lnTo>
                <a:lnTo>
                  <a:pt x="1406107" y="160075"/>
                </a:lnTo>
                <a:lnTo>
                  <a:pt x="1465695" y="155940"/>
                </a:lnTo>
                <a:lnTo>
                  <a:pt x="1521530" y="151366"/>
                </a:lnTo>
                <a:lnTo>
                  <a:pt x="1573340" y="146379"/>
                </a:lnTo>
                <a:lnTo>
                  <a:pt x="1620852" y="141006"/>
                </a:lnTo>
                <a:lnTo>
                  <a:pt x="1663794" y="135271"/>
                </a:lnTo>
                <a:lnTo>
                  <a:pt x="1701894" y="129203"/>
                </a:lnTo>
                <a:lnTo>
                  <a:pt x="1762478" y="116169"/>
                </a:lnTo>
                <a:lnTo>
                  <a:pt x="1800426" y="102114"/>
                </a:lnTo>
                <a:lnTo>
                  <a:pt x="1813559" y="87249"/>
                </a:lnTo>
                <a:lnTo>
                  <a:pt x="1810231" y="79728"/>
                </a:lnTo>
                <a:lnTo>
                  <a:pt x="1762478" y="58328"/>
                </a:lnTo>
                <a:lnTo>
                  <a:pt x="1701894" y="45294"/>
                </a:lnTo>
                <a:lnTo>
                  <a:pt x="1663794" y="39226"/>
                </a:lnTo>
                <a:lnTo>
                  <a:pt x="1620852" y="33491"/>
                </a:lnTo>
                <a:lnTo>
                  <a:pt x="1573340" y="28118"/>
                </a:lnTo>
                <a:lnTo>
                  <a:pt x="1521530" y="23131"/>
                </a:lnTo>
                <a:lnTo>
                  <a:pt x="1465695" y="18557"/>
                </a:lnTo>
                <a:lnTo>
                  <a:pt x="1406107" y="14422"/>
                </a:lnTo>
                <a:lnTo>
                  <a:pt x="1343038" y="10754"/>
                </a:lnTo>
                <a:lnTo>
                  <a:pt x="1207548" y="4920"/>
                </a:lnTo>
                <a:lnTo>
                  <a:pt x="1061402" y="1265"/>
                </a:lnTo>
                <a:lnTo>
                  <a:pt x="90677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299709" y="1941067"/>
            <a:ext cx="1426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Arial"/>
                <a:cs typeface="Arial"/>
              </a:rPr>
              <a:t>PersistentVolume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20" dirty="0">
                <a:latin typeface="Arial"/>
                <a:cs typeface="Arial"/>
              </a:rPr>
              <a:t>&lt;&lt;DynamicVoume&gt;&gt;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74079" y="2452116"/>
            <a:ext cx="76200" cy="307340"/>
          </a:xfrm>
          <a:custGeom>
            <a:avLst/>
            <a:gdLst/>
            <a:ahLst/>
            <a:cxnLst/>
            <a:rect l="l" t="t" r="r" b="b"/>
            <a:pathLst>
              <a:path w="76200" h="307339">
                <a:moveTo>
                  <a:pt x="44450" y="256412"/>
                </a:moveTo>
                <a:lnTo>
                  <a:pt x="31750" y="256412"/>
                </a:lnTo>
                <a:lnTo>
                  <a:pt x="31750" y="307213"/>
                </a:lnTo>
                <a:lnTo>
                  <a:pt x="44450" y="307213"/>
                </a:lnTo>
                <a:lnTo>
                  <a:pt x="44450" y="256412"/>
                </a:lnTo>
                <a:close/>
              </a:path>
              <a:path w="76200" h="307339">
                <a:moveTo>
                  <a:pt x="44450" y="167512"/>
                </a:moveTo>
                <a:lnTo>
                  <a:pt x="31750" y="167512"/>
                </a:lnTo>
                <a:lnTo>
                  <a:pt x="31750" y="218312"/>
                </a:lnTo>
                <a:lnTo>
                  <a:pt x="44450" y="218312"/>
                </a:lnTo>
                <a:lnTo>
                  <a:pt x="44450" y="167512"/>
                </a:lnTo>
                <a:close/>
              </a:path>
              <a:path w="76200" h="307339">
                <a:moveTo>
                  <a:pt x="44450" y="78612"/>
                </a:moveTo>
                <a:lnTo>
                  <a:pt x="31750" y="78612"/>
                </a:lnTo>
                <a:lnTo>
                  <a:pt x="31750" y="129412"/>
                </a:lnTo>
                <a:lnTo>
                  <a:pt x="44450" y="129412"/>
                </a:lnTo>
                <a:lnTo>
                  <a:pt x="44450" y="78612"/>
                </a:lnTo>
                <a:close/>
              </a:path>
              <a:path w="76200" h="307339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18959" y="2065020"/>
            <a:ext cx="1510665" cy="605790"/>
          </a:xfrm>
          <a:custGeom>
            <a:avLst/>
            <a:gdLst/>
            <a:ahLst/>
            <a:cxnLst/>
            <a:rect l="l" t="t" r="r" b="b"/>
            <a:pathLst>
              <a:path w="1510665" h="605789">
                <a:moveTo>
                  <a:pt x="1510538" y="554863"/>
                </a:moveTo>
                <a:lnTo>
                  <a:pt x="1497838" y="554863"/>
                </a:lnTo>
                <a:lnTo>
                  <a:pt x="1497838" y="605663"/>
                </a:lnTo>
                <a:lnTo>
                  <a:pt x="1510538" y="605663"/>
                </a:lnTo>
                <a:lnTo>
                  <a:pt x="1510538" y="554863"/>
                </a:lnTo>
                <a:close/>
              </a:path>
              <a:path w="1510665" h="605789">
                <a:moveTo>
                  <a:pt x="1510538" y="465963"/>
                </a:moveTo>
                <a:lnTo>
                  <a:pt x="1497838" y="465963"/>
                </a:lnTo>
                <a:lnTo>
                  <a:pt x="1497838" y="516763"/>
                </a:lnTo>
                <a:lnTo>
                  <a:pt x="1510538" y="516763"/>
                </a:lnTo>
                <a:lnTo>
                  <a:pt x="1510538" y="465963"/>
                </a:lnTo>
                <a:close/>
              </a:path>
              <a:path w="1510665" h="605789">
                <a:moveTo>
                  <a:pt x="1510538" y="377063"/>
                </a:moveTo>
                <a:lnTo>
                  <a:pt x="1497838" y="377063"/>
                </a:lnTo>
                <a:lnTo>
                  <a:pt x="1497838" y="427863"/>
                </a:lnTo>
                <a:lnTo>
                  <a:pt x="1510538" y="427863"/>
                </a:lnTo>
                <a:lnTo>
                  <a:pt x="1510538" y="377063"/>
                </a:lnTo>
                <a:close/>
              </a:path>
              <a:path w="1510665" h="605789">
                <a:moveTo>
                  <a:pt x="1510538" y="288163"/>
                </a:moveTo>
                <a:lnTo>
                  <a:pt x="1497838" y="288163"/>
                </a:lnTo>
                <a:lnTo>
                  <a:pt x="1497838" y="338963"/>
                </a:lnTo>
                <a:lnTo>
                  <a:pt x="1510538" y="338963"/>
                </a:lnTo>
                <a:lnTo>
                  <a:pt x="1510538" y="288163"/>
                </a:lnTo>
                <a:close/>
              </a:path>
              <a:path w="1510665" h="605789">
                <a:moveTo>
                  <a:pt x="1510538" y="199262"/>
                </a:moveTo>
                <a:lnTo>
                  <a:pt x="1497838" y="199262"/>
                </a:lnTo>
                <a:lnTo>
                  <a:pt x="1497838" y="250062"/>
                </a:lnTo>
                <a:lnTo>
                  <a:pt x="1510538" y="250062"/>
                </a:lnTo>
                <a:lnTo>
                  <a:pt x="1510538" y="199262"/>
                </a:lnTo>
                <a:close/>
              </a:path>
              <a:path w="1510665" h="605789">
                <a:moveTo>
                  <a:pt x="1510538" y="110362"/>
                </a:moveTo>
                <a:lnTo>
                  <a:pt x="1497838" y="110362"/>
                </a:lnTo>
                <a:lnTo>
                  <a:pt x="1497838" y="161162"/>
                </a:lnTo>
                <a:lnTo>
                  <a:pt x="1510538" y="161162"/>
                </a:lnTo>
                <a:lnTo>
                  <a:pt x="1510538" y="110362"/>
                </a:lnTo>
                <a:close/>
              </a:path>
              <a:path w="1510665" h="605789">
                <a:moveTo>
                  <a:pt x="1497838" y="38100"/>
                </a:moveTo>
                <a:lnTo>
                  <a:pt x="1497838" y="72262"/>
                </a:lnTo>
                <a:lnTo>
                  <a:pt x="1510538" y="72262"/>
                </a:lnTo>
                <a:lnTo>
                  <a:pt x="1510538" y="44450"/>
                </a:lnTo>
                <a:lnTo>
                  <a:pt x="1504188" y="44450"/>
                </a:lnTo>
                <a:lnTo>
                  <a:pt x="1497838" y="38100"/>
                </a:lnTo>
                <a:close/>
              </a:path>
              <a:path w="1510665" h="605789">
                <a:moveTo>
                  <a:pt x="1507744" y="31750"/>
                </a:moveTo>
                <a:lnTo>
                  <a:pt x="1487551" y="31750"/>
                </a:lnTo>
                <a:lnTo>
                  <a:pt x="1487551" y="44450"/>
                </a:lnTo>
                <a:lnTo>
                  <a:pt x="1497838" y="44450"/>
                </a:lnTo>
                <a:lnTo>
                  <a:pt x="1497838" y="38100"/>
                </a:lnTo>
                <a:lnTo>
                  <a:pt x="1510538" y="38100"/>
                </a:lnTo>
                <a:lnTo>
                  <a:pt x="1510538" y="34543"/>
                </a:lnTo>
                <a:lnTo>
                  <a:pt x="1507744" y="31750"/>
                </a:lnTo>
                <a:close/>
              </a:path>
              <a:path w="1510665" h="605789">
                <a:moveTo>
                  <a:pt x="1510538" y="38100"/>
                </a:moveTo>
                <a:lnTo>
                  <a:pt x="1497838" y="38100"/>
                </a:lnTo>
                <a:lnTo>
                  <a:pt x="1504188" y="44450"/>
                </a:lnTo>
                <a:lnTo>
                  <a:pt x="1510538" y="44450"/>
                </a:lnTo>
                <a:lnTo>
                  <a:pt x="1510538" y="38100"/>
                </a:lnTo>
                <a:close/>
              </a:path>
              <a:path w="1510665" h="605789">
                <a:moveTo>
                  <a:pt x="1449451" y="31750"/>
                </a:moveTo>
                <a:lnTo>
                  <a:pt x="1398651" y="31750"/>
                </a:lnTo>
                <a:lnTo>
                  <a:pt x="1398651" y="44450"/>
                </a:lnTo>
                <a:lnTo>
                  <a:pt x="1449451" y="44450"/>
                </a:lnTo>
                <a:lnTo>
                  <a:pt x="1449451" y="31750"/>
                </a:lnTo>
                <a:close/>
              </a:path>
              <a:path w="1510665" h="605789">
                <a:moveTo>
                  <a:pt x="1360551" y="31750"/>
                </a:moveTo>
                <a:lnTo>
                  <a:pt x="1309751" y="31750"/>
                </a:lnTo>
                <a:lnTo>
                  <a:pt x="1309751" y="44450"/>
                </a:lnTo>
                <a:lnTo>
                  <a:pt x="1360551" y="44450"/>
                </a:lnTo>
                <a:lnTo>
                  <a:pt x="1360551" y="31750"/>
                </a:lnTo>
                <a:close/>
              </a:path>
              <a:path w="1510665" h="605789">
                <a:moveTo>
                  <a:pt x="1271651" y="31750"/>
                </a:moveTo>
                <a:lnTo>
                  <a:pt x="1220851" y="31750"/>
                </a:lnTo>
                <a:lnTo>
                  <a:pt x="1220851" y="44450"/>
                </a:lnTo>
                <a:lnTo>
                  <a:pt x="1271651" y="44450"/>
                </a:lnTo>
                <a:lnTo>
                  <a:pt x="1271651" y="31750"/>
                </a:lnTo>
                <a:close/>
              </a:path>
              <a:path w="1510665" h="605789">
                <a:moveTo>
                  <a:pt x="1182751" y="31750"/>
                </a:moveTo>
                <a:lnTo>
                  <a:pt x="1131951" y="31750"/>
                </a:lnTo>
                <a:lnTo>
                  <a:pt x="1131951" y="44450"/>
                </a:lnTo>
                <a:lnTo>
                  <a:pt x="1182751" y="44450"/>
                </a:lnTo>
                <a:lnTo>
                  <a:pt x="1182751" y="31750"/>
                </a:lnTo>
                <a:close/>
              </a:path>
              <a:path w="1510665" h="605789">
                <a:moveTo>
                  <a:pt x="1093851" y="31750"/>
                </a:moveTo>
                <a:lnTo>
                  <a:pt x="1043051" y="31750"/>
                </a:lnTo>
                <a:lnTo>
                  <a:pt x="1043051" y="44450"/>
                </a:lnTo>
                <a:lnTo>
                  <a:pt x="1093851" y="44450"/>
                </a:lnTo>
                <a:lnTo>
                  <a:pt x="1093851" y="31750"/>
                </a:lnTo>
                <a:close/>
              </a:path>
              <a:path w="1510665" h="605789">
                <a:moveTo>
                  <a:pt x="1004951" y="31750"/>
                </a:moveTo>
                <a:lnTo>
                  <a:pt x="954151" y="31750"/>
                </a:lnTo>
                <a:lnTo>
                  <a:pt x="954151" y="44450"/>
                </a:lnTo>
                <a:lnTo>
                  <a:pt x="1004951" y="44450"/>
                </a:lnTo>
                <a:lnTo>
                  <a:pt x="1004951" y="31750"/>
                </a:lnTo>
                <a:close/>
              </a:path>
              <a:path w="1510665" h="605789">
                <a:moveTo>
                  <a:pt x="916051" y="31750"/>
                </a:moveTo>
                <a:lnTo>
                  <a:pt x="865251" y="31750"/>
                </a:lnTo>
                <a:lnTo>
                  <a:pt x="865251" y="44450"/>
                </a:lnTo>
                <a:lnTo>
                  <a:pt x="916051" y="44450"/>
                </a:lnTo>
                <a:lnTo>
                  <a:pt x="916051" y="31750"/>
                </a:lnTo>
                <a:close/>
              </a:path>
              <a:path w="1510665" h="605789">
                <a:moveTo>
                  <a:pt x="827151" y="31750"/>
                </a:moveTo>
                <a:lnTo>
                  <a:pt x="776351" y="31750"/>
                </a:lnTo>
                <a:lnTo>
                  <a:pt x="776351" y="44450"/>
                </a:lnTo>
                <a:lnTo>
                  <a:pt x="827151" y="44450"/>
                </a:lnTo>
                <a:lnTo>
                  <a:pt x="827151" y="31750"/>
                </a:lnTo>
                <a:close/>
              </a:path>
              <a:path w="1510665" h="605789">
                <a:moveTo>
                  <a:pt x="738251" y="31750"/>
                </a:moveTo>
                <a:lnTo>
                  <a:pt x="687451" y="31750"/>
                </a:lnTo>
                <a:lnTo>
                  <a:pt x="687451" y="44450"/>
                </a:lnTo>
                <a:lnTo>
                  <a:pt x="738251" y="44450"/>
                </a:lnTo>
                <a:lnTo>
                  <a:pt x="738251" y="31750"/>
                </a:lnTo>
                <a:close/>
              </a:path>
              <a:path w="1510665" h="605789">
                <a:moveTo>
                  <a:pt x="649351" y="31750"/>
                </a:moveTo>
                <a:lnTo>
                  <a:pt x="598551" y="31750"/>
                </a:lnTo>
                <a:lnTo>
                  <a:pt x="598551" y="44450"/>
                </a:lnTo>
                <a:lnTo>
                  <a:pt x="649351" y="44450"/>
                </a:lnTo>
                <a:lnTo>
                  <a:pt x="649351" y="31750"/>
                </a:lnTo>
                <a:close/>
              </a:path>
              <a:path w="1510665" h="605789">
                <a:moveTo>
                  <a:pt x="560451" y="31750"/>
                </a:moveTo>
                <a:lnTo>
                  <a:pt x="509650" y="31750"/>
                </a:lnTo>
                <a:lnTo>
                  <a:pt x="509650" y="44450"/>
                </a:lnTo>
                <a:lnTo>
                  <a:pt x="560451" y="44450"/>
                </a:lnTo>
                <a:lnTo>
                  <a:pt x="560451" y="31750"/>
                </a:lnTo>
                <a:close/>
              </a:path>
              <a:path w="1510665" h="605789">
                <a:moveTo>
                  <a:pt x="471550" y="31750"/>
                </a:moveTo>
                <a:lnTo>
                  <a:pt x="420750" y="31750"/>
                </a:lnTo>
                <a:lnTo>
                  <a:pt x="420750" y="44450"/>
                </a:lnTo>
                <a:lnTo>
                  <a:pt x="471550" y="44450"/>
                </a:lnTo>
                <a:lnTo>
                  <a:pt x="471550" y="31750"/>
                </a:lnTo>
                <a:close/>
              </a:path>
              <a:path w="1510665" h="605789">
                <a:moveTo>
                  <a:pt x="382650" y="31750"/>
                </a:moveTo>
                <a:lnTo>
                  <a:pt x="331850" y="31750"/>
                </a:lnTo>
                <a:lnTo>
                  <a:pt x="331850" y="44450"/>
                </a:lnTo>
                <a:lnTo>
                  <a:pt x="382650" y="44450"/>
                </a:lnTo>
                <a:lnTo>
                  <a:pt x="382650" y="31750"/>
                </a:lnTo>
                <a:close/>
              </a:path>
              <a:path w="1510665" h="605789">
                <a:moveTo>
                  <a:pt x="293750" y="31750"/>
                </a:moveTo>
                <a:lnTo>
                  <a:pt x="242950" y="31750"/>
                </a:lnTo>
                <a:lnTo>
                  <a:pt x="242950" y="44450"/>
                </a:lnTo>
                <a:lnTo>
                  <a:pt x="293750" y="44450"/>
                </a:lnTo>
                <a:lnTo>
                  <a:pt x="293750" y="31750"/>
                </a:lnTo>
                <a:close/>
              </a:path>
              <a:path w="1510665" h="605789">
                <a:moveTo>
                  <a:pt x="204850" y="31750"/>
                </a:moveTo>
                <a:lnTo>
                  <a:pt x="154050" y="31750"/>
                </a:lnTo>
                <a:lnTo>
                  <a:pt x="154050" y="44450"/>
                </a:lnTo>
                <a:lnTo>
                  <a:pt x="204850" y="44450"/>
                </a:lnTo>
                <a:lnTo>
                  <a:pt x="204850" y="31750"/>
                </a:lnTo>
                <a:close/>
              </a:path>
              <a:path w="1510665" h="605789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5150" y="44450"/>
                </a:lnTo>
                <a:lnTo>
                  <a:pt x="6515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510665" h="605789">
                <a:moveTo>
                  <a:pt x="76200" y="31750"/>
                </a:moveTo>
                <a:lnTo>
                  <a:pt x="65150" y="31750"/>
                </a:lnTo>
                <a:lnTo>
                  <a:pt x="6515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510665" h="605789">
                <a:moveTo>
                  <a:pt x="11595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15950" y="44450"/>
                </a:lnTo>
                <a:lnTo>
                  <a:pt x="115950" y="3175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091553" y="2231263"/>
            <a:ext cx="103314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Dynamically  </a:t>
            </a:r>
            <a:r>
              <a:rPr sz="1400" spc="40" dirty="0">
                <a:latin typeface="Arial"/>
                <a:cs typeface="Arial"/>
              </a:rPr>
              <a:t>created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869182" y="3425952"/>
            <a:ext cx="4612640" cy="588010"/>
          </a:xfrm>
          <a:custGeom>
            <a:avLst/>
            <a:gdLst/>
            <a:ahLst/>
            <a:cxnLst/>
            <a:rect l="l" t="t" r="r" b="b"/>
            <a:pathLst>
              <a:path w="4612640" h="588010">
                <a:moveTo>
                  <a:pt x="12700" y="0"/>
                </a:moveTo>
                <a:lnTo>
                  <a:pt x="0" y="0"/>
                </a:lnTo>
                <a:lnTo>
                  <a:pt x="0" y="585165"/>
                </a:lnTo>
                <a:lnTo>
                  <a:pt x="2793" y="588010"/>
                </a:lnTo>
                <a:lnTo>
                  <a:pt x="4577715" y="588010"/>
                </a:lnTo>
                <a:lnTo>
                  <a:pt x="4580509" y="585165"/>
                </a:lnTo>
                <a:lnTo>
                  <a:pt x="4580509" y="581660"/>
                </a:lnTo>
                <a:lnTo>
                  <a:pt x="12700" y="581660"/>
                </a:lnTo>
                <a:lnTo>
                  <a:pt x="6350" y="575310"/>
                </a:lnTo>
                <a:lnTo>
                  <a:pt x="12700" y="575310"/>
                </a:lnTo>
                <a:lnTo>
                  <a:pt x="12700" y="0"/>
                </a:lnTo>
                <a:close/>
              </a:path>
              <a:path w="4612640" h="588010">
                <a:moveTo>
                  <a:pt x="12700" y="575310"/>
                </a:moveTo>
                <a:lnTo>
                  <a:pt x="6350" y="575310"/>
                </a:lnTo>
                <a:lnTo>
                  <a:pt x="12700" y="581660"/>
                </a:lnTo>
                <a:lnTo>
                  <a:pt x="12700" y="575310"/>
                </a:lnTo>
                <a:close/>
              </a:path>
              <a:path w="4612640" h="588010">
                <a:moveTo>
                  <a:pt x="4567809" y="575310"/>
                </a:moveTo>
                <a:lnTo>
                  <a:pt x="12700" y="575310"/>
                </a:lnTo>
                <a:lnTo>
                  <a:pt x="12700" y="581660"/>
                </a:lnTo>
                <a:lnTo>
                  <a:pt x="4567809" y="581660"/>
                </a:lnTo>
                <a:lnTo>
                  <a:pt x="4567809" y="575310"/>
                </a:lnTo>
                <a:close/>
              </a:path>
              <a:path w="4612640" h="588010">
                <a:moveTo>
                  <a:pt x="4580509" y="407035"/>
                </a:moveTo>
                <a:lnTo>
                  <a:pt x="4567809" y="407035"/>
                </a:lnTo>
                <a:lnTo>
                  <a:pt x="4567809" y="581660"/>
                </a:lnTo>
                <a:lnTo>
                  <a:pt x="4574159" y="575310"/>
                </a:lnTo>
                <a:lnTo>
                  <a:pt x="4580509" y="575310"/>
                </a:lnTo>
                <a:lnTo>
                  <a:pt x="4580509" y="407035"/>
                </a:lnTo>
                <a:close/>
              </a:path>
              <a:path w="4612640" h="588010">
                <a:moveTo>
                  <a:pt x="4580509" y="575310"/>
                </a:moveTo>
                <a:lnTo>
                  <a:pt x="4574159" y="575310"/>
                </a:lnTo>
                <a:lnTo>
                  <a:pt x="4567809" y="581660"/>
                </a:lnTo>
                <a:lnTo>
                  <a:pt x="4580509" y="581660"/>
                </a:lnTo>
                <a:lnTo>
                  <a:pt x="4580509" y="575310"/>
                </a:lnTo>
                <a:close/>
              </a:path>
              <a:path w="4612640" h="588010">
                <a:moveTo>
                  <a:pt x="4574159" y="343535"/>
                </a:moveTo>
                <a:lnTo>
                  <a:pt x="4536059" y="419735"/>
                </a:lnTo>
                <a:lnTo>
                  <a:pt x="4567809" y="419735"/>
                </a:lnTo>
                <a:lnTo>
                  <a:pt x="4567809" y="407035"/>
                </a:lnTo>
                <a:lnTo>
                  <a:pt x="4605909" y="407035"/>
                </a:lnTo>
                <a:lnTo>
                  <a:pt x="4574159" y="343535"/>
                </a:lnTo>
                <a:close/>
              </a:path>
              <a:path w="4612640" h="588010">
                <a:moveTo>
                  <a:pt x="4605909" y="407035"/>
                </a:moveTo>
                <a:lnTo>
                  <a:pt x="4580509" y="407035"/>
                </a:lnTo>
                <a:lnTo>
                  <a:pt x="4580509" y="419735"/>
                </a:lnTo>
                <a:lnTo>
                  <a:pt x="4612259" y="419735"/>
                </a:lnTo>
                <a:lnTo>
                  <a:pt x="4605909" y="40703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95147" y="3646728"/>
            <a:ext cx="8370570" cy="88455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4217035">
              <a:lnSpc>
                <a:spcPct val="100000"/>
              </a:lnSpc>
              <a:spcBef>
                <a:spcPts val="830"/>
              </a:spcBef>
            </a:pPr>
            <a:r>
              <a:rPr sz="1400" spc="-15" dirty="0">
                <a:latin typeface="Arial"/>
                <a:cs typeface="Arial"/>
              </a:rPr>
              <a:t>Request </a:t>
            </a:r>
            <a:r>
              <a:rPr sz="1400" spc="10" dirty="0">
                <a:latin typeface="Arial"/>
                <a:cs typeface="Arial"/>
              </a:rPr>
              <a:t>Volume </a:t>
            </a:r>
            <a:r>
              <a:rPr sz="1400" spc="15" dirty="0">
                <a:latin typeface="Arial"/>
                <a:cs typeface="Arial"/>
              </a:rPr>
              <a:t>with </a:t>
            </a:r>
            <a:r>
              <a:rPr sz="1400" spc="35" dirty="0">
                <a:latin typeface="Arial"/>
                <a:cs typeface="Arial"/>
              </a:rPr>
              <a:t>storage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class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5100"/>
              </a:lnSpc>
              <a:spcBef>
                <a:spcPts val="484"/>
              </a:spcBef>
            </a:pPr>
            <a:r>
              <a:rPr sz="1400" spc="10" dirty="0">
                <a:solidFill>
                  <a:srgbClr val="585858"/>
                </a:solidFill>
                <a:latin typeface="Arial"/>
                <a:cs typeface="Arial"/>
              </a:rPr>
              <a:t>Instead</a:t>
            </a:r>
            <a:r>
              <a:rPr sz="1400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1400" spc="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585858"/>
                </a:solidFill>
                <a:latin typeface="Arial"/>
                <a:cs typeface="Arial"/>
              </a:rPr>
              <a:t>admin</a:t>
            </a:r>
            <a:r>
              <a:rPr sz="1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9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400" spc="25" dirty="0">
                <a:solidFill>
                  <a:srgbClr val="585858"/>
                </a:solidFill>
                <a:latin typeface="Arial"/>
                <a:cs typeface="Arial"/>
              </a:rPr>
              <a:t> create</a:t>
            </a:r>
            <a:r>
              <a:rPr sz="14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585858"/>
                </a:solidFill>
                <a:latin typeface="Arial"/>
                <a:cs typeface="Arial"/>
              </a:rPr>
              <a:t>PV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manually,</a:t>
            </a:r>
            <a:r>
              <a:rPr sz="1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585858"/>
                </a:solidFill>
                <a:latin typeface="Arial"/>
                <a:cs typeface="Arial"/>
              </a:rPr>
              <a:t>admin</a:t>
            </a:r>
            <a:r>
              <a:rPr sz="1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Arial"/>
                <a:cs typeface="Arial"/>
              </a:rPr>
              <a:t>can</a:t>
            </a:r>
            <a:r>
              <a:rPr sz="1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585858"/>
                </a:solidFill>
                <a:latin typeface="Arial"/>
                <a:cs typeface="Arial"/>
              </a:rPr>
              <a:t>deploy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Arial"/>
                <a:cs typeface="Arial"/>
              </a:rPr>
              <a:t>Persistent</a:t>
            </a:r>
            <a:r>
              <a:rPr sz="1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585858"/>
                </a:solidFill>
                <a:latin typeface="Arial"/>
                <a:cs typeface="Arial"/>
              </a:rPr>
              <a:t>volume </a:t>
            </a:r>
            <a:r>
              <a:rPr sz="1400" spc="10" dirty="0">
                <a:solidFill>
                  <a:srgbClr val="585858"/>
                </a:solidFill>
                <a:latin typeface="Arial"/>
                <a:cs typeface="Arial"/>
              </a:rPr>
              <a:t>provisioner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585858"/>
                </a:solidFill>
                <a:latin typeface="Arial"/>
                <a:cs typeface="Arial"/>
              </a:rPr>
              <a:t>define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Arial"/>
                <a:cs typeface="Arial"/>
              </a:rPr>
              <a:t>one  </a:t>
            </a:r>
            <a:r>
              <a:rPr sz="1400" spc="55" dirty="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585858"/>
                </a:solidFill>
                <a:latin typeface="Arial"/>
                <a:cs typeface="Arial"/>
              </a:rPr>
              <a:t>more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Arial"/>
                <a:cs typeface="Arial"/>
              </a:rPr>
              <a:t>storage</a:t>
            </a:r>
            <a:r>
              <a:rPr sz="1400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class</a:t>
            </a:r>
            <a:r>
              <a:rPr sz="1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585858"/>
                </a:solidFill>
                <a:latin typeface="Arial"/>
                <a:cs typeface="Arial"/>
              </a:rPr>
              <a:t>object</a:t>
            </a:r>
            <a:r>
              <a:rPr sz="1400" spc="-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9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400" spc="15" dirty="0">
                <a:solidFill>
                  <a:srgbClr val="585858"/>
                </a:solidFill>
                <a:latin typeface="Arial"/>
                <a:cs typeface="Arial"/>
              </a:rPr>
              <a:t> let</a:t>
            </a:r>
            <a:r>
              <a:rPr sz="14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users</a:t>
            </a:r>
            <a:r>
              <a:rPr sz="1400" spc="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585858"/>
                </a:solidFill>
                <a:latin typeface="Arial"/>
                <a:cs typeface="Arial"/>
              </a:rPr>
              <a:t>choose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585858"/>
                </a:solidFill>
                <a:latin typeface="Arial"/>
                <a:cs typeface="Arial"/>
              </a:rPr>
              <a:t>type</a:t>
            </a:r>
            <a:r>
              <a:rPr sz="14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of </a:t>
            </a:r>
            <a:r>
              <a:rPr sz="1400" spc="-40" dirty="0">
                <a:solidFill>
                  <a:srgbClr val="585858"/>
                </a:solidFill>
                <a:latin typeface="Arial"/>
                <a:cs typeface="Arial"/>
              </a:rPr>
              <a:t>PV.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16535"/>
            <a:ext cx="3480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/>
              <a:t>Dynamic</a:t>
            </a:r>
            <a:r>
              <a:rPr sz="2800" spc="-40" dirty="0"/>
              <a:t> </a:t>
            </a:r>
            <a:r>
              <a:rPr sz="2800" spc="15" dirty="0"/>
              <a:t>Provisioning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453128" y="1840992"/>
            <a:ext cx="2141220" cy="1424940"/>
          </a:xfrm>
          <a:custGeom>
            <a:avLst/>
            <a:gdLst/>
            <a:ahLst/>
            <a:cxnLst/>
            <a:rect l="l" t="t" r="r" b="b"/>
            <a:pathLst>
              <a:path w="2141220" h="1424939">
                <a:moveTo>
                  <a:pt x="0" y="1424940"/>
                </a:moveTo>
                <a:lnTo>
                  <a:pt x="2141220" y="1424940"/>
                </a:lnTo>
                <a:lnTo>
                  <a:pt x="2141220" y="0"/>
                </a:lnTo>
                <a:lnTo>
                  <a:pt x="0" y="0"/>
                </a:lnTo>
                <a:lnTo>
                  <a:pt x="0" y="142494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31867" y="1911476"/>
            <a:ext cx="1689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585858"/>
                </a:solidFill>
                <a:latin typeface="Arial"/>
                <a:cs typeface="Arial"/>
              </a:rPr>
              <a:t>apiVersion: </a:t>
            </a:r>
            <a:r>
              <a:rPr sz="1000" dirty="0">
                <a:solidFill>
                  <a:srgbClr val="585858"/>
                </a:solidFill>
                <a:latin typeface="Arial"/>
                <a:cs typeface="Arial"/>
              </a:rPr>
              <a:t>storage.k8s.io/v1  kind: </a:t>
            </a:r>
            <a:r>
              <a:rPr sz="1000" spc="-5" dirty="0">
                <a:solidFill>
                  <a:srgbClr val="585858"/>
                </a:solidFill>
                <a:latin typeface="Arial"/>
                <a:cs typeface="Arial"/>
              </a:rPr>
              <a:t>StorageClass  </a:t>
            </a:r>
            <a:r>
              <a:rPr sz="1000" spc="10" dirty="0">
                <a:solidFill>
                  <a:srgbClr val="585858"/>
                </a:solidFill>
                <a:latin typeface="Arial"/>
                <a:cs typeface="Arial"/>
              </a:rPr>
              <a:t>metadata: </a:t>
            </a:r>
            <a:r>
              <a:rPr sz="10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 marL="73660">
              <a:lnSpc>
                <a:spcPct val="100000"/>
              </a:lnSpc>
            </a:pPr>
            <a:r>
              <a:rPr sz="1000" dirty="0">
                <a:solidFill>
                  <a:srgbClr val="585858"/>
                </a:solidFill>
                <a:latin typeface="Arial"/>
                <a:cs typeface="Arial"/>
              </a:rPr>
              <a:t>name: fast</a:t>
            </a:r>
            <a:r>
              <a:rPr sz="10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1867" y="2521076"/>
            <a:ext cx="1847850" cy="789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solidFill>
                  <a:srgbClr val="585858"/>
                </a:solidFill>
                <a:latin typeface="Arial"/>
                <a:cs typeface="Arial"/>
              </a:rPr>
              <a:t>provisioner: </a:t>
            </a:r>
            <a:r>
              <a:rPr sz="1000" spc="25" dirty="0">
                <a:solidFill>
                  <a:srgbClr val="585858"/>
                </a:solidFill>
                <a:latin typeface="Arial"/>
                <a:cs typeface="Arial"/>
              </a:rPr>
              <a:t>kubernetes.io/gce-  </a:t>
            </a:r>
            <a:r>
              <a:rPr sz="1000" spc="15" dirty="0">
                <a:solidFill>
                  <a:srgbClr val="585858"/>
                </a:solidFill>
                <a:latin typeface="Arial"/>
                <a:cs typeface="Arial"/>
              </a:rPr>
              <a:t>pd </a:t>
            </a:r>
            <a:endParaRPr sz="1000">
              <a:latin typeface="Arial"/>
              <a:cs typeface="Arial"/>
            </a:endParaRPr>
          </a:p>
          <a:p>
            <a:pPr marL="73660" marR="1014094" indent="-60960">
              <a:lnSpc>
                <a:spcPct val="100000"/>
              </a:lnSpc>
            </a:pPr>
            <a:r>
              <a:rPr sz="1000" spc="10" dirty="0">
                <a:solidFill>
                  <a:srgbClr val="585858"/>
                </a:solidFill>
                <a:latin typeface="Arial"/>
                <a:cs typeface="Arial"/>
              </a:rPr>
              <a:t>parameters:  </a:t>
            </a:r>
            <a:r>
              <a:rPr sz="1000" spc="25" dirty="0">
                <a:solidFill>
                  <a:srgbClr val="585858"/>
                </a:solidFill>
                <a:latin typeface="Arial"/>
                <a:cs typeface="Arial"/>
              </a:rPr>
              <a:t>type:</a:t>
            </a:r>
            <a:r>
              <a:rPr sz="10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585858"/>
                </a:solidFill>
                <a:latin typeface="Arial"/>
                <a:cs typeface="Arial"/>
              </a:rPr>
              <a:t>pd-ssd </a:t>
            </a:r>
            <a:endParaRPr sz="1000">
              <a:latin typeface="Arial"/>
              <a:cs typeface="Arial"/>
            </a:endParaRPr>
          </a:p>
          <a:p>
            <a:pPr marL="73660">
              <a:lnSpc>
                <a:spcPct val="100000"/>
              </a:lnSpc>
              <a:spcBef>
                <a:spcPts val="15"/>
              </a:spcBef>
            </a:pPr>
            <a:r>
              <a:rPr sz="1000" spc="-10" dirty="0">
                <a:solidFill>
                  <a:srgbClr val="585858"/>
                </a:solidFill>
                <a:latin typeface="Arial"/>
                <a:cs typeface="Arial"/>
              </a:rPr>
              <a:t>zone:</a:t>
            </a:r>
            <a:r>
              <a:rPr sz="1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585858"/>
                </a:solidFill>
                <a:latin typeface="Arial"/>
                <a:cs typeface="Arial"/>
              </a:rPr>
              <a:t>europe-west1-b 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86483" y="1840992"/>
            <a:ext cx="2141220" cy="1824355"/>
          </a:xfrm>
          <a:custGeom>
            <a:avLst/>
            <a:gdLst/>
            <a:ahLst/>
            <a:cxnLst/>
            <a:rect l="l" t="t" r="r" b="b"/>
            <a:pathLst>
              <a:path w="2141220" h="1824354">
                <a:moveTo>
                  <a:pt x="0" y="1824227"/>
                </a:moveTo>
                <a:lnTo>
                  <a:pt x="2141219" y="1824227"/>
                </a:lnTo>
                <a:lnTo>
                  <a:pt x="2141219" y="0"/>
                </a:lnTo>
                <a:lnTo>
                  <a:pt x="0" y="0"/>
                </a:lnTo>
                <a:lnTo>
                  <a:pt x="0" y="1824227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65477" y="1911476"/>
            <a:ext cx="1691639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585858"/>
                </a:solidFill>
                <a:latin typeface="Arial"/>
                <a:cs typeface="Arial"/>
              </a:rPr>
              <a:t>apiVersion:</a:t>
            </a:r>
            <a:r>
              <a:rPr sz="1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000" spc="-85" dirty="0">
                <a:solidFill>
                  <a:srgbClr val="585858"/>
                </a:solidFill>
                <a:latin typeface="Arial"/>
                <a:cs typeface="Arial"/>
              </a:rPr>
              <a:t>v1</a:t>
            </a:r>
            <a:r>
              <a:rPr sz="10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solidFill>
                  <a:srgbClr val="585858"/>
                </a:solidFill>
                <a:latin typeface="Arial"/>
                <a:cs typeface="Arial"/>
              </a:rPr>
              <a:t>kind: </a:t>
            </a:r>
            <a:r>
              <a:rPr sz="1000" spc="5" dirty="0">
                <a:solidFill>
                  <a:srgbClr val="585858"/>
                </a:solidFill>
                <a:latin typeface="Arial"/>
                <a:cs typeface="Arial"/>
              </a:rPr>
              <a:t>PersistentVolumeClaim  </a:t>
            </a:r>
            <a:r>
              <a:rPr sz="1000" spc="10" dirty="0">
                <a:solidFill>
                  <a:srgbClr val="585858"/>
                </a:solidFill>
                <a:latin typeface="Arial"/>
                <a:cs typeface="Arial"/>
              </a:rPr>
              <a:t>metadata: </a:t>
            </a:r>
            <a:endParaRPr sz="1000">
              <a:latin typeface="Arial"/>
              <a:cs typeface="Arial"/>
            </a:endParaRPr>
          </a:p>
          <a:p>
            <a:pPr marL="12700" marR="372110" indent="60960">
              <a:lnSpc>
                <a:spcPct val="100000"/>
              </a:lnSpc>
            </a:pPr>
            <a:r>
              <a:rPr sz="1000" dirty="0">
                <a:solidFill>
                  <a:srgbClr val="585858"/>
                </a:solidFill>
                <a:latin typeface="Arial"/>
                <a:cs typeface="Arial"/>
              </a:rPr>
              <a:t>name: </a:t>
            </a:r>
            <a:r>
              <a:rPr sz="1000" spc="30" dirty="0">
                <a:solidFill>
                  <a:srgbClr val="585858"/>
                </a:solidFill>
                <a:latin typeface="Arial"/>
                <a:cs typeface="Arial"/>
              </a:rPr>
              <a:t>mongodb-pvc  </a:t>
            </a:r>
            <a:r>
              <a:rPr sz="1000" dirty="0">
                <a:solidFill>
                  <a:srgbClr val="585858"/>
                </a:solidFill>
                <a:latin typeface="Arial"/>
                <a:cs typeface="Arial"/>
              </a:rPr>
              <a:t>spec: 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6438" y="2673476"/>
            <a:ext cx="14560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585858"/>
                </a:solidFill>
                <a:latin typeface="Arial"/>
                <a:cs typeface="Arial"/>
              </a:rPr>
              <a:t>storageClassName: </a:t>
            </a:r>
            <a:r>
              <a:rPr sz="1000" spc="25" dirty="0">
                <a:solidFill>
                  <a:srgbClr val="585858"/>
                </a:solidFill>
                <a:latin typeface="Arial"/>
                <a:cs typeface="Arial"/>
              </a:rPr>
              <a:t>fast  </a:t>
            </a:r>
            <a:r>
              <a:rPr sz="1000" spc="5" dirty="0">
                <a:solidFill>
                  <a:srgbClr val="585858"/>
                </a:solidFill>
                <a:latin typeface="Arial"/>
                <a:cs typeface="Arial"/>
              </a:rPr>
              <a:t>resources: 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6438" y="2978657"/>
            <a:ext cx="1120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885" marR="5080" indent="-12065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solidFill>
                  <a:srgbClr val="585858"/>
                </a:solidFill>
                <a:latin typeface="Arial"/>
                <a:cs typeface="Arial"/>
              </a:rPr>
              <a:t>requests:  </a:t>
            </a:r>
            <a:r>
              <a:rPr sz="1000" spc="10" dirty="0">
                <a:solidFill>
                  <a:srgbClr val="585858"/>
                </a:solidFill>
                <a:latin typeface="Arial"/>
                <a:cs typeface="Arial"/>
              </a:rPr>
              <a:t>storage:</a:t>
            </a:r>
            <a:r>
              <a:rPr sz="10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585858"/>
                </a:solidFill>
                <a:latin typeface="Arial"/>
                <a:cs typeface="Arial"/>
              </a:rPr>
              <a:t>100Mi</a:t>
            </a:r>
            <a:r>
              <a:rPr sz="10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585858"/>
                </a:solidFill>
                <a:latin typeface="Arial"/>
                <a:cs typeface="Arial"/>
              </a:rPr>
              <a:t>accessModes: 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105" dirty="0">
                <a:solidFill>
                  <a:srgbClr val="585858"/>
                </a:solidFill>
                <a:latin typeface="Arial"/>
                <a:cs typeface="Arial"/>
              </a:rPr>
              <a:t>-</a:t>
            </a:r>
            <a:r>
              <a:rPr sz="10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585858"/>
                </a:solidFill>
                <a:latin typeface="Arial"/>
                <a:cs typeface="Arial"/>
              </a:rPr>
              <a:t>ReadWriteOnce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82495" y="2673095"/>
            <a:ext cx="1504315" cy="195580"/>
          </a:xfrm>
          <a:custGeom>
            <a:avLst/>
            <a:gdLst/>
            <a:ahLst/>
            <a:cxnLst/>
            <a:rect l="l" t="t" r="r" b="b"/>
            <a:pathLst>
              <a:path w="1504314" h="195580">
                <a:moveTo>
                  <a:pt x="0" y="195071"/>
                </a:moveTo>
                <a:lnTo>
                  <a:pt x="1504188" y="195071"/>
                </a:lnTo>
                <a:lnTo>
                  <a:pt x="1504188" y="0"/>
                </a:lnTo>
                <a:lnTo>
                  <a:pt x="0" y="0"/>
                </a:lnTo>
                <a:lnTo>
                  <a:pt x="0" y="195071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41520" y="2407920"/>
            <a:ext cx="730250" cy="134620"/>
          </a:xfrm>
          <a:custGeom>
            <a:avLst/>
            <a:gdLst/>
            <a:ahLst/>
            <a:cxnLst/>
            <a:rect l="l" t="t" r="r" b="b"/>
            <a:pathLst>
              <a:path w="730250" h="134619">
                <a:moveTo>
                  <a:pt x="0" y="134112"/>
                </a:moveTo>
                <a:lnTo>
                  <a:pt x="729996" y="134112"/>
                </a:lnTo>
                <a:lnTo>
                  <a:pt x="729996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85286" y="2454020"/>
            <a:ext cx="1356360" cy="323215"/>
          </a:xfrm>
          <a:custGeom>
            <a:avLst/>
            <a:gdLst/>
            <a:ahLst/>
            <a:cxnLst/>
            <a:rect l="l" t="t" r="r" b="b"/>
            <a:pathLst>
              <a:path w="1356360" h="323214">
                <a:moveTo>
                  <a:pt x="49656" y="299466"/>
                </a:moveTo>
                <a:lnTo>
                  <a:pt x="0" y="310261"/>
                </a:lnTo>
                <a:lnTo>
                  <a:pt x="2793" y="322706"/>
                </a:lnTo>
                <a:lnTo>
                  <a:pt x="52324" y="311785"/>
                </a:lnTo>
                <a:lnTo>
                  <a:pt x="49656" y="299466"/>
                </a:lnTo>
                <a:close/>
              </a:path>
              <a:path w="1356360" h="323214">
                <a:moveTo>
                  <a:pt x="136525" y="280416"/>
                </a:moveTo>
                <a:lnTo>
                  <a:pt x="86867" y="291338"/>
                </a:lnTo>
                <a:lnTo>
                  <a:pt x="89662" y="303656"/>
                </a:lnTo>
                <a:lnTo>
                  <a:pt x="139191" y="292862"/>
                </a:lnTo>
                <a:lnTo>
                  <a:pt x="136525" y="280416"/>
                </a:lnTo>
                <a:close/>
              </a:path>
              <a:path w="1356360" h="323214">
                <a:moveTo>
                  <a:pt x="223392" y="261493"/>
                </a:moveTo>
                <a:lnTo>
                  <a:pt x="173736" y="272415"/>
                </a:lnTo>
                <a:lnTo>
                  <a:pt x="176402" y="284734"/>
                </a:lnTo>
                <a:lnTo>
                  <a:pt x="226060" y="273939"/>
                </a:lnTo>
                <a:lnTo>
                  <a:pt x="223392" y="261493"/>
                </a:lnTo>
                <a:close/>
              </a:path>
              <a:path w="1356360" h="323214">
                <a:moveTo>
                  <a:pt x="310261" y="242570"/>
                </a:moveTo>
                <a:lnTo>
                  <a:pt x="260603" y="253365"/>
                </a:lnTo>
                <a:lnTo>
                  <a:pt x="263271" y="265811"/>
                </a:lnTo>
                <a:lnTo>
                  <a:pt x="312927" y="255016"/>
                </a:lnTo>
                <a:lnTo>
                  <a:pt x="310261" y="242570"/>
                </a:lnTo>
                <a:close/>
              </a:path>
              <a:path w="1356360" h="323214">
                <a:moveTo>
                  <a:pt x="397128" y="223647"/>
                </a:moveTo>
                <a:lnTo>
                  <a:pt x="347472" y="234442"/>
                </a:lnTo>
                <a:lnTo>
                  <a:pt x="350138" y="246887"/>
                </a:lnTo>
                <a:lnTo>
                  <a:pt x="399796" y="236093"/>
                </a:lnTo>
                <a:lnTo>
                  <a:pt x="397128" y="223647"/>
                </a:lnTo>
                <a:close/>
              </a:path>
              <a:path w="1356360" h="323214">
                <a:moveTo>
                  <a:pt x="483997" y="204724"/>
                </a:moveTo>
                <a:lnTo>
                  <a:pt x="434339" y="215519"/>
                </a:lnTo>
                <a:lnTo>
                  <a:pt x="437007" y="227965"/>
                </a:lnTo>
                <a:lnTo>
                  <a:pt x="486663" y="217043"/>
                </a:lnTo>
                <a:lnTo>
                  <a:pt x="483997" y="204724"/>
                </a:lnTo>
                <a:close/>
              </a:path>
              <a:path w="1356360" h="323214">
                <a:moveTo>
                  <a:pt x="570864" y="185674"/>
                </a:moveTo>
                <a:lnTo>
                  <a:pt x="521208" y="196596"/>
                </a:lnTo>
                <a:lnTo>
                  <a:pt x="523875" y="208915"/>
                </a:lnTo>
                <a:lnTo>
                  <a:pt x="573532" y="198120"/>
                </a:lnTo>
                <a:lnTo>
                  <a:pt x="570864" y="185674"/>
                </a:lnTo>
                <a:close/>
              </a:path>
              <a:path w="1356360" h="323214">
                <a:moveTo>
                  <a:pt x="657733" y="166751"/>
                </a:moveTo>
                <a:lnTo>
                  <a:pt x="608076" y="177546"/>
                </a:lnTo>
                <a:lnTo>
                  <a:pt x="610742" y="189992"/>
                </a:lnTo>
                <a:lnTo>
                  <a:pt x="660400" y="179197"/>
                </a:lnTo>
                <a:lnTo>
                  <a:pt x="657733" y="166751"/>
                </a:lnTo>
                <a:close/>
              </a:path>
              <a:path w="1356360" h="323214">
                <a:moveTo>
                  <a:pt x="744474" y="147828"/>
                </a:moveTo>
                <a:lnTo>
                  <a:pt x="694943" y="158623"/>
                </a:lnTo>
                <a:lnTo>
                  <a:pt x="697611" y="171069"/>
                </a:lnTo>
                <a:lnTo>
                  <a:pt x="747267" y="160274"/>
                </a:lnTo>
                <a:lnTo>
                  <a:pt x="744474" y="147828"/>
                </a:lnTo>
                <a:close/>
              </a:path>
              <a:path w="1356360" h="323214">
                <a:moveTo>
                  <a:pt x="831341" y="128905"/>
                </a:moveTo>
                <a:lnTo>
                  <a:pt x="781812" y="139700"/>
                </a:lnTo>
                <a:lnTo>
                  <a:pt x="784478" y="152146"/>
                </a:lnTo>
                <a:lnTo>
                  <a:pt x="834136" y="141351"/>
                </a:lnTo>
                <a:lnTo>
                  <a:pt x="831341" y="128905"/>
                </a:lnTo>
                <a:close/>
              </a:path>
              <a:path w="1356360" h="323214">
                <a:moveTo>
                  <a:pt x="918210" y="109981"/>
                </a:moveTo>
                <a:lnTo>
                  <a:pt x="868552" y="120777"/>
                </a:lnTo>
                <a:lnTo>
                  <a:pt x="871347" y="133223"/>
                </a:lnTo>
                <a:lnTo>
                  <a:pt x="921003" y="122301"/>
                </a:lnTo>
                <a:lnTo>
                  <a:pt x="918210" y="109981"/>
                </a:lnTo>
                <a:close/>
              </a:path>
              <a:path w="1356360" h="323214">
                <a:moveTo>
                  <a:pt x="1005077" y="90931"/>
                </a:moveTo>
                <a:lnTo>
                  <a:pt x="955421" y="101854"/>
                </a:lnTo>
                <a:lnTo>
                  <a:pt x="958214" y="114173"/>
                </a:lnTo>
                <a:lnTo>
                  <a:pt x="1007872" y="103378"/>
                </a:lnTo>
                <a:lnTo>
                  <a:pt x="1005077" y="90931"/>
                </a:lnTo>
                <a:close/>
              </a:path>
              <a:path w="1356360" h="323214">
                <a:moveTo>
                  <a:pt x="1091946" y="72009"/>
                </a:moveTo>
                <a:lnTo>
                  <a:pt x="1042288" y="82804"/>
                </a:lnTo>
                <a:lnTo>
                  <a:pt x="1045083" y="95250"/>
                </a:lnTo>
                <a:lnTo>
                  <a:pt x="1094613" y="84455"/>
                </a:lnTo>
                <a:lnTo>
                  <a:pt x="1091946" y="72009"/>
                </a:lnTo>
                <a:close/>
              </a:path>
              <a:path w="1356360" h="323214">
                <a:moveTo>
                  <a:pt x="1178814" y="53086"/>
                </a:moveTo>
                <a:lnTo>
                  <a:pt x="1129157" y="63881"/>
                </a:lnTo>
                <a:lnTo>
                  <a:pt x="1131951" y="76327"/>
                </a:lnTo>
                <a:lnTo>
                  <a:pt x="1181480" y="65531"/>
                </a:lnTo>
                <a:lnTo>
                  <a:pt x="1178814" y="53086"/>
                </a:lnTo>
                <a:close/>
              </a:path>
              <a:path w="1356360" h="323214">
                <a:moveTo>
                  <a:pt x="1265682" y="34162"/>
                </a:moveTo>
                <a:lnTo>
                  <a:pt x="1216025" y="44958"/>
                </a:lnTo>
                <a:lnTo>
                  <a:pt x="1218691" y="57404"/>
                </a:lnTo>
                <a:lnTo>
                  <a:pt x="1268349" y="46609"/>
                </a:lnTo>
                <a:lnTo>
                  <a:pt x="1265682" y="34162"/>
                </a:lnTo>
                <a:close/>
              </a:path>
              <a:path w="1356360" h="323214">
                <a:moveTo>
                  <a:pt x="1273302" y="0"/>
                </a:moveTo>
                <a:lnTo>
                  <a:pt x="1289558" y="74422"/>
                </a:lnTo>
                <a:lnTo>
                  <a:pt x="1355852" y="20955"/>
                </a:lnTo>
                <a:lnTo>
                  <a:pt x="127330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116535"/>
            <a:ext cx="2249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0" dirty="0">
                <a:latin typeface="Arial"/>
                <a:cs typeface="Arial"/>
              </a:rPr>
              <a:t>Storage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858139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585858"/>
                </a:solidFill>
                <a:latin typeface="Arial"/>
                <a:cs typeface="Arial"/>
              </a:rPr>
              <a:t>Ex</a:t>
            </a:r>
            <a:r>
              <a:rPr sz="1800" spc="-85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800" spc="35" dirty="0">
                <a:solidFill>
                  <a:srgbClr val="585858"/>
                </a:solidFill>
                <a:latin typeface="Arial"/>
                <a:cs typeface="Arial"/>
              </a:rPr>
              <a:t>mple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5008" y="1266444"/>
            <a:ext cx="2532888" cy="1502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63823" y="1266444"/>
            <a:ext cx="3063240" cy="1502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116535"/>
            <a:ext cx="2249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0" dirty="0">
                <a:latin typeface="Arial"/>
                <a:cs typeface="Arial"/>
              </a:rPr>
              <a:t>Storage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858139"/>
            <a:ext cx="2626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585858"/>
                </a:solidFill>
                <a:latin typeface="Arial"/>
                <a:cs typeface="Arial"/>
              </a:rPr>
              <a:t>Get </a:t>
            </a:r>
            <a:r>
              <a:rPr sz="1800" spc="35" dirty="0">
                <a:solidFill>
                  <a:srgbClr val="585858"/>
                </a:solidFill>
                <a:latin typeface="Arial"/>
                <a:cs typeface="Arial"/>
              </a:rPr>
              <a:t>default </a:t>
            </a:r>
            <a:r>
              <a:rPr sz="1800" spc="40" dirty="0">
                <a:solidFill>
                  <a:srgbClr val="585858"/>
                </a:solidFill>
                <a:latin typeface="Arial"/>
                <a:cs typeface="Arial"/>
              </a:rPr>
              <a:t>storage</a:t>
            </a:r>
            <a:r>
              <a:rPr sz="1800" spc="-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5648" y="1413493"/>
            <a:ext cx="3229330" cy="4092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85259" y="2164079"/>
            <a:ext cx="3607308" cy="2081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784" y="1638300"/>
            <a:ext cx="1355090" cy="184785"/>
          </a:xfrm>
          <a:custGeom>
            <a:avLst/>
            <a:gdLst/>
            <a:ahLst/>
            <a:cxnLst/>
            <a:rect l="l" t="t" r="r" b="b"/>
            <a:pathLst>
              <a:path w="1355090" h="184785">
                <a:moveTo>
                  <a:pt x="0" y="184403"/>
                </a:moveTo>
                <a:lnTo>
                  <a:pt x="1354836" y="184403"/>
                </a:lnTo>
                <a:lnTo>
                  <a:pt x="1354836" y="0"/>
                </a:lnTo>
                <a:lnTo>
                  <a:pt x="0" y="0"/>
                </a:lnTo>
                <a:lnTo>
                  <a:pt x="0" y="184403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1111" y="1723389"/>
            <a:ext cx="5205730" cy="476884"/>
          </a:xfrm>
          <a:custGeom>
            <a:avLst/>
            <a:gdLst/>
            <a:ahLst/>
            <a:cxnLst/>
            <a:rect l="l" t="t" r="r" b="b"/>
            <a:pathLst>
              <a:path w="5205730" h="476885">
                <a:moveTo>
                  <a:pt x="5129056" y="444829"/>
                </a:moveTo>
                <a:lnTo>
                  <a:pt x="5126355" y="476504"/>
                </a:lnTo>
                <a:lnTo>
                  <a:pt x="5203242" y="445897"/>
                </a:lnTo>
                <a:lnTo>
                  <a:pt x="5141721" y="445897"/>
                </a:lnTo>
                <a:lnTo>
                  <a:pt x="5129056" y="444829"/>
                </a:lnTo>
                <a:close/>
              </a:path>
              <a:path w="5205730" h="476885">
                <a:moveTo>
                  <a:pt x="5130128" y="432261"/>
                </a:moveTo>
                <a:lnTo>
                  <a:pt x="5129056" y="444829"/>
                </a:lnTo>
                <a:lnTo>
                  <a:pt x="5141721" y="445897"/>
                </a:lnTo>
                <a:lnTo>
                  <a:pt x="5142738" y="433324"/>
                </a:lnTo>
                <a:lnTo>
                  <a:pt x="5130128" y="432261"/>
                </a:lnTo>
                <a:close/>
              </a:path>
              <a:path w="5205730" h="476885">
                <a:moveTo>
                  <a:pt x="5132832" y="400558"/>
                </a:moveTo>
                <a:lnTo>
                  <a:pt x="5130128" y="432261"/>
                </a:lnTo>
                <a:lnTo>
                  <a:pt x="5142738" y="433324"/>
                </a:lnTo>
                <a:lnTo>
                  <a:pt x="5141721" y="445897"/>
                </a:lnTo>
                <a:lnTo>
                  <a:pt x="5203242" y="445897"/>
                </a:lnTo>
                <a:lnTo>
                  <a:pt x="5205476" y="445008"/>
                </a:lnTo>
                <a:lnTo>
                  <a:pt x="5132832" y="400558"/>
                </a:lnTo>
                <a:close/>
              </a:path>
              <a:path w="5205730" h="476885">
                <a:moveTo>
                  <a:pt x="1015" y="0"/>
                </a:moveTo>
                <a:lnTo>
                  <a:pt x="0" y="12700"/>
                </a:lnTo>
                <a:lnTo>
                  <a:pt x="5129056" y="444829"/>
                </a:lnTo>
                <a:lnTo>
                  <a:pt x="5130128" y="432261"/>
                </a:lnTo>
                <a:lnTo>
                  <a:pt x="101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398" y="1906981"/>
            <a:ext cx="133604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0" dirty="0"/>
              <a:t>Volume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6104382" y="758951"/>
            <a:ext cx="1264920" cy="3474720"/>
          </a:xfrm>
          <a:custGeom>
            <a:avLst/>
            <a:gdLst/>
            <a:ahLst/>
            <a:cxnLst/>
            <a:rect l="l" t="t" r="r" b="b"/>
            <a:pathLst>
              <a:path w="1264920" h="3474720">
                <a:moveTo>
                  <a:pt x="1264792" y="604520"/>
                </a:moveTo>
                <a:lnTo>
                  <a:pt x="832992" y="604520"/>
                </a:lnTo>
                <a:lnTo>
                  <a:pt x="832992" y="3474415"/>
                </a:lnTo>
                <a:lnTo>
                  <a:pt x="1264792" y="3474415"/>
                </a:lnTo>
                <a:lnTo>
                  <a:pt x="1264792" y="604520"/>
                </a:lnTo>
                <a:close/>
              </a:path>
              <a:path w="1264920" h="3474720">
                <a:moveTo>
                  <a:pt x="1264792" y="0"/>
                </a:moveTo>
                <a:lnTo>
                  <a:pt x="990472" y="0"/>
                </a:lnTo>
                <a:lnTo>
                  <a:pt x="0" y="711200"/>
                </a:lnTo>
                <a:lnTo>
                  <a:pt x="223519" y="1041273"/>
                </a:lnTo>
                <a:lnTo>
                  <a:pt x="832992" y="604520"/>
                </a:lnTo>
                <a:lnTo>
                  <a:pt x="1264792" y="604520"/>
                </a:lnTo>
                <a:lnTo>
                  <a:pt x="12647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16535"/>
            <a:ext cx="1578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Volume</a:t>
            </a:r>
            <a:r>
              <a:rPr sz="2800" spc="-80" dirty="0"/>
              <a:t> </a:t>
            </a:r>
            <a:r>
              <a:rPr sz="2800" spc="-40" dirty="0"/>
              <a:t>is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817350"/>
            <a:ext cx="7842884" cy="19189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Disk </a:t>
            </a:r>
            <a:r>
              <a:rPr sz="1800" spc="30" dirty="0">
                <a:solidFill>
                  <a:srgbClr val="585858"/>
                </a:solidFill>
                <a:latin typeface="Arial"/>
                <a:cs typeface="Arial"/>
              </a:rPr>
              <a:t>resource </a:t>
            </a:r>
            <a:r>
              <a:rPr sz="1800" spc="45" dirty="0">
                <a:solidFill>
                  <a:srgbClr val="585858"/>
                </a:solidFill>
                <a:latin typeface="Arial"/>
                <a:cs typeface="Arial"/>
              </a:rPr>
              <a:t>which 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is 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described </a:t>
            </a:r>
            <a:r>
              <a:rPr sz="1800" spc="-75" dirty="0">
                <a:solidFill>
                  <a:srgbClr val="585858"/>
                </a:solidFill>
                <a:latin typeface="Arial"/>
                <a:cs typeface="Arial"/>
              </a:rPr>
              <a:t>as </a:t>
            </a:r>
            <a:r>
              <a:rPr sz="1800" spc="-80" dirty="0">
                <a:solidFill>
                  <a:srgbClr val="585858"/>
                </a:solidFill>
                <a:latin typeface="Arial"/>
                <a:cs typeface="Arial"/>
              </a:rPr>
              <a:t>a </a:t>
            </a:r>
            <a:r>
              <a:rPr sz="1800" spc="30" dirty="0">
                <a:solidFill>
                  <a:srgbClr val="585858"/>
                </a:solidFill>
                <a:latin typeface="Arial"/>
                <a:cs typeface="Arial"/>
              </a:rPr>
              <a:t>part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1800" spc="-1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Arial"/>
                <a:cs typeface="Arial"/>
              </a:rPr>
              <a:t>Pod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It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can </a:t>
            </a:r>
            <a:r>
              <a:rPr sz="1800" spc="40" dirty="0">
                <a:solidFill>
                  <a:srgbClr val="585858"/>
                </a:solidFill>
                <a:latin typeface="Arial"/>
                <a:cs typeface="Arial"/>
              </a:rPr>
              <a:t>be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shared 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across </a:t>
            </a: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containers 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1800" spc="-2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Pod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45" dirty="0">
                <a:solidFill>
                  <a:srgbClr val="585858"/>
                </a:solidFill>
                <a:latin typeface="Arial"/>
                <a:cs typeface="Arial"/>
              </a:rPr>
              <a:t>It</a:t>
            </a:r>
            <a:r>
              <a:rPr sz="1800" spc="-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Arial"/>
                <a:cs typeface="Arial"/>
              </a:rPr>
              <a:t>must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be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Arial"/>
                <a:cs typeface="Arial"/>
              </a:rPr>
              <a:t>mounted </a:t>
            </a:r>
            <a:r>
              <a:rPr sz="1800" spc="45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800" spc="30" dirty="0">
                <a:solidFill>
                  <a:srgbClr val="585858"/>
                </a:solidFill>
                <a:latin typeface="Arial"/>
                <a:cs typeface="Arial"/>
              </a:rPr>
              <a:t> container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Arial"/>
                <a:cs typeface="Arial"/>
              </a:rPr>
              <a:t>which</a:t>
            </a:r>
            <a:r>
              <a:rPr sz="1800" spc="-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wants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 access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 the</a:t>
            </a:r>
            <a:r>
              <a:rPr sz="1800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volume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Life 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cycle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is </a:t>
            </a: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managed </a:t>
            </a:r>
            <a:r>
              <a:rPr sz="1800" spc="50" dirty="0">
                <a:solidFill>
                  <a:srgbClr val="585858"/>
                </a:solidFill>
                <a:latin typeface="Arial"/>
                <a:cs typeface="Arial"/>
              </a:rPr>
              <a:t>by</a:t>
            </a:r>
            <a:r>
              <a:rPr sz="18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Pod</a:t>
            </a:r>
            <a:endParaRPr sz="1800">
              <a:latin typeface="Arial"/>
              <a:cs typeface="Arial"/>
            </a:endParaRPr>
          </a:p>
          <a:p>
            <a:pPr marL="354965" marR="5080">
              <a:lnSpc>
                <a:spcPts val="2490"/>
              </a:lnSpc>
              <a:spcBef>
                <a:spcPts val="130"/>
              </a:spcBef>
            </a:pP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Volume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is </a:t>
            </a: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created 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when 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Pod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is </a:t>
            </a:r>
            <a:r>
              <a:rPr sz="1800" spc="35" dirty="0">
                <a:solidFill>
                  <a:srgbClr val="585858"/>
                </a:solidFill>
                <a:latin typeface="Arial"/>
                <a:cs typeface="Arial"/>
              </a:rPr>
              <a:t>started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and </a:t>
            </a:r>
            <a:r>
              <a:rPr sz="1800" spc="20" dirty="0">
                <a:solidFill>
                  <a:srgbClr val="585858"/>
                </a:solidFill>
                <a:latin typeface="Arial"/>
                <a:cs typeface="Arial"/>
              </a:rPr>
              <a:t>deleted 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when 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Pod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is 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deleted.  </a:t>
            </a: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(Not 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along </a:t>
            </a:r>
            <a:r>
              <a:rPr sz="1800" spc="70" dirty="0">
                <a:solidFill>
                  <a:srgbClr val="585858"/>
                </a:solidFill>
                <a:latin typeface="Arial"/>
                <a:cs typeface="Arial"/>
              </a:rPr>
              <a:t>with</a:t>
            </a:r>
            <a:r>
              <a:rPr sz="1800" spc="-1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Arial"/>
                <a:cs typeface="Arial"/>
              </a:rPr>
              <a:t>container)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16535"/>
            <a:ext cx="2055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40" dirty="0"/>
              <a:t>Volume</a:t>
            </a:r>
            <a:r>
              <a:rPr sz="2800" spc="-55" dirty="0"/>
              <a:t> </a:t>
            </a:r>
            <a:r>
              <a:rPr sz="2800" spc="35" dirty="0"/>
              <a:t>type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07961" y="997775"/>
          <a:ext cx="7239000" cy="2712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3000"/>
                <a:gridCol w="2413000"/>
                <a:gridCol w="2413000"/>
              </a:tblGrid>
              <a:tr h="39560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Temp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Local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45" dirty="0">
                          <a:latin typeface="Arial"/>
                          <a:cs typeface="Arial"/>
                        </a:rPr>
                        <a:t>Network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231648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35" dirty="0">
                          <a:latin typeface="Arial"/>
                          <a:cs typeface="Arial"/>
                        </a:rPr>
                        <a:t>emptyDir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hostPath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 marR="15132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Gl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sterFS  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gitRepo  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NFS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400" spc="-65" dirty="0">
                          <a:latin typeface="Arial"/>
                          <a:cs typeface="Arial"/>
                        </a:rPr>
                        <a:t>iSCSI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7155" marR="855344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gce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ers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stentD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sk 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AWS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35" dirty="0">
                          <a:latin typeface="Arial"/>
                          <a:cs typeface="Arial"/>
                        </a:rPr>
                        <a:t>EBS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7155" marR="112903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azureDisk 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Fiber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Channel  </a:t>
                      </a:r>
                      <a:r>
                        <a:rPr sz="1400" spc="20" dirty="0">
                          <a:latin typeface="Arial"/>
                          <a:cs typeface="Arial"/>
                        </a:rPr>
                        <a:t>Secret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Vshere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16535"/>
            <a:ext cx="3749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40" dirty="0"/>
              <a:t>Volume </a:t>
            </a:r>
            <a:r>
              <a:rPr sz="2800" spc="30" dirty="0"/>
              <a:t>type </a:t>
            </a:r>
            <a:r>
              <a:rPr sz="2800" spc="300" dirty="0"/>
              <a:t>-</a:t>
            </a:r>
            <a:r>
              <a:rPr sz="2800" spc="-335" dirty="0"/>
              <a:t> </a:t>
            </a:r>
            <a:r>
              <a:rPr sz="2800" spc="50" dirty="0"/>
              <a:t>empyDir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817350"/>
            <a:ext cx="8051165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60" dirty="0">
                <a:solidFill>
                  <a:srgbClr val="585858"/>
                </a:solidFill>
                <a:latin typeface="Arial"/>
                <a:cs typeface="Arial"/>
              </a:rPr>
              <a:t>A 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simple </a:t>
            </a:r>
            <a:r>
              <a:rPr sz="1800" spc="50" dirty="0">
                <a:solidFill>
                  <a:srgbClr val="585858"/>
                </a:solidFill>
                <a:latin typeface="Arial"/>
                <a:cs typeface="Arial"/>
              </a:rPr>
              <a:t>empty directory </a:t>
            </a: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used </a:t>
            </a:r>
            <a:r>
              <a:rPr sz="1800" spc="60" dirty="0">
                <a:solidFill>
                  <a:srgbClr val="585858"/>
                </a:solidFill>
                <a:latin typeface="Arial"/>
                <a:cs typeface="Arial"/>
              </a:rPr>
              <a:t>for </a:t>
            </a:r>
            <a:r>
              <a:rPr sz="1800" spc="35" dirty="0">
                <a:solidFill>
                  <a:srgbClr val="585858"/>
                </a:solidFill>
                <a:latin typeface="Arial"/>
                <a:cs typeface="Arial"/>
              </a:rPr>
              <a:t>storing </a:t>
            </a:r>
            <a:r>
              <a:rPr sz="1800" spc="35" dirty="0">
                <a:solidFill>
                  <a:srgbClr val="6C9EEB"/>
                </a:solidFill>
                <a:latin typeface="Arial"/>
                <a:cs typeface="Arial"/>
              </a:rPr>
              <a:t>transient</a:t>
            </a:r>
            <a:r>
              <a:rPr sz="1800" spc="-330" dirty="0">
                <a:solidFill>
                  <a:srgbClr val="6C9EEB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It 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is </a:t>
            </a:r>
            <a:r>
              <a:rPr sz="1800" spc="45" dirty="0">
                <a:solidFill>
                  <a:srgbClr val="585858"/>
                </a:solidFill>
                <a:latin typeface="Arial"/>
                <a:cs typeface="Arial"/>
              </a:rPr>
              <a:t>good </a:t>
            </a:r>
            <a:r>
              <a:rPr sz="1800" spc="35" dirty="0">
                <a:solidFill>
                  <a:srgbClr val="585858"/>
                </a:solidFill>
                <a:latin typeface="Arial"/>
                <a:cs typeface="Arial"/>
              </a:rPr>
              <a:t>for </a:t>
            </a: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ephemeral </a:t>
            </a:r>
            <a:r>
              <a:rPr sz="1800" spc="30" dirty="0">
                <a:solidFill>
                  <a:srgbClr val="585858"/>
                </a:solidFill>
                <a:latin typeface="Arial"/>
                <a:cs typeface="Arial"/>
              </a:rPr>
              <a:t>storage 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and </a:t>
            </a:r>
            <a:r>
              <a:rPr sz="1800" spc="50" dirty="0">
                <a:solidFill>
                  <a:srgbClr val="585858"/>
                </a:solidFill>
                <a:latin typeface="Arial"/>
                <a:cs typeface="Arial"/>
              </a:rPr>
              <a:t>good </a:t>
            </a:r>
            <a:r>
              <a:rPr sz="1800" spc="105" dirty="0">
                <a:solidFill>
                  <a:srgbClr val="585858"/>
                </a:solidFill>
                <a:latin typeface="Arial"/>
                <a:cs typeface="Arial"/>
              </a:rPr>
              <a:t>for 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file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sharing </a:t>
            </a: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across</a:t>
            </a:r>
            <a:r>
              <a:rPr sz="1800" spc="-3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585858"/>
                </a:solidFill>
                <a:latin typeface="Arial"/>
                <a:cs typeface="Arial"/>
              </a:rPr>
              <a:t>container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1600" y="2419350"/>
            <a:ext cx="1913286" cy="823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05400" y="1962150"/>
            <a:ext cx="28651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latin typeface="Arial"/>
                <a:cs typeface="Arial"/>
              </a:rPr>
              <a:t>emptyDir </a:t>
            </a:r>
            <a:r>
              <a:rPr sz="1400" spc="-10" dirty="0">
                <a:latin typeface="Arial"/>
                <a:cs typeface="Arial"/>
              </a:rPr>
              <a:t>can </a:t>
            </a:r>
            <a:r>
              <a:rPr sz="1400" spc="-20" dirty="0">
                <a:latin typeface="Arial"/>
                <a:cs typeface="Arial"/>
              </a:rPr>
              <a:t>use </a:t>
            </a:r>
            <a:r>
              <a:rPr sz="1400" spc="40" dirty="0">
                <a:latin typeface="Arial"/>
                <a:cs typeface="Arial"/>
              </a:rPr>
              <a:t>Memory </a:t>
            </a:r>
            <a:r>
              <a:rPr sz="1400" spc="-60" dirty="0">
                <a:latin typeface="Arial"/>
                <a:cs typeface="Arial"/>
              </a:rPr>
              <a:t>as </a:t>
            </a:r>
            <a:r>
              <a:rPr sz="1400" spc="-80" dirty="0">
                <a:latin typeface="Arial"/>
                <a:cs typeface="Arial"/>
              </a:rPr>
              <a:t>a</a:t>
            </a:r>
            <a:r>
              <a:rPr sz="1400" spc="-2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disk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809750"/>
            <a:ext cx="36385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7260" y="2516123"/>
            <a:ext cx="2014855" cy="1910080"/>
          </a:xfrm>
          <a:custGeom>
            <a:avLst/>
            <a:gdLst/>
            <a:ahLst/>
            <a:cxnLst/>
            <a:rect l="l" t="t" r="r" b="b"/>
            <a:pathLst>
              <a:path w="2014855" h="1910079">
                <a:moveTo>
                  <a:pt x="0" y="1909572"/>
                </a:moveTo>
                <a:lnTo>
                  <a:pt x="2014727" y="1909572"/>
                </a:lnTo>
                <a:lnTo>
                  <a:pt x="2014727" y="0"/>
                </a:lnTo>
                <a:lnTo>
                  <a:pt x="0" y="0"/>
                </a:lnTo>
                <a:lnTo>
                  <a:pt x="0" y="1909572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30120" y="2579370"/>
            <a:ext cx="430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EEEEEE"/>
                </a:solidFill>
                <a:latin typeface="Arial"/>
                <a:cs typeface="Arial"/>
              </a:rPr>
              <a:t>Pod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116535"/>
            <a:ext cx="3636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40" dirty="0"/>
              <a:t>Volume </a:t>
            </a:r>
            <a:r>
              <a:rPr sz="2800" spc="30" dirty="0"/>
              <a:t>type </a:t>
            </a:r>
            <a:r>
              <a:rPr sz="2800" spc="300" dirty="0"/>
              <a:t>-</a:t>
            </a:r>
            <a:r>
              <a:rPr sz="2800" spc="-320" dirty="0"/>
              <a:t> </a:t>
            </a:r>
            <a:r>
              <a:rPr sz="2800" spc="30" dirty="0"/>
              <a:t>gitRepo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1388363" y="3012948"/>
            <a:ext cx="984885" cy="441959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20014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944"/>
              </a:spcBef>
            </a:pPr>
            <a:r>
              <a:rPr sz="1200" spc="25" dirty="0">
                <a:latin typeface="Arial"/>
                <a:cs typeface="Arial"/>
              </a:rPr>
              <a:t>Container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6903" y="3694176"/>
            <a:ext cx="1487805" cy="547370"/>
          </a:xfrm>
          <a:custGeom>
            <a:avLst/>
            <a:gdLst/>
            <a:ahLst/>
            <a:cxnLst/>
            <a:rect l="l" t="t" r="r" b="b"/>
            <a:pathLst>
              <a:path w="1487805" h="547370">
                <a:moveTo>
                  <a:pt x="1487423" y="0"/>
                </a:moveTo>
                <a:lnTo>
                  <a:pt x="297434" y="0"/>
                </a:lnTo>
                <a:lnTo>
                  <a:pt x="0" y="109474"/>
                </a:lnTo>
                <a:lnTo>
                  <a:pt x="0" y="547116"/>
                </a:lnTo>
                <a:lnTo>
                  <a:pt x="1487423" y="547116"/>
                </a:lnTo>
                <a:lnTo>
                  <a:pt x="1487423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15592" y="3783584"/>
            <a:ext cx="11309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latin typeface="Arial"/>
                <a:cs typeface="Arial"/>
              </a:rPr>
              <a:t>gitRepo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spc="-20" dirty="0">
                <a:latin typeface="Arial"/>
                <a:cs typeface="Arial"/>
              </a:rPr>
              <a:t>&lt;&lt;emptyDir&gt;&gt;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19728" y="3640835"/>
            <a:ext cx="984503" cy="653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24327" y="3928871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218946" y="0"/>
                </a:moveTo>
                <a:lnTo>
                  <a:pt x="1218946" y="76199"/>
                </a:lnTo>
                <a:lnTo>
                  <a:pt x="1282446" y="44449"/>
                </a:lnTo>
                <a:lnTo>
                  <a:pt x="1231646" y="44449"/>
                </a:lnTo>
                <a:lnTo>
                  <a:pt x="1231646" y="31749"/>
                </a:lnTo>
                <a:lnTo>
                  <a:pt x="1282446" y="31749"/>
                </a:lnTo>
                <a:lnTo>
                  <a:pt x="1218946" y="0"/>
                </a:lnTo>
                <a:close/>
              </a:path>
              <a:path w="1295400" h="76200">
                <a:moveTo>
                  <a:pt x="1218946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1218946" y="44449"/>
                </a:lnTo>
                <a:lnTo>
                  <a:pt x="1218946" y="31749"/>
                </a:lnTo>
                <a:close/>
              </a:path>
              <a:path w="1295400" h="76200">
                <a:moveTo>
                  <a:pt x="1282446" y="31749"/>
                </a:moveTo>
                <a:lnTo>
                  <a:pt x="1231646" y="31749"/>
                </a:lnTo>
                <a:lnTo>
                  <a:pt x="1231646" y="44449"/>
                </a:lnTo>
                <a:lnTo>
                  <a:pt x="1282446" y="44449"/>
                </a:lnTo>
                <a:lnTo>
                  <a:pt x="1295146" y="38099"/>
                </a:lnTo>
                <a:lnTo>
                  <a:pt x="1282446" y="31749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42516" y="3454908"/>
            <a:ext cx="76200" cy="238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76752" y="4033520"/>
            <a:ext cx="5041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latin typeface="Arial"/>
                <a:cs typeface="Arial"/>
              </a:rPr>
              <a:t>Clone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385"/>
              </a:spcBef>
              <a:buChar char="●"/>
              <a:tabLst>
                <a:tab pos="342900" algn="l"/>
                <a:tab pos="343535" algn="l"/>
              </a:tabLst>
            </a:pPr>
            <a:r>
              <a:rPr spc="-55" dirty="0"/>
              <a:t>A </a:t>
            </a:r>
            <a:r>
              <a:rPr spc="5" dirty="0"/>
              <a:t>gitRepo volume </a:t>
            </a:r>
            <a:r>
              <a:rPr spc="-45" dirty="0"/>
              <a:t>is </a:t>
            </a:r>
            <a:r>
              <a:rPr spc="-5" dirty="0"/>
              <a:t>basically </a:t>
            </a:r>
            <a:r>
              <a:rPr spc="-20" dirty="0"/>
              <a:t>an </a:t>
            </a:r>
            <a:r>
              <a:rPr spc="20" dirty="0"/>
              <a:t>emptyDir</a:t>
            </a:r>
            <a:r>
              <a:rPr spc="135" dirty="0"/>
              <a:t> </a:t>
            </a:r>
            <a:r>
              <a:rPr spc="5" dirty="0"/>
              <a:t>volume </a:t>
            </a:r>
          </a:p>
          <a:p>
            <a:pPr marL="342900" indent="-330200">
              <a:lnSpc>
                <a:spcPct val="100000"/>
              </a:lnSpc>
              <a:spcBef>
                <a:spcPts val="285"/>
              </a:spcBef>
              <a:buChar char="●"/>
              <a:tabLst>
                <a:tab pos="342900" algn="l"/>
                <a:tab pos="343535" algn="l"/>
              </a:tabLst>
            </a:pPr>
            <a:r>
              <a:rPr spc="-25" dirty="0"/>
              <a:t>It </a:t>
            </a:r>
            <a:r>
              <a:rPr spc="25" dirty="0"/>
              <a:t>gets </a:t>
            </a:r>
            <a:r>
              <a:rPr spc="30" dirty="0"/>
              <a:t>populated </a:t>
            </a:r>
            <a:r>
              <a:rPr spc="5" dirty="0"/>
              <a:t>by </a:t>
            </a:r>
            <a:r>
              <a:rPr dirty="0"/>
              <a:t>cloning a </a:t>
            </a:r>
            <a:r>
              <a:rPr spc="35" dirty="0"/>
              <a:t>Git repository </a:t>
            </a:r>
            <a:r>
              <a:rPr spc="-5" dirty="0"/>
              <a:t>and </a:t>
            </a:r>
            <a:r>
              <a:rPr spc="15" dirty="0"/>
              <a:t>checking out </a:t>
            </a:r>
            <a:r>
              <a:rPr spc="20" dirty="0"/>
              <a:t>a </a:t>
            </a:r>
            <a:r>
              <a:rPr spc="25" dirty="0"/>
              <a:t>specific</a:t>
            </a:r>
            <a:r>
              <a:rPr spc="90" dirty="0"/>
              <a:t> </a:t>
            </a:r>
            <a:r>
              <a:rPr spc="5" dirty="0"/>
              <a:t>revision </a:t>
            </a:r>
          </a:p>
          <a:p>
            <a:pPr marL="342900">
              <a:lnSpc>
                <a:spcPct val="100000"/>
              </a:lnSpc>
              <a:spcBef>
                <a:spcPts val="290"/>
              </a:spcBef>
            </a:pPr>
            <a:r>
              <a:rPr spc="35" dirty="0"/>
              <a:t>when </a:t>
            </a:r>
            <a:r>
              <a:rPr spc="-10" dirty="0"/>
              <a:t>the </a:t>
            </a:r>
            <a:r>
              <a:rPr spc="10" dirty="0"/>
              <a:t>pod </a:t>
            </a:r>
            <a:r>
              <a:rPr spc="-10" dirty="0"/>
              <a:t>is </a:t>
            </a:r>
            <a:r>
              <a:rPr spc="40" dirty="0"/>
              <a:t>starting </a:t>
            </a:r>
            <a:r>
              <a:rPr spc="35" dirty="0"/>
              <a:t>up </a:t>
            </a:r>
            <a:r>
              <a:rPr spc="50" dirty="0"/>
              <a:t>(but </a:t>
            </a:r>
            <a:r>
              <a:rPr spc="30" dirty="0"/>
              <a:t>before </a:t>
            </a:r>
            <a:r>
              <a:rPr spc="5" dirty="0"/>
              <a:t>its </a:t>
            </a:r>
            <a:r>
              <a:rPr spc="20" dirty="0"/>
              <a:t>containers </a:t>
            </a:r>
            <a:r>
              <a:rPr spc="-10" dirty="0"/>
              <a:t>are</a:t>
            </a:r>
            <a:r>
              <a:rPr spc="-260" dirty="0"/>
              <a:t> </a:t>
            </a:r>
            <a:r>
              <a:rPr spc="35" dirty="0"/>
              <a:t>created)</a:t>
            </a:r>
          </a:p>
          <a:p>
            <a:pPr marL="342900" indent="-330200">
              <a:lnSpc>
                <a:spcPct val="100000"/>
              </a:lnSpc>
              <a:spcBef>
                <a:spcPts val="290"/>
              </a:spcBef>
              <a:buChar char="●"/>
              <a:tabLst>
                <a:tab pos="342900" algn="l"/>
                <a:tab pos="343535" algn="l"/>
              </a:tabLst>
            </a:pPr>
            <a:r>
              <a:rPr spc="-15" dirty="0"/>
              <a:t>Useful </a:t>
            </a:r>
            <a:r>
              <a:rPr spc="45" dirty="0"/>
              <a:t>to </a:t>
            </a:r>
            <a:r>
              <a:rPr spc="25" dirty="0"/>
              <a:t>provisioning </a:t>
            </a:r>
            <a:r>
              <a:rPr spc="30" dirty="0"/>
              <a:t>static </a:t>
            </a:r>
            <a:r>
              <a:rPr spc="-40" dirty="0"/>
              <a:t>(HTML) </a:t>
            </a:r>
            <a:r>
              <a:rPr spc="15" dirty="0"/>
              <a:t>data </a:t>
            </a:r>
            <a:r>
              <a:rPr dirty="0"/>
              <a:t>or </a:t>
            </a:r>
            <a:r>
              <a:rPr spc="25" dirty="0"/>
              <a:t>script </a:t>
            </a:r>
            <a:r>
              <a:rPr spc="35" dirty="0"/>
              <a:t>source </a:t>
            </a:r>
            <a:r>
              <a:rPr spc="45" dirty="0"/>
              <a:t>from</a:t>
            </a:r>
            <a:r>
              <a:rPr spc="-75" dirty="0"/>
              <a:t> </a:t>
            </a:r>
            <a:r>
              <a:rPr spc="65" dirty="0"/>
              <a:t>git</a:t>
            </a:r>
          </a:p>
          <a:p>
            <a:pPr marL="4603750" marR="2540635">
              <a:lnSpc>
                <a:spcPct val="114999"/>
              </a:lnSpc>
              <a:spcBef>
                <a:spcPts val="360"/>
              </a:spcBef>
            </a:pPr>
            <a:r>
              <a:rPr sz="800" spc="-5" dirty="0"/>
              <a:t>apiVersion:</a:t>
            </a:r>
            <a:r>
              <a:rPr sz="800" spc="-110" dirty="0"/>
              <a:t> </a:t>
            </a:r>
            <a:r>
              <a:rPr sz="800" spc="-70" dirty="0"/>
              <a:t>v1  </a:t>
            </a:r>
            <a:r>
              <a:rPr sz="800" dirty="0"/>
              <a:t>kind: Pod  </a:t>
            </a:r>
            <a:r>
              <a:rPr sz="800" spc="10" dirty="0"/>
              <a:t>metadata:</a:t>
            </a:r>
            <a:endParaRPr sz="800"/>
          </a:p>
        </p:txBody>
      </p:sp>
      <p:sp>
        <p:nvSpPr>
          <p:cNvPr id="13" name="object 13"/>
          <p:cNvSpPr txBox="1"/>
          <p:nvPr/>
        </p:nvSpPr>
        <p:spPr>
          <a:xfrm>
            <a:off x="5108575" y="2409037"/>
            <a:ext cx="3166110" cy="2550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67535" indent="24130">
              <a:lnSpc>
                <a:spcPct val="115199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name:</a:t>
            </a:r>
            <a:r>
              <a:rPr sz="800" spc="-110" dirty="0">
                <a:latin typeface="Arial"/>
                <a:cs typeface="Arial"/>
              </a:rPr>
              <a:t> </a:t>
            </a:r>
            <a:r>
              <a:rPr sz="800" spc="30" dirty="0">
                <a:latin typeface="Arial"/>
                <a:cs typeface="Arial"/>
              </a:rPr>
              <a:t>gitrepo-volume-pod  </a:t>
            </a:r>
            <a:r>
              <a:rPr sz="800" spc="5" dirty="0">
                <a:latin typeface="Arial"/>
                <a:cs typeface="Arial"/>
              </a:rPr>
              <a:t>spec:</a:t>
            </a:r>
            <a:endParaRPr sz="8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140"/>
              </a:spcBef>
            </a:pPr>
            <a:r>
              <a:rPr sz="800" spc="5" dirty="0">
                <a:latin typeface="Arial"/>
                <a:cs typeface="Arial"/>
              </a:rPr>
              <a:t>containers:</a:t>
            </a:r>
            <a:endParaRPr sz="800">
              <a:latin typeface="Arial"/>
              <a:cs typeface="Arial"/>
            </a:endParaRPr>
          </a:p>
          <a:p>
            <a:pPr marL="84455" marR="2175510" indent="-47625">
              <a:lnSpc>
                <a:spcPct val="114999"/>
              </a:lnSpc>
              <a:buChar char="-"/>
              <a:tabLst>
                <a:tab pos="104775" algn="l"/>
              </a:tabLst>
            </a:pPr>
            <a:r>
              <a:rPr sz="800" spc="5" dirty="0">
                <a:latin typeface="Arial"/>
                <a:cs typeface="Arial"/>
              </a:rPr>
              <a:t>image:</a:t>
            </a:r>
            <a:r>
              <a:rPr sz="800" spc="-1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nginx:alpine  </a:t>
            </a:r>
            <a:r>
              <a:rPr sz="800" spc="-5" dirty="0">
                <a:latin typeface="Arial"/>
                <a:cs typeface="Arial"/>
              </a:rPr>
              <a:t>name: </a:t>
            </a:r>
            <a:r>
              <a:rPr sz="800" spc="25" dirty="0">
                <a:latin typeface="Arial"/>
                <a:cs typeface="Arial"/>
              </a:rPr>
              <a:t>web-server  </a:t>
            </a:r>
            <a:r>
              <a:rPr sz="800" spc="10" dirty="0">
                <a:latin typeface="Arial"/>
                <a:cs typeface="Arial"/>
              </a:rPr>
              <a:t>volumeMounts:</a:t>
            </a:r>
            <a:endParaRPr sz="800">
              <a:latin typeface="Arial"/>
              <a:cs typeface="Arial"/>
            </a:endParaRPr>
          </a:p>
          <a:p>
            <a:pPr marL="153035" indent="-68580">
              <a:lnSpc>
                <a:spcPct val="100000"/>
              </a:lnSpc>
              <a:spcBef>
                <a:spcPts val="145"/>
              </a:spcBef>
              <a:buChar char="-"/>
              <a:tabLst>
                <a:tab pos="153670" algn="l"/>
              </a:tabLst>
            </a:pPr>
            <a:r>
              <a:rPr sz="800" spc="-5" dirty="0">
                <a:latin typeface="Arial"/>
                <a:cs typeface="Arial"/>
              </a:rPr>
              <a:t>name:</a:t>
            </a:r>
            <a:r>
              <a:rPr sz="800" spc="-65" dirty="0">
                <a:latin typeface="Arial"/>
                <a:cs typeface="Arial"/>
              </a:rPr>
              <a:t> </a:t>
            </a:r>
            <a:r>
              <a:rPr sz="800" spc="25" dirty="0">
                <a:latin typeface="Arial"/>
                <a:cs typeface="Arial"/>
              </a:rPr>
              <a:t>html</a:t>
            </a:r>
            <a:endParaRPr sz="800">
              <a:latin typeface="Arial"/>
              <a:cs typeface="Arial"/>
            </a:endParaRPr>
          </a:p>
          <a:p>
            <a:pPr marL="131445">
              <a:lnSpc>
                <a:spcPct val="100000"/>
              </a:lnSpc>
              <a:spcBef>
                <a:spcPts val="145"/>
              </a:spcBef>
            </a:pPr>
            <a:r>
              <a:rPr sz="800" spc="5" dirty="0">
                <a:latin typeface="Arial"/>
                <a:cs typeface="Arial"/>
              </a:rPr>
              <a:t>mountPath:</a:t>
            </a:r>
            <a:r>
              <a:rPr sz="800" spc="-65" dirty="0">
                <a:latin typeface="Arial"/>
                <a:cs typeface="Arial"/>
              </a:rPr>
              <a:t> </a:t>
            </a:r>
            <a:r>
              <a:rPr sz="800" spc="25" dirty="0">
                <a:latin typeface="Arial"/>
                <a:cs typeface="Arial"/>
              </a:rPr>
              <a:t>/usr/share/nginx/html</a:t>
            </a:r>
            <a:endParaRPr sz="800">
              <a:latin typeface="Arial"/>
              <a:cs typeface="Arial"/>
            </a:endParaRPr>
          </a:p>
          <a:p>
            <a:pPr marL="131445">
              <a:lnSpc>
                <a:spcPct val="100000"/>
              </a:lnSpc>
              <a:spcBef>
                <a:spcPts val="145"/>
              </a:spcBef>
            </a:pPr>
            <a:r>
              <a:rPr sz="800" spc="5" dirty="0">
                <a:latin typeface="Arial"/>
                <a:cs typeface="Arial"/>
              </a:rPr>
              <a:t>readOnly: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30" dirty="0">
                <a:latin typeface="Arial"/>
                <a:cs typeface="Arial"/>
              </a:rPr>
              <a:t>true</a:t>
            </a:r>
            <a:endParaRPr sz="800">
              <a:latin typeface="Arial"/>
              <a:cs typeface="Arial"/>
            </a:endParaRPr>
          </a:p>
          <a:p>
            <a:pPr marL="84455">
              <a:lnSpc>
                <a:spcPct val="100000"/>
              </a:lnSpc>
              <a:spcBef>
                <a:spcPts val="145"/>
              </a:spcBef>
            </a:pPr>
            <a:r>
              <a:rPr sz="800" spc="20" dirty="0">
                <a:latin typeface="Arial"/>
                <a:cs typeface="Arial"/>
              </a:rPr>
              <a:t>ports:</a:t>
            </a:r>
            <a:endParaRPr sz="800">
              <a:latin typeface="Arial"/>
              <a:cs typeface="Arial"/>
            </a:endParaRPr>
          </a:p>
          <a:p>
            <a:pPr marL="131445" marR="2205355" indent="-46990">
              <a:lnSpc>
                <a:spcPct val="114999"/>
              </a:lnSpc>
              <a:buChar char="-"/>
              <a:tabLst>
                <a:tab pos="153670" algn="l"/>
              </a:tabLst>
            </a:pPr>
            <a:r>
              <a:rPr sz="800" spc="10" dirty="0">
                <a:latin typeface="Arial"/>
                <a:cs typeface="Arial"/>
              </a:rPr>
              <a:t>containerPort:</a:t>
            </a:r>
            <a:r>
              <a:rPr sz="800" spc="-130" dirty="0">
                <a:latin typeface="Arial"/>
                <a:cs typeface="Arial"/>
              </a:rPr>
              <a:t> </a:t>
            </a:r>
            <a:r>
              <a:rPr sz="800" spc="35" dirty="0">
                <a:latin typeface="Arial"/>
                <a:cs typeface="Arial"/>
              </a:rPr>
              <a:t>80  </a:t>
            </a:r>
            <a:r>
              <a:rPr sz="800" spc="20" dirty="0">
                <a:latin typeface="Arial"/>
                <a:cs typeface="Arial"/>
              </a:rPr>
              <a:t>protocol: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spc="-40" dirty="0">
                <a:latin typeface="Arial"/>
                <a:cs typeface="Arial"/>
              </a:rPr>
              <a:t>TCP</a:t>
            </a:r>
            <a:endParaRPr sz="8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145"/>
              </a:spcBef>
            </a:pPr>
            <a:r>
              <a:rPr sz="800" dirty="0">
                <a:latin typeface="Arial"/>
                <a:cs typeface="Arial"/>
              </a:rPr>
              <a:t>volumes:</a:t>
            </a:r>
            <a:endParaRPr sz="800">
              <a:latin typeface="Arial"/>
              <a:cs typeface="Arial"/>
            </a:endParaRPr>
          </a:p>
          <a:p>
            <a:pPr marL="84455" marR="2541905" indent="-47625">
              <a:lnSpc>
                <a:spcPct val="114999"/>
              </a:lnSpc>
              <a:buChar char="-"/>
              <a:tabLst>
                <a:tab pos="104775" algn="l"/>
              </a:tabLst>
            </a:pPr>
            <a:r>
              <a:rPr sz="800" spc="-5" dirty="0">
                <a:latin typeface="Arial"/>
                <a:cs typeface="Arial"/>
              </a:rPr>
              <a:t>name:</a:t>
            </a:r>
            <a:r>
              <a:rPr sz="800" spc="-120" dirty="0">
                <a:latin typeface="Arial"/>
                <a:cs typeface="Arial"/>
              </a:rPr>
              <a:t> </a:t>
            </a:r>
            <a:r>
              <a:rPr sz="800" spc="25" dirty="0">
                <a:latin typeface="Arial"/>
                <a:cs typeface="Arial"/>
              </a:rPr>
              <a:t>html  </a:t>
            </a:r>
            <a:r>
              <a:rPr sz="800" spc="5" dirty="0">
                <a:latin typeface="Arial"/>
                <a:cs typeface="Arial"/>
              </a:rPr>
              <a:t>gitRepo:</a:t>
            </a:r>
            <a:endParaRPr sz="800">
              <a:latin typeface="Arial"/>
              <a:cs typeface="Arial"/>
            </a:endParaRPr>
          </a:p>
          <a:p>
            <a:pPr marL="203200" marR="5080">
              <a:lnSpc>
                <a:spcPts val="1110"/>
              </a:lnSpc>
              <a:spcBef>
                <a:spcPts val="55"/>
              </a:spcBef>
            </a:pPr>
            <a:r>
              <a:rPr sz="800" spc="15" dirty="0">
                <a:latin typeface="Arial"/>
                <a:cs typeface="Arial"/>
              </a:rPr>
              <a:t>repository: </a:t>
            </a:r>
            <a:r>
              <a:rPr sz="800" spc="20" dirty="0">
                <a:latin typeface="Arial"/>
                <a:cs typeface="Arial"/>
              </a:rPr>
              <a:t>https://github.com/luksa/kubia-website-example.git  </a:t>
            </a:r>
            <a:r>
              <a:rPr sz="800" spc="5" dirty="0">
                <a:latin typeface="Arial"/>
                <a:cs typeface="Arial"/>
              </a:rPr>
              <a:t>revision:</a:t>
            </a:r>
            <a:r>
              <a:rPr sz="800" spc="-65" dirty="0">
                <a:latin typeface="Arial"/>
                <a:cs typeface="Arial"/>
              </a:rPr>
              <a:t> </a:t>
            </a:r>
            <a:r>
              <a:rPr sz="800" spc="15" dirty="0">
                <a:latin typeface="Arial"/>
                <a:cs typeface="Arial"/>
              </a:rPr>
              <a:t>master</a:t>
            </a:r>
            <a:endParaRPr sz="8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  <a:spcBef>
                <a:spcPts val="80"/>
              </a:spcBef>
            </a:pPr>
            <a:r>
              <a:rPr sz="800" spc="20" dirty="0">
                <a:latin typeface="Arial"/>
                <a:cs typeface="Arial"/>
              </a:rPr>
              <a:t>directory: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35" dirty="0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398" y="1678685"/>
            <a:ext cx="42024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/>
              <a:t>PersistentVolume</a:t>
            </a:r>
            <a:endParaRPr sz="3000"/>
          </a:p>
          <a:p>
            <a:pPr marL="12700">
              <a:lnSpc>
                <a:spcPct val="100000"/>
              </a:lnSpc>
            </a:pPr>
            <a:r>
              <a:rPr sz="3000" spc="-180" dirty="0"/>
              <a:t>&amp;</a:t>
            </a:r>
            <a:r>
              <a:rPr sz="3000" spc="-145" dirty="0"/>
              <a:t> </a:t>
            </a:r>
            <a:r>
              <a:rPr sz="3000" spc="30" dirty="0"/>
              <a:t>PersitentVolumeClaim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5735573" y="677672"/>
            <a:ext cx="2194560" cy="3556000"/>
          </a:xfrm>
          <a:custGeom>
            <a:avLst/>
            <a:gdLst/>
            <a:ahLst/>
            <a:cxnLst/>
            <a:rect l="l" t="t" r="r" b="b"/>
            <a:pathLst>
              <a:path w="2194559" h="3556000">
                <a:moveTo>
                  <a:pt x="1954193" y="411479"/>
                </a:moveTo>
                <a:lnTo>
                  <a:pt x="1051432" y="411479"/>
                </a:lnTo>
                <a:lnTo>
                  <a:pt x="1109733" y="413190"/>
                </a:lnTo>
                <a:lnTo>
                  <a:pt x="1165655" y="418322"/>
                </a:lnTo>
                <a:lnTo>
                  <a:pt x="1219197" y="426875"/>
                </a:lnTo>
                <a:lnTo>
                  <a:pt x="1270360" y="438849"/>
                </a:lnTo>
                <a:lnTo>
                  <a:pt x="1319143" y="454245"/>
                </a:lnTo>
                <a:lnTo>
                  <a:pt x="1365548" y="473062"/>
                </a:lnTo>
                <a:lnTo>
                  <a:pt x="1409573" y="495300"/>
                </a:lnTo>
                <a:lnTo>
                  <a:pt x="1457515" y="524648"/>
                </a:lnTo>
                <a:lnTo>
                  <a:pt x="1501521" y="556815"/>
                </a:lnTo>
                <a:lnTo>
                  <a:pt x="1541589" y="591804"/>
                </a:lnTo>
                <a:lnTo>
                  <a:pt x="1577721" y="629618"/>
                </a:lnTo>
                <a:lnTo>
                  <a:pt x="1609915" y="670263"/>
                </a:lnTo>
                <a:lnTo>
                  <a:pt x="1638173" y="713739"/>
                </a:lnTo>
                <a:lnTo>
                  <a:pt x="1662217" y="759077"/>
                </a:lnTo>
                <a:lnTo>
                  <a:pt x="1681898" y="805424"/>
                </a:lnTo>
                <a:lnTo>
                  <a:pt x="1697212" y="852773"/>
                </a:lnTo>
                <a:lnTo>
                  <a:pt x="1708154" y="901116"/>
                </a:lnTo>
                <a:lnTo>
                  <a:pt x="1714722" y="950448"/>
                </a:lnTo>
                <a:lnTo>
                  <a:pt x="1716912" y="1000760"/>
                </a:lnTo>
                <a:lnTo>
                  <a:pt x="1715484" y="1055593"/>
                </a:lnTo>
                <a:lnTo>
                  <a:pt x="1711198" y="1108366"/>
                </a:lnTo>
                <a:lnTo>
                  <a:pt x="1704054" y="1159076"/>
                </a:lnTo>
                <a:lnTo>
                  <a:pt x="1694052" y="1207722"/>
                </a:lnTo>
                <a:lnTo>
                  <a:pt x="1681194" y="1254302"/>
                </a:lnTo>
                <a:lnTo>
                  <a:pt x="1665477" y="1298815"/>
                </a:lnTo>
                <a:lnTo>
                  <a:pt x="1646904" y="1341259"/>
                </a:lnTo>
                <a:lnTo>
                  <a:pt x="1625473" y="1381633"/>
                </a:lnTo>
                <a:lnTo>
                  <a:pt x="1586680" y="1442940"/>
                </a:lnTo>
                <a:lnTo>
                  <a:pt x="1563127" y="1476611"/>
                </a:lnTo>
                <a:lnTo>
                  <a:pt x="1536803" y="1512293"/>
                </a:lnTo>
                <a:lnTo>
                  <a:pt x="1507709" y="1549989"/>
                </a:lnTo>
                <a:lnTo>
                  <a:pt x="1475843" y="1589700"/>
                </a:lnTo>
                <a:lnTo>
                  <a:pt x="1441207" y="1631426"/>
                </a:lnTo>
                <a:lnTo>
                  <a:pt x="1403800" y="1675169"/>
                </a:lnTo>
                <a:lnTo>
                  <a:pt x="1363622" y="1720931"/>
                </a:lnTo>
                <a:lnTo>
                  <a:pt x="1320673" y="1768712"/>
                </a:lnTo>
                <a:lnTo>
                  <a:pt x="1274952" y="1818513"/>
                </a:lnTo>
                <a:lnTo>
                  <a:pt x="1206096" y="1892237"/>
                </a:lnTo>
                <a:lnTo>
                  <a:pt x="1089713" y="2014446"/>
                </a:lnTo>
                <a:lnTo>
                  <a:pt x="862443" y="2249013"/>
                </a:lnTo>
                <a:lnTo>
                  <a:pt x="0" y="3123946"/>
                </a:lnTo>
                <a:lnTo>
                  <a:pt x="0" y="3555695"/>
                </a:lnTo>
                <a:lnTo>
                  <a:pt x="2194305" y="3555695"/>
                </a:lnTo>
                <a:lnTo>
                  <a:pt x="2194305" y="3144266"/>
                </a:lnTo>
                <a:lnTo>
                  <a:pt x="553720" y="3144266"/>
                </a:lnTo>
                <a:lnTo>
                  <a:pt x="1594993" y="2097913"/>
                </a:lnTo>
                <a:lnTo>
                  <a:pt x="1637145" y="2054194"/>
                </a:lnTo>
                <a:lnTo>
                  <a:pt x="1677645" y="2010582"/>
                </a:lnTo>
                <a:lnTo>
                  <a:pt x="1716491" y="1967076"/>
                </a:lnTo>
                <a:lnTo>
                  <a:pt x="1753683" y="1923676"/>
                </a:lnTo>
                <a:lnTo>
                  <a:pt x="1789222" y="1880382"/>
                </a:lnTo>
                <a:lnTo>
                  <a:pt x="1823107" y="1837194"/>
                </a:lnTo>
                <a:lnTo>
                  <a:pt x="1855339" y="1794111"/>
                </a:lnTo>
                <a:lnTo>
                  <a:pt x="1885918" y="1751135"/>
                </a:lnTo>
                <a:lnTo>
                  <a:pt x="1914843" y="1708264"/>
                </a:lnTo>
                <a:lnTo>
                  <a:pt x="1942116" y="1665500"/>
                </a:lnTo>
                <a:lnTo>
                  <a:pt x="1967735" y="1622842"/>
                </a:lnTo>
                <a:lnTo>
                  <a:pt x="1991700" y="1580289"/>
                </a:lnTo>
                <a:lnTo>
                  <a:pt x="2014013" y="1537843"/>
                </a:lnTo>
                <a:lnTo>
                  <a:pt x="2034673" y="1495502"/>
                </a:lnTo>
                <a:lnTo>
                  <a:pt x="2053679" y="1453267"/>
                </a:lnTo>
                <a:lnTo>
                  <a:pt x="2071033" y="1411139"/>
                </a:lnTo>
                <a:lnTo>
                  <a:pt x="2086734" y="1369116"/>
                </a:lnTo>
                <a:lnTo>
                  <a:pt x="2100782" y="1327199"/>
                </a:lnTo>
                <a:lnTo>
                  <a:pt x="2113177" y="1285388"/>
                </a:lnTo>
                <a:lnTo>
                  <a:pt x="2123919" y="1243683"/>
                </a:lnTo>
                <a:lnTo>
                  <a:pt x="2133008" y="1202085"/>
                </a:lnTo>
                <a:lnTo>
                  <a:pt x="2140445" y="1160592"/>
                </a:lnTo>
                <a:lnTo>
                  <a:pt x="2146229" y="1119205"/>
                </a:lnTo>
                <a:lnTo>
                  <a:pt x="2150360" y="1077924"/>
                </a:lnTo>
                <a:lnTo>
                  <a:pt x="2152839" y="1036749"/>
                </a:lnTo>
                <a:lnTo>
                  <a:pt x="2153666" y="995679"/>
                </a:lnTo>
                <a:lnTo>
                  <a:pt x="2152294" y="943193"/>
                </a:lnTo>
                <a:lnTo>
                  <a:pt x="2148179" y="891422"/>
                </a:lnTo>
                <a:lnTo>
                  <a:pt x="2141321" y="840365"/>
                </a:lnTo>
                <a:lnTo>
                  <a:pt x="2131720" y="790023"/>
                </a:lnTo>
                <a:lnTo>
                  <a:pt x="2119376" y="740394"/>
                </a:lnTo>
                <a:lnTo>
                  <a:pt x="2104288" y="691477"/>
                </a:lnTo>
                <a:lnTo>
                  <a:pt x="2086457" y="643272"/>
                </a:lnTo>
                <a:lnTo>
                  <a:pt x="2065883" y="595778"/>
                </a:lnTo>
                <a:lnTo>
                  <a:pt x="2042566" y="548994"/>
                </a:lnTo>
                <a:lnTo>
                  <a:pt x="2016505" y="502919"/>
                </a:lnTo>
                <a:lnTo>
                  <a:pt x="1990667" y="462112"/>
                </a:lnTo>
                <a:lnTo>
                  <a:pt x="1963026" y="422815"/>
                </a:lnTo>
                <a:lnTo>
                  <a:pt x="1954193" y="411479"/>
                </a:lnTo>
                <a:close/>
              </a:path>
              <a:path w="2194559" h="3556000">
                <a:moveTo>
                  <a:pt x="1066673" y="0"/>
                </a:moveTo>
                <a:lnTo>
                  <a:pt x="1011928" y="1029"/>
                </a:lnTo>
                <a:lnTo>
                  <a:pt x="958531" y="4117"/>
                </a:lnTo>
                <a:lnTo>
                  <a:pt x="906480" y="9264"/>
                </a:lnTo>
                <a:lnTo>
                  <a:pt x="855775" y="16468"/>
                </a:lnTo>
                <a:lnTo>
                  <a:pt x="806416" y="25729"/>
                </a:lnTo>
                <a:lnTo>
                  <a:pt x="758401" y="37046"/>
                </a:lnTo>
                <a:lnTo>
                  <a:pt x="711730" y="50419"/>
                </a:lnTo>
                <a:lnTo>
                  <a:pt x="666404" y="65848"/>
                </a:lnTo>
                <a:lnTo>
                  <a:pt x="622420" y="83331"/>
                </a:lnTo>
                <a:lnTo>
                  <a:pt x="579779" y="102869"/>
                </a:lnTo>
                <a:lnTo>
                  <a:pt x="538479" y="124460"/>
                </a:lnTo>
                <a:lnTo>
                  <a:pt x="489914" y="152767"/>
                </a:lnTo>
                <a:lnTo>
                  <a:pt x="443614" y="182318"/>
                </a:lnTo>
                <a:lnTo>
                  <a:pt x="399579" y="213115"/>
                </a:lnTo>
                <a:lnTo>
                  <a:pt x="357808" y="245160"/>
                </a:lnTo>
                <a:lnTo>
                  <a:pt x="318301" y="278455"/>
                </a:lnTo>
                <a:lnTo>
                  <a:pt x="281055" y="313003"/>
                </a:lnTo>
                <a:lnTo>
                  <a:pt x="246070" y="348805"/>
                </a:lnTo>
                <a:lnTo>
                  <a:pt x="213346" y="385863"/>
                </a:lnTo>
                <a:lnTo>
                  <a:pt x="182879" y="424179"/>
                </a:lnTo>
                <a:lnTo>
                  <a:pt x="151143" y="467798"/>
                </a:lnTo>
                <a:lnTo>
                  <a:pt x="121943" y="511022"/>
                </a:lnTo>
                <a:lnTo>
                  <a:pt x="95279" y="553850"/>
                </a:lnTo>
                <a:lnTo>
                  <a:pt x="71151" y="596280"/>
                </a:lnTo>
                <a:lnTo>
                  <a:pt x="49559" y="638312"/>
                </a:lnTo>
                <a:lnTo>
                  <a:pt x="30503" y="679944"/>
                </a:lnTo>
                <a:lnTo>
                  <a:pt x="13983" y="721173"/>
                </a:lnTo>
                <a:lnTo>
                  <a:pt x="0" y="762000"/>
                </a:lnTo>
                <a:lnTo>
                  <a:pt x="396239" y="919479"/>
                </a:lnTo>
                <a:lnTo>
                  <a:pt x="410699" y="872914"/>
                </a:lnTo>
                <a:lnTo>
                  <a:pt x="428740" y="827228"/>
                </a:lnTo>
                <a:lnTo>
                  <a:pt x="450358" y="782420"/>
                </a:lnTo>
                <a:lnTo>
                  <a:pt x="475551" y="738489"/>
                </a:lnTo>
                <a:lnTo>
                  <a:pt x="504316" y="695432"/>
                </a:lnTo>
                <a:lnTo>
                  <a:pt x="536650" y="653250"/>
                </a:lnTo>
                <a:lnTo>
                  <a:pt x="572550" y="611939"/>
                </a:lnTo>
                <a:lnTo>
                  <a:pt x="612013" y="571500"/>
                </a:lnTo>
                <a:lnTo>
                  <a:pt x="646135" y="541096"/>
                </a:lnTo>
                <a:lnTo>
                  <a:pt x="682438" y="513892"/>
                </a:lnTo>
                <a:lnTo>
                  <a:pt x="720921" y="489889"/>
                </a:lnTo>
                <a:lnTo>
                  <a:pt x="761586" y="469087"/>
                </a:lnTo>
                <a:lnTo>
                  <a:pt x="804433" y="451484"/>
                </a:lnTo>
                <a:lnTo>
                  <a:pt x="849464" y="437083"/>
                </a:lnTo>
                <a:lnTo>
                  <a:pt x="896678" y="425881"/>
                </a:lnTo>
                <a:lnTo>
                  <a:pt x="946077" y="417880"/>
                </a:lnTo>
                <a:lnTo>
                  <a:pt x="997662" y="413080"/>
                </a:lnTo>
                <a:lnTo>
                  <a:pt x="1051432" y="411479"/>
                </a:lnTo>
                <a:lnTo>
                  <a:pt x="1954193" y="411479"/>
                </a:lnTo>
                <a:lnTo>
                  <a:pt x="1933583" y="385030"/>
                </a:lnTo>
                <a:lnTo>
                  <a:pt x="1902338" y="348756"/>
                </a:lnTo>
                <a:lnTo>
                  <a:pt x="1869289" y="313994"/>
                </a:lnTo>
                <a:lnTo>
                  <a:pt x="1834436" y="280743"/>
                </a:lnTo>
                <a:lnTo>
                  <a:pt x="1797779" y="249003"/>
                </a:lnTo>
                <a:lnTo>
                  <a:pt x="1759316" y="218775"/>
                </a:lnTo>
                <a:lnTo>
                  <a:pt x="1719048" y="190059"/>
                </a:lnTo>
                <a:lnTo>
                  <a:pt x="1676974" y="162853"/>
                </a:lnTo>
                <a:lnTo>
                  <a:pt x="1633093" y="137160"/>
                </a:lnTo>
                <a:lnTo>
                  <a:pt x="1591500" y="115252"/>
                </a:lnTo>
                <a:lnTo>
                  <a:pt x="1548890" y="95250"/>
                </a:lnTo>
                <a:lnTo>
                  <a:pt x="1505263" y="77152"/>
                </a:lnTo>
                <a:lnTo>
                  <a:pt x="1460617" y="60960"/>
                </a:lnTo>
                <a:lnTo>
                  <a:pt x="1414952" y="46672"/>
                </a:lnTo>
                <a:lnTo>
                  <a:pt x="1368266" y="34289"/>
                </a:lnTo>
                <a:lnTo>
                  <a:pt x="1320559" y="23812"/>
                </a:lnTo>
                <a:lnTo>
                  <a:pt x="1271829" y="15239"/>
                </a:lnTo>
                <a:lnTo>
                  <a:pt x="1222077" y="8572"/>
                </a:lnTo>
                <a:lnTo>
                  <a:pt x="1171301" y="3810"/>
                </a:lnTo>
                <a:lnTo>
                  <a:pt x="1119499" y="952"/>
                </a:lnTo>
                <a:lnTo>
                  <a:pt x="10666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209550"/>
            <a:ext cx="60198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40" dirty="0" smtClean="0"/>
              <a:t>Why Persistent Volume ?</a:t>
            </a:r>
            <a:endParaRPr sz="2800"/>
          </a:p>
        </p:txBody>
      </p:sp>
      <p:sp>
        <p:nvSpPr>
          <p:cNvPr id="5" name="TextBox 4"/>
          <p:cNvSpPr txBox="1"/>
          <p:nvPr/>
        </p:nvSpPr>
        <p:spPr>
          <a:xfrm>
            <a:off x="533400" y="895350"/>
            <a:ext cx="807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Because </a:t>
            </a:r>
            <a:r>
              <a:rPr lang="en-US" b="1" dirty="0" err="1" smtClean="0">
                <a:solidFill>
                  <a:srgbClr val="FF0000"/>
                </a:solidFill>
              </a:rPr>
              <a:t>emptyDir</a:t>
            </a:r>
            <a:r>
              <a:rPr lang="en-US" dirty="0"/>
              <a:t> volumes get deleted when a Pod gets </a:t>
            </a:r>
            <a:r>
              <a:rPr lang="en-US" dirty="0" smtClean="0"/>
              <a:t>deleted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</a:t>
            </a:r>
            <a:r>
              <a:rPr lang="en-US" dirty="0" smtClean="0"/>
              <a:t>we need </a:t>
            </a:r>
            <a:r>
              <a:rPr lang="en-US" dirty="0"/>
              <a:t>persistent volumes </a:t>
            </a:r>
            <a:r>
              <a:rPr lang="en-US" dirty="0" smtClean="0"/>
              <a:t>we need to use</a:t>
            </a:r>
          </a:p>
          <a:p>
            <a:pPr algn="just"/>
            <a:r>
              <a:rPr lang="en-US" dirty="0"/>
              <a:t> </a:t>
            </a:r>
            <a:r>
              <a:rPr lang="en-US" dirty="0" smtClean="0"/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PersistentVolume</a:t>
            </a:r>
            <a:r>
              <a:rPr lang="en-US" dirty="0"/>
              <a:t> and </a:t>
            </a:r>
            <a:r>
              <a:rPr lang="en-US" b="1" dirty="0" err="1">
                <a:solidFill>
                  <a:srgbClr val="0070C0"/>
                </a:solidFill>
              </a:rPr>
              <a:t>PersistentVolumeClaim</a:t>
            </a:r>
            <a:endParaRPr lang="en-US" dirty="0">
              <a:solidFill>
                <a:srgbClr val="0070C0"/>
              </a:solidFill>
            </a:endParaRP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a </a:t>
            </a:r>
            <a:r>
              <a:rPr lang="en-US" b="1" dirty="0">
                <a:solidFill>
                  <a:srgbClr val="FF0000"/>
                </a:solidFill>
              </a:rPr>
              <a:t>3 step process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   we or </a:t>
            </a:r>
            <a:r>
              <a:rPr lang="en-US" dirty="0"/>
              <a:t>the Kubernetes administrator defines a </a:t>
            </a:r>
            <a:r>
              <a:rPr lang="en-US" b="1" dirty="0" err="1">
                <a:solidFill>
                  <a:srgbClr val="0070C0"/>
                </a:solidFill>
              </a:rPr>
              <a:t>PersistentVolume</a:t>
            </a:r>
            <a:r>
              <a:rPr lang="en-US" dirty="0"/>
              <a:t> ( Disk space available for use 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   we define </a:t>
            </a:r>
            <a:r>
              <a:rPr lang="en-US" dirty="0"/>
              <a:t>a </a:t>
            </a:r>
            <a:r>
              <a:rPr lang="en-US" b="1" dirty="0" err="1">
                <a:solidFill>
                  <a:srgbClr val="0070C0"/>
                </a:solidFill>
              </a:rPr>
              <a:t>PersistentVolumeClaim</a:t>
            </a:r>
            <a:r>
              <a:rPr lang="en-US" dirty="0"/>
              <a:t> - you claim usage of a part of that </a:t>
            </a:r>
            <a:r>
              <a:rPr lang="en-US" b="1" dirty="0" err="1">
                <a:solidFill>
                  <a:srgbClr val="0070C0"/>
                </a:solidFill>
              </a:rPr>
              <a:t>PersistentVolume</a:t>
            </a:r>
            <a:r>
              <a:rPr lang="en-US" dirty="0"/>
              <a:t> disk space.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   You </a:t>
            </a:r>
            <a:r>
              <a:rPr lang="en-US" dirty="0"/>
              <a:t>create a Pod that refers to your </a:t>
            </a:r>
            <a:r>
              <a:rPr lang="en-US" b="1" dirty="0" err="1">
                <a:solidFill>
                  <a:srgbClr val="0070C0"/>
                </a:solidFill>
              </a:rPr>
              <a:t>PersistentVolumeClaim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1232</Words>
  <Application>Microsoft Office PowerPoint</Application>
  <PresentationFormat>On-screen Show (16:9)</PresentationFormat>
  <Paragraphs>208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Agenda</vt:lpstr>
      <vt:lpstr>Volume</vt:lpstr>
      <vt:lpstr>Volume is</vt:lpstr>
      <vt:lpstr>Volume type</vt:lpstr>
      <vt:lpstr>Volume type - empyDir</vt:lpstr>
      <vt:lpstr>Volume type - gitRepo</vt:lpstr>
      <vt:lpstr>PersistentVolume &amp; PersitentVolumeClaim</vt:lpstr>
      <vt:lpstr>Why Persistent Volume ?</vt:lpstr>
      <vt:lpstr>Volume type - hostPath</vt:lpstr>
      <vt:lpstr>PersistentVolume</vt:lpstr>
      <vt:lpstr>PersistentVolume</vt:lpstr>
      <vt:lpstr>PersistentVolume</vt:lpstr>
      <vt:lpstr>PersistentVolume Phase</vt:lpstr>
      <vt:lpstr>Lifecycle of volume and claim</vt:lpstr>
      <vt:lpstr>PersistentVolumeClaim (PVC)</vt:lpstr>
      <vt:lpstr>PersistentVolumeClaim (PVC)</vt:lpstr>
      <vt:lpstr>Using PVC in Pod</vt:lpstr>
      <vt:lpstr>Recycling</vt:lpstr>
      <vt:lpstr>Volume retaining test</vt:lpstr>
      <vt:lpstr>Dynamic Provisioning</vt:lpstr>
      <vt:lpstr>Dynamic Provisioning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Nareshwar</cp:lastModifiedBy>
  <cp:revision>19</cp:revision>
  <dcterms:created xsi:type="dcterms:W3CDTF">2019-11-13T13:01:36Z</dcterms:created>
  <dcterms:modified xsi:type="dcterms:W3CDTF">2019-11-13T15:56:04Z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2019-11-13T00:00:00Z</vt:filetime>
  </property>
</Properties>
</file>