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58" r:id="rId3"/>
    <p:sldId id="259" r:id="rId4"/>
    <p:sldId id="260" r:id="rId5"/>
    <p:sldId id="286" r:id="rId6"/>
    <p:sldId id="262" r:id="rId7"/>
    <p:sldId id="264" r:id="rId8"/>
    <p:sldId id="265" r:id="rId9"/>
    <p:sldId id="267" r:id="rId10"/>
    <p:sldId id="266" r:id="rId11"/>
    <p:sldId id="268" r:id="rId12"/>
    <p:sldId id="277" r:id="rId13"/>
    <p:sldId id="289" r:id="rId14"/>
    <p:sldId id="284" r:id="rId15"/>
    <p:sldId id="280" r:id="rId16"/>
    <p:sldId id="290" r:id="rId17"/>
    <p:sldId id="291" r:id="rId18"/>
    <p:sldId id="296" r:id="rId19"/>
    <p:sldId id="293" r:id="rId20"/>
    <p:sldId id="294" r:id="rId21"/>
    <p:sldId id="295" r:id="rId22"/>
    <p:sldId id="263" r:id="rId23"/>
    <p:sldId id="287"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0F69F-CDCE-4FDE-8675-925C3638C63B}">
          <p14:sldIdLst>
            <p14:sldId id="257"/>
            <p14:sldId id="258"/>
            <p14:sldId id="259"/>
            <p14:sldId id="260"/>
            <p14:sldId id="286"/>
            <p14:sldId id="262"/>
            <p14:sldId id="264"/>
            <p14:sldId id="265"/>
            <p14:sldId id="267"/>
            <p14:sldId id="266"/>
            <p14:sldId id="268"/>
            <p14:sldId id="277"/>
            <p14:sldId id="289"/>
            <p14:sldId id="284"/>
            <p14:sldId id="280"/>
            <p14:sldId id="290"/>
            <p14:sldId id="291"/>
            <p14:sldId id="296"/>
            <p14:sldId id="293"/>
            <p14:sldId id="294"/>
            <p14:sldId id="295"/>
            <p14:sldId id="263"/>
            <p14:sldId id="287"/>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75E22E-F440-46F5-AA35-9A8708D7328C}" v="27" dt="2025-03-18T10:12:43.4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32"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8ED709-77F5-4A36-A4BA-E86248B6A674}" type="datetimeFigureOut">
              <a:rPr lang="en-IN" smtClean="0"/>
              <a:pPr/>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CC421-0B91-4E04-B28B-AEE415AF6C32}" type="slidenum">
              <a:rPr lang="en-IN" smtClean="0"/>
              <a:pPr/>
              <a:t>‹#›</a:t>
            </a:fld>
            <a:endParaRPr lang="en-IN"/>
          </a:p>
        </p:txBody>
      </p:sp>
    </p:spTree>
    <p:extLst>
      <p:ext uri="{BB962C8B-B14F-4D97-AF65-F5344CB8AC3E}">
        <p14:creationId xmlns:p14="http://schemas.microsoft.com/office/powerpoint/2010/main" val="2587440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A3CC421-0B91-4E04-B28B-AEE415AF6C32}" type="slidenum">
              <a:rPr lang="en-IN" smtClean="0"/>
              <a:pPr/>
              <a:t>3</a:t>
            </a:fld>
            <a:endParaRPr lang="en-IN"/>
          </a:p>
        </p:txBody>
      </p:sp>
    </p:spTree>
    <p:extLst>
      <p:ext uri="{BB962C8B-B14F-4D97-AF65-F5344CB8AC3E}">
        <p14:creationId xmlns:p14="http://schemas.microsoft.com/office/powerpoint/2010/main" val="301019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FA3CC421-0B91-4E04-B28B-AEE415AF6C32}" type="slidenum">
              <a:rPr lang="en-IN" smtClean="0"/>
              <a:pPr/>
              <a:t>15</a:t>
            </a:fld>
            <a:endParaRPr lang="en-IN"/>
          </a:p>
        </p:txBody>
      </p:sp>
    </p:spTree>
    <p:extLst>
      <p:ext uri="{BB962C8B-B14F-4D97-AF65-F5344CB8AC3E}">
        <p14:creationId xmlns:p14="http://schemas.microsoft.com/office/powerpoint/2010/main" val="2185152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467EE-9C54-6C85-DEAA-073878D78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87AE5F-B74E-3A62-C54A-00C980AFA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D0A870-6D57-20FB-53DC-E3668E4DE9DD}"/>
              </a:ext>
            </a:extLst>
          </p:cNvPr>
          <p:cNvSpPr>
            <a:spLocks noGrp="1"/>
          </p:cNvSpPr>
          <p:nvPr>
            <p:ph type="dt" sz="half" idx="10"/>
          </p:nvPr>
        </p:nvSpPr>
        <p:spPr/>
        <p:txBody>
          <a:bodyPr/>
          <a:lstStyle/>
          <a:p>
            <a:r>
              <a:rPr lang="en-US"/>
              <a:t>11-03-2025</a:t>
            </a:r>
            <a:endParaRPr lang="en-IN"/>
          </a:p>
        </p:txBody>
      </p:sp>
      <p:sp>
        <p:nvSpPr>
          <p:cNvPr id="5" name="Footer Placeholder 4">
            <a:extLst>
              <a:ext uri="{FF2B5EF4-FFF2-40B4-BE49-F238E27FC236}">
                <a16:creationId xmlns:a16="http://schemas.microsoft.com/office/drawing/2014/main" id="{11DBA5A6-C5B5-D1EA-D20A-0B2C55F03DA7}"/>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949EDA29-EA29-AAD6-7F12-D9C09F505900}"/>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222470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A105-85DA-9CD3-ACD9-11EC4DF17B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5DC51D-4FC3-FDFA-86AA-A8EA3B0B0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DF227B-FC07-50F3-D912-D1BB858BB4DA}"/>
              </a:ext>
            </a:extLst>
          </p:cNvPr>
          <p:cNvSpPr>
            <a:spLocks noGrp="1"/>
          </p:cNvSpPr>
          <p:nvPr>
            <p:ph type="dt" sz="half" idx="10"/>
          </p:nvPr>
        </p:nvSpPr>
        <p:spPr/>
        <p:txBody>
          <a:bodyPr/>
          <a:lstStyle/>
          <a:p>
            <a:r>
              <a:rPr lang="en-US"/>
              <a:t>11-03-2025</a:t>
            </a:r>
            <a:endParaRPr lang="en-IN"/>
          </a:p>
        </p:txBody>
      </p:sp>
      <p:sp>
        <p:nvSpPr>
          <p:cNvPr id="5" name="Footer Placeholder 4">
            <a:extLst>
              <a:ext uri="{FF2B5EF4-FFF2-40B4-BE49-F238E27FC236}">
                <a16:creationId xmlns:a16="http://schemas.microsoft.com/office/drawing/2014/main" id="{05907540-8118-7529-9F0C-E784D5ADC39C}"/>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5F54DD3F-18A7-EB3E-54CD-CBB1F134E2E7}"/>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72522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EA58B-3E70-38CA-ED7A-ED26C4A434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13EA87-CDC0-912A-74EF-5773145BED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BF809-CF3E-770F-DCD9-4DB84CD92541}"/>
              </a:ext>
            </a:extLst>
          </p:cNvPr>
          <p:cNvSpPr>
            <a:spLocks noGrp="1"/>
          </p:cNvSpPr>
          <p:nvPr>
            <p:ph type="dt" sz="half" idx="10"/>
          </p:nvPr>
        </p:nvSpPr>
        <p:spPr/>
        <p:txBody>
          <a:bodyPr/>
          <a:lstStyle/>
          <a:p>
            <a:r>
              <a:rPr lang="en-US"/>
              <a:t>11-03-2025</a:t>
            </a:r>
            <a:endParaRPr lang="en-IN"/>
          </a:p>
        </p:txBody>
      </p:sp>
      <p:sp>
        <p:nvSpPr>
          <p:cNvPr id="5" name="Footer Placeholder 4">
            <a:extLst>
              <a:ext uri="{FF2B5EF4-FFF2-40B4-BE49-F238E27FC236}">
                <a16:creationId xmlns:a16="http://schemas.microsoft.com/office/drawing/2014/main" id="{CF7AD234-FB7E-FB34-8EF1-352DF8E0F747}"/>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52803BB3-C46B-B4AD-4FB0-7C94B336FBD4}"/>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4285163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D027F-C7D2-FA73-1471-19E4E223D8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30969-CC4C-6D7E-BE3E-4A1CAC2370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4506B3-6BFB-ABC8-E41D-96A683CD2853}"/>
              </a:ext>
            </a:extLst>
          </p:cNvPr>
          <p:cNvSpPr>
            <a:spLocks noGrp="1"/>
          </p:cNvSpPr>
          <p:nvPr>
            <p:ph type="dt" sz="half" idx="10"/>
          </p:nvPr>
        </p:nvSpPr>
        <p:spPr/>
        <p:txBody>
          <a:bodyPr/>
          <a:lstStyle/>
          <a:p>
            <a:r>
              <a:rPr lang="en-US"/>
              <a:t>11-03-2025</a:t>
            </a:r>
            <a:endParaRPr lang="en-IN"/>
          </a:p>
        </p:txBody>
      </p:sp>
      <p:sp>
        <p:nvSpPr>
          <p:cNvPr id="5" name="Footer Placeholder 4">
            <a:extLst>
              <a:ext uri="{FF2B5EF4-FFF2-40B4-BE49-F238E27FC236}">
                <a16:creationId xmlns:a16="http://schemas.microsoft.com/office/drawing/2014/main" id="{490B73A3-696F-05D4-B949-8F2184E40990}"/>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9DE0DF35-5DF3-5308-78FF-5461950ACEF2}"/>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1661595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5F868-2961-9828-90B0-CC6DB4FF35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2656FC-9356-9AA8-C2E4-3E5CEF9E86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57AC38-BF9C-DEF6-5F99-6FCFAC4DC9C0}"/>
              </a:ext>
            </a:extLst>
          </p:cNvPr>
          <p:cNvSpPr>
            <a:spLocks noGrp="1"/>
          </p:cNvSpPr>
          <p:nvPr>
            <p:ph type="dt" sz="half" idx="10"/>
          </p:nvPr>
        </p:nvSpPr>
        <p:spPr/>
        <p:txBody>
          <a:bodyPr/>
          <a:lstStyle/>
          <a:p>
            <a:r>
              <a:rPr lang="en-US"/>
              <a:t>11-03-2025</a:t>
            </a:r>
            <a:endParaRPr lang="en-IN"/>
          </a:p>
        </p:txBody>
      </p:sp>
      <p:sp>
        <p:nvSpPr>
          <p:cNvPr id="5" name="Footer Placeholder 4">
            <a:extLst>
              <a:ext uri="{FF2B5EF4-FFF2-40B4-BE49-F238E27FC236}">
                <a16:creationId xmlns:a16="http://schemas.microsoft.com/office/drawing/2014/main" id="{AC1E35E4-466D-B9ED-87E2-3D1CF8CB724B}"/>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F3D395FC-74E0-96AA-4F70-3137D5DBE587}"/>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363907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C392D-FC0D-E523-77A4-A8BB840FAE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9C848A-AF6F-6E5E-D4D7-187453AEBD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FCB904-AA8C-E6F6-9476-57BB88A365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15C7DF-A024-F5E4-A0FD-C52A528486FD}"/>
              </a:ext>
            </a:extLst>
          </p:cNvPr>
          <p:cNvSpPr>
            <a:spLocks noGrp="1"/>
          </p:cNvSpPr>
          <p:nvPr>
            <p:ph type="dt" sz="half" idx="10"/>
          </p:nvPr>
        </p:nvSpPr>
        <p:spPr/>
        <p:txBody>
          <a:bodyPr/>
          <a:lstStyle/>
          <a:p>
            <a:r>
              <a:rPr lang="en-US"/>
              <a:t>11-03-2025</a:t>
            </a:r>
            <a:endParaRPr lang="en-IN"/>
          </a:p>
        </p:txBody>
      </p:sp>
      <p:sp>
        <p:nvSpPr>
          <p:cNvPr id="6" name="Footer Placeholder 5">
            <a:extLst>
              <a:ext uri="{FF2B5EF4-FFF2-40B4-BE49-F238E27FC236}">
                <a16:creationId xmlns:a16="http://schemas.microsoft.com/office/drawing/2014/main" id="{006A6701-A23D-8369-4A27-DCA7A21AA47C}"/>
              </a:ext>
            </a:extLst>
          </p:cNvPr>
          <p:cNvSpPr>
            <a:spLocks noGrp="1"/>
          </p:cNvSpPr>
          <p:nvPr>
            <p:ph type="ftr" sz="quarter" idx="11"/>
          </p:nvPr>
        </p:nvSpPr>
        <p:spPr/>
        <p:txBody>
          <a:bodyPr/>
          <a:lstStyle/>
          <a:p>
            <a:r>
              <a:rPr lang="en-IN"/>
              <a:t>VNITSW                                                                                           Department of CSE</a:t>
            </a:r>
          </a:p>
        </p:txBody>
      </p:sp>
      <p:sp>
        <p:nvSpPr>
          <p:cNvPr id="7" name="Slide Number Placeholder 6">
            <a:extLst>
              <a:ext uri="{FF2B5EF4-FFF2-40B4-BE49-F238E27FC236}">
                <a16:creationId xmlns:a16="http://schemas.microsoft.com/office/drawing/2014/main" id="{8B75616E-EC5C-BFF4-5F96-FF7CC93A0B6A}"/>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2128035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0AC4D-8FD7-FAE8-B1BF-8D4BCFDEF9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70CE5E-D1CF-276E-81E5-371B3B5F7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02F31-6BF6-0932-71C0-C3368601EC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A4B541-986E-844C-C283-433236AE2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C40119-EB3F-1BBA-64B5-D91D347E96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C6BB7B-6709-6742-C665-7C8784E6AF35}"/>
              </a:ext>
            </a:extLst>
          </p:cNvPr>
          <p:cNvSpPr>
            <a:spLocks noGrp="1"/>
          </p:cNvSpPr>
          <p:nvPr>
            <p:ph type="dt" sz="half" idx="10"/>
          </p:nvPr>
        </p:nvSpPr>
        <p:spPr/>
        <p:txBody>
          <a:bodyPr/>
          <a:lstStyle/>
          <a:p>
            <a:r>
              <a:rPr lang="en-US"/>
              <a:t>11-03-2025</a:t>
            </a:r>
            <a:endParaRPr lang="en-IN"/>
          </a:p>
        </p:txBody>
      </p:sp>
      <p:sp>
        <p:nvSpPr>
          <p:cNvPr id="8" name="Footer Placeholder 7">
            <a:extLst>
              <a:ext uri="{FF2B5EF4-FFF2-40B4-BE49-F238E27FC236}">
                <a16:creationId xmlns:a16="http://schemas.microsoft.com/office/drawing/2014/main" id="{837E4696-7369-7F2B-1DEC-802ABA063DFF}"/>
              </a:ext>
            </a:extLst>
          </p:cNvPr>
          <p:cNvSpPr>
            <a:spLocks noGrp="1"/>
          </p:cNvSpPr>
          <p:nvPr>
            <p:ph type="ftr" sz="quarter" idx="11"/>
          </p:nvPr>
        </p:nvSpPr>
        <p:spPr/>
        <p:txBody>
          <a:bodyPr/>
          <a:lstStyle/>
          <a:p>
            <a:r>
              <a:rPr lang="en-IN"/>
              <a:t>VNITSW                                                                                           Department of CSE</a:t>
            </a:r>
          </a:p>
        </p:txBody>
      </p:sp>
      <p:sp>
        <p:nvSpPr>
          <p:cNvPr id="9" name="Slide Number Placeholder 8">
            <a:extLst>
              <a:ext uri="{FF2B5EF4-FFF2-40B4-BE49-F238E27FC236}">
                <a16:creationId xmlns:a16="http://schemas.microsoft.com/office/drawing/2014/main" id="{A3B6C723-F8C3-68A9-FE68-DFDA956A174F}"/>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221140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08E43-8A42-5FCD-6869-821B5DCE5B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D00FB7-C472-79BF-AC4C-04461CC0846A}"/>
              </a:ext>
            </a:extLst>
          </p:cNvPr>
          <p:cNvSpPr>
            <a:spLocks noGrp="1"/>
          </p:cNvSpPr>
          <p:nvPr>
            <p:ph type="dt" sz="half" idx="10"/>
          </p:nvPr>
        </p:nvSpPr>
        <p:spPr/>
        <p:txBody>
          <a:bodyPr/>
          <a:lstStyle/>
          <a:p>
            <a:r>
              <a:rPr lang="en-US"/>
              <a:t>11-03-2025</a:t>
            </a:r>
            <a:endParaRPr lang="en-IN"/>
          </a:p>
        </p:txBody>
      </p:sp>
      <p:sp>
        <p:nvSpPr>
          <p:cNvPr id="4" name="Footer Placeholder 3">
            <a:extLst>
              <a:ext uri="{FF2B5EF4-FFF2-40B4-BE49-F238E27FC236}">
                <a16:creationId xmlns:a16="http://schemas.microsoft.com/office/drawing/2014/main" id="{A526AE24-2FC7-6206-745C-04FDD17B7CC5}"/>
              </a:ext>
            </a:extLst>
          </p:cNvPr>
          <p:cNvSpPr>
            <a:spLocks noGrp="1"/>
          </p:cNvSpPr>
          <p:nvPr>
            <p:ph type="ftr" sz="quarter" idx="11"/>
          </p:nvPr>
        </p:nvSpPr>
        <p:spPr/>
        <p:txBody>
          <a:bodyPr/>
          <a:lstStyle/>
          <a:p>
            <a:r>
              <a:rPr lang="en-IN"/>
              <a:t>VNITSW                                                                                           Department of CSE</a:t>
            </a:r>
          </a:p>
        </p:txBody>
      </p:sp>
      <p:sp>
        <p:nvSpPr>
          <p:cNvPr id="5" name="Slide Number Placeholder 4">
            <a:extLst>
              <a:ext uri="{FF2B5EF4-FFF2-40B4-BE49-F238E27FC236}">
                <a16:creationId xmlns:a16="http://schemas.microsoft.com/office/drawing/2014/main" id="{49EFE503-C304-4DAC-A12C-BF33F3562E6B}"/>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641084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47A325-5E46-C75F-55DB-7C41F8F4585F}"/>
              </a:ext>
            </a:extLst>
          </p:cNvPr>
          <p:cNvSpPr>
            <a:spLocks noGrp="1"/>
          </p:cNvSpPr>
          <p:nvPr>
            <p:ph type="dt" sz="half" idx="10"/>
          </p:nvPr>
        </p:nvSpPr>
        <p:spPr/>
        <p:txBody>
          <a:bodyPr/>
          <a:lstStyle/>
          <a:p>
            <a:r>
              <a:rPr lang="en-US"/>
              <a:t>11-03-2025</a:t>
            </a:r>
            <a:endParaRPr lang="en-IN"/>
          </a:p>
        </p:txBody>
      </p:sp>
      <p:sp>
        <p:nvSpPr>
          <p:cNvPr id="3" name="Footer Placeholder 2">
            <a:extLst>
              <a:ext uri="{FF2B5EF4-FFF2-40B4-BE49-F238E27FC236}">
                <a16:creationId xmlns:a16="http://schemas.microsoft.com/office/drawing/2014/main" id="{83EB3B79-2882-9F20-D452-3F808A35DECD}"/>
              </a:ext>
            </a:extLst>
          </p:cNvPr>
          <p:cNvSpPr>
            <a:spLocks noGrp="1"/>
          </p:cNvSpPr>
          <p:nvPr>
            <p:ph type="ftr" sz="quarter" idx="11"/>
          </p:nvPr>
        </p:nvSpPr>
        <p:spPr/>
        <p:txBody>
          <a:bodyPr/>
          <a:lstStyle/>
          <a:p>
            <a:r>
              <a:rPr lang="en-IN"/>
              <a:t>VNITSW                                                                                           Department of CSE</a:t>
            </a:r>
          </a:p>
        </p:txBody>
      </p:sp>
      <p:sp>
        <p:nvSpPr>
          <p:cNvPr id="4" name="Slide Number Placeholder 3">
            <a:extLst>
              <a:ext uri="{FF2B5EF4-FFF2-40B4-BE49-F238E27FC236}">
                <a16:creationId xmlns:a16="http://schemas.microsoft.com/office/drawing/2014/main" id="{3B812D3A-B255-971D-1E9C-C1D131EAD7B5}"/>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1282184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9868-C5D5-67BC-6D8E-9CE5A3C5E8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8B31DE6-1EE6-0F3B-71AF-82B5F1F94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348617-FE4D-D6E9-F1D4-A51E8CF34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BE6B1-1D6D-8BD1-42E2-A304C38D7F1E}"/>
              </a:ext>
            </a:extLst>
          </p:cNvPr>
          <p:cNvSpPr>
            <a:spLocks noGrp="1"/>
          </p:cNvSpPr>
          <p:nvPr>
            <p:ph type="dt" sz="half" idx="10"/>
          </p:nvPr>
        </p:nvSpPr>
        <p:spPr/>
        <p:txBody>
          <a:bodyPr/>
          <a:lstStyle/>
          <a:p>
            <a:r>
              <a:rPr lang="en-US"/>
              <a:t>11-03-2025</a:t>
            </a:r>
            <a:endParaRPr lang="en-IN"/>
          </a:p>
        </p:txBody>
      </p:sp>
      <p:sp>
        <p:nvSpPr>
          <p:cNvPr id="6" name="Footer Placeholder 5">
            <a:extLst>
              <a:ext uri="{FF2B5EF4-FFF2-40B4-BE49-F238E27FC236}">
                <a16:creationId xmlns:a16="http://schemas.microsoft.com/office/drawing/2014/main" id="{A4EC10A0-28EC-442A-6F43-F60D2C235405}"/>
              </a:ext>
            </a:extLst>
          </p:cNvPr>
          <p:cNvSpPr>
            <a:spLocks noGrp="1"/>
          </p:cNvSpPr>
          <p:nvPr>
            <p:ph type="ftr" sz="quarter" idx="11"/>
          </p:nvPr>
        </p:nvSpPr>
        <p:spPr/>
        <p:txBody>
          <a:bodyPr/>
          <a:lstStyle/>
          <a:p>
            <a:r>
              <a:rPr lang="en-IN"/>
              <a:t>VNITSW                                                                                           Department of CSE</a:t>
            </a:r>
          </a:p>
        </p:txBody>
      </p:sp>
      <p:sp>
        <p:nvSpPr>
          <p:cNvPr id="7" name="Slide Number Placeholder 6">
            <a:extLst>
              <a:ext uri="{FF2B5EF4-FFF2-40B4-BE49-F238E27FC236}">
                <a16:creationId xmlns:a16="http://schemas.microsoft.com/office/drawing/2014/main" id="{66B445A5-C8CF-31BD-0FC4-CA3D063EE7A4}"/>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3013707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C018-9325-B9FD-D621-4ABFC229A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C577A8-F0A3-E3E5-CE34-7AEF1823F1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167459-BF10-4E0D-24E1-BA2140C84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63275-72E7-ACF1-4400-24C5E4ACAF7B}"/>
              </a:ext>
            </a:extLst>
          </p:cNvPr>
          <p:cNvSpPr>
            <a:spLocks noGrp="1"/>
          </p:cNvSpPr>
          <p:nvPr>
            <p:ph type="dt" sz="half" idx="10"/>
          </p:nvPr>
        </p:nvSpPr>
        <p:spPr/>
        <p:txBody>
          <a:bodyPr/>
          <a:lstStyle/>
          <a:p>
            <a:r>
              <a:rPr lang="en-US"/>
              <a:t>11-03-2025</a:t>
            </a:r>
            <a:endParaRPr lang="en-IN"/>
          </a:p>
        </p:txBody>
      </p:sp>
      <p:sp>
        <p:nvSpPr>
          <p:cNvPr id="6" name="Footer Placeholder 5">
            <a:extLst>
              <a:ext uri="{FF2B5EF4-FFF2-40B4-BE49-F238E27FC236}">
                <a16:creationId xmlns:a16="http://schemas.microsoft.com/office/drawing/2014/main" id="{A7D3E88D-9DA3-BB9B-F11D-AD92C27DE562}"/>
              </a:ext>
            </a:extLst>
          </p:cNvPr>
          <p:cNvSpPr>
            <a:spLocks noGrp="1"/>
          </p:cNvSpPr>
          <p:nvPr>
            <p:ph type="ftr" sz="quarter" idx="11"/>
          </p:nvPr>
        </p:nvSpPr>
        <p:spPr/>
        <p:txBody>
          <a:bodyPr/>
          <a:lstStyle/>
          <a:p>
            <a:r>
              <a:rPr lang="en-IN"/>
              <a:t>VNITSW                                                                                           Department of CSE</a:t>
            </a:r>
          </a:p>
        </p:txBody>
      </p:sp>
      <p:sp>
        <p:nvSpPr>
          <p:cNvPr id="7" name="Slide Number Placeholder 6">
            <a:extLst>
              <a:ext uri="{FF2B5EF4-FFF2-40B4-BE49-F238E27FC236}">
                <a16:creationId xmlns:a16="http://schemas.microsoft.com/office/drawing/2014/main" id="{1A8CD8DA-5394-067E-0081-4DAB89A94B10}"/>
              </a:ext>
            </a:extLst>
          </p:cNvPr>
          <p:cNvSpPr>
            <a:spLocks noGrp="1"/>
          </p:cNvSpPr>
          <p:nvPr>
            <p:ph type="sldNum" sz="quarter" idx="12"/>
          </p:nvPr>
        </p:nvSpPr>
        <p:spPr/>
        <p:txBody>
          <a:bodyPr/>
          <a:lstStyle/>
          <a:p>
            <a:fld id="{4B0CCD1B-01C8-492E-B47F-823430F38E8B}" type="slidenum">
              <a:rPr lang="en-IN" smtClean="0"/>
              <a:pPr/>
              <a:t>‹#›</a:t>
            </a:fld>
            <a:endParaRPr lang="en-IN"/>
          </a:p>
        </p:txBody>
      </p:sp>
    </p:spTree>
    <p:extLst>
      <p:ext uri="{BB962C8B-B14F-4D97-AF65-F5344CB8AC3E}">
        <p14:creationId xmlns:p14="http://schemas.microsoft.com/office/powerpoint/2010/main" val="3850874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26839F-C830-C71B-945E-B4B3B4F13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83FCF3-A3AE-F614-434B-C1AE57E83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E66E01-CA20-A4B1-262C-0375DA45DF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11-03-2025</a:t>
            </a:r>
            <a:endParaRPr lang="en-IN"/>
          </a:p>
        </p:txBody>
      </p:sp>
      <p:sp>
        <p:nvSpPr>
          <p:cNvPr id="5" name="Footer Placeholder 4">
            <a:extLst>
              <a:ext uri="{FF2B5EF4-FFF2-40B4-BE49-F238E27FC236}">
                <a16:creationId xmlns:a16="http://schemas.microsoft.com/office/drawing/2014/main" id="{DD664590-BB33-1718-D16C-B58EF94B8B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VNITSW                                                                                           Department of CSE</a:t>
            </a:r>
          </a:p>
        </p:txBody>
      </p:sp>
      <p:sp>
        <p:nvSpPr>
          <p:cNvPr id="6" name="Slide Number Placeholder 5">
            <a:extLst>
              <a:ext uri="{FF2B5EF4-FFF2-40B4-BE49-F238E27FC236}">
                <a16:creationId xmlns:a16="http://schemas.microsoft.com/office/drawing/2014/main" id="{7B61C138-09A6-3D13-CB6A-6663E8421E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0CCD1B-01C8-492E-B47F-823430F38E8B}" type="slidenum">
              <a:rPr lang="en-IN" smtClean="0"/>
              <a:pPr/>
              <a:t>‹#›</a:t>
            </a:fld>
            <a:endParaRPr lang="en-IN"/>
          </a:p>
        </p:txBody>
      </p:sp>
    </p:spTree>
    <p:extLst>
      <p:ext uri="{BB962C8B-B14F-4D97-AF65-F5344CB8AC3E}">
        <p14:creationId xmlns:p14="http://schemas.microsoft.com/office/powerpoint/2010/main" val="1218692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2D3C55-659E-ACB6-2B30-994417714D9E}"/>
              </a:ext>
            </a:extLst>
          </p:cNvPr>
          <p:cNvPicPr>
            <a:picLocks noChangeAspect="1"/>
          </p:cNvPicPr>
          <p:nvPr/>
        </p:nvPicPr>
        <p:blipFill>
          <a:blip r:embed="rId2"/>
          <a:stretch>
            <a:fillRect/>
          </a:stretch>
        </p:blipFill>
        <p:spPr>
          <a:xfrm>
            <a:off x="662940" y="200921"/>
            <a:ext cx="10717823" cy="1886638"/>
          </a:xfrm>
          <a:prstGeom prst="rect">
            <a:avLst/>
          </a:prstGeom>
        </p:spPr>
      </p:pic>
      <p:sp>
        <p:nvSpPr>
          <p:cNvPr id="5" name="Title 4">
            <a:extLst>
              <a:ext uri="{FF2B5EF4-FFF2-40B4-BE49-F238E27FC236}">
                <a16:creationId xmlns:a16="http://schemas.microsoft.com/office/drawing/2014/main" id="{50C86A05-2087-3F7F-5AA9-056B149ACBA6}"/>
              </a:ext>
            </a:extLst>
          </p:cNvPr>
          <p:cNvSpPr>
            <a:spLocks noGrp="1"/>
          </p:cNvSpPr>
          <p:nvPr>
            <p:ph type="title"/>
          </p:nvPr>
        </p:nvSpPr>
        <p:spPr>
          <a:xfrm>
            <a:off x="336207" y="3775711"/>
            <a:ext cx="4522470" cy="2042159"/>
          </a:xfrm>
        </p:spPr>
        <p:txBody>
          <a:bodyPr>
            <a:normAutofit/>
          </a:bodyPr>
          <a:lstStyle/>
          <a:p>
            <a:pPr algn="ctr"/>
            <a:r>
              <a:rPr lang="en-US" sz="2800" b="1" dirty="0">
                <a:latin typeface="Times New Roman" panose="02020603050405020304" pitchFamily="18" charset="0"/>
                <a:cs typeface="Times New Roman" panose="02020603050405020304" pitchFamily="18" charset="0"/>
              </a:rPr>
              <a:t>Under the Esteemed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Guidance of: </a:t>
            </a:r>
            <a:br>
              <a:rPr lang="en-US" sz="2800" b="1"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Dr. V. Sujatha</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Professor</a:t>
            </a:r>
            <a:endParaRPr lang="en-IN" sz="2800" dirty="0">
              <a:latin typeface="Times New Roman" panose="02020603050405020304" pitchFamily="18" charset="0"/>
              <a:cs typeface="Times New Roman" panose="02020603050405020304" pitchFamily="18" charset="0"/>
            </a:endParaRPr>
          </a:p>
        </p:txBody>
      </p:sp>
      <p:sp>
        <p:nvSpPr>
          <p:cNvPr id="6" name="Title 4">
            <a:extLst>
              <a:ext uri="{FF2B5EF4-FFF2-40B4-BE49-F238E27FC236}">
                <a16:creationId xmlns:a16="http://schemas.microsoft.com/office/drawing/2014/main" id="{F97AE28C-2D99-5896-1A38-9FBBF0800F56}"/>
              </a:ext>
            </a:extLst>
          </p:cNvPr>
          <p:cNvSpPr txBox="1">
            <a:spLocks/>
          </p:cNvSpPr>
          <p:nvPr/>
        </p:nvSpPr>
        <p:spPr>
          <a:xfrm>
            <a:off x="323850" y="1994555"/>
            <a:ext cx="11502390" cy="13373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latin typeface="Times New Roman" panose="02020603050405020304" pitchFamily="18" charset="0"/>
                <a:cs typeface="Times New Roman" panose="02020603050405020304" pitchFamily="18" charset="0"/>
              </a:rPr>
              <a:t>Unified Payment Interface Fraud Detection using Feed Forward Neural Network </a:t>
            </a:r>
          </a:p>
        </p:txBody>
      </p:sp>
      <p:sp>
        <p:nvSpPr>
          <p:cNvPr id="7" name="Title 4">
            <a:extLst>
              <a:ext uri="{FF2B5EF4-FFF2-40B4-BE49-F238E27FC236}">
                <a16:creationId xmlns:a16="http://schemas.microsoft.com/office/drawing/2014/main" id="{B215D89A-C752-4A59-B0E0-3F6C88AEBDB3}"/>
              </a:ext>
            </a:extLst>
          </p:cNvPr>
          <p:cNvSpPr txBox="1">
            <a:spLocks/>
          </p:cNvSpPr>
          <p:nvPr/>
        </p:nvSpPr>
        <p:spPr>
          <a:xfrm>
            <a:off x="6765867" y="3707188"/>
            <a:ext cx="4850130" cy="23888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dirty="0">
                <a:latin typeface="Times New Roman" panose="02020603050405020304" pitchFamily="18" charset="0"/>
                <a:cs typeface="Times New Roman" panose="02020603050405020304" pitchFamily="18" charset="0"/>
              </a:rPr>
              <a:t>Presented By:</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Ch. </a:t>
            </a:r>
            <a:r>
              <a:rPr lang="en-IN" sz="2000" dirty="0" err="1">
                <a:latin typeface="Times New Roman" panose="02020603050405020304" pitchFamily="18" charset="0"/>
                <a:cs typeface="Times New Roman" panose="02020603050405020304" pitchFamily="18" charset="0"/>
              </a:rPr>
              <a:t>Vineela</a:t>
            </a:r>
            <a:r>
              <a:rPr lang="en-IN" sz="2000" dirty="0">
                <a:latin typeface="Times New Roman" panose="02020603050405020304" pitchFamily="18" charset="0"/>
                <a:cs typeface="Times New Roman" panose="02020603050405020304" pitchFamily="18" charset="0"/>
              </a:rPr>
              <a:t>                     (21NN1A05D7)</a:t>
            </a:r>
          </a:p>
          <a:p>
            <a:r>
              <a:rPr lang="en-IN" sz="2000" dirty="0">
                <a:latin typeface="Times New Roman" panose="02020603050405020304" pitchFamily="18" charset="0"/>
                <a:cs typeface="Times New Roman" panose="02020603050405020304" pitchFamily="18" charset="0"/>
              </a:rPr>
              <a:t>V. Eshitha Reddy            (21NN1A05J3)</a:t>
            </a:r>
          </a:p>
          <a:p>
            <a:r>
              <a:rPr lang="en-IN" sz="2000" dirty="0">
                <a:latin typeface="Times New Roman" panose="02020603050405020304" pitchFamily="18" charset="0"/>
                <a:cs typeface="Times New Roman" panose="02020603050405020304" pitchFamily="18" charset="0"/>
              </a:rPr>
              <a:t>P. Thulasi                        (21NN1A05G9)</a:t>
            </a:r>
          </a:p>
          <a:p>
            <a:pPr algn="just"/>
            <a:r>
              <a:rPr lang="en-IN" sz="2000" dirty="0">
                <a:latin typeface="Times New Roman" panose="02020603050405020304" pitchFamily="18" charset="0"/>
                <a:cs typeface="Times New Roman" panose="02020603050405020304" pitchFamily="18" charset="0"/>
              </a:rPr>
              <a:t>S. </a:t>
            </a:r>
            <a:r>
              <a:rPr lang="en-IN" sz="2000" dirty="0" err="1">
                <a:latin typeface="Times New Roman" panose="02020603050405020304" pitchFamily="18" charset="0"/>
                <a:cs typeface="Times New Roman" panose="02020603050405020304" pitchFamily="18" charset="0"/>
              </a:rPr>
              <a:t>Risitha</a:t>
            </a:r>
            <a:r>
              <a:rPr lang="en-IN" sz="2000" dirty="0">
                <a:latin typeface="Times New Roman" panose="02020603050405020304" pitchFamily="18" charset="0"/>
                <a:cs typeface="Times New Roman" panose="02020603050405020304" pitchFamily="18" charset="0"/>
              </a:rPr>
              <a:t>                        (21NN1A05H4)</a:t>
            </a:r>
          </a:p>
          <a:p>
            <a:pPr algn="ctr"/>
            <a:endParaRPr lang="en-IN"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1CE57C60-F83F-475D-0805-03AF98B26DDF}"/>
              </a:ext>
            </a:extLst>
          </p:cNvPr>
          <p:cNvSpPr>
            <a:spLocks noGrp="1"/>
          </p:cNvSpPr>
          <p:nvPr>
            <p:ph type="dt" sz="half" idx="10"/>
          </p:nvPr>
        </p:nvSpPr>
        <p:spPr/>
        <p:txBody>
          <a:bodyPr/>
          <a:lstStyle/>
          <a:p>
            <a:r>
              <a:rPr lang="en-US" dirty="0"/>
              <a:t>16-04-2025</a:t>
            </a:r>
            <a:endParaRPr lang="en-IN" dirty="0"/>
          </a:p>
        </p:txBody>
      </p:sp>
      <p:sp>
        <p:nvSpPr>
          <p:cNvPr id="9" name="Footer Placeholder 8">
            <a:extLst>
              <a:ext uri="{FF2B5EF4-FFF2-40B4-BE49-F238E27FC236}">
                <a16:creationId xmlns:a16="http://schemas.microsoft.com/office/drawing/2014/main" id="{FA156EB0-7B62-7A75-B642-8F5504EDF63E}"/>
              </a:ext>
            </a:extLst>
          </p:cNvPr>
          <p:cNvSpPr>
            <a:spLocks noGrp="1"/>
          </p:cNvSpPr>
          <p:nvPr>
            <p:ph type="ftr" sz="quarter" idx="11"/>
          </p:nvPr>
        </p:nvSpPr>
        <p:spPr>
          <a:xfrm>
            <a:off x="4427220" y="6374245"/>
            <a:ext cx="2861310" cy="365125"/>
          </a:xfrm>
        </p:spPr>
        <p:txBody>
          <a:bodyPr/>
          <a:lstStyle/>
          <a:p>
            <a:r>
              <a:rPr lang="en-IN" dirty="0"/>
              <a:t>VNITSW                                                                                           Department of CSE</a:t>
            </a:r>
          </a:p>
        </p:txBody>
      </p:sp>
      <p:sp>
        <p:nvSpPr>
          <p:cNvPr id="2" name="Slide Number Placeholder 1">
            <a:extLst>
              <a:ext uri="{FF2B5EF4-FFF2-40B4-BE49-F238E27FC236}">
                <a16:creationId xmlns:a16="http://schemas.microsoft.com/office/drawing/2014/main" id="{04E659BD-E8D3-152B-8ACF-98484159E2B5}"/>
              </a:ext>
            </a:extLst>
          </p:cNvPr>
          <p:cNvSpPr>
            <a:spLocks noGrp="1"/>
          </p:cNvSpPr>
          <p:nvPr>
            <p:ph type="sldNum" sz="quarter" idx="12"/>
          </p:nvPr>
        </p:nvSpPr>
        <p:spPr/>
        <p:txBody>
          <a:bodyPr/>
          <a:lstStyle/>
          <a:p>
            <a:fld id="{4B0CCD1B-01C8-492E-B47F-823430F38E8B}" type="slidenum">
              <a:rPr lang="en-IN" smtClean="0"/>
              <a:pPr/>
              <a:t>1</a:t>
            </a:fld>
            <a:endParaRPr lang="en-IN"/>
          </a:p>
        </p:txBody>
      </p:sp>
    </p:spTree>
    <p:extLst>
      <p:ext uri="{BB962C8B-B14F-4D97-AF65-F5344CB8AC3E}">
        <p14:creationId xmlns:p14="http://schemas.microsoft.com/office/powerpoint/2010/main" val="1157531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B0A0B42-C16F-3065-116E-A08833AA3A89}"/>
              </a:ext>
            </a:extLst>
          </p:cNvPr>
          <p:cNvGraphicFramePr>
            <a:graphicFrameLocks noGrp="1"/>
          </p:cNvGraphicFramePr>
          <p:nvPr>
            <p:extLst>
              <p:ext uri="{D42A27DB-BD31-4B8C-83A1-F6EECF244321}">
                <p14:modId xmlns:p14="http://schemas.microsoft.com/office/powerpoint/2010/main" val="1593148870"/>
              </p:ext>
            </p:extLst>
          </p:nvPr>
        </p:nvGraphicFramePr>
        <p:xfrm>
          <a:off x="1037968" y="987136"/>
          <a:ext cx="10206682" cy="4771113"/>
        </p:xfrm>
        <a:graphic>
          <a:graphicData uri="http://schemas.openxmlformats.org/drawingml/2006/table">
            <a:tbl>
              <a:tblPr firstRow="1" bandRow="1">
                <a:tableStyleId>{ED083AE6-46FA-4A59-8FB0-9F97EB10719F}</a:tableStyleId>
              </a:tblPr>
              <a:tblGrid>
                <a:gridCol w="852616">
                  <a:extLst>
                    <a:ext uri="{9D8B030D-6E8A-4147-A177-3AD203B41FA5}">
                      <a16:colId xmlns:a16="http://schemas.microsoft.com/office/drawing/2014/main" val="2284217668"/>
                    </a:ext>
                  </a:extLst>
                </a:gridCol>
                <a:gridCol w="1940011">
                  <a:extLst>
                    <a:ext uri="{9D8B030D-6E8A-4147-A177-3AD203B41FA5}">
                      <a16:colId xmlns:a16="http://schemas.microsoft.com/office/drawing/2014/main" val="4038907411"/>
                    </a:ext>
                  </a:extLst>
                </a:gridCol>
                <a:gridCol w="2125362">
                  <a:extLst>
                    <a:ext uri="{9D8B030D-6E8A-4147-A177-3AD203B41FA5}">
                      <a16:colId xmlns:a16="http://schemas.microsoft.com/office/drawing/2014/main" val="3447299855"/>
                    </a:ext>
                  </a:extLst>
                </a:gridCol>
                <a:gridCol w="2582562">
                  <a:extLst>
                    <a:ext uri="{9D8B030D-6E8A-4147-A177-3AD203B41FA5}">
                      <a16:colId xmlns:a16="http://schemas.microsoft.com/office/drawing/2014/main" val="500551499"/>
                    </a:ext>
                  </a:extLst>
                </a:gridCol>
                <a:gridCol w="2706131">
                  <a:extLst>
                    <a:ext uri="{9D8B030D-6E8A-4147-A177-3AD203B41FA5}">
                      <a16:colId xmlns:a16="http://schemas.microsoft.com/office/drawing/2014/main" val="1100841859"/>
                    </a:ext>
                  </a:extLst>
                </a:gridCol>
              </a:tblGrid>
              <a:tr h="722594">
                <a:tc>
                  <a:txBody>
                    <a:bodyPr/>
                    <a:lstStyle/>
                    <a:p>
                      <a:r>
                        <a:rPr lang="en-IN" sz="1800" dirty="0" err="1">
                          <a:solidFill>
                            <a:schemeClr val="tx1"/>
                          </a:solidFill>
                          <a:latin typeface="Times New Roman" panose="02020603050405020304" pitchFamily="18" charset="0"/>
                          <a:cs typeface="Times New Roman" panose="02020603050405020304" pitchFamily="18" charset="0"/>
                        </a:rPr>
                        <a:t>S.No</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tx1"/>
                          </a:solidFill>
                          <a:effectLst/>
                          <a:latin typeface="Times New Roman" panose="02020603050405020304" pitchFamily="18" charset="0"/>
                          <a:cs typeface="Times New Roman" panose="02020603050405020304" pitchFamily="18" charset="0"/>
                        </a:rPr>
                        <a:t>Author and Year</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tx1"/>
                          </a:solidFill>
                          <a:effectLst/>
                          <a:latin typeface="Times New Roman" panose="02020603050405020304" pitchFamily="18" charset="0"/>
                          <a:cs typeface="Times New Roman" panose="02020603050405020304" pitchFamily="18" charset="0"/>
                        </a:rPr>
                        <a:t>Techniques Used</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tx1"/>
                          </a:solidFill>
                          <a:effectLst/>
                          <a:latin typeface="Times New Roman" panose="02020603050405020304" pitchFamily="18" charset="0"/>
                          <a:cs typeface="Times New Roman" panose="02020603050405020304" pitchFamily="18" charset="0"/>
                        </a:rPr>
                        <a:t>Advantages</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tx1"/>
                          </a:solidFill>
                          <a:effectLst/>
                          <a:latin typeface="Times New Roman" panose="02020603050405020304" pitchFamily="18" charset="0"/>
                          <a:cs typeface="Times New Roman" panose="02020603050405020304" pitchFamily="18" charset="0"/>
                        </a:rPr>
                        <a:t>Limitations</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26810320"/>
                  </a:ext>
                </a:extLst>
              </a:tr>
              <a:tr h="4048519">
                <a:tc>
                  <a:txBody>
                    <a:bodyPr/>
                    <a:lstStyle/>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5</a:t>
                      </a:r>
                    </a:p>
                  </a:txBody>
                  <a:tcPr/>
                </a:tc>
                <a:tc>
                  <a:txBody>
                    <a:bodyPr/>
                    <a:lstStyle/>
                    <a:p>
                      <a:pPr>
                        <a:lnSpc>
                          <a:spcPct val="115000"/>
                        </a:lnSpc>
                        <a:spcAft>
                          <a:spcPts val="800"/>
                        </a:spcAft>
                      </a:pPr>
                      <a:endParaRPr lang="sv-SE" dirty="0">
                        <a:latin typeface="+mn-lt"/>
                      </a:endParaRPr>
                    </a:p>
                    <a:p>
                      <a:pPr>
                        <a:lnSpc>
                          <a:spcPct val="115000"/>
                        </a:lnSpc>
                        <a:spcAft>
                          <a:spcPts val="800"/>
                        </a:spcAft>
                      </a:pPr>
                      <a:endParaRPr lang="sv-SE" dirty="0">
                        <a:latin typeface="+mn-lt"/>
                      </a:endParaRPr>
                    </a:p>
                    <a:p>
                      <a:pPr>
                        <a:lnSpc>
                          <a:spcPct val="115000"/>
                        </a:lnSpc>
                        <a:spcAft>
                          <a:spcPts val="800"/>
                        </a:spcAft>
                      </a:pPr>
                      <a:endParaRPr lang="sv-SE" dirty="0">
                        <a:latin typeface="+mn-lt"/>
                      </a:endParaRPr>
                    </a:p>
                    <a:p>
                      <a:pPr>
                        <a:lnSpc>
                          <a:spcPct val="115000"/>
                        </a:lnSpc>
                        <a:spcAft>
                          <a:spcPts val="800"/>
                        </a:spcAft>
                      </a:pPr>
                      <a:r>
                        <a:rPr lang="sv-SE" dirty="0">
                          <a:latin typeface="+mn-lt"/>
                        </a:rPr>
                        <a:t>Kumar</a:t>
                      </a:r>
                      <a:r>
                        <a:rPr lang="sv-SE" baseline="0" dirty="0">
                          <a:latin typeface="+mn-lt"/>
                        </a:rPr>
                        <a:t> et al.,</a:t>
                      </a:r>
                      <a:r>
                        <a:rPr lang="sv-SE" dirty="0">
                          <a:latin typeface="+mn-lt"/>
                        </a:rPr>
                        <a:t> (2020)</a:t>
                      </a:r>
                      <a:endParaRPr lang="en-IN" sz="1800" kern="1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endParaRPr lang="en-US" dirty="0">
                        <a:latin typeface="+mn-lt"/>
                      </a:endParaRPr>
                    </a:p>
                    <a:p>
                      <a:pPr>
                        <a:lnSpc>
                          <a:spcPct val="115000"/>
                        </a:lnSpc>
                        <a:spcAft>
                          <a:spcPts val="800"/>
                        </a:spcAft>
                      </a:pPr>
                      <a:endParaRPr lang="en-US" dirty="0">
                        <a:latin typeface="+mn-lt"/>
                      </a:endParaRPr>
                    </a:p>
                    <a:p>
                      <a:pPr>
                        <a:lnSpc>
                          <a:spcPct val="115000"/>
                        </a:lnSpc>
                        <a:spcAft>
                          <a:spcPts val="800"/>
                        </a:spcAft>
                      </a:pPr>
                      <a:endParaRPr lang="en-US" dirty="0">
                        <a:latin typeface="+mn-lt"/>
                      </a:endParaRPr>
                    </a:p>
                    <a:p>
                      <a:pPr>
                        <a:lnSpc>
                          <a:spcPct val="115000"/>
                        </a:lnSpc>
                        <a:spcAft>
                          <a:spcPts val="800"/>
                        </a:spcAft>
                      </a:pPr>
                      <a:r>
                        <a:rPr lang="en-US" dirty="0">
                          <a:latin typeface="+mn-lt"/>
                        </a:rPr>
                        <a:t>Convolutional Neural Networks (CNNs)</a:t>
                      </a:r>
                      <a:endParaRPr lang="en-IN" sz="1800" kern="1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15000"/>
                        </a:lnSpc>
                        <a:spcBef>
                          <a:spcPts val="0"/>
                        </a:spcBef>
                        <a:spcAft>
                          <a:spcPts val="800"/>
                        </a:spcAft>
                        <a:buClrTx/>
                        <a:buSzTx/>
                        <a:buFontTx/>
                        <a:buNone/>
                        <a:tabLst/>
                        <a:defRPr/>
                      </a:pPr>
                      <a:endParaRPr lang="en-US" sz="18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b="0" i="0" kern="1200" dirty="0">
                          <a:solidFill>
                            <a:schemeClr val="tx1"/>
                          </a:solidFill>
                          <a:effectLst/>
                          <a:latin typeface="+mn-lt"/>
                          <a:ea typeface="+mn-ea"/>
                          <a:cs typeface="+mn-cs"/>
                        </a:rPr>
                        <a:t>CNNs extract features</a:t>
                      </a: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b="0" i="0" kern="1200" dirty="0">
                          <a:solidFill>
                            <a:schemeClr val="tx1"/>
                          </a:solidFill>
                          <a:effectLst/>
                          <a:latin typeface="+mn-lt"/>
                          <a:ea typeface="+mn-ea"/>
                          <a:cs typeface="+mn-cs"/>
                        </a:rPr>
                        <a:t> automatically, </a:t>
                      </a: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b="0" i="0" kern="1200" dirty="0">
                          <a:solidFill>
                            <a:schemeClr val="tx1"/>
                          </a:solidFill>
                          <a:effectLst/>
                          <a:latin typeface="+mn-lt"/>
                          <a:ea typeface="+mn-ea"/>
                          <a:cs typeface="+mn-cs"/>
                        </a:rPr>
                        <a:t>minimizing the need for feature engineering and enhancing </a:t>
                      </a:r>
                    </a:p>
                    <a:p>
                      <a:pPr marL="0" marR="0" lvl="0" indent="0" algn="l" defTabSz="914400" rtl="0" eaLnBrk="1" fontAlgn="auto" latinLnBrk="0" hangingPunct="1">
                        <a:lnSpc>
                          <a:spcPct val="100000"/>
                        </a:lnSpc>
                        <a:spcBef>
                          <a:spcPts val="0"/>
                        </a:spcBef>
                        <a:spcAft>
                          <a:spcPts val="800"/>
                        </a:spcAft>
                        <a:buClrTx/>
                        <a:buSzTx/>
                        <a:buFontTx/>
                        <a:buNone/>
                        <a:tabLst/>
                        <a:defRPr/>
                      </a:pPr>
                      <a:r>
                        <a:rPr lang="en-US" sz="1800" b="0" i="0" kern="1200" dirty="0">
                          <a:solidFill>
                            <a:schemeClr val="tx1"/>
                          </a:solidFill>
                          <a:effectLst/>
                          <a:latin typeface="+mn-lt"/>
                          <a:ea typeface="+mn-ea"/>
                          <a:cs typeface="+mn-cs"/>
                        </a:rPr>
                        <a:t>detection efficiency</a:t>
                      </a:r>
                      <a:r>
                        <a:rPr lang="en-US" dirty="0">
                          <a:solidFill>
                            <a:schemeClr val="tx1"/>
                          </a:solidFill>
                          <a:latin typeface="+mn-lt"/>
                          <a:cs typeface="Times New Roman" panose="02020603050405020304" pitchFamily="18" charset="0"/>
                        </a:rPr>
                        <a:t>.</a:t>
                      </a:r>
                    </a:p>
                    <a:p>
                      <a:pPr algn="l">
                        <a:lnSpc>
                          <a:spcPct val="115000"/>
                        </a:lnSpc>
                        <a:spcAft>
                          <a:spcPts val="800"/>
                        </a:spcAft>
                      </a:pPr>
                      <a:endParaRPr lang="en-IN" sz="1800" kern="1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endParaRPr lang="en-US" sz="1800" b="0" i="0" kern="1200" dirty="0">
                        <a:solidFill>
                          <a:schemeClr val="tx1"/>
                        </a:solidFill>
                        <a:effectLst/>
                        <a:latin typeface="+mn-lt"/>
                        <a:ea typeface="+mn-ea"/>
                        <a:cs typeface="+mn-cs"/>
                      </a:endParaRPr>
                    </a:p>
                    <a:p>
                      <a:pPr algn="l"/>
                      <a:endParaRPr lang="en-US" sz="1800" b="0" i="0" kern="1200" dirty="0">
                        <a:solidFill>
                          <a:schemeClr val="tx1"/>
                        </a:solidFill>
                        <a:effectLst/>
                        <a:latin typeface="+mn-lt"/>
                        <a:ea typeface="+mn-ea"/>
                        <a:cs typeface="+mn-cs"/>
                      </a:endParaRPr>
                    </a:p>
                    <a:p>
                      <a:pPr algn="l"/>
                      <a:endParaRPr lang="en-US" sz="1800" b="0" i="0" kern="1200" dirty="0">
                        <a:solidFill>
                          <a:schemeClr val="tx1"/>
                        </a:solidFill>
                        <a:effectLst/>
                        <a:latin typeface="+mn-lt"/>
                        <a:ea typeface="+mn-ea"/>
                        <a:cs typeface="+mn-cs"/>
                      </a:endParaRPr>
                    </a:p>
                    <a:p>
                      <a:pPr algn="l"/>
                      <a:r>
                        <a:rPr lang="en-US" sz="1800" b="0" i="0" kern="1200" dirty="0">
                          <a:solidFill>
                            <a:schemeClr val="tx1"/>
                          </a:solidFill>
                          <a:effectLst/>
                          <a:latin typeface="+mn-lt"/>
                          <a:ea typeface="+mn-ea"/>
                          <a:cs typeface="+mn-cs"/>
                        </a:rPr>
                        <a:t>This model can be less efficient for sequential transaction data than models such</a:t>
                      </a:r>
                    </a:p>
                    <a:p>
                      <a:pPr algn="l"/>
                      <a:r>
                        <a:rPr lang="en-US" sz="1800" b="0" i="0" kern="1200" dirty="0">
                          <a:solidFill>
                            <a:schemeClr val="tx1"/>
                          </a:solidFill>
                          <a:effectLst/>
                          <a:latin typeface="+mn-lt"/>
                          <a:ea typeface="+mn-ea"/>
                          <a:cs typeface="+mn-cs"/>
                        </a:rPr>
                        <a:t> as RNNs or LSTMs.</a:t>
                      </a:r>
                      <a:endParaRPr lang="en-US" dirty="0">
                        <a:solidFill>
                          <a:schemeClr val="tx1"/>
                        </a:solidFill>
                        <a:latin typeface="+mn-lt"/>
                        <a:cs typeface="Times New Roman" panose="02020603050405020304" pitchFamily="18" charset="0"/>
                      </a:endParaRPr>
                    </a:p>
                  </a:txBody>
                  <a:tcPr marL="68580" marR="68580" marT="0" marB="0"/>
                </a:tc>
                <a:extLst>
                  <a:ext uri="{0D108BD9-81ED-4DB2-BD59-A6C34878D82A}">
                    <a16:rowId xmlns:a16="http://schemas.microsoft.com/office/drawing/2014/main" val="2407381828"/>
                  </a:ext>
                </a:extLst>
              </a:tr>
            </a:tbl>
          </a:graphicData>
        </a:graphic>
      </p:graphicFrame>
      <p:sp>
        <p:nvSpPr>
          <p:cNvPr id="4" name="Date Placeholder 3">
            <a:extLst>
              <a:ext uri="{FF2B5EF4-FFF2-40B4-BE49-F238E27FC236}">
                <a16:creationId xmlns:a16="http://schemas.microsoft.com/office/drawing/2014/main" id="{93096E86-C107-8D37-2E40-DD6B4F82D978}"/>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7005BFFD-7DB1-06B9-BD1E-5DBA1FFEE925}"/>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93319C48-66D5-9855-CF0C-2466DDF9312A}"/>
              </a:ext>
            </a:extLst>
          </p:cNvPr>
          <p:cNvSpPr>
            <a:spLocks noGrp="1"/>
          </p:cNvSpPr>
          <p:nvPr>
            <p:ph type="sldNum" sz="quarter" idx="12"/>
          </p:nvPr>
        </p:nvSpPr>
        <p:spPr/>
        <p:txBody>
          <a:bodyPr/>
          <a:lstStyle/>
          <a:p>
            <a:fld id="{4B0CCD1B-01C8-492E-B47F-823430F38E8B}" type="slidenum">
              <a:rPr lang="en-IN" smtClean="0"/>
              <a:pPr/>
              <a:t>10</a:t>
            </a:fld>
            <a:endParaRPr lang="en-IN"/>
          </a:p>
        </p:txBody>
      </p:sp>
    </p:spTree>
    <p:extLst>
      <p:ext uri="{BB962C8B-B14F-4D97-AF65-F5344CB8AC3E}">
        <p14:creationId xmlns:p14="http://schemas.microsoft.com/office/powerpoint/2010/main" val="353627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5DA1-2117-916E-D62A-CA1F5AEA9BF0}"/>
              </a:ext>
            </a:extLst>
          </p:cNvPr>
          <p:cNvSpPr>
            <a:spLocks noGrp="1"/>
          </p:cNvSpPr>
          <p:nvPr>
            <p:ph type="title"/>
          </p:nvPr>
        </p:nvSpPr>
        <p:spPr/>
        <p:txBody>
          <a:bodyPr/>
          <a:lstStyle/>
          <a:p>
            <a:pPr algn="just"/>
            <a:r>
              <a:rPr lang="en-IN" dirty="0">
                <a:latin typeface="Times New Roman" panose="02020603050405020304" pitchFamily="18" charset="0"/>
                <a:cs typeface="Times New Roman" panose="02020603050405020304" pitchFamily="18" charset="0"/>
              </a:rPr>
              <a:t>RESEARCH GAPS IDENTIFIED</a:t>
            </a:r>
          </a:p>
        </p:txBody>
      </p:sp>
      <p:sp>
        <p:nvSpPr>
          <p:cNvPr id="3" name="Date Placeholder 2">
            <a:extLst>
              <a:ext uri="{FF2B5EF4-FFF2-40B4-BE49-F238E27FC236}">
                <a16:creationId xmlns:a16="http://schemas.microsoft.com/office/drawing/2014/main" id="{57119C4B-A352-EBF6-4B5D-FD04E51C2317}"/>
              </a:ext>
            </a:extLst>
          </p:cNvPr>
          <p:cNvSpPr>
            <a:spLocks noGrp="1"/>
          </p:cNvSpPr>
          <p:nvPr>
            <p:ph type="dt" sz="half" idx="10"/>
          </p:nvPr>
        </p:nvSpPr>
        <p:spPr/>
        <p:txBody>
          <a:bodyPr/>
          <a:lstStyle/>
          <a:p>
            <a:r>
              <a:rPr lang="en-US" dirty="0"/>
              <a:t>16-04-2025</a:t>
            </a:r>
            <a:endParaRPr lang="en-IN" dirty="0"/>
          </a:p>
        </p:txBody>
      </p:sp>
      <p:sp>
        <p:nvSpPr>
          <p:cNvPr id="4" name="Footer Placeholder 3">
            <a:extLst>
              <a:ext uri="{FF2B5EF4-FFF2-40B4-BE49-F238E27FC236}">
                <a16:creationId xmlns:a16="http://schemas.microsoft.com/office/drawing/2014/main" id="{864611B4-0BF3-067D-E745-99109B022FEC}"/>
              </a:ext>
            </a:extLst>
          </p:cNvPr>
          <p:cNvSpPr>
            <a:spLocks noGrp="1"/>
          </p:cNvSpPr>
          <p:nvPr>
            <p:ph type="ftr" sz="quarter" idx="11"/>
          </p:nvPr>
        </p:nvSpPr>
        <p:spPr/>
        <p:txBody>
          <a:bodyPr/>
          <a:lstStyle/>
          <a:p>
            <a:r>
              <a:rPr lang="en-IN" dirty="0"/>
              <a:t>VNITSW                                                                                           Department of CSE</a:t>
            </a:r>
          </a:p>
        </p:txBody>
      </p:sp>
      <p:sp>
        <p:nvSpPr>
          <p:cNvPr id="6" name="TextBox 5">
            <a:extLst>
              <a:ext uri="{FF2B5EF4-FFF2-40B4-BE49-F238E27FC236}">
                <a16:creationId xmlns:a16="http://schemas.microsoft.com/office/drawing/2014/main" id="{1752F944-8A90-3529-F715-4A9BB790D222}"/>
              </a:ext>
            </a:extLst>
          </p:cNvPr>
          <p:cNvSpPr txBox="1"/>
          <p:nvPr/>
        </p:nvSpPr>
        <p:spPr>
          <a:xfrm>
            <a:off x="580919" y="1745718"/>
            <a:ext cx="11030161" cy="3366563"/>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dirty="0">
                <a:cs typeface="Times New Roman" panose="02020603050405020304" pitchFamily="18" charset="0"/>
              </a:rPr>
              <a:t>Existing deep learning architectures require extensive computational resources, making real-time fraud detection challenging, especially in large-scale financial systems with high transaction volumes.</a:t>
            </a:r>
          </a:p>
          <a:p>
            <a:pPr marL="342900" indent="-342900" algn="just">
              <a:lnSpc>
                <a:spcPct val="150000"/>
              </a:lnSpc>
              <a:buFont typeface="Wingdings" panose="05000000000000000000" pitchFamily="2" charset="2"/>
              <a:buChar char="Ø"/>
            </a:pPr>
            <a:r>
              <a:rPr lang="en-US" dirty="0">
                <a:cs typeface="Times New Roman" panose="02020603050405020304" pitchFamily="18" charset="0"/>
              </a:rPr>
              <a:t>Machine learning models often have high latency, making it difficult to provide instant transaction verification, which is crucial for preventing unauthorized payments.</a:t>
            </a:r>
          </a:p>
          <a:p>
            <a:pPr marL="342900" indent="-342900" algn="just">
              <a:lnSpc>
                <a:spcPct val="150000"/>
              </a:lnSpc>
              <a:buFont typeface="Wingdings" panose="05000000000000000000" pitchFamily="2" charset="2"/>
              <a:buChar char="Ø"/>
            </a:pPr>
            <a:r>
              <a:rPr lang="en-US" dirty="0">
                <a:cs typeface="Times New Roman" panose="02020603050405020304" pitchFamily="18" charset="0"/>
              </a:rPr>
              <a:t>Deep learning approaches require large labeled datasets. When trained on imbalanced fraud datasets, they may struggle with overfitting and fail to generalize to emerging fraud patterns.</a:t>
            </a:r>
          </a:p>
          <a:p>
            <a:pPr marL="342900" indent="-342900" algn="just">
              <a:lnSpc>
                <a:spcPct val="150000"/>
              </a:lnSpc>
              <a:buFont typeface="Wingdings" panose="05000000000000000000" pitchFamily="2" charset="2"/>
              <a:buChar char="Ø"/>
            </a:pPr>
            <a:r>
              <a:rPr lang="en-US" dirty="0">
                <a:cs typeface="Times New Roman" panose="02020603050405020304" pitchFamily="18" charset="0"/>
              </a:rPr>
              <a:t>Models may fail to capture subtle anomalies in fraudulent transaction behaviors, leading to misclassification in cases where fraudulent and legitimate transactions appear similar.</a:t>
            </a:r>
          </a:p>
        </p:txBody>
      </p:sp>
      <p:sp>
        <p:nvSpPr>
          <p:cNvPr id="5" name="Slide Number Placeholder 4">
            <a:extLst>
              <a:ext uri="{FF2B5EF4-FFF2-40B4-BE49-F238E27FC236}">
                <a16:creationId xmlns:a16="http://schemas.microsoft.com/office/drawing/2014/main" id="{2E0063FA-2B21-FF83-1157-04C761FA95CB}"/>
              </a:ext>
            </a:extLst>
          </p:cNvPr>
          <p:cNvSpPr>
            <a:spLocks noGrp="1"/>
          </p:cNvSpPr>
          <p:nvPr>
            <p:ph type="sldNum" sz="quarter" idx="12"/>
          </p:nvPr>
        </p:nvSpPr>
        <p:spPr/>
        <p:txBody>
          <a:bodyPr/>
          <a:lstStyle/>
          <a:p>
            <a:fld id="{4B0CCD1B-01C8-492E-B47F-823430F38E8B}" type="slidenum">
              <a:rPr lang="en-IN" smtClean="0"/>
              <a:pPr/>
              <a:t>11</a:t>
            </a:fld>
            <a:endParaRPr lang="en-IN" dirty="0"/>
          </a:p>
        </p:txBody>
      </p:sp>
    </p:spTree>
    <p:extLst>
      <p:ext uri="{BB962C8B-B14F-4D97-AF65-F5344CB8AC3E}">
        <p14:creationId xmlns:p14="http://schemas.microsoft.com/office/powerpoint/2010/main" val="2521965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C19E-7553-F64D-E873-84C15DFDCB6E}"/>
              </a:ext>
            </a:extLst>
          </p:cNvPr>
          <p:cNvSpPr>
            <a:spLocks noGrp="1"/>
          </p:cNvSpPr>
          <p:nvPr>
            <p:ph type="title"/>
          </p:nvPr>
        </p:nvSpPr>
        <p:spPr>
          <a:xfrm>
            <a:off x="914400" y="365126"/>
            <a:ext cx="10439400" cy="786556"/>
          </a:xfrm>
        </p:spPr>
        <p:txBody>
          <a:bodyPr/>
          <a:lstStyle/>
          <a:p>
            <a:pPr algn="just"/>
            <a:r>
              <a:rPr lang="en-IN"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F2B26F2A-D836-AA1D-519F-EAC9022E202E}"/>
              </a:ext>
            </a:extLst>
          </p:cNvPr>
          <p:cNvSpPr>
            <a:spLocks noGrp="1"/>
          </p:cNvSpPr>
          <p:nvPr>
            <p:ph idx="1"/>
          </p:nvPr>
        </p:nvSpPr>
        <p:spPr>
          <a:xfrm>
            <a:off x="914400" y="1452880"/>
            <a:ext cx="10590212" cy="4253439"/>
          </a:xfrm>
        </p:spPr>
        <p:txBody>
          <a:bodyPr>
            <a:normAutofit/>
          </a:bodyPr>
          <a:lstStyle/>
          <a:p>
            <a:pPr algn="just">
              <a:lnSpc>
                <a:spcPct val="100000"/>
              </a:lnSpc>
              <a:buFont typeface="Wingdings" panose="05000000000000000000" pitchFamily="2" charset="2"/>
              <a:buChar char="Ø"/>
            </a:pPr>
            <a:r>
              <a:rPr lang="en-US" sz="1800" dirty="0">
                <a:cs typeface="Times New Roman" panose="02020603050405020304" pitchFamily="18" charset="0"/>
              </a:rPr>
              <a:t>Feedforward Neural Networks (FNNs) are lightweight and efficient, making them well-suited for deployment in real-time UPI fraud detection systems with minimal computational resources.</a:t>
            </a:r>
          </a:p>
          <a:p>
            <a:pPr algn="just">
              <a:lnSpc>
                <a:spcPct val="100000"/>
              </a:lnSpc>
              <a:buFont typeface="Wingdings" panose="05000000000000000000" pitchFamily="2" charset="2"/>
              <a:buChar char="Ø"/>
            </a:pPr>
            <a:r>
              <a:rPr lang="en-US" sz="1800" dirty="0">
                <a:cs typeface="Times New Roman" panose="02020603050405020304" pitchFamily="18" charset="0"/>
              </a:rPr>
              <a:t>FNNs provide faster inference compared to complex deep learning models, enabling quick transaction verification, which is crucial for preventing fraudulent payments in real-time.</a:t>
            </a:r>
          </a:p>
          <a:p>
            <a:pPr algn="just">
              <a:lnSpc>
                <a:spcPct val="100000"/>
              </a:lnSpc>
              <a:buFont typeface="Wingdings" panose="05000000000000000000" pitchFamily="2" charset="2"/>
              <a:buChar char="Ø"/>
            </a:pPr>
            <a:r>
              <a:rPr lang="en-US" sz="1800" dirty="0">
                <a:cs typeface="Times New Roman" panose="02020603050405020304" pitchFamily="18" charset="0"/>
              </a:rPr>
              <a:t>FNNs can be easily adapted and fine-tuned for fraud detection tasks by leveraging transaction-specific features such as transaction amount, frequency, device ID, and location, improving model performance even with limited labeled fraud data</a:t>
            </a:r>
            <a:r>
              <a:rPr lang="en-IN" sz="1800" dirty="0">
                <a:cs typeface="Times New Roman" panose="02020603050405020304" pitchFamily="18" charset="0"/>
              </a:rPr>
              <a:t>. </a:t>
            </a:r>
            <a:endParaRPr lang="en-US" sz="1800" dirty="0">
              <a:cs typeface="Times New Roman" panose="02020603050405020304" pitchFamily="18" charset="0"/>
            </a:endParaRPr>
          </a:p>
          <a:p>
            <a:pPr algn="just">
              <a:lnSpc>
                <a:spcPct val="100000"/>
              </a:lnSpc>
              <a:buFont typeface="Wingdings" panose="05000000000000000000" pitchFamily="2" charset="2"/>
              <a:buChar char="Ø"/>
            </a:pPr>
            <a:r>
              <a:rPr lang="en-US" sz="1800" dirty="0">
                <a:cs typeface="Times New Roman" panose="02020603050405020304" pitchFamily="18" charset="0"/>
              </a:rPr>
              <a:t>FNNs offer scalability, allowing the model to be adjusted based on the complexity of transaction patterns, making it adaptable for various financial fraud detection scenarios, from small-scale banking applications to large-scale UPI networks.</a:t>
            </a:r>
          </a:p>
          <a:p>
            <a:pPr algn="just">
              <a:lnSpc>
                <a:spcPct val="100000"/>
              </a:lnSpc>
              <a:buFont typeface="Wingdings" panose="05000000000000000000" pitchFamily="2" charset="2"/>
              <a:buChar char="Ø"/>
            </a:pPr>
            <a:r>
              <a:rPr lang="en-US" sz="1800" dirty="0">
                <a:cs typeface="Times New Roman" panose="02020603050405020304" pitchFamily="18" charset="0"/>
              </a:rPr>
              <a:t>FNNs are highly interpretable compared to deep learning models like </a:t>
            </a:r>
            <a:r>
              <a:rPr lang="en-US" sz="1800" dirty="0" err="1">
                <a:cs typeface="Times New Roman" panose="02020603050405020304" pitchFamily="18" charset="0"/>
              </a:rPr>
              <a:t>CNNs,GRUs</a:t>
            </a:r>
            <a:r>
              <a:rPr lang="en-US" sz="1800" dirty="0">
                <a:cs typeface="Times New Roman" panose="02020603050405020304" pitchFamily="18" charset="0"/>
              </a:rPr>
              <a:t> and LSTMs, making it easier for financial institutions to understand fraud detection decisions and comply with regulatory requirements</a:t>
            </a:r>
            <a:r>
              <a:rPr lang="en-US" sz="1200" dirty="0"/>
              <a:t>.</a:t>
            </a: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F1AA581-E8DF-6143-81CF-EDA4D3700E91}"/>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C60DF8CF-47A9-24AD-93F2-FF99ADAAE342}"/>
              </a:ext>
            </a:extLst>
          </p:cNvPr>
          <p:cNvSpPr>
            <a:spLocks noGrp="1"/>
          </p:cNvSpPr>
          <p:nvPr>
            <p:ph type="ftr" sz="quarter" idx="11"/>
          </p:nvPr>
        </p:nvSpPr>
        <p:spPr/>
        <p:txBody>
          <a:bodyPr/>
          <a:lstStyle/>
          <a:p>
            <a:r>
              <a:rPr lang="en-IN" dirty="0"/>
              <a:t>VNITSW                                                                                           Department of CSE</a:t>
            </a:r>
          </a:p>
        </p:txBody>
      </p:sp>
      <p:sp>
        <p:nvSpPr>
          <p:cNvPr id="6" name="Slide Number Placeholder 5">
            <a:extLst>
              <a:ext uri="{FF2B5EF4-FFF2-40B4-BE49-F238E27FC236}">
                <a16:creationId xmlns:a16="http://schemas.microsoft.com/office/drawing/2014/main" id="{428DC6DD-3E3D-980B-94C0-289EA3F8DDBA}"/>
              </a:ext>
            </a:extLst>
          </p:cNvPr>
          <p:cNvSpPr>
            <a:spLocks noGrp="1"/>
          </p:cNvSpPr>
          <p:nvPr>
            <p:ph type="sldNum" sz="quarter" idx="12"/>
          </p:nvPr>
        </p:nvSpPr>
        <p:spPr/>
        <p:txBody>
          <a:bodyPr/>
          <a:lstStyle/>
          <a:p>
            <a:fld id="{4B0CCD1B-01C8-492E-B47F-823430F38E8B}" type="slidenum">
              <a:rPr lang="en-IN" smtClean="0"/>
              <a:pPr/>
              <a:t>12</a:t>
            </a:fld>
            <a:endParaRPr lang="en-IN" dirty="0"/>
          </a:p>
        </p:txBody>
      </p:sp>
    </p:spTree>
    <p:extLst>
      <p:ext uri="{BB962C8B-B14F-4D97-AF65-F5344CB8AC3E}">
        <p14:creationId xmlns:p14="http://schemas.microsoft.com/office/powerpoint/2010/main" val="196813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DD3A8DC-7DF7-0EBA-2789-C2FCAC23B0AF}"/>
              </a:ext>
            </a:extLst>
          </p:cNvPr>
          <p:cNvSpPr txBox="1"/>
          <p:nvPr/>
        </p:nvSpPr>
        <p:spPr>
          <a:xfrm>
            <a:off x="838200" y="347664"/>
            <a:ext cx="6163624" cy="130647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400" kern="1200">
                <a:solidFill>
                  <a:schemeClr val="tx1"/>
                </a:solidFill>
                <a:latin typeface="+mj-lt"/>
                <a:ea typeface="+mj-ea"/>
                <a:cs typeface="+mj-cs"/>
              </a:rPr>
              <a:t>SYSTEM  ARCHITECTURE</a:t>
            </a:r>
          </a:p>
        </p:txBody>
      </p:sp>
      <p:pic>
        <p:nvPicPr>
          <p:cNvPr id="11" name="Picture 10" descr="A diagram of a process flow&#10;&#10;AI-generated content may be incorrect.">
            <a:extLst>
              <a:ext uri="{FF2B5EF4-FFF2-40B4-BE49-F238E27FC236}">
                <a16:creationId xmlns:a16="http://schemas.microsoft.com/office/drawing/2014/main" id="{428F4BB8-703D-A8FF-C725-CD23F723B6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86" y="1493192"/>
            <a:ext cx="11528377" cy="4726633"/>
          </a:xfrm>
          <a:prstGeom prst="rect">
            <a:avLst/>
          </a:prstGeom>
        </p:spPr>
      </p:pic>
      <p:sp>
        <p:nvSpPr>
          <p:cNvPr id="2" name="Date Placeholder 1">
            <a:extLst>
              <a:ext uri="{FF2B5EF4-FFF2-40B4-BE49-F238E27FC236}">
                <a16:creationId xmlns:a16="http://schemas.microsoft.com/office/drawing/2014/main" id="{96884BA0-1068-86BB-3698-91E2D15ED165}"/>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r>
              <a:rPr lang="en-US" dirty="0"/>
              <a:t>16-04-2025</a:t>
            </a:r>
            <a:endParaRPr lang="en-IN" dirty="0"/>
          </a:p>
        </p:txBody>
      </p:sp>
      <p:sp>
        <p:nvSpPr>
          <p:cNvPr id="3" name="Footer Placeholder 2">
            <a:extLst>
              <a:ext uri="{FF2B5EF4-FFF2-40B4-BE49-F238E27FC236}">
                <a16:creationId xmlns:a16="http://schemas.microsoft.com/office/drawing/2014/main" id="{1D62DE69-4214-B26B-BE74-1DB462BAE46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chemeClr val="tx1">
                    <a:tint val="75000"/>
                  </a:schemeClr>
                </a:solidFill>
                <a:latin typeface="+mn-lt"/>
                <a:ea typeface="+mn-ea"/>
                <a:cs typeface="+mn-cs"/>
              </a:rPr>
              <a:t>VNITSW                                                                                           Department of CSE</a:t>
            </a:r>
          </a:p>
        </p:txBody>
      </p:sp>
      <p:sp>
        <p:nvSpPr>
          <p:cNvPr id="4" name="Slide Number Placeholder 3">
            <a:extLst>
              <a:ext uri="{FF2B5EF4-FFF2-40B4-BE49-F238E27FC236}">
                <a16:creationId xmlns:a16="http://schemas.microsoft.com/office/drawing/2014/main" id="{31D5951A-C7BF-CA7D-67F5-A5EE87A56BB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B0CCD1B-01C8-492E-B47F-823430F38E8B}" type="slidenum">
              <a:rPr lang="en-US" smtClean="0">
                <a:solidFill>
                  <a:schemeClr val="tx1">
                    <a:tint val="75000"/>
                  </a:schemeClr>
                </a:solidFill>
              </a:rPr>
              <a:pPr>
                <a:spcAft>
                  <a:spcPts val="600"/>
                </a:spcAft>
              </a:pPr>
              <a:t>13</a:t>
            </a:fld>
            <a:endParaRPr lang="en-US">
              <a:solidFill>
                <a:schemeClr val="tx1">
                  <a:tint val="75000"/>
                </a:schemeClr>
              </a:solidFill>
            </a:endParaRPr>
          </a:p>
        </p:txBody>
      </p:sp>
    </p:spTree>
    <p:extLst>
      <p:ext uri="{BB962C8B-B14F-4D97-AF65-F5344CB8AC3E}">
        <p14:creationId xmlns:p14="http://schemas.microsoft.com/office/powerpoint/2010/main" val="3984541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FE77-26A0-F92E-96ED-D64FAAFADD13}"/>
              </a:ext>
            </a:extLst>
          </p:cNvPr>
          <p:cNvSpPr>
            <a:spLocks noGrp="1"/>
          </p:cNvSpPr>
          <p:nvPr>
            <p:ph type="title"/>
          </p:nvPr>
        </p:nvSpPr>
        <p:spPr>
          <a:xfrm>
            <a:off x="958561" y="0"/>
            <a:ext cx="9826284" cy="905636"/>
          </a:xfrm>
        </p:spPr>
        <p:txBody>
          <a:bodyPr/>
          <a:lstStyle/>
          <a:p>
            <a:pPr algn="just"/>
            <a:r>
              <a:rPr lang="en-IN" dirty="0">
                <a:latin typeface="Times New Roman" panose="02020603050405020304" pitchFamily="18" charset="0"/>
                <a:cs typeface="Times New Roman" panose="02020603050405020304" pitchFamily="18" charset="0"/>
              </a:rPr>
              <a:t>ALGORITHM</a:t>
            </a:r>
          </a:p>
        </p:txBody>
      </p:sp>
      <p:sp>
        <p:nvSpPr>
          <p:cNvPr id="3" name="Content Placeholder 2">
            <a:extLst>
              <a:ext uri="{FF2B5EF4-FFF2-40B4-BE49-F238E27FC236}">
                <a16:creationId xmlns:a16="http://schemas.microsoft.com/office/drawing/2014/main" id="{20353F0F-912B-7129-26E5-EADD5BADE3A1}"/>
              </a:ext>
            </a:extLst>
          </p:cNvPr>
          <p:cNvSpPr>
            <a:spLocks noGrp="1"/>
          </p:cNvSpPr>
          <p:nvPr>
            <p:ph idx="1"/>
          </p:nvPr>
        </p:nvSpPr>
        <p:spPr>
          <a:xfrm>
            <a:off x="860088" y="891072"/>
            <a:ext cx="9641088" cy="5364735"/>
          </a:xfrm>
        </p:spPr>
        <p:txBody>
          <a:bodyPr>
            <a:noAutofit/>
          </a:bodyPr>
          <a:lstStyle/>
          <a:p>
            <a:pPr>
              <a:buNone/>
            </a:pPr>
            <a:r>
              <a:rPr lang="en-US" sz="1600" b="1" dirty="0">
                <a:cs typeface="Times New Roman" panose="02020603050405020304" pitchFamily="18" charset="0"/>
              </a:rPr>
              <a:t>Algorithm: UPI Payment Fraud Detection using FNN</a:t>
            </a:r>
          </a:p>
          <a:p>
            <a:pPr>
              <a:buNone/>
            </a:pPr>
            <a:r>
              <a:rPr lang="en-US" sz="1600" b="1" dirty="0">
                <a:cs typeface="Times New Roman" panose="02020603050405020304" pitchFamily="18" charset="0"/>
              </a:rPr>
              <a:t>Input:</a:t>
            </a:r>
            <a:r>
              <a:rPr lang="en-US" sz="1600" dirty="0">
                <a:cs typeface="Times New Roman" panose="02020603050405020304" pitchFamily="18" charset="0"/>
              </a:rPr>
              <a:t> UPI transaction dataset</a:t>
            </a:r>
          </a:p>
          <a:p>
            <a:pPr algn="just">
              <a:buNone/>
            </a:pPr>
            <a:r>
              <a:rPr lang="en-US" sz="1600" b="1" dirty="0">
                <a:cs typeface="Times New Roman" panose="02020603050405020304" pitchFamily="18" charset="0"/>
              </a:rPr>
              <a:t>Output:</a:t>
            </a:r>
            <a:r>
              <a:rPr lang="en-US" sz="1600" dirty="0">
                <a:cs typeface="Times New Roman" panose="02020603050405020304" pitchFamily="18" charset="0"/>
              </a:rPr>
              <a:t> Fraud or Non-Fraud classification</a:t>
            </a:r>
          </a:p>
          <a:p>
            <a:pPr>
              <a:buFont typeface="+mj-lt"/>
              <a:buAutoNum type="arabicPeriod"/>
            </a:pPr>
            <a:r>
              <a:rPr lang="en-US" sz="1600" b="1" dirty="0">
                <a:cs typeface="Times New Roman" panose="02020603050405020304" pitchFamily="18" charset="0"/>
              </a:rPr>
              <a:t>Preprocess the dataset</a:t>
            </a:r>
            <a:endParaRPr lang="en-US" sz="1600" dirty="0">
              <a:cs typeface="Times New Roman" panose="02020603050405020304" pitchFamily="18" charset="0"/>
            </a:endParaRPr>
          </a:p>
          <a:p>
            <a:pPr marL="800100" lvl="1" indent="-342900">
              <a:buFont typeface="+mj-lt"/>
              <a:buAutoNum type="alphaLcPeriod"/>
            </a:pPr>
            <a:r>
              <a:rPr lang="en-US" sz="1600" dirty="0">
                <a:cs typeface="Times New Roman" panose="02020603050405020304" pitchFamily="18" charset="0"/>
              </a:rPr>
              <a:t>Handle missing values(Drop rows with excessive missing data or impute missing values.)</a:t>
            </a:r>
          </a:p>
          <a:p>
            <a:pPr marL="800100" lvl="1" indent="-342900">
              <a:buFont typeface="+mj-lt"/>
              <a:buAutoNum type="alphaLcPeriod"/>
            </a:pPr>
            <a:r>
              <a:rPr lang="en-US" sz="1600" dirty="0">
                <a:cs typeface="Times New Roman" panose="02020603050405020304" pitchFamily="18" charset="0"/>
              </a:rPr>
              <a:t>Normalize numerical features(Standardize or normalize continuous variables ), Encode categorical features( Use Label Encoding </a:t>
            </a:r>
            <a:r>
              <a:rPr lang="en-US" sz="1600" dirty="0"/>
              <a:t>)</a:t>
            </a:r>
            <a:endParaRPr lang="en-US" sz="1600" dirty="0">
              <a:cs typeface="Times New Roman" panose="02020603050405020304" pitchFamily="18" charset="0"/>
            </a:endParaRPr>
          </a:p>
          <a:p>
            <a:pPr>
              <a:buFont typeface="+mj-lt"/>
              <a:buAutoNum type="arabicPeriod"/>
            </a:pPr>
            <a:r>
              <a:rPr lang="en-US" sz="1600" b="1" dirty="0">
                <a:cs typeface="Times New Roman" panose="02020603050405020304" pitchFamily="18" charset="0"/>
              </a:rPr>
              <a:t>For each epoch:</a:t>
            </a:r>
            <a:endParaRPr lang="en-US" sz="1600" dirty="0">
              <a:cs typeface="Times New Roman" panose="02020603050405020304" pitchFamily="18" charset="0"/>
            </a:endParaRPr>
          </a:p>
          <a:p>
            <a:pPr marL="800100" lvl="1" indent="-342900">
              <a:buFont typeface="+mj-lt"/>
              <a:buAutoNum type="alphaLcPeriod"/>
            </a:pPr>
            <a:r>
              <a:rPr lang="en-US" sz="1600" dirty="0">
                <a:cs typeface="Times New Roman" panose="02020603050405020304" pitchFamily="18" charset="0"/>
              </a:rPr>
              <a:t>Perform forward propagation through input and hidden layers</a:t>
            </a:r>
          </a:p>
          <a:p>
            <a:pPr marL="800100" lvl="1" indent="-342900">
              <a:buFont typeface="+mj-lt"/>
              <a:buAutoNum type="alphaLcPeriod"/>
            </a:pPr>
            <a:r>
              <a:rPr lang="en-US" sz="1600" dirty="0">
                <a:cs typeface="Times New Roman" panose="02020603050405020304" pitchFamily="18" charset="0"/>
              </a:rPr>
              <a:t>Compute activations using ReLU or Sigmoid functions</a:t>
            </a:r>
          </a:p>
          <a:p>
            <a:pPr marL="800100" lvl="1" indent="-342900">
              <a:buFont typeface="+mj-lt"/>
              <a:buAutoNum type="alphaLcPeriod"/>
            </a:pPr>
            <a:r>
              <a:rPr lang="en-US" sz="1600" dirty="0">
                <a:cs typeface="Times New Roman" panose="02020603050405020304" pitchFamily="18" charset="0"/>
              </a:rPr>
              <a:t>Compute loss using cross-entropy</a:t>
            </a:r>
          </a:p>
          <a:p>
            <a:pPr marL="800100" lvl="1" indent="-342900">
              <a:buFont typeface="+mj-lt"/>
              <a:buAutoNum type="alphaLcPeriod"/>
            </a:pPr>
            <a:r>
              <a:rPr lang="en-US" sz="1600" dirty="0">
                <a:cs typeface="Times New Roman" panose="02020603050405020304" pitchFamily="18" charset="0"/>
              </a:rPr>
              <a:t>Update weights using backpropagation</a:t>
            </a:r>
          </a:p>
          <a:p>
            <a:pPr>
              <a:buFont typeface="+mj-lt"/>
              <a:buAutoNum type="arabicPeriod"/>
            </a:pPr>
            <a:r>
              <a:rPr lang="en-US" sz="1600" b="1" dirty="0">
                <a:cs typeface="Times New Roman" panose="02020603050405020304" pitchFamily="18" charset="0"/>
              </a:rPr>
              <a:t>End of for loop</a:t>
            </a:r>
            <a:endParaRPr lang="en-US" sz="1600" dirty="0">
              <a:cs typeface="Times New Roman" panose="02020603050405020304" pitchFamily="18" charset="0"/>
            </a:endParaRPr>
          </a:p>
          <a:p>
            <a:pPr>
              <a:buFont typeface="+mj-lt"/>
              <a:buAutoNum type="arabicPeriod"/>
            </a:pPr>
            <a:r>
              <a:rPr lang="en-US" sz="1600" b="1" dirty="0">
                <a:cs typeface="Times New Roman" panose="02020603050405020304" pitchFamily="18" charset="0"/>
              </a:rPr>
              <a:t>Evaluate the model</a:t>
            </a:r>
            <a:endParaRPr lang="en-US" sz="1600" dirty="0">
              <a:cs typeface="Times New Roman" panose="02020603050405020304" pitchFamily="18" charset="0"/>
            </a:endParaRPr>
          </a:p>
          <a:p>
            <a:pPr marL="800100" lvl="1" indent="-342900">
              <a:buFont typeface="+mj-lt"/>
              <a:buAutoNum type="alphaLcPeriod"/>
            </a:pPr>
            <a:r>
              <a:rPr lang="en-US" sz="1600" dirty="0">
                <a:cs typeface="Times New Roman" panose="02020603050405020304" pitchFamily="18" charset="0"/>
              </a:rPr>
              <a:t>Use the test dataset to assess model performance</a:t>
            </a:r>
          </a:p>
          <a:p>
            <a:pPr marL="800100" lvl="1" indent="-342900">
              <a:buFont typeface="+mj-lt"/>
              <a:buAutoNum type="alphaLcPeriod"/>
            </a:pPr>
            <a:r>
              <a:rPr lang="en-US" sz="1600" dirty="0">
                <a:cs typeface="Times New Roman" panose="02020603050405020304" pitchFamily="18" charset="0"/>
              </a:rPr>
              <a:t>Calculate accuracy based on predictions vs actual labels</a:t>
            </a:r>
          </a:p>
          <a:p>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14524B6-584E-27A6-BCD7-98144A801F68}"/>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ED2253A7-A95E-ECAA-0613-9B5DB5E66B56}"/>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B762C079-1F4C-5636-53FF-06FA76A55021}"/>
              </a:ext>
            </a:extLst>
          </p:cNvPr>
          <p:cNvSpPr>
            <a:spLocks noGrp="1"/>
          </p:cNvSpPr>
          <p:nvPr>
            <p:ph type="sldNum" sz="quarter" idx="12"/>
          </p:nvPr>
        </p:nvSpPr>
        <p:spPr/>
        <p:txBody>
          <a:bodyPr/>
          <a:lstStyle/>
          <a:p>
            <a:fld id="{4B0CCD1B-01C8-492E-B47F-823430F38E8B}" type="slidenum">
              <a:rPr lang="en-IN" smtClean="0"/>
              <a:pPr/>
              <a:t>14</a:t>
            </a:fld>
            <a:endParaRPr lang="en-IN"/>
          </a:p>
        </p:txBody>
      </p:sp>
    </p:spTree>
    <p:extLst>
      <p:ext uri="{BB962C8B-B14F-4D97-AF65-F5344CB8AC3E}">
        <p14:creationId xmlns:p14="http://schemas.microsoft.com/office/powerpoint/2010/main" val="23932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D24A-F69F-03C7-4EC4-BC9A4D1C09A3}"/>
              </a:ext>
            </a:extLst>
          </p:cNvPr>
          <p:cNvSpPr>
            <a:spLocks noGrp="1"/>
          </p:cNvSpPr>
          <p:nvPr>
            <p:ph type="title"/>
          </p:nvPr>
        </p:nvSpPr>
        <p:spPr>
          <a:xfrm>
            <a:off x="1068077" y="469366"/>
            <a:ext cx="9409594" cy="718553"/>
          </a:xfrm>
        </p:spPr>
        <p:txBody>
          <a:bodyPr/>
          <a:lstStyle/>
          <a:p>
            <a:pPr algn="just"/>
            <a:r>
              <a:rPr lang="en-IN" dirty="0">
                <a:latin typeface="Times New Roman" pitchFamily="18" charset="0"/>
                <a:cs typeface="Times New Roman" pitchFamily="18" charset="0"/>
              </a:rPr>
              <a:t>DATASET USED</a:t>
            </a:r>
          </a:p>
        </p:txBody>
      </p:sp>
      <p:sp>
        <p:nvSpPr>
          <p:cNvPr id="3" name="Content Placeholder 2">
            <a:extLst>
              <a:ext uri="{FF2B5EF4-FFF2-40B4-BE49-F238E27FC236}">
                <a16:creationId xmlns:a16="http://schemas.microsoft.com/office/drawing/2014/main" id="{1B0332F8-028D-EABC-320D-55E6792FFD3D}"/>
              </a:ext>
            </a:extLst>
          </p:cNvPr>
          <p:cNvSpPr>
            <a:spLocks noGrp="1"/>
          </p:cNvSpPr>
          <p:nvPr>
            <p:ph idx="1"/>
          </p:nvPr>
        </p:nvSpPr>
        <p:spPr>
          <a:xfrm>
            <a:off x="1014472" y="1516996"/>
            <a:ext cx="10236921" cy="4267617"/>
          </a:xfrm>
        </p:spPr>
        <p:txBody>
          <a:bodyPr>
            <a:normAutofit/>
          </a:bodyPr>
          <a:lstStyle/>
          <a:p>
            <a:r>
              <a:rPr lang="en-IN" sz="2000" b="1" dirty="0">
                <a:cs typeface="Times New Roman" panose="02020603050405020304" pitchFamily="18" charset="0"/>
              </a:rPr>
              <a:t>Dataset name:</a:t>
            </a:r>
            <a:r>
              <a:rPr lang="en-IN" sz="2000" dirty="0">
                <a:cs typeface="Times New Roman" panose="02020603050405020304" pitchFamily="18" charset="0"/>
              </a:rPr>
              <a:t> UPI Fraud Dataset</a:t>
            </a:r>
          </a:p>
          <a:p>
            <a:pPr algn="just"/>
            <a:r>
              <a:rPr lang="en-IN" sz="2000" b="1" dirty="0">
                <a:cs typeface="Times New Roman" panose="02020603050405020304" pitchFamily="18" charset="0"/>
              </a:rPr>
              <a:t>Source:</a:t>
            </a:r>
            <a:r>
              <a:rPr lang="en-IN" sz="2000" dirty="0">
                <a:cs typeface="Times New Roman" panose="02020603050405020304" pitchFamily="18" charset="0"/>
              </a:rPr>
              <a:t> Available in open datasets(</a:t>
            </a:r>
            <a:r>
              <a:rPr lang="en-IN" sz="2000" dirty="0" err="1">
                <a:cs typeface="Times New Roman" panose="02020603050405020304" pitchFamily="18" charset="0"/>
              </a:rPr>
              <a:t>eg</a:t>
            </a:r>
            <a:r>
              <a:rPr lang="en-IN" sz="2000" dirty="0">
                <a:cs typeface="Times New Roman" panose="02020603050405020304" pitchFamily="18" charset="0"/>
              </a:rPr>
              <a:t> : kaggle)</a:t>
            </a:r>
          </a:p>
          <a:p>
            <a:r>
              <a:rPr lang="en-IN" sz="2000" b="1" dirty="0">
                <a:cs typeface="Times New Roman" panose="02020603050405020304" pitchFamily="18" charset="0"/>
              </a:rPr>
              <a:t>Preprocessing:</a:t>
            </a:r>
            <a:r>
              <a:rPr lang="en-IN" sz="2000" dirty="0">
                <a:cs typeface="Times New Roman" panose="02020603050405020304" pitchFamily="18" charset="0"/>
              </a:rPr>
              <a:t> </a:t>
            </a:r>
            <a:r>
              <a:rPr lang="en-US" sz="2000" dirty="0">
                <a:cs typeface="Times New Roman" panose="02020603050405020304" pitchFamily="18" charset="0"/>
              </a:rPr>
              <a:t>Handling missing values, normalization, categorical encoding, outlier detection</a:t>
            </a:r>
            <a:endParaRPr lang="en-IN" sz="2000" dirty="0">
              <a:cs typeface="Times New Roman" panose="02020603050405020304" pitchFamily="18" charset="0"/>
            </a:endParaRPr>
          </a:p>
          <a:p>
            <a:r>
              <a:rPr lang="en-IN" sz="2000" b="1" dirty="0">
                <a:cs typeface="Times New Roman" panose="02020603050405020304" pitchFamily="18" charset="0"/>
              </a:rPr>
              <a:t>Total Transactions: </a:t>
            </a:r>
            <a:r>
              <a:rPr lang="en-IN" sz="2000" dirty="0">
                <a:cs typeface="Times New Roman" panose="02020603050405020304" pitchFamily="18" charset="0"/>
              </a:rPr>
              <a:t>10000</a:t>
            </a:r>
          </a:p>
          <a:p>
            <a:r>
              <a:rPr lang="en-IN" sz="2000" b="1" dirty="0">
                <a:cs typeface="Times New Roman" panose="02020603050405020304" pitchFamily="18" charset="0"/>
              </a:rPr>
              <a:t>Transactions after augmentation: </a:t>
            </a:r>
            <a:r>
              <a:rPr lang="en-IN" sz="2000" dirty="0">
                <a:cs typeface="Times New Roman" panose="02020603050405020304" pitchFamily="18" charset="0"/>
              </a:rPr>
              <a:t>18000</a:t>
            </a:r>
          </a:p>
          <a:p>
            <a:r>
              <a:rPr lang="en-IN" sz="2000" b="1" dirty="0">
                <a:cs typeface="Times New Roman" panose="02020603050405020304" pitchFamily="18" charset="0"/>
              </a:rPr>
              <a:t>Number of Labels : </a:t>
            </a:r>
            <a:r>
              <a:rPr lang="en-IN" sz="2000" dirty="0">
                <a:cs typeface="Times New Roman" panose="02020603050405020304" pitchFamily="18" charset="0"/>
              </a:rPr>
              <a:t>2(Fraud or not Fraud)</a:t>
            </a:r>
            <a:endParaRPr lang="en-IN" sz="2000" b="1" dirty="0">
              <a:cs typeface="Times New Roman" panose="02020603050405020304" pitchFamily="18" charset="0"/>
            </a:endParaRPr>
          </a:p>
          <a:p>
            <a:pPr marL="0" indent="0">
              <a:buNone/>
            </a:pPr>
            <a:endParaRPr lang="en-US" sz="2000" b="1" dirty="0">
              <a:cs typeface="Times New Roman" panose="02020603050405020304" pitchFamily="18" charset="0"/>
            </a:endParaRPr>
          </a:p>
          <a:p>
            <a:pPr marL="0" indent="0">
              <a:buNone/>
            </a:pPr>
            <a:endParaRPr lang="en-US" sz="2000" b="1" dirty="0">
              <a:cs typeface="Times New Roman" panose="02020603050405020304" pitchFamily="18" charset="0"/>
            </a:endParaRPr>
          </a:p>
          <a:p>
            <a:pPr marL="0" indent="0" algn="just">
              <a:buNone/>
            </a:pPr>
            <a:r>
              <a:rPr lang="en-US" sz="2000" dirty="0">
                <a:cs typeface="Times New Roman" panose="02020603050405020304" pitchFamily="18" charset="0"/>
              </a:rPr>
              <a:t>Data Set link :</a:t>
            </a:r>
            <a:r>
              <a:rPr lang="en-US" sz="2000" u="sng" dirty="0">
                <a:solidFill>
                  <a:schemeClr val="tx2">
                    <a:lumMod val="50000"/>
                    <a:lumOff val="50000"/>
                  </a:schemeClr>
                </a:solidFill>
                <a:cs typeface="Times New Roman" panose="02020603050405020304" pitchFamily="18" charset="0"/>
              </a:rPr>
              <a:t>" https://www.kaggle.com/datasets/iamravi11/fraud-upi-transaction-details "</a:t>
            </a:r>
            <a:endParaRPr lang="en-US" sz="2000" i="0" u="sng" dirty="0">
              <a:solidFill>
                <a:schemeClr val="tx2">
                  <a:lumMod val="50000"/>
                  <a:lumOff val="50000"/>
                </a:schemeClr>
              </a:solidFill>
              <a:effectLst/>
              <a:cs typeface="Times New Roman" panose="02020603050405020304" pitchFamily="18" charset="0"/>
            </a:endParaRPr>
          </a:p>
          <a:p>
            <a:pPr marL="0" indent="0" algn="just">
              <a:buNone/>
            </a:pPr>
            <a:endParaRPr lang="en-IN" sz="2000" dirty="0">
              <a:solidFill>
                <a:schemeClr val="tx1"/>
              </a:solidFill>
              <a:cs typeface="Times New Roman" panose="02020603050405020304" pitchFamily="18" charset="0"/>
            </a:endParaRPr>
          </a:p>
        </p:txBody>
      </p:sp>
      <p:sp>
        <p:nvSpPr>
          <p:cNvPr id="4" name="Date Placeholder 3">
            <a:extLst>
              <a:ext uri="{FF2B5EF4-FFF2-40B4-BE49-F238E27FC236}">
                <a16:creationId xmlns:a16="http://schemas.microsoft.com/office/drawing/2014/main" id="{D744A7D6-6C72-4447-25C3-E07BE257A196}"/>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4C39A76D-9AD9-3E3C-CC0F-876405617973}"/>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91B95206-DC37-5088-C8A4-4E6E33BEB759}"/>
              </a:ext>
            </a:extLst>
          </p:cNvPr>
          <p:cNvSpPr>
            <a:spLocks noGrp="1"/>
          </p:cNvSpPr>
          <p:nvPr>
            <p:ph type="sldNum" sz="quarter" idx="12"/>
          </p:nvPr>
        </p:nvSpPr>
        <p:spPr/>
        <p:txBody>
          <a:bodyPr/>
          <a:lstStyle/>
          <a:p>
            <a:fld id="{4B0CCD1B-01C8-492E-B47F-823430F38E8B}" type="slidenum">
              <a:rPr lang="en-IN" smtClean="0"/>
              <a:pPr/>
              <a:t>15</a:t>
            </a:fld>
            <a:endParaRPr lang="en-IN"/>
          </a:p>
        </p:txBody>
      </p:sp>
    </p:spTree>
    <p:extLst>
      <p:ext uri="{BB962C8B-B14F-4D97-AF65-F5344CB8AC3E}">
        <p14:creationId xmlns:p14="http://schemas.microsoft.com/office/powerpoint/2010/main" val="233542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16-04-2025</a:t>
            </a:r>
            <a:endParaRPr lang="en-IN" dirty="0"/>
          </a:p>
        </p:txBody>
      </p:sp>
      <p:sp>
        <p:nvSpPr>
          <p:cNvPr id="5" name="Footer Placeholder 4"/>
          <p:cNvSpPr>
            <a:spLocks noGrp="1"/>
          </p:cNvSpPr>
          <p:nvPr>
            <p:ph type="ftr" sz="quarter" idx="11"/>
          </p:nvPr>
        </p:nvSpPr>
        <p:spPr/>
        <p:txBody>
          <a:bodyPr/>
          <a:lstStyle/>
          <a:p>
            <a:r>
              <a:rPr lang="en-IN"/>
              <a:t>VNITSW                                                                                           Department of CSE</a:t>
            </a:r>
          </a:p>
        </p:txBody>
      </p:sp>
      <p:sp>
        <p:nvSpPr>
          <p:cNvPr id="6" name="Slide Number Placeholder 5"/>
          <p:cNvSpPr>
            <a:spLocks noGrp="1"/>
          </p:cNvSpPr>
          <p:nvPr>
            <p:ph type="sldNum" sz="quarter" idx="12"/>
          </p:nvPr>
        </p:nvSpPr>
        <p:spPr/>
        <p:txBody>
          <a:bodyPr/>
          <a:lstStyle/>
          <a:p>
            <a:fld id="{4B0CCD1B-01C8-492E-B47F-823430F38E8B}" type="slidenum">
              <a:rPr lang="en-IN" smtClean="0"/>
              <a:pPr/>
              <a:t>16</a:t>
            </a:fld>
            <a:endParaRPr lang="en-IN"/>
          </a:p>
        </p:txBody>
      </p:sp>
      <p:sp>
        <p:nvSpPr>
          <p:cNvPr id="7" name="TextBox 6"/>
          <p:cNvSpPr txBox="1"/>
          <p:nvPr/>
        </p:nvSpPr>
        <p:spPr>
          <a:xfrm>
            <a:off x="647114" y="225084"/>
            <a:ext cx="2579039" cy="769441"/>
          </a:xfrm>
          <a:prstGeom prst="rect">
            <a:avLst/>
          </a:prstGeom>
          <a:noFill/>
        </p:spPr>
        <p:txBody>
          <a:bodyPr wrap="none" rtlCol="0">
            <a:spAutoFit/>
          </a:bodyPr>
          <a:lstStyle/>
          <a:p>
            <a:r>
              <a:rPr lang="en-US" sz="4400" dirty="0">
                <a:latin typeface="Times New Roman" pitchFamily="18" charset="0"/>
                <a:cs typeface="Times New Roman" pitchFamily="18" charset="0"/>
              </a:rPr>
              <a:t>RESULTS</a:t>
            </a:r>
          </a:p>
        </p:txBody>
      </p:sp>
      <p:sp>
        <p:nvSpPr>
          <p:cNvPr id="3074" name="AutoShape 2" descr="data:image/png;base64,iVBORw0KGgoAAAANSUhEUgAAAiEAAAFzCAYAAADoudnmAAAAOnRFWHRTb2Z0d2FyZQBNYXRwbG90bGliIHZlcnNpb24zLjEwLjAsIGh0dHBzOi8vbWF0cGxvdGxpYi5vcmcvlHJYcgAAAAlwSFlzAAAPYQAAD2EBqD+naQAAlHhJREFUeJzs3XlYVNUbwPHvzLCrgIqAIIq7uZsmmVpa4ppltpiWa1malkabmoBLaZtmi2aZZlmmZeqvckkll8x919wXxA0EF5B9lvv74zosss3gwLC8n+fhwTlz595zAJmXc895X42iKApCCCGEEMVMa+8OCCGEEKJ8kiBECCGEEHYhQYgQQggh7EKCECGEEELYhQQhQgghhLALCUKEEEIIYRcShAghhBDCLiQIEUIIIYRdONi7AyWRyWTi8uXLVKpUCY1GY+/uCCGEEKWGoijcunULPz8/tNr85zokCMnF5cuXCQgIsHc3hBBCiFLrwoUL1KhRI99jJAjJRaVKlQD1C+ju7m7n3twdvV7PunXr6Nq1K46OjvbuTrEob2Mub+OF8jdmGW/ZV5bGnJCQQEBAQMZ7aX4kCMmF+RaMu7t7mQhC3NzccHd3L/U/2JYqb2Mub+OF8jdmGW/ZVxbHbMlyBlmYKoQQQgi7kCBECCGEEHYhQYgQQggh7ELWhBSSoigYDAaMRqO9u5IvvV6Pg4MDqampJbqvOp0OBwcH2RIthBDliAQhhZCens6VK1dITk62d1cKpCgKvr6+XLhwocS/wbu5uVG9enWcnJzs3RUhhBDFQIIQK5lMJs6dO4dOp8PPzw8nJ6cS/eZuMplITEykYsWKBSaNsRdFUUhPTyc2NpZz585Rv379EttXIYQQtiNBiJXS09MxmUwEBATg5uZm7+4UyGQykZ6ejouLS4l+Y3d1dcXR0ZHz589n9FcIIUTRMRrhn3/gyhWoXh06dgSdrnj7IEFIIZXkN/TSSr6mQghRPJYvhzFj4OLFzLYaNeCzz6Bv3+Lrh/zWF0IIIcqR5cvhqaeyByAAly6p7cuXF19fJAgRQgghygmjUZ0BUZScz5nbxo5VjysOEoTYidEImzbBzz+rn0vw7lkhhBBlxD//5JwByUpR4MIF9bjiYPcgZPbs2QQGBuLi4kJQUBC7du3K81i9Xs+UKVOoW7cuLi4utGjRgrVr197VOe1h+XIIDITOnWHAAPVzYGDRT4ENGTIEjUaT4+P06dMZz33wwQfZXrNy5cpsu382bdqERqOhSZMmOfKOeHp6snDhwqIdhBBCCKsYjbB5M0RGqotQLWHpcXfLrkHI0qVLCQkJITw8nH379tGiRQu6devG1atXcz1+4sSJfP3113zxxRccPXqUESNG8MQTT7B///5Cn7O42fteXPfu3bly5Uq2j9q1awPg4uLChx9+yI0bNwo8z9mzZ/nhhx+KtrNCCFGMyuoM9YsvQqdOMG+eugvGEpYed7fsGoTMnDmT4cOHM3ToUBo3bszcuXNxc3NjwYIFuR6/aNEiJkyYQM+ePalTpw4jR46kZ8+ezJgxo9DntKWkJPUj67229HS1LS3NsntxY8aox+d2XpPp7vvo7OyMr69vtg/d7T1ZXbp0wdfXl+nTpxd4nldffZXw8HDS0tLuvlNCCGFn9pqhtiVFgS1b4NVX4ebNzPZu3aByZXBwULfh1qgBeaW30mggIEA9rjjYbYtueno6e/fuZfz48RltWq2WLl26sH379lxfk5aWliN/hKurK1u3bi30Oc3nzfpmmpCQAKi3f/R6fbZj9Xo9iqJgMpkw3REVVKyoxnTR0SaqVVPbPvoIQkO1vPCCwoABChcv5h33KYo6Q/LYYwrr12dGKoGBGuLiNBw6ZKJJkzxfnsc5lYzP5o87+21+XqvV8t577/H8888zevRoatSokXHsnZ9fe+01fvzxRz7//HPeeOONjPPk9nWxlMlkQlEU9Hp9RmBUGObv2Z3fu7KqvI0Xyt+YZbxFa8UKDc8+q7v9x2Dmu/OlSwpPPQVLlhh54olc/nq0IVuNecQIB44d09CqlYGBA9U+9+6tfjg5qX/MzpihjlejAUXJHK9Gox7/ySdGTCal0H/4WjMGuwUhcXFxGI1GfHx8srX7+Phw/PjxXF/TrVs3Zs6cyYMPPkjdunWJiIhg+fLlGWsTCnNOgOnTpzN58uQc7evWrcuRkMzBwQFfX18SExNJT0+/4xWeANy6dQtnZ/WbmZrqDLii16dz9qwBqJBnP8wSE40kJCRmPFYUd0BDYmIiCQmF+6m4desWer2eVatW4e7untHepUsXFi5ciF6vx2Aw8Mgjj9CsWTPeffddvvjiC1JSUoDMwMycqt5oNPLWW28xdepUnnnmGTw8PFAUhdTU1IxjrZWenk5KSgpbtmzBYDAU6hxZrV+//q7PUZqUt/FC+RuzjNf2jEZ45ZWuKIqOrAEImN+gFUaNSsfBYX2xJPKydMwJCU4sWdKQM2c8+eCDfzJmNu6/vy7Vq7tz/fo5Vq++metrnZ3h7ber8+23zbh2zTWjvWrVFF544QjOzldYvbrwY7CmpEmpSlb22WefMXz4cBo1aoRGo6Fu3boMHTr0rm+1jB8/npCQkIzHCQkJBAQE0LVr12xv2ACpqalcuHCBihUr5piVMQcIbm6VMn4gJk6Ed94x4eDgyPbtjhb1Z/JkbbbrnjsHYMLVtSLW5vNSFIVbt25RqVIlHB0d6dSpE3PmzMl4vkKFCri7u+Po6IiDgwPu7u589NFHdOnShXHjxuHqqv6AmvtjDsoqVarEqFGj+Oqrr5g7dy7vv/8+Go0GFxeXHF8zS6WmpuLq6sqDDz54VxlT9Xo969evJzg4GEdHy77mpVl5Gy+UvzHLeG3vyhX47z8NN27AtWv5vRVqiItz4/DhRxk82IS/v+37oq5FMbJ+/RGCg5vSqZMuR8BjMsG1a2TMsqekwMiRDiQlaahWrRdt26p/+PbsaX5F/os6evaESZNg61ZDRsbUDh0c0elaAa3uajzW/CFqtyDEy8sLnU5HTExMtvaYmBh8fX1zfU21atVYuXIlqampXLt2DT8/P8aNG0edOnUKfU5Q10k4OzvnaHd0dMzxH8BoNKLRaNBqtTkyfFaqlPPcLi7qB8BDD6n34i5dyn1diEajPh8crM0WbOR2XkuZb42Yd8JUrFiRBg0a5HJtTca4OnXqRLdu3Xj33XcZMmQIkJnNNOtnJycn3n//fYYMGcKrr76a0V7YzKdarRaNRpPr170wbHWe0qK8jRfK35jLw3iNRti2TcOWLf5UqOBE584OdzUDkZgIGzfC1avwwguZ7a+8AqtWwdChlp1n0iQd1arpeOUV9fGlS+rai0aNYNq0zOMMBnXthaUyM5c6Am2YOTNn5tL162HwYGjaFNatU9scHeGTT6BmTbjvPgcK82Ph6Ahdulj/uoLPa3ln7LYw1cnJidatWxMREZHRZjKZiIiIoF27dvm+1sXFBX9/fwwGA7/99huPP/74XZ+zOOh06g8W5FwUZH48a1bx5+7PzQcffMAff/yR71oagKeffpomTZrkejtLCCGsYV4cGhzswMyZbQgOdrBqcejmzepf93//ndl29So89hiMGpV9t0vz5tCwIVSpYtm5GzRQAw6zU6dgxQpYtiz7cU89BV5e8MsvmW3x8bB6Ndy5KiCv3ZIXL2bfLVm7tjpzs2+fOgNiNmKEOqNRmguP23V3TEhICPPmzeP777/n2LFjjBw5kqSkJIbeDk0HDRqUbZHpzp07Wb58OWfPnuWff/6he/fumEwm3n77bYvPaW99+6o/tHdO6dWoobYXZ87+/DRr1oznnnuOzz//vMBjP/jgAxYsWEDSndt6hBDCQtakL7h1C8aNU9uzLp5cvhwmT1ZnOMxq1YK2bdXfrYmZS+2YNk0NCj780LLdIkePwsMPZ7bXrQtffAFZ1uUDai6Oa9egYsXMtv37oVcvNRgyMxph2LDcZ8VBbTdnLq1XT53NuXQJXF1zP760suuakH79+hEbG0tYWBjR0dG0bNmStWvXZiwsjYqKyja1n5qaysSJEzl79iwVK1akZ8+eLFq0CE9PT4vPWRL07QuPP27/6oUFmTJlCkuXLi3wuIcffpiHH36YdeZ5QiGEsIIl6QteeEH9vanTqbe4Z8xQb31cvKjekgA1SEhMhPbtM1+v08HOnXlf2zxD/dRT3N4tkvlcfjPUAQEwenTO823ZogYigYHZx9eihRpMmP3zjzpDkh9z5tJOndSPMkkROcTHxyuAEh8fn+O5lJQU5ejRo0pKSoodemY9o9Go3LhxQzEajfbuSoFs9bVNT09XVq5cqaSnp9uoZyVbeRuvopS/MZf18W7cqCjq23/+Hxs3Zr5m8mRF+eILRYmLs00ffvtNUWrUyH69gAC1vSgsXmzZmBcvLprrF6X83kPvVKp2xwghhCj9DAbYuxeuX4cePQqXSjwszLZ9Ku4Z6pKWudReJAgRQghRpEwmNfAwL6Bcs0ZdH1G/vhqElJQ3ZJ2u+G57mDOXFrRbsrgyl9qL3QvYCSGEyJtafEzdsrp5s6bU1TN57z3w8YGs6ZwefFDdQdK0KaSmlrxU4sWhNO2WLEoShAghRAl1t1tW74a1xdz0evjhB7VY2p1Zu+Pi1AWbZh4e6tbZ5cvVRabl9Q25tOyWLEoShAghRAlkz4rblhRzi4uD//7LfKzTweuvw/z5sGdPZvvAgbB1KyxcmP0adwYb5fUNuW9fdTfN+vUGQkL2sH69gXPnyu547yRrQoQQooQpaMuqRqPmkDBvWbUlc/Bz57XNwc+yZer1+/aF++8Hcz5DrVZNnmUygbd35utq1VI/LGFeHLpxo4E1aw7Qo0fLu86YWhrodPDQQwpJSZd46KEWZX68WUkQIoQQJcw//+ScAclKUbLnkABYskTNh9GrV2Yq7sRE+OADNUCYPDlz9mHDBnW24oEH1PUZoN5CmTNHzThaUPCzebPalpaWPU35++/f5cAp32/I5ZHcjhFCiBKmMFtW169X103s3p3ZlpSkBgbvvZf99sfvv8P48Zl1SEBdIDp2LNy8mff1zMHP+fMQG6umEbemTooQd5IfHyGEsDODAf73PzXd+Ny5hduy2rOnehska5ksV1d47bWcMxtBQeosyb33ZrbpdOrtlR07Cr7ulStlOIOnKFYyE1LMouKj2HdlX54fUfFRRXr96OhoXn31VerUqYOzszMBAQH07t07o+hfYGAgGo2GHXf8Jho7diydsvzWmTRpEhqNhhEjRmQ77sCBA2g0GiIjI4t0HEKUdgZD5r+1WjUF+HffqcXXCrNl9cknYfr07MGBu7u66+TOElDPPadumc26+NHNTX29Jcp6Ai1RfGQmpBhFxUfR8MuGpBpS8zzGxcGFE6NPUNOjps2vHxkZSfv27fH09OTjjz+mWbNm6PV6/vrrL0aNGsXx2yUeXVxceOedd9hsvvGbV19dXJg/fz5vvPEG9evXt3l/hSiLjh9XS8DHx8OuXWqbVquWlk9IgDp1Cl/P5G5JAi1R3GQmpBjFJcflG4AApBpSiUuOK5Lrv/LKK2g0Gnbt2sWTTz5JgwYNaNKkCSEhIdlmPl566SV27NjB6tWr8z1fw4YN6dy5M++++26R9FeIsuDMGThxIvNx1arqbMfu3er6CrPQUPj4Y7VkPNhny2p5zdch7EeCEBtKSk/K86Og4COrO4/N7XzWun79OmvXrmXUqFFUqFAhx/NZKxHXrl2bESNGMH78eExZ62Tn4oMPPuC3335jT9bEAEKUQdYm7wL45BO1curkyZlt1aqpSb1OnlRvqeTHHjkkymu+DmEfcjvGhipOr5jncz3r92Rq56kWnefV1a+y9+W9GY8DPwvMMTuihOcyV5qP06dPoygKjRo1suj4iRMn8t133/HTTz8xcODAPI+79957eeaZZ3jnnXcy1pUIUZSypjGvUEFD585F/5f58uVq3o6s22Zr1FBnDcxvyrt2qW/Sw4aB+b9Z+/Zq39LSsp/vuecsv7Y9tqwWdzE3UX7JTEg5oeR2gzcf1apV48033yQsLIz09PR8j33vvff4559/WJd1v58QRcAeacwtzVw6dap6O+XXXzOPCQqCmBj47bei619RMRdz699f/SwBiCgKMhNiQ4njE/N8TqfVcTT2qEXn+aLnF9keR46JvJtuAVC/fn00Gk3G4lNLhISEMGfOHObMmZPvcXXr1mX48OGMGzeO+fPn321XhciVJZk8bX2rwJrMpc89B5UqZd8iq9Wqa0CEELmTmRAbquBUIc8PFwcXi89z57G5nc9aVapUoVu3bsyePZukpJxrSm7mkqGoYsWKhIaG8v7773Pr1q18zx8WFsbJkydZsmSJ1X0ToiAFBQMAw4fD2rXZn5szR13wef58Ztvu3WrAMGlS9mMHD4Y2bTLTkIO6CNPSzKXPPguLF2dmKxVCFEyCkHJk9uzZGI1G2rZty2+//capU6c4duwYn3/+Oe2y/vmWxUsvvYSHhweLFy/O99w+Pj6EhITw+Z0JCYSwAUvSmF+/DhMnZm//8ks1W+i5c5ltly6pwcKddw+PHoW9e+Hatcy2rP/Oj6UZToUQ2UkQUoy83LwKnBFxcXDBy82rSK5fp04d9u3bR+fOnXnjjTdo2rQpwcHBRERE8NVXX+X6GkdHR6ZOnUpqasG7e958800qVsx7ca4QhaEolr/J+/llf9y/v5oELGtyrWbNYMYM9TZKVp98omYsbds2s83SfBiSvEuIwpE1IcWopkdNTow+kW8eEC83ryJJVGZWvXp1vvzyS7788stcn88t02n//v3p379/trZJkyYx6Y75bHd3d2JjY23VVVHO6fXwzTdqaXhLC6OFhGR/HBqa85i6dXMeB/DQQznbunaV5F1CFCUJQopZTY+aRRpkCFFWaDTqmozTp9Uso/YIBuyVuVSI8kJuxwghSoSEBHXmw/xG7+CglqGfPRtGjrRfJk9J3iVE0ZGZECGE3en10KSJuvi0Rg21IiyoRdnMzMFAbknDZs0q+iyikrxLCNuTIEQIYRdJSWCuIODoCP36qQtD83tjNwcDGzcaWLPmAD16tKRzZ4diCQbMybuEELYjt2OEEMXKaFQXhlavrhZ3M5syBY4cgW7d8n+9OY35gw9e4qGHFJmNEKIUkyBECFGsdDp1oemtW/DTT5ntbm5ye0OI8kaCECFEkTp9Gl59Vb39YjZtmprdNLcttEKI8kPWhAghrGY0WrZIU1GgVy+1bH2dOvD662p7y5bF2l0hRAll95mQ2bNnExgYiIuLC0FBQezatSvf42fNmkXDhg1xdXUlICCA119/PVs2z0mTJqHRaLJ9WFq+XghRMHMl286dYcAA9XPWSrbHjmVus9Vo4K231N0u7dvbq8dCiJLKrjMhS5cuJSQkhLlz5xIUFMSsWbPo1q0bJ06cwNvbO8fxixcvZty4cSxYsIAHHniAkydPMmTIEDQaDTNnzsw4rkmTJmzYsCHjsYODTPgIYQsFVbJ94AH491/46y812yjACy/Aiy8Wf1+FKOmi4qMyMmgbDAbOJJ9hf/T+jPesos6gXRLYdSZk5syZDB8+nKFDh9K4cWPmzp2Lm5sbCxYsyPX4bdu20b59ewYMGEBgYCBdu3alf//+OWZPHBwc8PX1zfjw8iqaWiylzZAhQ+jTp0+uzx08eJDHHnsMb29vXFxcCAwMpF+/fly9ejXX2aU7P8zn12g0jBgxIsf5R40ahUajYciQIUU4QlGULKlke/Cg+jnrf8k7k4sJIdQApOGXDWn9TWtaf9OaoAVBvHHyDYIWBGW0NfyyIVHxUfbuapGy2xRBeno6e/fuZfz48RltWq2WLl26sD1rLe0sHnjgAX788Ud27dpF27ZtOXv2LKtXr2bgwIHZjjt16hR+fn64uLjQrl07pk+fTs2aeUeTaWlppKWlZTxOSEgAQK/Xo9frsx2r1+tRFAWTyYTJZLJ63Nls2IBm7FiUWbOKrP63cvvdQVGUjI87+x0bG8sjjzxCr169WLNmDZ6enkRGRvLHH39w69YtQkJCeOmllzKODwoKYvjw4byY5c9bk8mEoigEBASwZMkSZsyYgaurKwCpqaksXryYmjVr5nr9O8+h1+vR3cU2CfP37M7vXVlVXOPdvFnDxYt5/8pQFEhMhAULDDz/vEJRdke+x2VbeRhvdEI0qYb8C4OmGlKJToimulvpqpBozffNbkFIXFwcRqMRHx+fbO0+Pj4cP34819cMGDCAuLg4OnTogKIoGAwGRowYwYQJEzKOCQoKYuHChTRs2JArV64wefJkOnbsyJEjR6hUqVKu550+fTqTJ0/O0b5u3Trc3NyytZlnWRITE0lPT7d22JkUhYrjxuFw7BjGceNIjIgo0j8Zb926hV6vx2AwZARZZhs2bCA+Pp4ZM2ZkTANWrVqV1q1bA2pwkPXroNFocHR0zNaWkJCAXq+nWbNmnDt3jp9++olnnnkGgF9//RV/f39q1aqFXq/PcX2z9PR0UlJS2LJlCwaD4a7HvH79+rs+R2lSVONNTnbg33/92L3bFyj4l+GRIwdYvfpSkfTlTvI9LtvK8njPJJ8p+CBg69atXHGzsIx0CZGcnGzxsaVqscSmTZuYNm0ac+bMISgoiNOnTzNmzBimTp1K6O29fj169Mg4vnnz5gQFBVGrVi1++eUXXnjhhVzPO378eEKylNVMSEggICCArl274u7unu3Y1NRULly4QMWKFXFxccl+oqx7EAuyYQPa/fsBcNi/H/cdO+CRRyAtDbRauD2LkOd5zakmC6AoCrdu3aJSpUo4Ojri4OCQY0y1a9fGYDAQERHBU089lXF7JS9arRYXF5cc5zGf/8UXX+SXX37JmClZunQpL7zwAps2bcLR0THH68xSU1NxdXXlwQcfzPm1tYJer2f9+vUEBwfj6OhY6POUFrYc79mz8M8/GgID1YRgANeuwYABlp+3R4+WPPRQi7vqR0Hke1y2lYfx7o/eDycLPq5Dhw608m1V9B2yobz+0MyN3YIQLy8vdDodMTEx2dpjYmLw9fXN9TWhoaEMHDgw482tWbNmJCUl8dJLL/Huu++i1eZc4uLp6UmDBg04ffp0nn1xdnbG2dk5R7ujo2OO/wBGoxGNRoNWq815vTzeXAuk06END1ezN/Xrp9YU37Qp8/k6dSAuLvtrcrsxnwvzrY+s6zfu7PcDDzzAhAkTeP7553nllVdo27YtDz/8MIMGDcoxU2WW23nM5x84cCATJkzgwoULAPz7778sWbKEzZs35/o6M61WmzHLYotfPLY6T0lmNMK2bRq2bPGnQgUni1OYKwocPQp796o/cuYf/59/hsmTYdCgzDuEvr7w3HPqVtzFi9VtuflVsi2uNOpQPr7HWcl4S7erSVfZeXEnuy7tYv1Zy2Z5jsQeoUX1Fjg75HyPKqms+Z7ZbWGqk5MTrVu3JiIiIqPNZDIRERFBu3btcn1NcnJyjjcw89oBJY835cTERM6cOUP16iX4nprRCLt3Z67qs4P333+f6Oho5s6dS5MmTZg7dy6NGjXi8OHDVp+rWrVq9OrVi4ULF/Ldd9/Rq1cvWRxcBMxbZYODHZg5sw3BwQ7ZtsqamUxw4gTs2ZO9vWNHGDxYTZVu1r69Wh+lxR0TGT/+CB9/DF98oT4u7kq2QpQ2yfpkEtIyZwR+O/obPp/48NiSx3jvn/fYeWmnRed54Y8X8PzQk87fdyZsYxgbzm4gRZ9SVN0udna9HRMSEsLgwYNp06YNbdu2ZdasWSQlJTF06FAABg0ahL+/P9OnTwegd+/ezJw5k1atWmXcjgkNDaV3794Zwcibb75J7969qVWrFpcvXyY8PBydTkf//v2LfkCJiQUfoyjqTMfBg2rwYabTwbp16mzInb/FIyNt2s28VK1alaeffpqnn36aadOm0apVKz755BO+//57q881bNgwRo8eDai5YIRtFbRV9ocf4Pnn1baff1b/bd4+C2rQ0KmTOsGWZU02wcHqR17sWclWiKKSdatsbgraKmtSTByPO54xy7Hz0k4OxRzigy4f8OYDbwLQwrcFGjTcU+0egvyD8K3oy/St0wvsm6eLJzdTb7IpchObIjcBcGTkEZp4NwHg/M3zVHKuRBXXKlaMuOSwaxDSr18/YmNjCQsLIzo6mpYtW7J27dqMWwBRUVHZZj4mTpyIRqNh4sSJXLp0iWrVqtG7d2/ef//9jGMuXrxI//79uXbtGtWqVaNDhw7s2LGDatWqFf2ALFmn8ddfsG9fznajUf1T9d9/c1bwsnD9hy05OTlRt25dkqxZ55JF9+7dSU9PR6PR0K2gimTCKpZslR07Fvr3V+PZ1q3VJUZuburz5lmLO2dMLCVl7UVZYt4qm99OFRcHF06MPpEjELmUcIlBKwex+9JubqXfyvG6Y7HHMv5dt3JdbrxzAw8XDwD2XdlnURCyYeAGKjhVYMv5LfwT9Q9Hrh7hnmr3ZDw/PmI8Px/5mWbezXiw1oN0rNmRjrU64lfJL98x303QZUt2X5g6evTojL+Y77Qp67oI1J0p4eHhhIeH53m+JUuW2LJ7tqUoarEMrVadI7+TVqs+37Vrke2UiY+P58CBA9naDh8+zF9//cWzzz5LgwYNUBSFP/74g9WrV/Pdd98V6jo6nY5jx45l/FvYzj//ZJ+FyM21a+pxnTpBw4aQkAC2zNknZe1FWRGXHGfRVtkZ22Zw6dYlGldrzJTOUwCo6laVf87/g96kx83RjTZ+bWjr15agGkG09W9LgHtAxjk0Gk1GAALqG72Lg0uBwU+1CtWo6VGTRl6NeKn1SzmOuZp0FYDDVw9z+OphZu9WZ57rValHp1qd+Kb3N9k2G9xN0FUU7B6ElCvp6RAVlXsAAmr7hQvqcbkslLWFTZs20apV9pXWnTt3pl69erzxxhtcuHABZ2dn6tevz7fffpsjB4s18toFI+7OFQt365mP02hsG4AIUR59vutzAM7eOJsRhLg4uPDzkz9Tr0o9mng3wUFr+X+0mh41OTH6RLaMqVu3bqVDhw5WZUzdMGgDV5OusjVqK1vOb2HL+S0cjDnI6euncXd2zxaAhG0MQ2/UWxR0xSXHSRBS5jg7qwtQY2PzPsbbu8gCkIULF7Jw4cK7Pk9kHmtUCjr3ypUr7/ra5dmFCxAQoN7+sERJXostREmRmG7BWj6gc2BnutXtRruA7Bsnnmz8ZKGvXdOjZsYbvV6v54rbFVr5trJ6R5B3BW/63tOXvveoi7LiU+PZdmEbRiVz3WGyPpnpW6djMN19DiZbkiCkuAUEqB9CWCg5GZ55Btavh9On1fUXNWqoi1Dz2yrbsWPx91WIkk5RFE5cO8HqU6tZdWoVWyK3WPS6T7p+wr3V7y3i3tmGh4sHPer3yNaWbkwn7MEw/jz1J7su5V8otjhJECJECefmpuarMxph40Y1h8dnn6m7YDSa7IGIbJUVInfbL2xn8eHFrD69mrM3ztq7O8XO08WT0IdC6dWgF62/aW3v7mSwawE7IUROBw6olWezbp394gs4dkwNQCBzq6y/f/bX1qihtstWWVHenb95Pls+jTWn1/Dl7i85e+MsTjongusEM6vbLFY8s8KOvRQyEyJECWIwQO/e6u6Xe++FUaPU9qZNcx5r3iq7caOBNWsO0KNHy2LNVipESaI36tl2YVvGbZb/Yv9jZb+VPN7ocQD6NOpDdGI0ver34pE6j1DRqSKgbpUV9iNBiBB2du4c1K6t/tvBAd59FzZvVksJFUSnU2u8JCVd4qGHWkgAIkqtrLkrDAYDZ5LPsD96f747RRLSElhxbAWrT6/mr9N/EZ8Wn/GcVqPleNxxHkcNQu6tfi/f9P4mx3Ut3Srr5SZZn4uCBCFC2ImiwNChanbTjRvVRLoAI0aoH0KUF3nmrshS4M3FwYVjo47h4exBZdfKAMQmxTLkf0MyjqnqWpUe9XvQq34vutbtalEW0Tu3yuamOJN3FbWSFnRJECKEnWg0aiZTRVFnPsxBiBDljaUJw1p/3ZoHAx9kRT91HUfdKnV58p4nucfrHno16MV9fveh01o/HZh1q2xZV9KCLglChCgmp0/DtGnw3nvgdzujcmgovPwytGxp164JUSpcT73Ozos7MSkmtBp1X8WyZ5bZuVelT0kKuiQIEcIGjMaCa6m8+KI641GxInyuJl/Ezy8zIBFC5O+rXl8xrNWwjABElH7ynbSjqZGRaDdtYmoxVckVRWP5cggMhM6dYcAA9XNgIMydq2bgNwsLg549M7fZCiGs09a/LU46J3t3Q9iQBCF2MjUykrDISBQgLDKy2AKR6OhoxowZQ7169XBxccHHx4f27dvz1VdfkZycDEBgYCAajQaNRoObmxvNmjXj22+/zXaehQsX4unpmes1NBpNuUnRvny5mjTszoJyFy/CyJHw2muZbQ8/DKtWQZs2xdtHIUqy8zfP89a6t+zdDWEnEoTYgTkAyao4ApGzZ8/SqlUr1q1bx7Rp09i/fz/bt2/n7bff5s8//2TDhg0Zx06ZMoUrV65w5MgRnn/+eYYPH86aNWuKtH+ljdEIY8bknjrd7Mcf1eOEENmlGlJ5b8t73DP7Hv6O/Nve3RF2ImtCilluAYiZuT00MLBIrv3KK6/g4ODAnj17qFChQkZ7nTp1ePzxx1GyvJtWqlQJX19fAN555x0++ugj1q9fT48ePXKct7z655+cMyB3SkpSj5Oy90Jk+vPkn4xZOyYjffq9vveyL1qShpVHEoTYgKIoJJtMBR73QVQU750/n+8xYZGRpCsK42oWvHLZTavNVqY5P9euXcuYAckagGSV27lMJhMrVqzgxo0bODnJvdisrlyx7XFClHVnb5zltTWvserUKgD8Kvkxo+sM2tVoR6PZjUpM7gpRfCQIsYFkk4mK//xjs/O9d/58gcEKQGLHjlSwMEXm6dOnURSFhg0bZmv38vIiNVX9jz9q1Cg+/PBDQJ39mDhxImlpaRgMBqpUqcKLL75o5UjKturVbXucEGVdTGIMq06twlHrSEi7ECY+ODEjfXrW3BUGg4GtW7fSoUOHfDOmitJPgpBybteuXZhMJp577jnSslRMe+uttxgyZAhXrlzhrbfe4pVXXqFevXp27GnJERkJ27ZBv35qwbhLl3JfF6LRqM937FjsXRSiRFAUheNxx7mn2j0AtAtox6fdPqVHvR409Mr+B1HW3BV6vZ4rbldo5dsKR0fHYu+3KD4ShNiAm1ZLYgHvNJbcislqYq1aBd6ScdNavq64Xr16aDQaTpw4ka29Tp06ALi6umZr9/Lyol69etSrV49ff/2VZs2a0aZNGxo3bgyAu7s7SUlJmEwmtFn6cfPmTQA8PDws7ltpcvYstGgBqanQpAl89pm6O0ajyR6ImO9szZqVM1+IEOXBsdhjvLrmVbZGbeXoqKPUqaz+rhl7/1j7dkyUKLI7xgY0Gg0VdLp8P6bWrs0UCxecTgkMZGrt2gWe09L1IABVq1YlODiYL7/8kqSkJKvGFxAQQL9+/Rg/fnxGW8OGDTEYDBw4cCDbsfv2qYvLGjRoYNU1SovatSE4GO6/X0061rcvLFsG/v7Zj6tRQ23v29c+/RTCXhLSEnhz3Zs0n9uciHMRAOy+tNvOvRIllcyEFCPzrpe8dseAGoAU1e6YOXPm0L59e9q0acOkSZNo3rw5Wq2W3bt3c/z4cVq3bp3na8eMGUPTpk3Zs2cPbdq0oUmTJnTt2pVhw4YxY8YM6tSpw4kTJxg7diz9+vXD/8535VJKUeCXX6BPH3B2Vmc4vv8e3NwyZzj69oXHHy84Y6oQZZmiKCw+vJi31r/FlUR1NfZjDR/j026fZsyCCHEnCUKKWX6BSFEGIAB169Zl//79TJs2jfHjx3Px4kWcnZ1p3Lgxb775Jq+88kqer23cuDFdu3YlLCyM1atXA7B06VLCw8N5+eWXuXz5MjVq1OCJJ54gNDS0yMZQ3IYMUavcTpgA77+vtlWqlPM4nU624YryS1EUuv/UnXVn1gFQr0o9Puv+GT3r97Rzz0RJJ0GIHeQWiBR1AGJWvXp1vvjiC7744os8j4nMY6Zm7dq12R57enry2Wef8dlnn9myiyVKnz6wdCl4yc5AIfKk0Wh4oMYDbI3aysSOEwlpF4Kzg7O9uyVKAQlC7MQccIRHRjK5mAIQUbDLlyEuDpo3Vx8/8QScOZNzzYcQ5ZlJMfHd/u9oXK0x7QLaAfB2+7cZ1moYAR4Bdu6dKE0kCLGjUAk+SpStW6F3b6hWDQ4cUNd9gAQgonyJio/KyNeRm0sJl5i6ZSq7L++mpW9L9gzfg06rw9XRVQKQUmhqZKRd/xiWIESI25o2VQMPDw+4di0zCBGivIiKj6Lhlw3zzVxqVsmpEoOaD0Ihn+JJokTLWkakqMuG5EWCEFFuKQrs3ZtZ1dbTEzZtUrfhOsj/DFEOxSXHWRSA9Krfi28f+xbfir7F0CtRFPIqpArFG4jYPU/I7NmzCQwMxMXFhaCgIHbt2pXv8bNmzaJhw4a4uroSEBDA66+/npF2vLDnFOWP0QhPPw333Qd/ZyngWb++BCBCFGRK5ykSgJRiBRVSLeqK7lnZNQhZunQpISEhhIeHs2/fPlq0aEG3bt24evVqrscvXryYcePGER4ezrFjx5g/fz5Lly5lwoQJhT5nYSn51W8XhVKcX1OdTl374eAAx48X22WFEMKu8gtAzIozELFrEDJz5kyGDx/O0KFDady4MXPnzsXNzY0FCxbkevy2bdto3749AwYMIDAwkK5du9K/f/9sMx3WntNa5joGycnJNjmfyGT+mhZVrYjYWIiPz3z80UewZw/kkx5FiHLFpBRcDVyUXpYEIGbFFYjYbeI5PT2dvXv3ZksFrtVq6dKlC9u3b8/1NQ888AA//vgju3btom3btpw9e5bVq1czcODAQp8TIC0tLVvxtoSEBEAtoqTX63McX6lSJWJiYjCZTLi5uVmVPr24KYpCeno6KSkpJbafiqKQnJxMbGws7u7umEwmTKbC/TI0GmHTJiNbtvjj7GykUyd11mPtWg0vvKCjZ0+FefOMALi4QOPGkMu3uFQx/4zm9rNaVpW3MRfHePdH72fY78MsOtZgMBRpX8rb9xeKZ8zhVgYV4ZGRjCvE9kBrxmC3ICQuLg6j0YiPj0+2dh8fH47nMT8+YMAA4uLi6NChA4qiYDAYGDFiRMbtmMKcE2D69OlMnjw5R/u6detwy2OLRKVKlUhKSspWvE0Unslk4tatW5w6darQ59i+vTrfftuMa9dcgTbMnAlVq6bw4ouH8fBIIy6uA5s23eK33/7B1dVou86XEOvXr7d3F4pdeRtzUYw3yZjEz1d+ZnXcakxYFvxv3bqVK25XbN6XO5W37y8U3ZhNwAOurvzr5GTxa55NTc3IkG0Na+4UlKoleJs2bWLatGnMmTOHoKAgTp8+zZgxY5g6depdpQofP348ISEhGY8TEhIICAiga9euuLu75/k6o9GIwWAo0etDDAYD27Zt44EHHsChhK641Gg0ODg4oLuLYisrVmj46CMdd34rrl934aOP7mPJEiP/+5+Rzp3dcHbudpc9Lln0ej3r168nODi43JQ9L29jLqrxLv1vKW9teIvopGgAgmsHs/5cwW+CHTp0oJVvK5v1407l7fsLRTdmRVFYc+MGk6KiOGRF8dLwmjV5N6BweV/MdxMsYbd3JS8vL3Q6HTExMdnaY2Ji8PXNfdV1aGgoAwcO5MUXXwSgWbNmJCUl8dJLL/Huu+8W6pwAzs7OODvnTDHs6OiY7w9DafjPodfrMRgMVKxYsVT0tzCMRnjjDXIEIACKokGjgTffdODcubJdVK6gn9eyqLyN2dbjXXVmFdFJ0dSvUp/ZPWfT0KthgXlCXBxc8HX3LZave3n7/oJtx7zpxg0mnDvH9ttBgbtOxxsBAaSbTLwfFZXn6+62jIg1/bdbEOLk5ETr1q2JiIigT58+gDolHxERwejRo3N9TXJyco7bH+a/nhVFKdQ5Ren3zz9w8WLezysKXLigHidF5kR5lqxPJlmfjJebWgxpRtcZNPNuxhvt3sio9XJi9Il8M6Z6uXlR06NmsfRXFM7uhATePXeO9TduAOCq1fKqvz9v16xJ1dsBgrNWa5dCqney6/x8SEgIgwcPpk2bNrRt25ZZs2aRlJTE0KFDARg0aBD+/v5Mnz4dgN69ezNz5kxatWqVcTsmNDSU3r17ZwQjBZ1TlC0mE6xZY9mxV4r+FrYQJdafJ//k1TWvcp/fffzy9C8A+FXyY0LHCdmOq+lRU4KMUupIYiKhkZGsjFODSEeNhuHVq/NurVr43THbb89CqlnZNQjp168fsbGxhIWFER0dTcuWLVm7dm3GwtKoqKhsMx8TJ05Eo9EwceJELl26RLVq1ejduzfvm2usW3BOUbYYDDBvnmXHVq9etH0RoiSKio9izNoxrDy+EgCDyUBcclzGbIgo/c6kpDApMpKfYmJQUHNvDPTxITwwkNqurnm+riQUUrX7SsXRo0fneatk06ZN2R47ODgQHh5OeHh4oc8pSi9FUdOqR0TAe++pbU5O8NZbMG0aJCXlvi5Eo4EaNaBjx2LtrhB2lW5M59PtnzJlyxSS9ck4aB14/f7XCXsojIpOFe3dPWEDl9LSmBoZyfzoaAy3f/k96eXFlNq1aVyhgkXnsHchVbsHIUJY6upV6NpVnf14+mlo0UJtHz8eGjaEp55SA46sgYg5NcqsWWV7UaoQWZ28dpInlj7B0dijAHSs2ZE5vebQ1LupnXsmbCEuPZ0PoqKYffkyqbdzKnWvUoX3atemdaVKdu6ddSQIESWSosD27XD0KNzeDIWPDwwcCM7OcOfO6b59YdkyGDMm+yLVGjXUAKRv32LruhB251fJj1tpt6jmVo1Pun7CwOYDS2yyQmG5eIOBmRcuMPPiRRKNaq6jDh4evF+7Ng96etq3c4UkQYgokfbvh/bt1aymfftClSpqe37Z9/v2hccfh40bDaxZc4AePVrSubODzICIMs9oMrLs6DKebvI0Wo2Wik4VWdFvBbUr16aKaxV7d09Y4P0LF5ji7k7YhQtMqlMn23PJRiOzL13ig6gorhsMALSqWJFptWvTrUqVUh1gShAiSoR9+yA6Gnr2VB+3agXt2qm3WVJSLD+PTgcPPaSQlHSJhx5qIQGIKPP2XN7DyFUj2XN5D7fSb/HiverUYWu/1nbumbDU1MhIJkdFgUbD5KgodFotoYGBpJtMfHvlCu+dP8+V9HQAGrm5MTUwkL7VqqEtxcGHmQQhokgYjWpejitX1F0pHTvmvSbj99/VGYxateDMGfU4jQa2bgXJii/Kq6j4qIx8HQaDgTPJZ9gfvT8j87GjzpG5u+fy1Z6vUFBwd3ZHp5Gou7TJrahcWGQkBxIT2ZeYSGSqmjgu0MWFSYGBPO/jg86WwceGDfDaa/D559Cli+3OayEJQoTNLV+e+9qMzz5Tb5kcOQJpadD69h9qwcHg6wsPPKBWuTXfepEARJRXUfFRuWcuPZn78c83f56Pgz/Gt2LemaFFyZNfVdvlt3N9+Do5EVqrFi9Wr46TrX8pKgpMmADHjqmfH3kkczV/MZEgRNjU8uXqLpU7t8peuqS2v/QSfP01PPywutUWwNUVIiPVBadCCIhLjss3dbpZoGcgCx5bQOfanYuhV8KW8gtAshpevTqvFKKSrUXWrYPdu9V/796tPu5WvLW15G9NYTNGozoDknsNF/Xz77+DoyN4esLtW5yABCBCFMaSJ5dIAFIKWRqAAEw9f56pFh5rFUWBd9/NvE+u00FoaO6/wIuQBCHCZiyp4XLlCvz2m/phRUVpIUQuHHXlq7hbWRFuZVBh7fEWWbQI9u5V/3oE9bN5NqQYSRAibMbS2iyJiUXbDyFKM6PJyL9R/9q7G6IIvWrl7ZXJts5oal4Lcic7zIbImhBhM5bWZpEaLkLkFJ0YzYL9C5i3bx6RNyPt3R1RBNJNJj6+cIG5ly9b/JoiKSq3bp26UO9OWWdDimltiMyECJvp2BE8PPJeXK3RQECA1HARIjcL9i/g3b/fJfJmJJWcSlfqbVGwnQkJtN67l4nnzpGuKPSoUoWQGjXyfY3NA5AjRyA1VZ3tyGunjVZbrLMhMhMibOa779QttiA1XITIT1xyHAsPLKSZdzO61VP/4hzWahhrT6/lxXtfpF6VerRf0N7OvRS2cMtgYOK5c3xx6RIK4OXoyGf16tHf2xuNRoOng0Oui1RtHoBs3gyPPgqdO8P583C75kwOJhNcuKDuHCiGHQMShAib6d5dzXTatCls3Cg1XITISlEUtkZt5eu9X/Pr0V9JN6bzcO2HM4IQ34q+bBm6BVDzhLg4uOS7TdfFwQUvN69i6bsonNXXrjHy5Emi0tIAGOTjw4y6dfHKsirfHGhkDURsHoCsXQtPPKHOgiQlwZYt6ue8eHsX25ZFCUKEzdSoAdu2qT+7JpPlGVOFKMtupt5k0cFFzN07N6OqLUDr6q0Z0HQAiqLkqP1R06MmJ0afyJYxdevWrXTo0CEjY6qXmxc1PWoW30CExa6mpzP29Gl+vnoVgNouLsxt0ICuVXKv4xMaGIjRZGLK+fOE1apl2wBk+XJ49lnQ66FXL7XSp4uL7c5/lyQIEXfl2jU11Xrbtupj88+2TgedOtmtW0KUGE/+8iR/n/sbADdHNwY0HcDLbV6mjV+bfF9X06NmRpCh1+u54naFVr6tcHSUbbkllaIo/BATQ8jp01w3GNACr9eoweTatalQwF9h7wYE0OrwYXoGBNiuQz/+CEOGqAtOn3lG3ZZbwnIjSBAiCi09Xc2Cun07LF4st1pE2ZS1hktuss5I3Eq7xeLDi3mq8VNUdasKwOAWg7madJURrUfwfPPn8XDxKJZ+i+J1NiWFl0+eZMONGwC0rFiReQ0a0Mbd3T4dmjsXXnlFXZw3dCjMm1cip6MlCBGFpteru2EcHaFBA3v3Rgjby7OGSxYuDi4sf2Y5v5/4nR8P/0hieiJJ+iRC2oUA8Fyz5xjYfGCpLrcu8mYwmZh18SJhkZGkmEy4aLVMCgwkpEYNHO1VAOuTT+Ctt9R/v/qquiCvhBbjkiBEFFqFCurtxuPHoXFje/dGCNuzpIZLqiGVnot7ZjxuULUB3hW8Mx7rtCXvr09hG/tu3WL4iRPsu52BsbOnJ980aEA9Nzf7dEhRYPJk9QPUhGTvvVfsRemsIUGIsNrVq+riaVCDawlARHmn0+h4svGTjGg9gk6BnWw+6/H+hQtMcXcn7MIFJtWpY9NzC+slG41Mioxk5oULGIHKDg7MqFuXIb6+9pvxUhR4802YOVN9PG0ajB9vn75YQYIQYZWjR+GBB2DsWAgPL9EBthDFZs1zawiuG1wk554aGcnkqCjQaJgcFYVOq7V9Bk1hsYgbN3jpxAnOpqozZP2qVeOz+vXxsfeCz3feyQxAPv9cvQ1TCpTMm0SixFq1Sk1I9vff6poQIQQZi1BtLbdqq2GRkUVTVTWP62s3bSq265UEeY35ml7P0OPH6XLwIGdTU6nh7MzvTZuypEkT+wcgoO5+qVwZFiwoNQEIyEyIsNJbb4G/P3TtWuJ2eglhcwaTwW7Xzq/cu7m9KGdEsl6/OK5XEuQ25om1arH06lXGnD7NVb0eDTDK35/3a9fG3aEEvYW2aaPmS6hc2d49sYrVMyGBgYFMmTKFqKioouiPKIEUJXsK9gEDwEsSNYoy7mrSVUavHm2Xa+cXgJgV5YyIvWdg7CGvMTfatYv+x45xVa+nsZsb/7ZqxRf169s/AElKgiefhJ07M9tKWQAChQhCxo4dy/Lly6lTpw7BwcEsWbKEtNspaUXZ9Omn8PzzkJJi754IUTx2XtxJ629as/vy7mK/tiUBiFlYZCRDjx9nR3w8hxMTOZeSwtX0dJKNRpRCFiAraAamLAYi+Y35ZEoKOmByYCD72rShnUcJyfMyebK6PfHpp6EUvwdbHcqNHTuWsWPHsm/fPhYuXMirr77KK6+8woABAxg2bBj33ntvUfRT2MmlS+our7Q06NkTnnvO3j0Somhtv7CdhxY+hN6kp45nHS7euki6MT3P421dwyXcyjf5hdHRLIyOztGuAdy0WirqdFTQ6TI+Z/w7y3Pmti03b7Lq+vV8r1cct2aKczeQJUGfEfXr6VyScm2EhcF//8HEicVW56UoFHo+6d577+Xee+9lxowZzJkzh3feeYevvvqKZs2a8dprrzF06FBJzlMG+PvDmjWwerV6G0aIsu4+//toX7M9VV2rsuDxBdxMvWlxxlRbmBwYaPFMCIC3oyNuOh1JRiOJRiMpt6ujKkCSyUSSyWTzVeRhkZGcTE5mUu3a1HJ2xsGGb87FsRvIYDIRlZbG5MhIfoiJseg1JWJdTEICVKqkbkusWFHdKVDKFToI0ev1rFixgu+++47169dz//3388ILL3Dx4kUmTJjAhg0bWLx4sUXnmj17Nh9//DHR0dG0aNGCL774grbmYiR36NSpE5s3b87R3rNnT1bd/oYMGTKE77//Ptvz3bp1Y+3atVaOUoBa+blzZ3v3Qoiic/7meapXqo6TzgkHrQN/9P+DCo4V0Gg0uDu7F2uhuNDAQBKNRj66cKHAY3OrtmpSFJJvByRJJlNGcJJ0+8PcfmfbnMuXrernj1ev8uPVqzhqNNR1daW+qysNXF1p4Oam/tvNDT8nJ6v+GM1rXQZY/+afajRyLjWV0ykpnElJUT/ffhyZmoqhELerwiMj7ReEnD8PXbrAoEEQGmqfPhQBq4OQffv28d133/Hzzz+j1WoZNGgQn376KY0aNco45oknnuC+++6z6HxLly4lJCSEuXPnEhQUxKxZs+jWrRsnTpzA29s7x/HLly8nPT1zavTatWu0aNGCp59+Ottx3bt357vvvst47FyKp6uKW1oavP02vPtuZlIyIcqqVSdX8fyK53m+2fN80fMLACo6VbRbf04lJ7MsNrbA4/Iq967VaKjo4EBFKxdO+jo5WT0DE28wkKYoHE9O5nhyco5jKmi11DcHJXcEKFXvKMRXmN1ACQYDZ3IJMs6kpHAxLY38wgxnjYZKDg7EWTFLNNleAcipU/DII3DhgroFd8wYsFdNGhuzOgi57777CA4O5quvvqJPnz65VnSsXbs2zz77rEXnmzlzJsOHD2fo0KEAzJ07l1WrVrFgwQLGjRuX4/gqd5RCXrJkCW5ubjmCEGdnZ3x9fS0dlsjijTdg9mzYvBn27SuxJQeEuCtGk5Epm6cwZcsUAPZe2UuKPgVXR1e79WlXQgK9Dh8mTq+njosLvatW5bNLl3Icl1cAcjfM57MkEDFf36QoXEhL41RyMidTUjiZnMyplBROpqRwLiWFJJOJA4mJHLid1jyrKg4OGUHJpbQ0/r55M99rhkVGsvHGDfxdXDKCjtgCAohKOh31XF2p6+pKXReXjH/Xc3XF39kZrUZj8ULgoviaW+TwYQgOhpgYaNgQNmwoMwEIFCIIOXv2LLVq1cr3mAoVKmSbhchLeno6e/fuZXyW1LJarZYuXbqwfft2i/ozf/58nn32WSpUqJCtfdOmTXh7e1O5cmUefvhh3nvvPapWzT2hUFpaWrYdPgkJCYB6y0lfyjNymftvzThefhk2bHBg2jQjRqOC0VhUvSsahRlzaVbexgt3P+ZrydcY/Ptg1p1dB8ArrV/hoy4f4YCD3b6Oa2/c4Nnjx0k2mWhVoQK/N26Mj5MTnjqdukbitvCaNRnn718k/Rzn74/RZMp2vTvdeX0/nQ6/SpV4qFKlbMelm0xEpqVxKiWFUykpnE5Nzfj3xfR0rhsM7EhIYMft37eW2Bgfr2ZLzKKaoyN1TCbqb91KnbQ0ag8fTl0XF+q6uuL9+utoT59Wkxo5OKifHR0zPhudnJjg6IipcWMmZZnNL2jMRSG3n2nN3r3oevVCc/06SvPmGFavVqenS/j/dWu+ThrFyn1cu3fvxmQyERQUlK19586d6HQ62rRpY/G5Ll++jL+/P9u2baNdu3YZ7W+//TabN29mZ9b9z7nYtWsXQUFB7Ny5M9saEvPsSO3atTlz5gwTJkygYsWKbN++HV0upYwnTZrEZHPBnywWL16Mm70KEdmZ0ahBpyvcFj8hSrLTyaf58NyHxOpjcdI48UrAK3Sq0smufYpwdGS2qysmjYaWej3vJCeTdT5mqbMzS5ydeTYtjX7FsB1zqbMzP7u45Gjvn5pqk+unAVe0Wi5rtXzk5mZd/QdF4ZfJk6FNGwwdO+IGVD5+nAfHjSPJx4cNX3+dcehDISF4nj1r0WmnDhxI2LBhOdrHr1zJy0eOcGDUqGKdFq7y33/c/957OKakcL1BA3aEhaGvaL/bhNZITk5mwIABxMfH417ArI3VQUjbtm15++23eeqpp7K1L1++nA8//LDAwCGruw1CXn75ZbZv386hQ4fyPe7s2bPUrVuXDRs28Mgjj+R4PreZkICAAOLi4gr8ApZ0er2e9evXExwcnOutM7PDh0GnKxvF6Cwdc1lR3sYLhR9zij6F+rPrczX5KvUq12PJk0to7t28CHuaP0VR+PDiRcJuzzwMqFaNb+rVw+mONzt7fI/fv3AhxwzMuwEBRX6dgoRXrsy7FSqApyeYc3bcuoXmyBFwcEDJsh5Rs24dxMWBwQDp6Wj0ekhPV2cSsn42GOD0aaZ5emYLRKYsWEDookUogYEYTp7MaNf16wc3bqA0bYrStCk0bYrSuLG6Y6WQsn6PnTZuRPf002hSUjA99BDG5cvVXTGlREJCAl5eXhYFIVbfjjl69GiuuUBatWrF0aNHrTqXl5cXOp2OmDu2SMXExBS4niMpKYklS5YwZcqUAq9Tp04dvLy8OH36dK5BiLOzc64LVx0dHcvML/X8xhITA088ATduwNq1aoG6sqAsff8sUd7GC9aP2dHRkW96f8N3B75jYZ+FeLp4Fl3nCmBUFF47dSpjV8rbAQFMr1MHbT6zAsX5PZ5Upw46rZbwyEgm23I9xIUL8PXXagbERo3U61y8SNjtrcX5yXNdRpUq8OCDOdt79bKsT4oCQUGErl4NQPiQIUxeuJDQxYuhbl00kyZlft0VRV0wd/06bNqU/Tx16kCzZupH06bq5wYN1FtBBdBERNB59Gichw5F9+GHanDUsyfaZcvQutpvnVJhWPMzavXckrOzc46gAeDKlSs4WLka28nJidatWxMREZHRZjKZiIiIyDYzkptff/2VtLQ0nn/++QKvc/HiRa5du0b16tWt6l95odNBYCD4+sI999i7N0LY1vmb5/k36t+Mx483epwV/VbYNQBJNRp55r//mHP5Mhrgs3r1+LBu3XwDEHsIDQzE1KmTbRdkvvYavP8+zJmTeZ2OHZny11/5vmzKX38RWsB6xEJbtw527wajkdBFizA98gihixaB0ajWY6lWLfvxf/0F330HISHqolHzH81nz8L//gfvvQfPPgtNmkCFCtCypfoXnpnRmL0WhqKgnTgR94sX0U6dqgYgTz0FK1ZAKQtArGV1ENK1a1fGjx9PfJbFQTdv3mTChAkEB1tfyjokJIR58+bx/fffc+zYMUaOHElSUlLGbplBgwZlW7hqNn/+fPr06ZNjsWliYiJvvfUWO3bsIDIykoiICB5//HHq1atHt27drO5feeDlBevXq5VxS2HpASHy9Nfpv7j3m3t5fMnjRMVnTvnbM5HiDb2ebocOsTwuDieNhiWNG/NajRp260+RSkiAL7+ErLtPRo1SEw917ZrZlp5O6HffMWXBglxPM2XBAkIXLlTfnG1NUdS8G3mt99Bq1efNQYNGoxaLGzIEZsxQA5grVyA2Vv0l+tlnMHw43H+/ensmPR0OHsw+G7J0qfrLdtQo9fG6dWj37lVPD2o+kJ9/LhdVQq2+HfPJJ5/w4IMPUqtWLVq1agXAgQMH8PHxYdGiRVZ3oF+/fsTGxhIWFkZ0dDQtW7Zk7dq1+Pj4ABAVFYX2jh+OEydOsHXrVtatW5fjfDqdjkOHDvH9999z8+ZN/Pz86Nq1K1OnTpVcIXc4fx7Mf1g4OUFZ/T0oyh+TYuL9Le8TvikcBYU2fpYvmC9KF1NT6X7oEP8lJ+Ou07GyaVM6l8XI/+hRdZ//Dz9AYqJ6C+bDD9XnunRRP7JydobduwmNjYW0NMKyrNGb4uxM6NixMG1a0aQnT0+HqCjI63aQyaT2Pz09/+t7eeXM7Ggyqb9oDx+GrLmzDh9Wd/mYTBlBkKLRoFEU9fPNm+oUdTlgdRDi7+/PoUOH+Omnnzh48CCurq4MHTqU/v37F/pe5ejRoxk9OvdqlZvuvOcGNGzYMM/iTK6urvxVwLSeUGf5nnlGLU6Xx5deiFLpRsoNBq4YyKpTagbll+59ic96fIaLQ87dHsXpv6Qkuh86xMW0NKo7ObG2eXOal5LdDhYxGNRbEbNnw8aNme2NGll2nzcgAAICCAWMZ88y5fx5wmrVIrSIa8eYAyDySxDn7V24AEirhdq11Y+sJk1Sb9e4umbcCjLPzWkUBfbsUdvLwex9odK2V6hQgZdeesnWfRHFaMMG9XfGiRP27okQtnMw+iB9f+nL2RtncdY5M6fXHIa1yrntsrhtvXmT3keOcNNgoJGbG2ubN6dWLltgS6WYGJg3D+bOVStegvrm+/jj6l84nTtbtwUXeDcggFaHD9OzCHbj5Op2AFRsnJ2hRQt1FuT559VZj6wJmXQ69RZQ165Wf+1Km0LXjjl69ChRUVHZUqgDPPbYY3fdKVH0vvwSOnZU1z4JUVbM2T2HszfOEugZyG/P/Ma91e1f1Xt5bCwDjh4lTVFo5+7OH82a5UhZXuooCmzbps56LFuWmTyrWjV46SU142FxvqmXVuYFsXcyGtX2cjAbUqiMqU888QSHDx9Go9Fk3BYxL/Qylrb0muWI0Zh5m1GjUWcDhSgtouKjMqrZGgwGziSfYX/0/oxdeV5uXszqPgtXR1dCHwylqlvuGZKL05xLlxh96hQK8FjVqvzcuDFupele/4YN6m6Wzz/PXMcRG6v+hX7gQOZx7dqpiyyfeqpUl5UvVlkXxOa2HsW8ILaMz4ZYHYSMGTOG2rVrExERQe3atdm1axfXrl3jjTfe4JNPPimKPopCMhph82YNW7b44+amYcEC9dbmjBkWbVsXosSIio+i4ZcNSTWkZn8iM38ULg4unBh9glndZxVr33KjKAqh587x/u0kXC9Vr87s+vVtWvK+yCkKTJgAx46pFS337lXfDL281Hu5Li4wYIAafOSSO0oUwFYLYks5q9+Ktm/fzt9//42XlxdarRatVkuHDh2YPn06r732Gvv37y+KfgorLV+uFlq8eNEBaMPMmWq7VqtWgm7d2q7dE8IqcclxOQOQO6QaUolLjqOmR81i6lXu9CYTI06eZEF0NKBWXg2tVcuu24ILJeutgv371UWnffqogciPP6q3W+4oKCqscMeCWL3BwL9bt9K+QwcczX8lFnZBbClidRBiNBqpdDt9rJeXF5cvX6Zhw4bUqlWLE7LKsURYvlydFc1tA5F5x5gEIULYXtLtJGSrr19HC3zdoAEv+vnZu1uWi4+HI0fUtMmhodkXTL79trrYVKNRF1WKu5d1QaxeT/yVK9CqlVpkr5ywem6wadOmHDx4EICgoCA++ugj/v33X6ZMmUKdot5KJQpkNKozIHlVBNJoYOxYSl1lXCFKutj0dB4+cIDV16/jqtWysmnT0hGAxMbCt99Cz57qwtKePWHVqowMohlOnVJnR4SwIatnQiZOnEhSUhIAU6ZM4dFHH6Vjx45UrVqVpUuX2ryDwjr//AMXL+b9vKKotxn/+Qc6dSq2bglRpp1NSaH7oUOcSkmhioMDfzZrRjtzcbWS6MIFWLlSnTbdsiX7uoS6ddW1IOV426goPlYHIVlTn9erV4/jx49z/fp1KleuXPrueZZBV67Y9jghilt0YjRLjyxl8ZHFfBz8MQ/WyqUwWQmy/9Ytehw6RIxeTy1nZ9Y2b06jChXs3a2cTp1Sg47ly2HXruzP3XsvPPmkWskyKgq6d8/5+nK0bVQUH6uCEL1ej6urKwcOHKBp06YZ7VVkcVKJYWmNPqnlJ0qShLQElh9bzuLDi4k4F4FJUf8y/+nQTyUqCJkaGZmtquz669fp+99/JBqNtKhQgdXNm+NXkhYSKopaTO2XX9S1HmYaDbRvD337qoGHuUCdosDgweV+26goPlYFIY6OjtSsWVNygZRgHTuqNWAuXcp9XYhGoz7fsWPx902IO8WnxvPiHy/yx4k/SDNm1gu5v8b9DGg6gGeaPGPH3mU3NTKSsNuF2MIiIzmYmMj/rl3DoCh09vRkRdOmeNh777vJBMePQ+PG6mONRs31ceSIui+/c2c18OjTJ7Pya1aybVQUM6v/x7z77rtMmDCBRYsWyQxICaTTqUUcn3pK/f2TNRAx/+Eya1a5qY0kShijycjZG2epX7U+AO7O7uy5vIc0YxqNvBrxXLPn6N+0P3Wr1M32Oi83L1wcXPLdpuvi4IKXm1eR9DtrAGL2W5yaOK1ftWp8f889OBdhDhBNRASdR49GM29e7rdKQK1Y27ixeq81Ojqz/Pxbb8ELL8Cjjxa8pbYo66gIkQurg5Avv/yS06dP4+fnR61atahwx73Pffv22axzonAeeQTeeUfdyp91kWqNGmoA0rev3bomyiFFUdgfvZ+fDv3Ekv+WkGpI5cobV3DSOaHRaJjTcw6+FX1p6dsyz3VlNT1qcmL0iWwZU7du3UqHDh2yZUwtihwhuQUgWTWuUKFIAxAUBe3EibhfvIhp4kR1PUZ6OkREwOnTakZTAHd38PFRt9kePgwPP6y2P/qoddcr7joqolyzOgjp06dPEXRD2NK338IHH6i/e777zsCaNQfo0aMlnTs7yAyIuCtZU6fnJmsgcPr6aX4+/DM/Hf6JE9cycwh5unhyIu4EzXyaAdCjfg+Lrl3To2bGufV6PVfcrtDKt1Whq3dboqAABCA8MhINEGpeV2Fr69ah3bsXQP388MNq9tJbt8DJCYYMUQMQUNd++Pur2UyFKAWsDkLCw8OLoh/ChjQa8PRUb/s+9JBCUtIlHnqohQQg4q7kmTo9C3Pq9N9P/M6ra17N1v5Yw8cY0HQA3et1x9mh5E/nWxKAmJmPs2kgcuuWuovlhRdQIKPUO5s2qZ+rV1enNZOTM4OQunVznkeIEkwqiJRBISFqIctylHRPFANrUqd3CuyEVqOlS50uPNfsOfo06oO7s3sx9fTumRSFcAsDELPwyMi7C0LS0mDxYti+HXbsUBeTmguE3nnszJlqVsLSVItGiFxYHYRotdp884HIzpmSoWJF9bO5wrYQxampd1Oi34imWoVq9u6KVRINBhZGR/PZpUvkkXQ4T5OtCUASEmDbNnUWw7xIy8EBXn0VbieDBNTbLXp99hXmOh38/LOa+liIUs7qIGTFihXZHuv1evbv38/333/P5MmTbdYxYb3jx9XfVffcY++eCEGpCkCiUlP54tIl5l2+TPztP6Q8HRxo6ubG1oSEAl8/5XbekFwZDOqshqdnZj6Of/9V06M3aJAZhOh06hSmkxPcfz+kpKhVau8kScNEGWJ1EPL444/naHvqqado0qQJS5cu5YUXXrBJx4T13n1XTYY4a5Y6UyuEyJuiKOxISODTixdZHhuLeQ63vqsrY2vUYJCPDxUdHApcG5IjAImJUW+n7Nih3lrZvVud8ZgwAd5/Xz0mKEgNQNq1U4MK84Itc7lrRVGPkaRhooyz2ZqQ+++/n5deeslWpxNWMhrV30VaLXTpYu/eCFFy6U0mfouN5dOLF9l161ZG+yOenrweEECPKlXQZnljNwcYuQUiUwICCL16FX7/PXMtR24Bi7u7OiNiVqUK5Fd1XJKGiXLCJkFISkoKn3/+Of7+/rY4nSgEnQ6WLYPLl6E0FO4Uorhd1+uZd+UKX166xMU0NTurs0bDcz4+jKlRg+bmhVS5CA0MhNOnCcuSEXXKH38QOnu2uqA0K40GmjRRb6m0a6d+btTIukWkdyQN0xsM/Lt1K+07dMDR3AdJGibKAKuDkDsL1SmKwq1bt3Bzc+PHH3+0aeeE9SQAESK7E8nJfHbxIt9HR5N8e2bB29GRUf7+jPDzw9vJKf8T7NoF//sfoWvWQLNmhA8ezOSFCwldtEh93stLDTTMH/fdl7ll9m5kTRqm1xN/5Qq0aiXb3kSZYnUQ8umnn2YLQrRaLdWqVSMoKIjKlSvbtHPCMnv2QP36UJIrh4vSy2Ay8P2B73mkziN2TZ2e1fsXLjDF3Z2wCxeYVKdOjucVRSHixg0+vXiR1devZ7Q3r1CB12vUoL+PT95ZTvX67G/0L7yQUfwtdP9+Qn/4IfO5BQvUZGGyLkOIQrE6CBkyZEgRdEMUll6vLq6/eVOtU9W2rb17JMoSRVEY/sdwFh5YyIutXsyWOj03RZU6PaupkZFMjooCjYbJUVHotNqMdRspRiOLr15l1sWLHLm91VUDPFq1Kq/XqEEnT8/cUwxcvAh//gl//KGu7bh4Edzc1Of694dPPlHToWddo6HTwVdfqUGIEKJQrA5CvvvuOypWrMjTTz+drf3XX38lOTmZwYMH26xzomAXL0KlSur6tBYt7N0bUZYoisJb699i4YGFaDVaHm3waLbU6faQ206VsMhIbhmNuGi1fHX5MnG3k+NU0GoZWr06r/n7U98cUJgpCuzbpwYdf/yh/jurLVsyC8W1bg03buTsjGyVFeKuWR2ETJ8+na+//jpHu7e3Ny+99JIEIcWsdm11pjgyUtaoCdv66N+PmLF9BgDzH5vP441ybs8vTvltlf34woWMf9d0duZVf39erF4dz6y3VVJS4O+/MwOPy5czn9No1PUcvXurH02aqO2Kom6Fla2yQhQJq4OQqKgoateunaO9Vq1aREVF2aRTwjoajRqMCGEr8/bOY1zEOABmdJ3BkJZD7NofS+u4PFOtGj/dcw8OWdd7/PAD/Paber8yOTmzvUIFNXjo3Rt69VJ3m9xJtsoKUaSsDkK8vb05dOgQgXdkBzx48CBVq1a1Vb+EBXbvVmeKpXyEsKXfjv7GiFUjABjfYTwh7ULs2h9rCsn9EhtL05QUQtu0yWz86Sf1lgmou03Msx2dOhVcbfaOrbK5kq2yQhSa1W9f/fv357XXXmPjxo0YjUaMRiN///03Y8aM4dlnny1UJ2bPnk1gYCAuLi4EBQWxa9euPI/t1KkTGo0mx0evXr0yjlEUhbCwMKpXr46rqytdunTh1KlThepbSXXmjJpQsUmT7KUmhLAFB60Dw+8dzvsPv2+3PhgVhY03blgcgJiFJyTApUuZDS+9BFOmwP79cP48zJ6trvewtNx9QADce2/eHzVqWNU/IUQmq2dCpk6dSmRkJI888ggOt5PmmEwmBg0axLRp06zuwNKlSwkJCWHu3LkEBQUxa9YsunXrxokTJ/DOZXp0+fLlpKenZzy+du0aLVq0yLZQ9qOPPuLzzz/n+++/p3bt2oSGhtKtWzeOHj2Ki6W/eEq4w4fVBal16qizykLYypONn2RH5R0092meb7HKomBUFP6Nj2fp1av8FhtLTCEqME7+6Sd46ikwJ0988kn1QwhR4lgdhDg5ObF06VLee+89Dhw4gKurK82aNaNWrVqF6sDMmTMZPnw4Q4cOBWDu3LmsWrWKBQsWMG7cuBzHV6lSJdvjJUuW4ObmlhGEKIrCrFmzmDhxYkadmx9++AEfHx9WrlxZ6NmakqZPH3VnzLVr9u6JKAtOxJ3A1dE1Y+dLq+qtiu3aJkVhW3w8v8TGsiw2litZ/siobDLR9/p19ElJ/GDB75gp7u6EfvFF5vZaIUSJVui07fXr16d+/fp3dfH09HT27t3L+PHjM9q0Wi1dunRh+/btFp1j/vz5PPvss1S4PR1w7tw5oqOj6ZKlgIqHhwdBQUFs37491yAkLS2NtCyplxNuV83U6/XoC/GXWHFxcVH/2Muvi+b+l+Rx2Fp5G/PdjjcqPoouP6j/X9YOWEuDqg0sep0mIgLd669j/PRTlEceseqapvPn2XXmDL96erLcaORSlsDD89Ytnti6lWc2buSRfftwvF3Vtt7AgYQNG5bnOcNr1mRcQAB6yP8/RSkkP9NlX1kaszVjsDoIefLJJ2nbti3vvPNOtvaPPvqI3bt38+uvv1p8rri4OIxGIz4+PtnafXx8OH78eIGv37VrF0eOHGH+/PkZbdHR0RnnuPOc5ufuNH36dCZPnpyjfd26dbiVsL+oDAYNV6+64edn3UKQ9evXF1GPSq7yNubCjDfeEM+EUxO4lHaJGs412PfvPk47nC74hYrCzk2b+GD2bMb9/jtBqanqNi1FwTk+HtfYWFxjY3G7/dk1Lo69Y8ZwvGJFtjo6sic1lcseHuq2WcBNUWgfH8+YDz8keM8eHE0mUitXJqF+fVKqVSPFy4vHXVxI//VX3rsjRxHA+JUradWpE6sPH7b6a1CayM902VcWxpycdRdaAawOQrZs2cKkSZNytPfo0YMZM2ZYe7q7Mn/+fJo1a0bbu0wTOn78eEJCMncAJCQkEBAQQNeuXXG3RQ0IG/r5Zw2jRukYOlRh7lxjgcfr9XrWr19PcHAwjuWk5kR5G3Nhx3sr7RbBPwVzKe0SAe4BbBq0iQD3AIteO+3vv5nepw8A0/v0YfKqVYSuXAkXLqDJMquoAHsbNGBu58786ufHefNWV2dnKqWk8FhyMk926ECwpyfOBgMad3eUgAAM/v44ODriDpj/B2rWrWPqo4/idOtWthmRKQsWELpoEYbgYJSuXS0ef2kiP9NlX1kas/lugiWsDkISExNxyqXgk6Ojo1UXBvDy8kKn0xETE5OtPSYmBl9f33xfm5SUxJIlS5gyZUq2dvPrYmJiqF69erZztmzZMtdzOTs745zLFjtHR8cS98Nw5IiaP6lOHQ2OjpZvbiqJYylq5W3M1ow31ZDK08ufZl/0PrzcvFg3cB11quaswZKbqfv2MemO/y/hvXqhiYkh9PRpFI2G/Q88wC/BwfzSqhXnzIG8yURFnY7HqlblGW9vulWujItOl3kSZ2d4+OHcL6ooMHkyaLUZhePChwzJLCSn1eIweTL07Fmmk4bJz3TZVxbGbE3/rQ5CmjVrxtKlSwkLC8vWvmTJEho3bmzVuZycnGjdujURERH0uf1XlclkIiIigtGjR+f72l9//ZW0tDSef/75bO21a9fG19eXiIiIjKAjISGBnTt3MnLkSKv6VxJ99JFaT6taNXv3RJRWBpOBAb8N4O9zf1PRqSJrnltDI69G+b8oJQVcXdWcHXn8sRE2bBjrR47kskbDmdTMInduWi29bwcePapUwTVr4GGpO5KGhS5alFnFFiRpmBCllNVBSGhoKH379uXMmTM8fPuvloiICBYvXsyyZcus7kBISAiDBw+mTZs2tG3bllmzZpGUlJSxW2bQoEH4+/szffr0bK+bP38+ffr0yZEgTaPRMHbsWN577z3q16+fsUXXz88vI9Ap7Ro2tHcPRGmWkJbA2RtncdI58b9n/0cbvzZ5H3zhArzyCpw8ydS1awk7fz7fc/9z+1aMq1bLo1Wr8ky1avSsWhW3wgQeWd2RNExvMPDv1q2079ABx9upAiRpmBClj9VBSO/evVm5ciXTpk1j2bJluLq60qJFC/7+++8c22ct0a9fP2JjYwkLCyM6OpqWLVuydu3ajIWlUVFRaO9ICXrixAm2bt3KOnMWxDu8/fbbJCUl8dJLL3Hz5k06dOjA2rVrS3WOkLg49fdrpUr27oko7aq4VmHTkE3su7KPh2vncvvDZMpMw1ulCvzzD1Mfe6zAACSrN2rUYGody27vWCwgQP0A0OuJv3IFWrWCUj51LUR5Vqgtur169crIUJqQkMDPP//Mm2++yd69ezEaC14seafRo0fneftl06ZNOdoaNmyIoih5nk+j0TBlypQc60VKs0mT4Mcf4bPPQGoEisI4FnuMe6rdA4Cni2fOAOTgQTWb6MGDsGOHuraiQgVYuJBwT0+rrvV+VJTtgxAhRJlT6KojW7ZsYfDgwfj5+TFjxgwefvhhduzYYcu+idtMJti+HeLjoab9qqiLUmz+vvk0mdOEz3Z8lv2J9HT4+Wfo0AFatoR582DXLtixg3iDgYVXrtC1ENURJ99RW0oIIXJj1UxIdHQ0CxcuZP78+SQkJPDMM8+QlpbGypUrrV6UKiyn1aq3wzdtUmtuCWGNFcdW8NKfL6GgcPnW7fL1ly7B11/DN9+AeXeagwOpzzzD6pdfZnGlSvz577+kZZlxrOHkxMUsScXyMiUwkFAJQoQQFrA4COnduzdbtmyhV69ezJo1i+7du6PT6Zg7d25R9k/cptXmvXtRiLxsPLeRZ397FpNi4oWWw/hA102tq7JyJdy+dWr082Pj22+zuGNHfktKIsFoVBchAfe4uTHA25v+Pj7UNe+OyaegnAQgQghrWByErFmzhtdee42RI0fedbp2YbmYGHXRfxlOfSCKyJ7Le3hsyWM4JafzRUwLhv+yA83RBYCaRGx3//4sfv55lnp4EK3Xw+2ttwHOzvT39maAjw/NK1TIVsTOHGDkFohIACKEsJbFQcjWrVuZP38+rVu35p577mHgwIFlphhcSaUo0KMHpKXBTz+pt+yFuNO0TZuY7O5O+KZNhAcHA3A87jg9fupBYnoiPx2uxYA/DwJwrGFDfn71VRY3a8YZc/ZSvZ4qDg484+3NAG9v2nt4oM0n6s0tEJEARAhRGBYHIffffz/3338/s2bNYunSpSxYsICQkBBMJhPr168nICCASrJ/1KbOnYPTp9VZc1mQKnIzNTKSSbe3qE5ydER79iyhBw+y5/om4pLjaOPXhns//JZPas9ncY8e7Hd1VV9oMuGm1dLHy4sBPj4EV66Mk9bydermgCM8MpLJEoAIIQrJ6i26FSpUYNiwYQwbNowTJ04wf/58PvjgA8aNG0dwcDC///57UfSzXKpTR80VtXu3mq5BlGxTIyOL7U05Kj6K6VGXmHstLVt7WFQUrFjBkMR4Br79C6cda3HP1RvQty8ADhoN3atUYYC3N495eVHhLpKIhUrwIYS4S4XKE2LWsGFDPvroI6ZPn84ff/zBggULbNUvcZuHB3TpYu9eiIJkXbBp/lxUb9BR8VHUXTkJQ61BuT4fNmwY4SYjSqoOUtVqlg95eDDAx4cnq1WjqiT3EkKUEHcVhJjpdDr69OlTZtKilwQ3bkDlyvbuhbBEbjtGiioQURSFqcdP5xmAZByn1VFVp2Fcrdr08/YmoBRnCxZClF02CUKEbV27BoGBEBwM338vqdpLsvy2rFoaiBgVhTi9npj0dK6mp3PV/O87227d4rLRiMHCWyjXjAopJpMEIEKIEkuCkBLor78gMRHOn4eKFe3dG5GXgnJmgBqIHE9OprOnZ7bg4mp6esa/4/R68i5CcAcr13CER0bKug0hRIklQUgJNGCAWpcrPl7yg5RUlgQgZouvXmXx1av5HqMBvBwd8XZ0xMfJCe+bN/E5fBjvPXvwjovD58YNvFNTWTp8OJ/ec4/F/ZT06UKIkkyCkBLKivcZYQfhFgYgWQ319VUDDHOgYf7s5ERVBwcctFpITYXWreHo0cwXtmoFL78M/fsT5O5O6oGtfHXTUOD1Rno6yCyIEKJEkyCkBFEUSE5WC5eKkm1yYKDFMyGQTzIvRYH//oOmTdXHLi7qgqDz56F/fzX4aN0625TYiz5u/LRjFgmNhuV5vUrHF/Di42Mt7p8QQthDoavoCtv7+28ICICpU+3dE1GQ0MBA3g4IsOjYPAOQpCRo0gSaN4eoqMz2L7+Ey5fVirZt2uR6Ty4hZhGcy2NL/LkF3IpZZFHfhBDCniQIKUGWLFG35hawfECUAJfS0vjf7SJv+ckWgCgKHDuW+WSFCuDrC25usH9/Znvt2uDunuNcX+3+ij9O/IGXmxcuDi4QlUsgcm4BRC3CxcEFLzevQoxMCCGKj9yOKUHmzoXevaFZM3v3ROTnfGoqDx84wNnUVGo6O/OElxefXbqU47iMAOT6dXWv9TffqHn4L1xQgw9Q27y9cw06zEyKibfXv82M7TNwc3TjyMgjnBh9grhkNQj6+moK31xP56UqTrzccCwwFi83L2p6SK5/IUTJJkFICaLTwWOP2bsXIj+nk5N5+OBBLqSlUcfFhb9btqSWiwtVHR2zF3SrVYvQCxcgNBR+/VWtQgjq7Me+fdCzp/q4Xr18r5esT2bgioEsP7YcgAkdJhDoGYhGo8kIMr700tNz9Wp6duiJo2RDFUKUIhKElADp6eDoKNtxS7qjSUl0OXiQK+npNHR1JaJlS/ydnQEIPXECfvqJ8CFDmLxwIaGbNqkzHmYtW6qLTAcMyHfWI6urSVd57OfH2HlpJ046J757/DsGNBtg+4EJIYSdSBBSAnz4ofrH8vTp0KuXvXsjcnMwMZHggweJ1etpVqEC61u0wMfJSX0yNhZGjiQ0MpLQRVkWhLq5qUHHSy/lucA0L8fjjtPzp56cu3mOKq5VWNFvBQ/WetDGoxJCCPuSIMTOFEVdLnDmDCQk2Ls3Ije7ExLodugQNwwG7q1YkXUtWmQWgfvwQxg3LvcXLlqUUb3WWgv2L+DczXPUrVyX1c+tpkHVBoXsvRBClFyyO8bONBrYvRs++wyeesrevRF3+jc+ni4HD3LDYKCd0UjEN99Q9cCBzAMaN879hTodfPCBGmUWwrRHpjG+w3i2v7BdAhAhRJklQUgJULkyvPaaui5ElBCKwsb9++l28CAJRiMPenjw1w8/4DlvHqxYUfDrjUY1uly3zsLLKSw6uAi9UQ+Ag9aBaY9Mo1qFanczCiGEKNEkCLEjo9HePRDZJCXB77/DiBGsffRRel69SpLJRHDlyqxp3pxKzzwDISHw+OPq8YqiZpbT5vHfSKtVd8cUMBuSbkxn6P+GMmjlIF5Z9QpKIWdPhBCitJE1IXb0+OPg6grTpkH9+vbuTTl16hSsXq1+bNoE6en8r317ngkLI93Jid5pafzStCkuOp26ajjryuH0dDXTqcmU+7lNJnWHTHo63N5Fc6ebqTfpu7QvGyM3otPoaOPXBo1skxJClBMShNjJ+fOwapW6JuTDD+3dm7JFExFB59Gj0cybB927Z38yNRU2b84MPE6fzvb0L08/zXMjRmDQanmqShV+atoUp7xmOpyd1VsusbF5d8bbO88AJPJmJD1/6smxuGNUdKrIL0/9Qo/6PawZqhBClGoShNhJrVpw+LD6flinjr17U4YoCtqJE3G/eBHTxInQrVvm1tjXXoP589UqgWaOjvDgg9CzJz907szQ+HhMwPM+PnzXsKFa2TY/AQHqh5V2XdpF7597czXpKv6V/Fk1YBUtfFtYfR4hhCjN7L4mZPbs2QQGBuLi4kJQUBC7du3K9/ibN28yatQoqlevjrOzMw0aNGD16tUZz0+aNAmNRpPto1GjRkU9jEJp2hRGjbJ3L8qYdevQ7t0LoH5etSrzOUdHNQDx84MXX4TlyyEuDjZs4Jtnn2Xw7QDkxerVWdioUcEBSCEl65N57OfHuJp0lZa+Ldn54k4JQIQQ5ZJdZ0KWLl1KSEgIc+fOJSgoiFmzZtGtWzdOnDiBt7d3juPT09MJDg7G29ubZcuW4e/vz/nz5/H09Mx2XJMmTdiwYUPGYweHkjXhoyiSHbVIKAqEhqLodGjMq37feENdx6HRqBHfoEFq1dos34DPLl5k7O3bMqP9/fmsXj20RfgNcnN0Y2GfhXy15yt+fOJHKjlXKrJrCSFESWbXd+eZM2cyfPhwhg4dCsDcuXNZtWoVCxYsYFwuCaAWLFjA9evX2bZtW0aNjMBcSqQ7ODjgay4QVsKkpsK996o5rMaPV0uJiLtkMmVuhd29m2zhw8mT6nPduuV63+uD8+cZf+4cAG8FBPBhnTpFsjDUaDJy9sZZ6ldVVyB3r9edbnW7ySJUIUS5ZrcgJD09nb179zJ+/PiMNq1WS5cuXdi+fXuur/n9999p164do0aN4n//+x/VqlVjwIABvPPOO+h0uozjTp06hZ+fHy4uLrRr147p06dTs2beFUXT0tJIMxcYAxJupy7V6/Xo9fq7HWo2S5ZoOHbMgUWLFN5914CNT5+Duf+2HkdJodm8Ge0776Ddtw+lXj3IOgsCKDodyrvvYuzcOdvsh6IoTL1wgfdu13d5NyCAsIAADAaDzfuYmJ7I8yufZ+elnWwZvIX6VWy7Faqsf49zU97GLOMt+8rSmK0Zg0axU1KCy5cv4+/vz7Zt22jXrl1G+9tvv83mzZvZuXNnjtc0atSIyMhInnvuOV555RVOnz7NK6+8wmuvvUZ4eDgAa9asITExkYYNG3LlyhUmT57MpUuXOHLkCJUq5T7tPWnSJCZPnpyjffHixbi5ud31WI1GOHq0KjduuODhkUpiohOKoqFDh8t3fe7yqtKFCzT+/nt89+wBwOjoiC6fH/xt4eHEtmoFgAL84OLCitu7VgampvJkliDUlq7rr/Pe2fc4m3IWJ40Tbwe+TRuPNkVyLSGEKAmSk5MZMGAA8fHxuBdQsLNUBSENGjQgNTWVc+fOZcx8zJw5k48//pgrV67kep2bN29Sq1YtZs6cyQsvvJDrMbnNhAQEBBAXF1fgF7AgK1ZoCAnRcelS5l/h/v4KM2caeeKJov/S6/V61q9fT3BwcNko837lCropU9B89x0akwlFp8P04otoduxAc/gwmlxydihaLUqrVhi3bcMEvHHuHLNv/7zMqF2bV/38Ct2dqPgorqVcy/W5U9dP8daGt7iSeIVqbtVY/vRygvyDCn2tvJS577EFytuYZbxlX1kac0JCAl5eXhYFIXa7HePl5YVOpyMmJiZbe0xMTJ7rOapXr46jo2O2Wy/33HMP0dHRpKen42SuapqFp6cnDRo04PQd+SCycnZ2xjmXXA6Ojo539cOwfDk8+2zOhJmXL2t49lkHli0rdH0zq93tWOwuMRE++UT9SEpS2/r0QfPBB+gCA9U9z3kkDdOYTGguXUIxmXjl/Hm+vR2AzG3QgJfvMgBp+nVTUg2p+R5Xx7MO6wetp07lot2LXeq/x4VQ3sYs4y37ysKYrem/3bboOjk50bp1ayIiIjLaTCYTERER2WZGsmrfvj2nT5/GlOXN5uTJk1SvXj3XAAQgMTGRM2fOUL16ddsOoABGI4wZk3vGbnPb2LGSur1ABgN8842aUnbyZDUACQqCLVvUGi4NG2YmDdu7F/buRb9zJ5tmzEC/c2dGm2HXLoacO8e3V66gBRY2anRXAQhAXHJcgQEIwLePfVvkAYgQQpRGds0TEhISwrx58/j+++85duwYI0eOJCkpKWO3zKBBg7ItXB05ciTXr19nzJgxnDx5klWrVjFt2jRGZUm28eabb7J582YiIyPZtm0bTzzxBDqdjv79+xfr2P75By5ezPt5RVEzev/zT/H1qdRZtUrdTvvyyxAdre5u+eUX2L4dOnbMfmxAgLrt6N57ed/Li4dbteJ9Ly+4917SW7akf0ICP8bEoAMWN27M4GLcPeXh4lFs1xJCiNLErlt0+/XrR2xsLGFhYURHR9OyZUvWrl2Lj48PAFFRUWizJIwKCAjgr7/+4vXXX6d58+b4+/szZswY3nnnnYxjLl68SP/+/bl27RrVqlWjQ4cO7Nixg2rVircaaR5LVAp9XLn0229w7BhUqQJhYTByJOQx42U2NTKSyVFRoNEwOSoKRaNhf2Iif1y7hqNGwy+NG9OnmH8WhBBC5M7uWbxGjx7N6NGjc31u06ZNOdratWvHjh078jzfkiVLbNW1u2Lp3Z9ivktUskVGqttoa9VSH0+dCj4+8M47cEdCutxMjYwkLDIyW9uU8+cBcNFqWdGkCd2rVrVZdw1G22/nFUKI8sTuadvLqo4doUaNvDOjajTqHYQ77yqUW99/r67veP31zDZ/f5g+vdABSFbPenvbLACJSYxh6uap9Pq5V8EHCyGEyJPdZ0LKKp0OPvsMnnpKDTiyLlA1ByazZqnHCeC++9RFqAkJalpZFxeLX1pQAAKwMDqaOi4uhOaSYdcao1eP5pu936A3lf6EQkIIYW8yE1KE+vaFZcvUP+izqlGDYt2eW+KYTPDzz+puF7PGjeHQIVi/3uYBiFlYZCRTLTzWLM2QRtZUOk46J/QmPffXuJ/3Or9n1bmEEEJkJ0FIEevbV13qsHEjLF6sfj53rhwHIJs3q1tsBwyAKVPg6NHM55o0sbqyX7iVQYWlx19MuMi7Ee8S8GkAm89vzmh//f7X2T18N9tf2M7AFgNxccg/YHJxcMHLzcuqPgohRHkht2OKgU4HnTrZuxd2sGEDvPYafP45+PmpC0z//FN9rmJFGDcOCnl75HJaGj/FxFDN0ZGrVtQpmJzP9RRFYcv5LXyx6wtWHl+JUVGTuPx06Cc6BXYCIMAjgACPAABqetTkxOgTxCXH5XlOLzcvanrkXbdICCHKMwlCRNFQFJgwQd1iO2AAxMWpbTqdmvcjPBy8va06ZbLRyP/i4vg+Opr1N25gTlmnAyzJ+TYlMDDXNSEGk4EF+xfw5a4vOXz1cEZ7p8BOjL5vNI83ejzPc9b0qClBhhBCFJIEIaJo/PmnmsUUIDZW/dynD3zwgboLxkImRWFrfDzfR0fza2wst7KkmG3v7s4gX1+eqVaNLy5dyndtSF4BCIBWo2XG9hmcvHYSN0c3BjYfyKj7RtHMp5nF/RRCCGE9CUKE7cXHw3PPZW9r1EgtpmPhmo/Tycn8EBPDopgYIlMzU6MHurgwyMeHgT4+1MtS4XhwZS2Xbzkz91rOargjqjozuLK6/MmkmNhwdgMLDyxk/mPzcXV0RavREv5QODGJMQxpOYTKrpULMWghhBDWkiBE2FZcHDzwANy6xdSBAwkfMoTJCxcSumgRrFsH3brl+dKbej1LY2P5ITqabQkJGe2VdDqeqVaNwb6+tPfwQHtHIBMVH0XDLxuqdVxqDoTawzKfPLeAuZsX8Z3OmfEdxrP4yGJOXjsJQHCdYIa2UksEDGg2wIZfBCGEEJaQIETY1gsvwKlTTB04kLBhajAQNmwYaDSEhoZC167ZZkP0JhPrbtzg++hofo+LI+32dlgt0LVKFQb7+PCYlxdu+SRUyVZILmqR+jlwCEQuzHicZkxj0uZJAFRyqsTQlkPpWEsyxQkhhD1JECJs66mnmOrhkRGAmIUNHQoLFhC6bh1K164cTEzkh5gYfoqJyba7pWmFCgz28eE5Hx+qOzsXrg9RizKDkSwCPQN564G3GNh8IJWcKxXu3EIIIWxGghBx9+LjwcMDFIWpR4/mCEDMwoYN498TJ7i8Zw+Hk5Iy2r0dHRng48NgHx9aVKyIxspcIZZa9vQyWvu1LpJzCyGEsJ4EIeLu/PsvPPYYfP01U1u1IiyfNR8AfzVsCElJOGs0PO7lxSBfX7pWroyjtujz5hVVcCOEEKJwJAgRd2fpUrh+nalHjhDmZXlm0JCAAKbVqWOTLkg1WyGEKJ0kCBF359NPISCA8Pvus+plH0RF2SQIiUuOY9TqUXd9HiGEEMVPascI661ZA+bFpDodvPVWvunQc2Pt8bk5GH2Q++bdx54re+76XEIIIYqfBCHCOh98AD17wrBhajXc20IDAxloYRr2/LKXWmrnxZ08sOABIm9GUsujFk46p3yPl0JyQghR8sjtGGEZRVELzn30kfo4ICBbvo9F0dH8bE7Png9bBCAALX1b0sy7GZ4unvz85M/cSr+VUUjOYDCwdetWOnTogIOD+iMuheSEEKLkkSBEFMxohBEj4Ntv1ccffQRvvZXx9CdRUbx19iwAz3l7U8/Vlcnnz+c4zd0GIAlpCVRwrIBOq8PZwZnVz63Gw9kDnVZHZdfKGUGGXq/nitsVWvm2wtHRsdDXE0IIUbQkCBH5S0uDgQPh119Bq4Wvv4YXXwTU4nJvnTnDzIsXAXijRg0+qlsXrUaDTqPJVlDubgOQ43HHeXzJ4/Rt1JfpXaYDUMW1SqHPJ4QQwv5kTYjIW1KSmgPk11/B0VHdjns7AEk3mRh07FhGAPJxnTp8Uq9eRl2X0MBApgQGouHuA5A/T/5J0LdBnLx2kp8O/0R8avzdjkwIIUQJIDMhInc3bsCjj8K2beDmBitWqHVfgESDgSf/+491N27goNGwoGFDBvr65jhF6F0GH4qiMO2faYRuDEVBoWPNjix7ZhkeLh6FPqcQQoiSQ4IQkVN0tFrt9tAh8PSEVavUyrhAbHo6vQ4fZvetW7hptfzWpAndq1a1eRcS0xMZ+r+hLDu6DICRbUYyq/usAnfBCCGEKD0kCBHZRUZCcDCcPg0+PrBuHTRvDsC5lBS6HTrEqZQUqjo4sKp5c4Lc3W3eBZNiInhRMDsu7sBR68jsnrMZ3nq4za8jhBDCviQIEZmMRujVSw1AAgNh/XqoVw+Ag4mJdD90iOj0dGo5O/NXixY0dHMrkm5oNVpebfsqkTcjWfb0MtrXbF8k1xFCCGFfsjBVZNLp4KuvoE0b2Lo1IwDZdOMGD+7fT3R6Os0rVGDbvffaPABRFIXoxOiMxwOaDeDE6BMSgAghRBkmQYiAlJTMfz/4IOzcCf7+ACy7epVuhw6RYDTyoIcHm1u2xM/Z2aaXTzWkMvR/Q2n9TetsgYi7s+1v9QghhCg57B6EzJ49m8DAQFxcXAgKCmLXrl35Hn/z5k1GjRpF9erVcXZ2pkGDBqxevfquzlmu/e9/UKeOugjVTKv+WMy5dIlnjh4lXVHo6+XFX82b42nj5F+XEi7x0MKH+P7g98QkxrDl/Babnl8IIUTJZdcgZOnSpYSEhBAeHs6+ffto0aIF3bp14+rVq7ken56eTnBwMJGRkSxbtowTJ04wb948/G//1V6Yc5ZrigIzZ6q7YWbPztKsEHbuHKNOnUIBRvj58UuTJrjodDa9/LYL22gzrw27Lu2iimsV/nr+L55p8oxNryGEEKLksmsQMnPmTIYPH87QoUNp3Lgxc+fOxc3NjQULFuR6/IIFC7h+/TorV66kffv2BAYG8tBDD9GiRYtCn7Nc02hg5UoID88IQgwmEy+fPMnU22nXJwcGMqd+fXRZ6sTYwrf7vqXTwk5EJ0bT1Lspu4fv5pE6j9j0GkIIIUo2uwUh6enp7N27ly5dumR2RqulS5cubN++PdfX/P7777Rr145Ro0bh4+ND06ZNmTZtGkajsdDnLHcUBTZtynxcuTJMmgQODqQYjTz533/Mu3IFLTC3QQPCAgPR2DgAmb9vPsP/GI7epOfJe55k+wvbqVO5jk2vIYQQouSz2xbduLg4jEYjPj4+2dp9fHw4fvx4rq85e/Ysf//9N8899xyrV6/m9OnTvPLKK+j1esLDwwt1ToC0tDTS0tIyHickJABqITS9Xl/YIZYI5v7r9XowmdC++Sa6L7/EOGMGpldfzTjuhsFA32PH+DchAWeNhh8bNuTxqlWLZPx9GvRhptdMnmn8DOPbj0ej0dj0OtnGXA6Ut/FC+RuzjLfsK0tjtmYMpSpPiMlkwtvbm2+++QadTkfr1q25dOkSH3/8MeHh4YU+7/Tp05k8eXKO9nXr1uFWRLkwiku1gwfpPG8eB4YNo8Y//1Bz40YA/jt+nHO3F/TGaTRMqVCBKJ0ON0Xh3cREHHfuZHV+J85DbHosCYaEHO3X069T2bEyHo4eVHOqxiS/STglOLFmzZq7GV6+1q9fX2TnLonK23ih/I1Zxlv2lYUxJycnW3ys3YIQLy8vdDodMTEx2dpjYmLwzaUOCUD16tVxdHREl2WB5D333EN0dDTp6emFOifA+PHjCQkJyXickJBAQEAAXbt2xb0IMoIWG0VBO2UKuosXaffZZ2ji41F0Oozffss9zz3HPcCx5GRe/e8/LqSn4+fkxB+NG9OsQoVCXS4qPoqmc5uSakzN8xgXnQtHRhyhpkfNQg6qYHq9nvXr1xMcHIyjjXfzlETlbbxQ/sYs4y37ytKYzXcTLGG3IMTJyYnWrVsTERFBnz59AHWmIyIigtGjR+f6mvbt27N48WJMJhPa29tIT548SfXq1XFyUmuKWHtOAGdnZ5xzyX3h6OhYun8Y/voL9u0DQBMfD46OaH77DYfevQHYHh/Po4cPc91goKGrK3+1aEEtF5dCXy5eH59vAAKQakwlXh9fLF/XUv/9s1J5Gy+UvzHLeMu+sjBma/pv190xISEhzJs3j++//55jx44xcuRIkpKSGDp0KACDBg1i/PjxGcePHDmS69evM2bMGE6ePMmqVauYNm0ao0aNsvic5YaiwMSJKOaHoOYDefRRAP6Mi+ORgwe5bjAQVKkSW1u1uqsARAghhLCWXdeE9OvXj9jYWMLCwoiOjqZly5asXbs2Y2FpVFRUxowHQEBAAH/99Revv/46zZs3x9/fnzFjxvDOO+9YfM5yY9062LOH9wYOJHzIECYvXEjookWwbh3fNW/O8BMnMAI9q1ThlyZNqGDjHCBCCCFEQey+MHX06NF53irZlHUr6W3t2rVjx44dhT5nuaAo8PrrTB04kLBhwwAIGzYMRaPBKSKC8bdvPQ328WFew4Y4au2eOFcIIUQ5ZPcgRBSB335japs2GQGIWXiWW1LvBAQwvU4dm+cAEUIIISwlfwKXNSYTU9etyxGAZNXj+HE+sFEAcivtFiP+HMHuS7vv+lxCCCHKFwlCypip//xD2IAB+R6zplEjpp49e9fX+vvc3zT7qhlf7/2aIf8bgtFkvOtzCiGEKD8kCClDpkZGEqYoBR8IhF24wNTIyEJdJyk9idGrR/PID49wPv48gZ6BzO45G5+KPrg45L/DxsXBBS83r0JdVwghRNkia0LKkHArg4rwyEhCAwOtes3WqK0MWTmEMzfOADCi9Qg+7voxFZ0qAnBi9AnikuPyfL2Xm1eRJioTQghRekgQUkYYpk/n8YcfZmVKisWvmWxlALLtwjYe/O5BFBRquNdgwWMLCK4bnO2Ymh41JcgQQghhEQlCSjmjorB0+XIm1ajBKSsCkCmBgVbPgtxf434eqfMINd1rMrPbTDxcPKzsrRBCCJFJgpBSSlEUVsTFEXbuHP9VrQpVq+Kl1zOuUSPiDQamnj+f52stDUDSDGnM3D6T0W1HU8m5ElqNlj/7/4mzQ84U90IIIYS1JAgpZRRFYc3164SeO8e+xEQAPB0ceNPPj9f8/al0OxGZo0ZDWC5rRCwNQPZe3svglYP5L/Y/zsefZ+6jcwEkABFCCGEzEoSUIn/fuMHEc+fYfrtCYUWNhtdr1iSkRg087ygYZA40sgYilgQg6cZ03t/yPu//8z5GxYh3BW+61+tuy2EIIYQQgAQhpcK/8fFMPHeOTTdvAuCq1TI6KYm3n30Wr+HD4eOPc31daGAgRpOJKefPE1arVoEByKGYQwxeOZgD0QcAeLrx08zpNUe21AohhCgSEoSUYHsSEgiNjGTt9esAOGk0jPDzY7xGg2+bNpCQAFot5JP59N2AAFodPkzPgIB8r7X82HKeXfYsepOeqq5VmdNrDs80ecam4xFCCCGykiCkBDqcmEhYZCQr49R8Gw4aDcN8fZlYqxYBOh08+CDEx0NQELz/vk2u2T6gPe7O7nSo2YG5j87Ft6KvTc4rhBBC5EWCkGIyNTKS8MhIJuezLuNEcjKTIiNZevUqCmo62+d9fAgLDKSuq6t60LhxsGMHeHjAzz/DHWtBLGU0GVl9ajW9G/YGwKeiD/te3keAe4AUtRNCCFEsJAgpBlMjIzMWiJo/Zw1EzqakMCUykkUxMZhutz1TrRqTAgO5p0KFzBP99Rd8+KH672+/hdq1c71eVHxURtZSg8HAmeQz7I/ej4OD+u2+lXaLCX9PYNuFbSx7ehlPNn4SQJKMCSGEKFYShBSxrAGImfnxUF9f3jt/nvnR0Rhu13x5vGpVJteuTYuKFbOf6MoVGDhQ/feIEfDUU7leLyo+ioZfNiTVkJr9iZM5j63kVIk0Y5q1QxJCCCFsQoKQIpRbAGIWFhnJ5MhIzHVnu1WuzJTatWnr7p7zYKMRnn8eYmOheXOYOTPPa8Ylx+UMQHLR1r8tvz79q8x+CCGEsBsJQopIfgGImRGo5ezMonvuoaOnZ94HfvAB/P03uLnB0qVgXh9yF+b0nCMBiBBCCLvS2rsDZZElAYjZ+bS0jPwfudq6FcLC1H/Png2NGt11/wBZfCqEEMLuJAgpAuEWBiAFHn/tGvTvDyaTejtm8OB8z6MoCkeuHrHq2kIIIYS9SBBSBCZbWZ02z+P37VMDkfr1Yc6cPJOS3Uq7xdd7vubeb+5l8Mr8AxUhhBCipJA1IUUgt7otecm3nktwMOzZAwYDVKqU4+lDMYeYs3sOPx3+icR0tZido9YRvUlfyJ4LIYQQxUeCkCJiSSBiUUXbxo3zfGrpkaV8vfdrABpUbcCI1iNo4duCR354xMreCiGEEMVPbscUodDAQKbkEWTkGYDcugWPPKIuSM3iv6v/8dqa19hwdkNG2/DWw+nXpB8bB2/k+KjjvN7udepVqYeLg0u+/XJxcJGidEIIIexOZkKKWG4zIvnOgEyZom7HPXeO1P8O8tup35m7dy5bo9SgJPJmJF3qdAEg0DOQJU8tyfbymh41OTH6RLaMqVu3bqVDhw4ZGVO93Lxke64QQgi7kyCkGJgDjoJqxwAQFkb8hdMsCnJh0he1uZZyDQCdRsfjjR5nZJuRBV6vpkfNjCBDr9dzxe0KrXxb4VjIOjNCCCFEUZAgpAhlreHSyxl6NXQHrrPvynUgjxmJSpV4qNM5DsYcBCDAPYCXWr/EsFbD8KvkV5zdF0IIIYqUBCFFJM8aLlm4OLiwfuB6Nvz3B+9crI3riy+DRsMr973CHyf/YETrEXSv1x2dVleMPRdCCCGKR4lYmDp79mwCAwNxcXEhKCiIXbt25XnswoUL0Wg02T5cXLIvxBwyZEiOY7p3717Uw8jGkhouqYZUOn7XEZ+wj3B9aSQMHw7AS61f4o/+f9CrQS8JQIQQQpRZdp8JWbp0KSEhIcydO5egoCBmzZpFt27dOHHiBN7e3rm+xt3dnRMnTmQ8zi0Feffu3fnuu+8yHjs7O9u+8zbw1H8wcg8oGg2afv3s3R0hhBCi2Nh9JmTmzJkMHz6coUOH0rhxY+bOnYubmxsLFizI8zUajQZfX9+MDx8fnxzHODs7ZzumcuXKRTmMQgm8AYvXuAGgGTdOTU4mhBBClBN2nQlJT09n7969jB8/PqNNq9XSpUsXtm/fnufrEhMTqVWrFiaTiXvvvZdp06bRpEmTbMds2rQJb29vKleuzMMPP8x7771H1apVcz1fWloaaWlpGY8TEhIAdWeJXl+47KMGgyHf5x0NsGQZOCYmY2rXDmNoKBTyWvkx97+w4yiNytuYy9t4ofyNWcZb9pWlMVszBo2iKEoR9iVfly9fxt/fn23bttGuXbuM9rfffpvNmzezc+fOHK/Zvn07p06donnz5sTHx/PJJ5+wZcsW/vvvP2rUqAHAkiVLcHNzo3bt2pw5c4YJEyZQsWJFtm/fjk6Xc43FpEmTmDx5co72xYsX4+bmVqixnUk+wxsn38jz+Y/WwVvbINXNlS2ffU5KtWqFuo4QQghRkiQnJzNgwADi4+Nxd3fP99hSF4TcSa/Xc88999C/f3+mTp2a6zFnz56lbt26bNiwgUceyZnSPLeZkICAAOLi4gr8AuZlf/R+ghYE5fpc91Ow5if13yfnfUTtwWMLdQ1L6PV61q9fT3BwcLnJE1Lexlzexgvlb8wy3rKvLI05ISEBLy8vi4IQu96O8fLyQqfTERMTk609JiYGX19fi87h6OhIq1atOH36dJ7H1KlTBy8vL06fPp1rEOLs7JzrwlVHR8dC/zCYs5PeyS8Bflih/vuLttC+1yPF8gN3N2MprcrbmMvbeKH8jVnGW/aVhTFb03+7Lkx1cnKidevWREREZLSZTCYiIiKyzYzkx2g0cvjwYapXr57nMRcvXuTatWv5HmNrXm5e2Wq4PHIG/vsSVv0E1ZJhvy+E9nCWGi5CCCHKLbtv0Q0JCWHw4MG0adOGtm3bMmvWLJKSkhg6dCgAgwYNwt/fn+nTpwMwZcoU7r//furVq8fNmzf5+OOPOX/+PC+++CKgLlqdPHkyTz75JL6+vpw5c4a3336bevXq0a1bt2IbV7YaLopCw56DqBB3FACjqwtOvy7mULPWUsNFCCFEuWX3IKRfv37ExsYSFhZGdHQ0LVu2ZO3atRnbbqOiotBqMydsbty4wfDhw4mOjqZy5cq0bt2abdu20fh2yXudTsehQ4f4/vvvuXnzJn5+fnTt2pWpU6cWe66QjBouf/0FB49mtOtGv0qTDk8Ua1+EEEKIksbuQQjA6NGjGT16dK7Pbdq0KdvjTz/9lE8//TTPc7m6uvLXX3/Zsnt3R1EgNBS0WjCZQKOBTZvU9lySrAkhhBDlhd2TlZV569bB7t1qAAJq8LF7t9ouhBBClGMShBQl8yzInblJdDq13X67o4UQQgi7kyCkKJlnQYzG7O1Go8yGCCGEKPckCCkqWdeC5EarldkQIYQQ5ZoEIUUlPR2iojLXgtzJZIILF9TjhBBCiHKoROyOKZOcndVbLrGxeR/j7a0eJ4QQQpRDEoQUpYAA9UMIIYQQOcjtGCGEEELYhQQhQgghhLALCUKEEEIIYRcShAghhBDCLiQIEUIIIYRdSBAihBBCCLuQLbq5UG5nMU1ISLBzT+6eXq8nOTmZhIQEHB0d7d2dYlHexlzexgvlb8wy3rKvLI3Z/N6pWJARXIKQXNy6dQuAAMnxIYQQQhTKrVu38PDwyPcYjWJJqFLOmEwmLl++TKVKldBoNPbuzl1JSEggICCACxcu4O7ubu/uFIvyNubyNl4of2OW8ZZ9ZWnMiqJw69Yt/Pz80OZVP+02mQnJhVarpUaNGvbuhk25u7uX+h9sa5W3MZe38UL5G7OMt+wrK2MuaAbETBamCiGEEMIuJAgRQgghhF1IEFLGOTs7Ex4ejnM5qtZb3sZc3sYL5W/MMt6yrzyOGWRhqhBCCCHsRGZChBBCCGEXEoQIIYQQwi4kCBFCCCGEXUgQIoQQQgi7kCCkjJo+fTr33XcflSpVwtvbmz59+nDixAl7d6vYfPDBB2g0GsaOHWvvrhSpS5cu8fzzz1O1alVcXV1p1qwZe/bssXe3ioTRaCQ0NJTatWvj6upK3bp1mTp1qkX1KUqLLVu20Lt3b/z8/NBoNKxcuTLb84qiEBYWRvXq1XF1daVLly6cOnXKPp21gfzGq9freeedd2jWrBkVKlTAz8+PQYMGcfnyZft1+C4V9P3NasSIEWg0GmbNmlVs/bMHCULKqM2bNzNq1Ch27NjB+vXr0ev1dO3alaSkJHt3rcjt3r2br7/+mubNm9u7K0Xqxo0btG/fHkdHR9asWcPRo0eZMWMGlStXtnfXisSHH37IV199xZdffsmxY8f48MMP+eijj/jiiy/s3TWbSUpKokWLFsyePTvX5z/66CM+//xz5s6dy86dO6lQoQLdunUjNTW1mHtqG/mNNzk5mX379hEaGsq+fftYvnw5J06c4LHHHrNDT22joO+v2YoVK9ixYwd+fn7F1DM7UkS5cPXqVQVQNm/ebO+uFKlbt24p9evXV9avX6889NBDypgxY+zdpSLzzjvvKB06dLB3N4pNr169lGHDhmVr69u3r/Lcc8/ZqUdFC1BWrFiR8dhkMim+vr7Kxx9/nNF28+ZNxdnZWfn555/t0EPbunO8udm1a5cCKOfPny+eThWhvMZ78eJFxd/fXzly5IhSq1Yt5dNPPy32vhUnmQkpJ+Lj4wGoUqWKnXtStEaNGkWvXr3o0qWLvbtS5H7//XfatGnD008/jbe3N61atWLevHn27laReeCBB4iIiODkyZMAHDx4kK1bt9KjRw8796x4nDt3jujo6Gw/2x4eHgQFBbF9+3Y79qz4xMfHo9Fo8PT0tHdXioTJZGLgwIG89dZbNGnSxN7dKRZSwK4cMJlMjB07lvbt29O0aVN7d6fILFmyhH379rF79257d6VYnD17lq+++oqQkBAmTJjA7t27ee2113BycmLw4MH27p7NjRs3joSEBBo1aoROp8NoNPL+++/z3HPP2btrxSI6OhoAHx+fbO0+Pj4Zz5VlqampvPPOO/Tv379MFHjLzYcffoiDgwOvvfaavbtSbCQIKQdGjRrFkSNH2Lp1q727UmQuXLjAmDFjWL9+PS4uLvbuTrEwmUy0adOGadOmAdCqVSuOHDnC3Llzy2QQ8ssvv/DTTz+xePFimjRpwoEDBxg7dix+fn5lcrwik16v55lnnkFRFL766it7d6dI7N27l88++4x9+/ah0Wjs3Z1iI7djyrjRo0fz559/snHjxv+3d3chTbUBHMD/c9O1jRU6zU1iOUnmR1/0Qah1UYPUQDAUEcZYdiHaGiYVFWYZZN2ERTeDQXnTh2BgmWVhYhFCGZkmZFZg6yLUosBmtAt93ot4B3t967Xy+PTa/wcHds6zj/9xOP6e8xyHJUuWyI6jmMePH2NsbAxr1qyBRqOBRqPBvXv3cPbsWWg0GkxOTsqOOOssFgsyMjIitqWnp+PNmzeSEilr//79OHjwIEpLS7FixQq4XC5UV1fj5MmTsqPNCbPZDAAYHR2N2D46Ohoem4/+LiCBQAAdHR3z9ijI/fv3MTY2BqvVGv4MCwQC2Lt3L5KTk2XHUwyPhMxTQgh4vV60tLTg7t27sNlssiMpyuFwYGBgIGJbWVkZ0tLScODAAajVaknJlJOTkzPtsusXL15g6dKlkhIp6/Pnz4iKivy7Sa1WY2pqSlKiuWWz2WA2m9HZ2YnVq1cDAMbHx/Hw4UNUVlbKDaeQvwvIy5cv0dXVBZPJJDuSYlwu17S5bLm5uXC5XCgrK5OUSnksIfOUx+PBpUuXcO3aNRiNxvA540WLFkGn00lON/uMRuO0+S4GgwEmk2nezoOprq5GdnY2Tpw4gZKSEvT09MDv98Pv98uOpoiCggLU19fDarUiMzMTT548QUNDA3bu3Ck72qwJBoN49epVeH14eBh9fX2Ii4uD1WrFnj17cPz4caSmpsJms6G2thZJSUkoLCyUF/oXfG9/LRYLiouL0dvbi7a2NkxOToY/x+Li4hATEyMr9k/7r/f3nyUrOjoaZrMZdrt9rqPOHdmX55AyAPzr0tjYKDvanJnvl+gKIcT169fF8uXLhVarFWlpacLv98uOpJjx8XFRVVUlrFarWLBggUhJSRE1NTUiFArJjjZrurq6/vX31u12CyG+XqZbW1srEhMThVarFQ6HQwwNDckN/Qu+t7/Dw8Pf/Bzr6uqSHf2n/Nf7+09/wiW6KiHm0b8bJCIiov8NTkwlIiIiKVhCiIiISAqWECIiIpKCJYSIiIikYAkhIiIiKVhCiIiISAqWECIiIpKCJYSI5i2VSoWrV6/KjkFE38ASQkSK2LFjB1Qq1bQlLy9PdjQi+k3wu2OISDF5eXlobGyM2KbVaiWlIaLfDY+EEJFitFotzGZzxBIbGwvg66kSn8+H/Px86HQ6pKSk4MqVKxGPHxgYwJYtW6DT6WAymVBeXo5gMBhxn/PnzyMzMxNarRYWiwW7d++OGH///j22b98OvV6P1NRUtLa2hsc+fvwIp9OJhIQE6HQ6pKamTitNRKQclhAikqa2thZFRUXo7++H0+lEaWkpBgcHAQATExPIzc1FbGwsHj16hObmZty5cyeiZPh8Png8HpSXl2NgYACtra1YtmxZxGscO3YMJSUlePr0KbZt2wan04kPHz6EX//Zs2dob2/H4OAgfD4f4uPj5+4HQPSnk/0NekQ0P7ndbqFWq4XBYIhY6uvrhRBfv+m5oqIi4jEbNmwQlZWVQggh/H6/iI2NFcFgMDx+48YNERUVJUZGRoQQQiQlJYmamppvZgAgDh8+HF4PBoMCgGhvbxdCCFFQUCDKyspmZ4eJ6IdxTggRKWbz5s3w+XwR2+Li4sK3s7KyIsaysrLQ19cHABgcHMSqVatgMBjC4zk5OZiamsLQ0BBUKhXevn0Lh8Px3QwrV64M3zYYDFi4cCHGxsYAAJWVlSgqKkJvby+2bt2KwsJCZGdn/9S+EtGPYwkhIsUYDIZpp0dmi06nm9H9oqOjI9ZVKhWmpqYAAPn5+QgEArh58yY6OjrgcDjg8Xhw6tSpWc9LRNNxTggRSfPgwYNp6+np6QCA9PR09Pf3Y2JiIjze3d2NqKgo2O12GI1GJCcno7Oz85cyJCQkwO1248KFCzhz5gz8fv8vPR8RzRyPhBCRYkKhEEZGRiK2aTSa8OTP5uZmrFu3Dhs3bsTFixfR09ODc+fOAQCcTieOHj0Kt9uNuro6vHv3Dl6vFy6XC4mJiQCAuro6VFRUYPHixcjPz8enT5/Q3d0Nr9c7o3xHjhzB2rVrkZmZiVAohLa2tnAJIiLlsYQQkWJu3boFi8USsc1ut+P58+cAvl650tTUhF27dsFiseDy5cvIyMgAAOj1ety+fRtVVVVYv3499Ho9ioqK0NDQEH4ut9uNL1++4PTp09i3bx/i4+NRXFw843wxMTE4dOgQXr9+DZ1Oh02bNqGpqWkW9pyIZkIlhBCyQxDRn0elUqGlpQWFhYWyoxCRJJwTQkRERFKwhBAREZEUnBNCRFLwTDAR8UgIERERScESQkRERFKwhBAREZEULCFEREQkBUsIERERScESQkRERFKwhBAREZEULCFEREQkBUsIERERSfEXtm121WsAoT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data:image/png;base64,iVBORw0KGgoAAAANSUhEUgAAAiEAAAFzCAYAAADoudnmAAAAOnRFWHRTb2Z0d2FyZQBNYXRwbG90bGliIHZlcnNpb24zLjEwLjAsIGh0dHBzOi8vbWF0cGxvdGxpYi5vcmcvlHJYcgAAAAlwSFlzAAAPYQAAD2EBqD+naQAAlHhJREFUeJzs3XlYVNUbwPHvzLCrgIqAIIq7uZsmmVpa4ppltpiWa1malkabmoBLaZtmi2aZZlmmZeqvckkll8x919wXxA0EF5B9lvv74zosss3gwLC8n+fhwTlz595zAJmXc895X42iKApCCCGEEMVMa+8OCCGEEKJ8kiBECCGEEHYhQYgQQggh7EKCECGEEELYhQQhQgghhLALCUKEEEIIYRcShAghhBDCLiQIEUIIIYRdONi7AyWRyWTi8uXLVKpUCY1GY+/uCCGEEKWGoijcunULPz8/tNr85zokCMnF5cuXCQgIsHc3hBBCiFLrwoUL1KhRI99jJAjJRaVKlQD1C+ju7m7n3twdvV7PunXr6Nq1K46OjvbuTrEob2Mub+OF8jdmGW/ZV5bGnJCQQEBAQMZ7aX4kCMmF+RaMu7t7mQhC3NzccHd3L/U/2JYqb2Mub+OF8jdmGW/ZVxbHbMlyBlmYKoQQQgi7kCBECCGEEHYhQYgQQggh7ELWhBSSoigYDAaMRqO9u5IvvV6Pg4MDqampJbqvOp0OBwcH2RIthBDliAQhhZCens6VK1dITk62d1cKpCgKvr6+XLhwocS/wbu5uVG9enWcnJzs3RUhhBDFQIIQK5lMJs6dO4dOp8PPzw8nJ6cS/eZuMplITEykYsWKBSaNsRdFUUhPTyc2NpZz585Rv379EttXIYQQtiNBiJXS09MxmUwEBATg5uZm7+4UyGQykZ6ejouLS4l+Y3d1dcXR0ZHz589n9FcIIUTRMRrhn3/gyhWoXh06dgSdrnj7IEFIIZXkN/TSSr6mQghRPJYvhzFj4OLFzLYaNeCzz6Bv3+Lrh/zWF0IIIcqR5cvhqaeyByAAly6p7cuXF19fJAgRQgghygmjUZ0BUZScz5nbxo5VjysOEoTYidEImzbBzz+rn0vw7lkhhBBlxD//5JwByUpR4MIF9bjiYPcgZPbs2QQGBuLi4kJQUBC7du3K81i9Xs+UKVOoW7cuLi4utGjRgrVr197VOe1h+XIIDITOnWHAAPVzYGDRT4ENGTIEjUaT4+P06dMZz33wwQfZXrNy5cpsu382bdqERqOhSZMmOfKOeHp6snDhwqIdhBBCCKsYjbB5M0RGqotQLWHpcXfLrkHI0qVLCQkJITw8nH379tGiRQu6devG1atXcz1+4sSJfP3113zxxRccPXqUESNG8MQTT7B///5Cn7O42fteXPfu3bly5Uq2j9q1awPg4uLChx9+yI0bNwo8z9mzZ/nhhx+KtrNCCFGMyuoM9YsvQqdOMG+eugvGEpYed7fsGoTMnDmT4cOHM3ToUBo3bszcuXNxc3NjwYIFuR6/aNEiJkyYQM+ePalTpw4jR46kZ8+ezJgxo9DntKWkJPUj67229HS1LS3NsntxY8aox+d2XpPp7vvo7OyMr69vtg/d7T1ZXbp0wdfXl+nTpxd4nldffZXw8HDS0tLuvlNCCGFn9pqhtiVFgS1b4NVX4ebNzPZu3aByZXBwULfh1qgBeaW30mggIEA9rjjYbYtueno6e/fuZfz48RltWq2WLl26sH379lxfk5aWliN/hKurK1u3bi30Oc3nzfpmmpCQAKi3f/R6fbZj9Xo9iqJgMpkw3REVVKyoxnTR0SaqVVPbPvoIQkO1vPCCwoABChcv5h33KYo6Q/LYYwrr12dGKoGBGuLiNBw6ZKJJkzxfnsc5lYzP5o87+21+XqvV8t577/H8888zevRoatSokXHsnZ9fe+01fvzxRz7//HPeeOONjPPk9nWxlMlkQlEU9Hp9RmBUGObv2Z3fu7KqvI0Xyt+YZbxFa8UKDc8+q7v9x2Dmu/OlSwpPPQVLlhh54olc/nq0IVuNecQIB44d09CqlYGBA9U+9+6tfjg5qX/MzpihjlejAUXJHK9Gox7/ySdGTCal0H/4WjMGuwUhcXFxGI1GfHx8srX7+Phw/PjxXF/TrVs3Zs6cyYMPPkjdunWJiIhg+fLlGWsTCnNOgOnTpzN58uQc7evWrcuRkMzBwQFfX18SExNJT0+/4xWeANy6dQtnZ/WbmZrqDLii16dz9qwBqJBnP8wSE40kJCRmPFYUd0BDYmIiCQmF+6m4desWer2eVatW4e7untHepUsXFi5ciF6vx2Aw8Mgjj9CsWTPeffddvvjiC1JSUoDMwMycqt5oNPLWW28xdepUnnnmGTw8PFAUhdTU1IxjrZWenk5KSgpbtmzBYDAU6hxZrV+//q7PUZqUt/FC+RuzjNf2jEZ45ZWuKIqOrAEImN+gFUaNSsfBYX2xJPKydMwJCU4sWdKQM2c8+eCDfzJmNu6/vy7Vq7tz/fo5Vq++metrnZ3h7ber8+23zbh2zTWjvWrVFF544QjOzldYvbrwY7CmpEmpSlb22WefMXz4cBo1aoRGo6Fu3boMHTr0rm+1jB8/npCQkIzHCQkJBAQE0LVr12xv2ACpqalcuHCBihUr5piVMQcIbm6VMn4gJk6Ed94x4eDgyPbtjhb1Z/JkbbbrnjsHYMLVtSLW5vNSFIVbt25RqVIlHB0d6dSpE3PmzMl4vkKFCri7u+Po6IiDgwPu7u589NFHdOnShXHjxuHqqv6AmvtjDsoqVarEqFGj+Oqrr5g7dy7vv/8+Go0GFxeXHF8zS6WmpuLq6sqDDz54VxlT9Xo969evJzg4GEdHy77mpVl5Gy+UvzHLeG3vyhX47z8NN27AtWv5vRVqiItz4/DhRxk82IS/v+37oq5FMbJ+/RGCg5vSqZMuR8BjMsG1a2TMsqekwMiRDiQlaahWrRdt26p/+PbsaX5F/os6evaESZNg61ZDRsbUDh0c0elaAa3uajzW/CFqtyDEy8sLnU5HTExMtvaYmBh8fX1zfU21atVYuXIlqampXLt2DT8/P8aNG0edOnUKfU5Q10k4OzvnaHd0dMzxH8BoNKLRaNBqtTkyfFaqlPPcLi7qB8BDD6n34i5dyn1diEajPh8crM0WbOR2XkuZb42Yd8JUrFiRBg0a5HJtTca4OnXqRLdu3Xj33XcZMmQIkJnNNOtnJycn3n//fYYMGcKrr76a0V7YzKdarRaNRpPr170wbHWe0qK8jRfK35jLw3iNRti2TcOWLf5UqOBE584OdzUDkZgIGzfC1avwwguZ7a+8AqtWwdChlp1n0iQd1arpeOUV9fGlS+rai0aNYNq0zOMMBnXthaUyM5c6Am2YOTNn5tL162HwYGjaFNatU9scHeGTT6BmTbjvPgcK82Ph6Ahdulj/uoLPa3ln7LYw1cnJidatWxMREZHRZjKZiIiIoF27dvm+1sXFBX9/fwwGA7/99huPP/74XZ+zOOh06g8W5FwUZH48a1bx5+7PzQcffMAff/yR71oagKeffpomTZrkejtLCCGsYV4cGhzswMyZbQgOdrBqcejmzepf93//ndl29So89hiMGpV9t0vz5tCwIVSpYtm5GzRQAw6zU6dgxQpYtiz7cU89BV5e8MsvmW3x8bB6Ndy5KiCv3ZIXL2bfLVm7tjpzs2+fOgNiNmKEOqNRmguP23V3TEhICPPmzeP777/n2LFjjBw5kqSkJIbeDk0HDRqUbZHpzp07Wb58OWfPnuWff/6he/fumEwm3n77bYvPaW99+6o/tHdO6dWoobYXZ87+/DRr1oznnnuOzz//vMBjP/jgAxYsWEDSndt6hBDCQtakL7h1C8aNU9uzLp5cvhwmT1ZnOMxq1YK2bdXfrYmZS+2YNk0NCj780LLdIkePwsMPZ7bXrQtffAFZ1uUDai6Oa9egYsXMtv37oVcvNRgyMxph2LDcZ8VBbTdnLq1XT53NuXQJXF1zP760suuakH79+hEbG0tYWBjR0dG0bNmStWvXZiwsjYqKyja1n5qaysSJEzl79iwVK1akZ8+eLFq0CE9PT4vPWRL07QuPP27/6oUFmTJlCkuXLi3wuIcffpiHH36YdeZ5QiGEsIIl6QteeEH9vanTqbe4Z8xQb31cvKjekgA1SEhMhPbtM1+v08HOnXlf2zxD/dRT3N4tkvlcfjPUAQEwenTO823ZogYigYHZx9eihRpMmP3zjzpDkh9z5tJOndSPMkkROcTHxyuAEh8fn+O5lJQU5ejRo0pKSoodemY9o9Go3LhxQzEajfbuSoFs9bVNT09XVq5cqaSnp9uoZyVbeRuvopS/MZf18W7cqCjq23/+Hxs3Zr5m8mRF+eILRYmLs00ffvtNUWrUyH69gAC1vSgsXmzZmBcvLprrF6X83kPvVKp2xwghhCj9DAbYuxeuX4cePQqXSjwszLZ9Ku4Z6pKWudReJAgRQghRpEwmNfAwL6Bcs0ZdH1G/vhqElJQ3ZJ2u+G57mDOXFrRbsrgyl9qL3QvYCSGEyJtafEzdsrp5s6bU1TN57z3w8YGs6ZwefFDdQdK0KaSmlrxU4sWhNO2WLEoShAghRAl1t1tW74a1xdz0evjhB7VY2p1Zu+Pi1AWbZh4e6tbZ5cvVRabl9Q25tOyWLEoShAghRAlkz4rblhRzi4uD//7LfKzTweuvw/z5sGdPZvvAgbB1KyxcmP0adwYb5fUNuW9fdTfN+vUGQkL2sH69gXPnyu547yRrQoQQooQpaMuqRqPmkDBvWbUlc/Bz57XNwc+yZer1+/aF++8Hcz5DrVZNnmUygbd35utq1VI/LGFeHLpxo4E1aw7Qo0fLu86YWhrodPDQQwpJSZd46KEWZX68WUkQIoQQJcw//+ScAclKUbLnkABYskTNh9GrV2Yq7sRE+OADNUCYPDlz9mHDBnW24oEH1PUZoN5CmTNHzThaUPCzebPalpaWPU35++/f5cAp32/I5ZHcjhFCiBKmMFtW169X103s3p3ZlpSkBgbvvZf99sfvv8P48Zl1SEBdIDp2LNy8mff1zMHP+fMQG6umEbemTooQd5IfHyGEsDODAf73PzXd+Ny5hduy2rOnehska5ksV1d47bWcMxtBQeosyb33ZrbpdOrtlR07Cr7ulStlOIOnKFYyE1LMouKj2HdlX54fUfFRRXr96OhoXn31VerUqYOzszMBAQH07t07o+hfYGAgGo2GHXf8Jho7diydsvzWmTRpEhqNhhEjRmQ77sCBA2g0GiIjI4t0HEKUdgZD5r+1WjUF+HffqcXXCrNl9cknYfr07MGBu7u66+TOElDPPadumc26+NHNTX29Jcp6Ai1RfGQmpBhFxUfR8MuGpBpS8zzGxcGFE6NPUNOjps2vHxkZSfv27fH09OTjjz+mWbNm6PV6/vrrL0aNGsXx2yUeXVxceOedd9hsvvGbV19dXJg/fz5vvPEG9evXt3l/hSiLjh9XS8DHx8OuXWqbVquWlk9IgDp1Cl/P5G5JAi1R3GQmpBjFJcflG4AApBpSiUuOK5Lrv/LKK2g0Gnbt2sWTTz5JgwYNaNKkCSEhIdlmPl566SV27NjB6tWr8z1fw4YN6dy5M++++26R9FeIsuDMGThxIvNx1arqbMfu3er6CrPQUPj4Y7VkPNhny2p5zdch7EeCEBtKSk/K86Og4COrO4/N7XzWun79OmvXrmXUqFFUqFAhx/NZKxHXrl2bESNGMH78eExZ62Tn4oMPPuC3335jT9bEAEKUQdYm7wL45BO1curkyZlt1aqpSb1OnlRvqeTHHjkkymu+DmEfcjvGhipOr5jncz3r92Rq56kWnefV1a+y9+W9GY8DPwvMMTuihOcyV5qP06dPoygKjRo1suj4iRMn8t133/HTTz8xcODAPI+79957eeaZZ3jnnXcy1pUIUZSypjGvUEFD585F/5f58uVq3o6s22Zr1FBnDcxvyrt2qW/Sw4aB+b9Z+/Zq39LSsp/vuecsv7Y9tqwWdzE3UX7JTEg5oeR2gzcf1apV48033yQsLIz09PR8j33vvff4559/WJd1v58QRcAeacwtzVw6dap6O+XXXzOPCQqCmBj47bei619RMRdz699f/SwBiCgKMhNiQ4njE/N8TqfVcTT2qEXn+aLnF9keR46JvJtuAVC/fn00Gk3G4lNLhISEMGfOHObMmZPvcXXr1mX48OGMGzeO+fPn321XhciVJZk8bX2rwJrMpc89B5UqZd8iq9Wqa0CEELmTmRAbquBUIc8PFwcXi89z57G5nc9aVapUoVu3bsyePZukpJxrSm7mkqGoYsWKhIaG8v7773Pr1q18zx8WFsbJkydZsmSJ1X0ToiAFBQMAw4fD2rXZn5szR13wef58Ztvu3WrAMGlS9mMHD4Y2bTLTkIO6CNPSzKXPPguLF2dmKxVCFEyCkHJk9uzZGI1G2rZty2+//capU6c4duwYn3/+Oe2y/vmWxUsvvYSHhweLFy/O99w+Pj6EhITw+Z0JCYSwAUvSmF+/DhMnZm//8ks1W+i5c5ltly6pwcKddw+PHoW9e+Hatcy2rP/Oj6UZToUQ2UkQUoy83LwKnBFxcXDBy82rSK5fp04d9u3bR+fOnXnjjTdo2rQpwcHBRERE8NVXX+X6GkdHR6ZOnUpqasG7e958800qVsx7ca4QhaEolr/J+/llf9y/v5oELGtyrWbNYMYM9TZKVp98omYsbds2s83SfBiSvEuIwpE1IcWopkdNTow+kW8eEC83ryJJVGZWvXp1vvzyS7788stcn88t02n//v3p379/trZJkyYx6Y75bHd3d2JjY23VVVHO6fXwzTdqaXhLC6OFhGR/HBqa85i6dXMeB/DQQznbunaV5F1CFCUJQopZTY+aRRpkCFFWaDTqmozTp9Uso/YIBuyVuVSI8kJuxwghSoSEBHXmw/xG7+CglqGfPRtGjrRfJk9J3iVE0ZGZECGE3en10KSJuvi0Rg21IiyoRdnMzMFAbknDZs0q+iyikrxLCNuTIEQIYRdJSWCuIODoCP36qQtD83tjNwcDGzcaWLPmAD16tKRzZ4diCQbMybuEELYjt2OEEMXKaFQXhlavrhZ3M5syBY4cgW7d8n+9OY35gw9e4qGHFJmNEKIUkyBECFGsdDp1oemtW/DTT5ntbm5ye0OI8kaCECFEkTp9Gl59Vb39YjZtmprdNLcttEKI8kPWhAghrGY0WrZIU1GgVy+1bH2dOvD662p7y5bF2l0hRAll95mQ2bNnExgYiIuLC0FBQezatSvf42fNmkXDhg1xdXUlICCA119/PVs2z0mTJqHRaLJ9WFq+XghRMHMl286dYcAA9XPWSrbHjmVus9Vo4K231N0u7dvbq8dCiJLKrjMhS5cuJSQkhLlz5xIUFMSsWbPo1q0bJ06cwNvbO8fxixcvZty4cSxYsIAHHniAkydPMmTIEDQaDTNnzsw4rkmTJmzYsCHjsYODTPgIYQsFVbJ94AH491/46y812yjACy/Aiy8Wf1+FKOmi4qMyMmgbDAbOJJ9hf/T+jPesos6gXRLYdSZk5syZDB8+nKFDh9K4cWPmzp2Lm5sbCxYsyPX4bdu20b59ewYMGEBgYCBdu3alf//+OWZPHBwc8PX1zfjw8iqaWiylzZAhQ+jTp0+uzx08eJDHHnsMb29vXFxcCAwMpF+/fly9ejXX2aU7P8zn12g0jBgxIsf5R40ahUajYciQIUU4QlGULKlke/Cg+jnrf8k7k4sJIdQApOGXDWn9TWtaf9OaoAVBvHHyDYIWBGW0NfyyIVHxUfbuapGy2xRBeno6e/fuZfz48RltWq2WLl26sD1rLe0sHnjgAX788Ud27dpF27ZtOXv2LKtXr2bgwIHZjjt16hR+fn64uLjQrl07pk+fTs2aeUeTaWlppKWlZTxOSEgAQK/Xo9frsx2r1+tRFAWTyYTJZLJ63Nls2IBm7FiUWbOKrP63cvvdQVGUjI87+x0bG8sjjzxCr169WLNmDZ6enkRGRvLHH39w69YtQkJCeOmllzKODwoKYvjw4byY5c9bk8mEoigEBASwZMkSZsyYgaurKwCpqaksXryYmjVr5nr9O8+h1+vR3cU2CfP37M7vXVlVXOPdvFnDxYt5/8pQFEhMhAULDDz/vEJRdke+x2VbeRhvdEI0qYb8C4OmGlKJToimulvpqpBozffNbkFIXFwcRqMRHx+fbO0+Pj4cP34819cMGDCAuLg4OnTogKIoGAwGRowYwYQJEzKOCQoKYuHChTRs2JArV64wefJkOnbsyJEjR6hUqVKu550+fTqTJ0/O0b5u3Trc3NyytZlnWRITE0lPT7d22JkUhYrjxuFw7BjGceNIjIgo0j8Zb926hV6vx2AwZARZZhs2bCA+Pp4ZM2ZkTANWrVqV1q1bA2pwkPXroNFocHR0zNaWkJCAXq+nWbNmnDt3jp9++olnnnkGgF9//RV/f39q1aqFXq/PcX2z9PR0UlJS2LJlCwaD4a7HvH79+rs+R2lSVONNTnbg33/92L3bFyj4l+GRIwdYvfpSkfTlTvI9LtvK8njPJJ8p+CBg69atXHGzsIx0CZGcnGzxsaVqscSmTZuYNm0ac+bMISgoiNOnTzNmzBimTp1K6O29fj169Mg4vnnz5gQFBVGrVi1++eUXXnjhhVzPO378eEKylNVMSEggICCArl274u7unu3Y1NRULly4QMWKFXFxccl+oqx7EAuyYQPa/fsBcNi/H/cdO+CRRyAtDbRauD2LkOd5zakmC6AoCrdu3aJSpUo4Ojri4OCQY0y1a9fGYDAQERHBU089lXF7JS9arRYXF5cc5zGf/8UXX+SXX37JmClZunQpL7zwAps2bcLR0THH68xSU1NxdXXlwQcfzPm1tYJer2f9+vUEBwfj6OhY6POUFrYc79mz8M8/GgID1YRgANeuwYABlp+3R4+WPPRQi7vqR0Hke1y2lYfx7o/eDycLPq5Dhw608m1V9B2yobz+0MyN3YIQLy8vdDodMTEx2dpjYmLw9fXN9TWhoaEMHDgw482tWbNmJCUl8dJLL/Huu++i1eZc4uLp6UmDBg04ffp0nn1xdnbG2dk5R7ujo2OO/wBGoxGNRoNWq815vTzeXAuk06END1ezN/Xrp9YU37Qp8/k6dSAuLvtrcrsxnwvzrY+s6zfu7PcDDzzAhAkTeP7553nllVdo27YtDz/8MIMGDcoxU2WW23nM5x84cCATJkzgwoULAPz7778sWbKEzZs35/o6M61WmzHLYotfPLY6T0lmNMK2bRq2bPGnQgUni1OYKwocPQp796o/cuYf/59/hsmTYdCgzDuEvr7w3HPqVtzFi9VtuflVsi2uNOpQPr7HWcl4S7erSVfZeXEnuy7tYv1Zy2Z5jsQeoUX1Fjg75HyPKqms+Z7ZbWGqk5MTrVu3JiIiIqPNZDIRERFBu3btcn1NcnJyjjcw89oBJY835cTERM6cOUP16iX4nprRCLt3Z67qs4P333+f6Oho5s6dS5MmTZg7dy6NGjXi8OHDVp+rWrVq9OrVi4ULF/Ldd9/Rq1cvWRxcBMxbZYODHZg5sw3BwQ7ZtsqamUxw4gTs2ZO9vWNHGDxYTZVu1r69Wh+lxR0TGT/+CB9/DF98oT4u7kq2QpQ2yfpkEtIyZwR+O/obPp/48NiSx3jvn/fYeWmnRed54Y8X8PzQk87fdyZsYxgbzm4gRZ9SVN0udna9HRMSEsLgwYNp06YNbdu2ZdasWSQlJTF06FAABg0ahL+/P9OnTwegd+/ezJw5k1atWmXcjgkNDaV3794Zwcibb75J7969qVWrFpcvXyY8PBydTkf//v2LfkCJiQUfoyjqTMfBg2rwYabTwbp16mzInb/FIyNt2s28VK1alaeffpqnn36aadOm0apVKz755BO+//57q881bNgwRo8eDai5YIRtFbRV9ocf4Pnn1baff1b/bd4+C2rQ0KmTOsGWZU02wcHqR17sWclWiKKSdatsbgraKmtSTByPO54xy7Hz0k4OxRzigy4f8OYDbwLQwrcFGjTcU+0egvyD8K3oy/St0wvsm6eLJzdTb7IpchObIjcBcGTkEZp4NwHg/M3zVHKuRBXXKlaMuOSwaxDSr18/YmNjCQsLIzo6mpYtW7J27dqMWwBRUVHZZj4mTpyIRqNh4sSJXLp0iWrVqtG7d2/ef//9jGMuXrxI//79uXbtGtWqVaNDhw7s2LGDatWqFf2ALFmn8ddfsG9fznajUf1T9d9/c1bwsnD9hy05OTlRt25dkqxZ55JF9+7dSU9PR6PR0K2gimTCKpZslR07Fvr3V+PZ1q3VJUZuburz5lmLO2dMLCVl7UVZYt4qm99OFRcHF06MPpEjELmUcIlBKwex+9JubqXfyvG6Y7HHMv5dt3JdbrxzAw8XDwD2XdlnURCyYeAGKjhVYMv5LfwT9Q9Hrh7hnmr3ZDw/PmI8Px/5mWbezXiw1oN0rNmRjrU64lfJL98x303QZUt2X5g6evTojL+Y77Qp67oI1J0p4eHhhIeH53m+JUuW2LJ7tqUoarEMrVadI7+TVqs+37Vrke2UiY+P58CBA9naDh8+zF9//cWzzz5LgwYNUBSFP/74g9WrV/Pdd98V6jo6nY5jx45l/FvYzj//ZJ+FyM21a+pxnTpBw4aQkAC2zNknZe1FWRGXHGfRVtkZ22Zw6dYlGldrzJTOUwCo6laVf87/g96kx83RjTZ+bWjr15agGkG09W9LgHtAxjk0Gk1GAALqG72Lg0uBwU+1CtWo6VGTRl6NeKn1SzmOuZp0FYDDVw9z+OphZu9WZ57rValHp1qd+Kb3N9k2G9xN0FUU7B6ElCvp6RAVlXsAAmr7hQvqcbkslLWFTZs20apV9pXWnTt3pl69erzxxhtcuHABZ2dn6tevz7fffpsjB4s18toFI+7OFQt365mP02hsG4AIUR59vutzAM7eOJsRhLg4uPDzkz9Tr0o9mng3wUFr+X+0mh41OTH6RLaMqVu3bqVDhw5WZUzdMGgDV5OusjVqK1vOb2HL+S0cjDnI6euncXd2zxaAhG0MQ2/UWxR0xSXHSRBS5jg7qwtQY2PzPsbbu8gCkIULF7Jw4cK7Pk9kHmtUCjr3ypUr7/ra5dmFCxAQoN7+sERJXostREmRmG7BWj6gc2BnutXtRruA7Bsnnmz8ZKGvXdOjZsYbvV6v54rbFVr5trJ6R5B3BW/63tOXvveoi7LiU+PZdmEbRiVz3WGyPpnpW6djMN19DiZbkiCkuAUEqB9CWCg5GZ55Btavh9On1fUXNWqoi1Dz2yrbsWPx91WIkk5RFE5cO8HqU6tZdWoVWyK3WPS6T7p+wr3V7y3i3tmGh4sHPer3yNaWbkwn7MEw/jz1J7su5V8otjhJECJECefmpuarMxph40Y1h8dnn6m7YDSa7IGIbJUVInfbL2xn8eHFrD69mrM3ztq7O8XO08WT0IdC6dWgF62/aW3v7mSwawE7IUROBw6olWezbp394gs4dkwNQCBzq6y/f/bX1qihtstWWVHenb95Pls+jTWn1/Dl7i85e+MsTjongusEM6vbLFY8s8KOvRQyEyJECWIwQO/e6u6Xe++FUaPU9qZNcx5r3iq7caOBNWsO0KNHy2LNVipESaI36tl2YVvGbZb/Yv9jZb+VPN7ocQD6NOpDdGI0ver34pE6j1DRqSKgbpUV9iNBiBB2du4c1K6t/tvBAd59FzZvVksJFUSnU2u8JCVd4qGHWkgAIkqtrLkrDAYDZ5LPsD96f747RRLSElhxbAWrT6/mr9N/EZ8Wn/GcVqPleNxxHkcNQu6tfi/f9P4mx3Ut3Srr5SZZn4uCBCFC2ImiwNChanbTjRvVRLoAI0aoH0KUF3nmrshS4M3FwYVjo47h4exBZdfKAMQmxTLkf0MyjqnqWpUe9XvQq34vutbtalEW0Tu3yuamOJN3FbWSFnRJECKEnWg0aiZTRVFnPsxBiBDljaUJw1p/3ZoHAx9kRT91HUfdKnV58p4nucfrHno16MV9fveh01o/HZh1q2xZV9KCLglChCgmp0/DtGnw3nvgdzujcmgovPwytGxp164JUSpcT73Ozos7MSkmtBp1X8WyZ5bZuVelT0kKuiQIEcIGjMaCa6m8+KI641GxInyuJl/Ezy8zIBFC5O+rXl8xrNWwjABElH7ynbSjqZGRaDdtYmoxVckVRWP5cggMhM6dYcAA9XNgIMydq2bgNwsLg549M7fZCiGs09a/LU46J3t3Q9iQBCF2MjUykrDISBQgLDKy2AKR6OhoxowZQ7169XBxccHHx4f27dvz1VdfkZycDEBgYCAajQaNRoObmxvNmjXj22+/zXaehQsX4unpmes1NBpNuUnRvny5mjTszoJyFy/CyJHw2muZbQ8/DKtWQZs2xdtHIUqy8zfP89a6t+zdDWEnEoTYgTkAyao4ApGzZ8/SqlUr1q1bx7Rp09i/fz/bt2/n7bff5s8//2TDhg0Zx06ZMoUrV65w5MgRnn/+eYYPH86aNWuKtH+ljdEIY8bknjrd7Mcf1eOEENmlGlJ5b8t73DP7Hv6O/Nve3RF2ImtCilluAYiZuT00MLBIrv3KK6/g4ODAnj17qFChQkZ7nTp1ePzxx1GyvJtWqlQJX19fAN555x0++ugj1q9fT48ePXKct7z655+cMyB3SkpSj5Oy90Jk+vPkn4xZOyYjffq9vveyL1qShpVHEoTYgKIoJJtMBR73QVQU750/n+8xYZGRpCsK42oWvHLZTavNVqY5P9euXcuYAckagGSV27lMJhMrVqzgxo0bODnJvdisrlyx7XFClHVnb5zltTWvserUKgD8Kvkxo+sM2tVoR6PZjUpM7gpRfCQIsYFkk4mK//xjs/O9d/58gcEKQGLHjlSwMEXm6dOnURSFhg0bZmv38vIiNVX9jz9q1Cg+/PBDQJ39mDhxImlpaRgMBqpUqcKLL75o5UjKturVbXucEGVdTGIMq06twlHrSEi7ECY+ODEjfXrW3BUGg4GtW7fSoUOHfDOmitJPgpBybteuXZhMJp577jnSslRMe+uttxgyZAhXrlzhrbfe4pVXXqFevXp27GnJERkJ27ZBv35qwbhLl3JfF6LRqM937FjsXRSiRFAUheNxx7mn2j0AtAtox6fdPqVHvR409Mr+B1HW3BV6vZ4rbldo5dsKR0fHYu+3KD4ShNiAm1ZLYgHvNJbcislqYq1aBd6ScdNavq64Xr16aDQaTpw4ka29Tp06ALi6umZr9/Lyol69etSrV49ff/2VZs2a0aZNGxo3bgyAu7s7SUlJmEwmtFn6cfPmTQA8PDws7ltpcvYstGgBqanQpAl89pm6O0ajyR6ImO9szZqVM1+IEOXBsdhjvLrmVbZGbeXoqKPUqaz+rhl7/1j7dkyUKLI7xgY0Gg0VdLp8P6bWrs0UCxecTgkMZGrt2gWe09L1IABVq1YlODiYL7/8kqSkJKvGFxAQQL9+/Rg/fnxGW8OGDTEYDBw4cCDbsfv2qYvLGjRoYNU1SovatSE4GO6/X0061rcvLFsG/v7Zj6tRQ23v29c+/RTCXhLSEnhz3Zs0n9uciHMRAOy+tNvOvRIllcyEFCPzrpe8dseAGoAU1e6YOXPm0L59e9q0acOkSZNo3rw5Wq2W3bt3c/z4cVq3bp3na8eMGUPTpk3Zs2cPbdq0oUmTJnTt2pVhw4YxY8YM6tSpw4kTJxg7diz9+vXD/8535VJKUeCXX6BPH3B2Vmc4vv8e3NwyZzj69oXHHy84Y6oQZZmiKCw+vJi31r/FlUR1NfZjDR/j026fZsyCCHEnCUKKWX6BSFEGIAB169Zl//79TJs2jfHjx3Px4kWcnZ1p3Lgxb775Jq+88kqer23cuDFdu3YlLCyM1atXA7B06VLCw8N5+eWXuXz5MjVq1OCJJ54gNDS0yMZQ3IYMUavcTpgA77+vtlWqlPM4nU624YryS1EUuv/UnXVn1gFQr0o9Puv+GT3r97Rzz0RJJ0GIHeQWiBR1AGJWvXp1vvjiC7744os8j4nMY6Zm7dq12R57enry2Wef8dlnn9myiyVKnz6wdCl4yc5AIfKk0Wh4oMYDbI3aysSOEwlpF4Kzg7O9uyVKAQlC7MQccIRHRjK5mAIQUbDLlyEuDpo3Vx8/8QScOZNzzYcQ5ZlJMfHd/u9oXK0x7QLaAfB2+7cZ1moYAR4Bdu6dKE0kCLGjUAk+SpStW6F3b6hWDQ4cUNd9gAQgonyJio/KyNeRm0sJl5i6ZSq7L++mpW9L9gzfg06rw9XRVQKQUmhqZKRd/xiWIESI25o2VQMPDw+4di0zCBGivIiKj6Lhlw3zzVxqVsmpEoOaD0Ihn+JJokTLWkakqMuG5EWCEFFuKQrs3ZtZ1dbTEzZtUrfhOsj/DFEOxSXHWRSA9Krfi28f+xbfir7F0CtRFPIqpArFG4jYPU/I7NmzCQwMxMXFhaCgIHbt2pXv8bNmzaJhw4a4uroSEBDA66+/npF2vLDnFOWP0QhPPw333Qd/ZyngWb++BCBCFGRK5ykSgJRiBRVSLeqK7lnZNQhZunQpISEhhIeHs2/fPlq0aEG3bt24evVqrscvXryYcePGER4ezrFjx5g/fz5Lly5lwoQJhT5nYSn51W8XhVKcX1OdTl374eAAx48X22WFEMKu8gtAzIozELFrEDJz5kyGDx/O0KFDady4MXPnzsXNzY0FCxbkevy2bdto3749AwYMIDAwkK5du9K/f/9sMx3WntNa5joGycnJNjmfyGT+mhZVrYjYWIiPz3z80UewZw/kkx5FiHLFpBRcDVyUXpYEIGbFFYjYbeI5PT2dvXv3ZksFrtVq6dKlC9u3b8/1NQ888AA//vgju3btom3btpw9e5bVq1czcODAQp8TIC0tLVvxtoSEBEAtoqTX63McX6lSJWJiYjCZTLi5uVmVPr24KYpCeno6KSkpJbafiqKQnJxMbGws7u7umEwmTKbC/TI0GmHTJiNbtvjj7GykUyd11mPtWg0vvKCjZ0+FefOMALi4QOPGkMu3uFQx/4zm9rNaVpW3MRfHePdH72fY78MsOtZgMBRpX8rb9xeKZ8zhVgYV4ZGRjCvE9kBrxmC3ICQuLg6j0YiPj0+2dh8fH47nMT8+YMAA4uLi6NChA4qiYDAYGDFiRMbtmMKcE2D69OlMnjw5R/u6detwy2OLRKVKlUhKSspWvE0Unslk4tatW5w6darQ59i+vTrfftuMa9dcgTbMnAlVq6bw4ouH8fBIIy6uA5s23eK33/7B1dVou86XEOvXr7d3F4pdeRtzUYw3yZjEz1d+ZnXcakxYFvxv3bqVK25XbN6XO5W37y8U3ZhNwAOurvzr5GTxa55NTc3IkG0Na+4UlKoleJs2bWLatGnMmTOHoKAgTp8+zZgxY5g6depdpQofP348ISEhGY8TEhIICAiga9euuLu75/k6o9GIwWAo0etDDAYD27Zt44EHHsChhK641Gg0ODg4oLuLYisrVmj46CMdd34rrl934aOP7mPJEiP/+5+Rzp3dcHbudpc9Lln0ej3r168nODi43JQ9L29jLqrxLv1vKW9teIvopGgAgmsHs/5cwW+CHTp0oJVvK5v1407l7fsLRTdmRVFYc+MGk6KiOGRF8dLwmjV5N6BweV/MdxMsYbd3JS8vL3Q6HTExMdnaY2Ji8PXNfdV1aGgoAwcO5MUXXwSgWbNmJCUl8dJLL/Huu+8W6pwAzs7OODvnTDHs6OiY7w9DafjPodfrMRgMVKxYsVT0tzCMRnjjDXIEIACKokGjgTffdODcubJdVK6gn9eyqLyN2dbjXXVmFdFJ0dSvUp/ZPWfT0KthgXlCXBxc8HX3LZave3n7/oJtx7zpxg0mnDvH9ttBgbtOxxsBAaSbTLwfFZXn6+62jIg1/bdbEOLk5ETr1q2JiIigT58+gDolHxERwejRo3N9TXJyco7bH+a/nhVFKdQ5Ren3zz9w8WLezysKXLigHidF5kR5lqxPJlmfjJebWgxpRtcZNPNuxhvt3sio9XJi9Il8M6Z6uXlR06NmsfRXFM7uhATePXeO9TduAOCq1fKqvz9v16xJ1dsBgrNWa5dCqney6/x8SEgIgwcPpk2bNrRt25ZZs2aRlJTE0KFDARg0aBD+/v5Mnz4dgN69ezNz5kxatWqVcTsmNDSU3r17ZwQjBZ1TlC0mE6xZY9mxV4r+FrYQJdafJ//k1TWvcp/fffzy9C8A+FXyY0LHCdmOq+lRU4KMUupIYiKhkZGsjFODSEeNhuHVq/NurVr43THbb89CqlnZNQjp168fsbGxhIWFER0dTcuWLVm7dm3GwtKoqKhsMx8TJ05Eo9EwceJELl26RLVq1ejduzfvm2usW3BOUbYYDDBvnmXHVq9etH0RoiSKio9izNoxrDy+EgCDyUBcclzGbIgo/c6kpDApMpKfYmJQUHNvDPTxITwwkNqurnm+riQUUrX7SsXRo0fneatk06ZN2R47ODgQHh5OeHh4oc8pSi9FUdOqR0TAe++pbU5O8NZbMG0aJCXlvi5Eo4EaNaBjx2LtrhB2lW5M59PtnzJlyxSS9ck4aB14/f7XCXsojIpOFe3dPWEDl9LSmBoZyfzoaAy3f/k96eXFlNq1aVyhgkXnsHchVbsHIUJY6upV6NpVnf14+mlo0UJtHz8eGjaEp55SA46sgYg5NcqsWWV7UaoQWZ28dpInlj7B0dijAHSs2ZE5vebQ1LupnXsmbCEuPZ0PoqKYffkyqbdzKnWvUoX3atemdaVKdu6ddSQIESWSosD27XD0KNzeDIWPDwwcCM7OcOfO6b59YdkyGDMm+yLVGjXUAKRv32LruhB251fJj1tpt6jmVo1Pun7CwOYDS2yyQmG5eIOBmRcuMPPiRRKNaq6jDh4evF+7Ng96etq3c4UkQYgokfbvh/bt1aymfftClSpqe37Z9/v2hccfh40bDaxZc4AePVrSubODzICIMs9oMrLs6DKebvI0Wo2Wik4VWdFvBbUr16aKaxV7d09Y4P0LF5ji7k7YhQtMqlMn23PJRiOzL13ig6gorhsMALSqWJFptWvTrUqVUh1gShAiSoR9+yA6Gnr2VB+3agXt2qm3WVJSLD+PTgcPPaSQlHSJhx5qIQGIKPP2XN7DyFUj2XN5D7fSb/HiverUYWu/1nbumbDU1MhIJkdFgUbD5KgodFotoYGBpJtMfHvlCu+dP8+V9HQAGrm5MTUwkL7VqqEtxcGHmQQhokgYjWpejitX1F0pHTvmvSbj99/VGYxateDMGfU4jQa2bgXJii/Kq6j4qIx8HQaDgTPJZ9gfvT8j87GjzpG5u+fy1Z6vUFBwd3ZHp5Gou7TJrahcWGQkBxIT2ZeYSGSqmjgu0MWFSYGBPO/jg86WwceGDfDaa/D559Cli+3OayEJQoTNLV+e+9qMzz5Tb5kcOQJpadD69h9qwcHg6wsPPKBWuTXfepEARJRXUfFRuWcuPZn78c83f56Pgz/Gt2LemaFFyZNfVdvlt3N9+Do5EVqrFi9Wr46TrX8pKgpMmADHjqmfH3kkczV/MZEgRNjU8uXqLpU7t8peuqS2v/QSfP01PPywutUWwNUVIiPVBadCCIhLjss3dbpZoGcgCx5bQOfanYuhV8KW8gtAshpevTqvFKKSrUXWrYPdu9V/796tPu5WvLW15G9NYTNGozoDknsNF/Xz77+DoyN4esLtW5yABCBCFMaSJ5dIAFIKWRqAAEw9f56pFh5rFUWBd9/NvE+u00FoaO6/wIuQBCHCZiyp4XLlCvz2m/phRUVpIUQuHHXlq7hbWRFuZVBh7fEWWbQI9u5V/3oE9bN5NqQYSRAibMbS2iyJiUXbDyFKM6PJyL9R/9q7G6IIvWrl7ZXJts5oal4Lcic7zIbImhBhM5bWZpEaLkLkFJ0YzYL9C5i3bx6RNyPt3R1RBNJNJj6+cIG5ly9b/JoiKSq3bp26UO9OWWdDimltiMyECJvp2BE8PPJeXK3RQECA1HARIjcL9i/g3b/fJfJmJJWcSlfqbVGwnQkJtN67l4nnzpGuKPSoUoWQGjXyfY3NA5AjRyA1VZ3tyGunjVZbrLMhMhMibOa779QttiA1XITIT1xyHAsPLKSZdzO61VP/4hzWahhrT6/lxXtfpF6VerRf0N7OvRS2cMtgYOK5c3xx6RIK4OXoyGf16tHf2xuNRoOng0Oui1RtHoBs3gyPPgqdO8P583C75kwOJhNcuKDuHCiGHQMShAib6d5dzXTatCls3Cg1XITISlEUtkZt5eu9X/Pr0V9JN6bzcO2HM4IQ34q+bBm6BVDzhLg4uOS7TdfFwQUvN69i6bsonNXXrjHy5Emi0tIAGOTjw4y6dfHKsirfHGhkDURsHoCsXQtPPKHOgiQlwZYt6ue8eHsX25ZFCUKEzdSoAdu2qT+7JpPlGVOFKMtupt5k0cFFzN07N6OqLUDr6q0Z0HQAiqLkqP1R06MmJ0afyJYxdevWrXTo0CEjY6qXmxc1PWoW30CExa6mpzP29Gl+vnoVgNouLsxt0ICuVXKv4xMaGIjRZGLK+fOE1apl2wBk+XJ49lnQ66FXL7XSp4uL7c5/lyQIEXfl2jU11Xrbtupj88+2TgedOtmtW0KUGE/+8iR/n/sbADdHNwY0HcDLbV6mjV+bfF9X06NmRpCh1+u54naFVr6tcHSUbbkllaIo/BATQ8jp01w3GNACr9eoweTatalQwF9h7wYE0OrwYXoGBNiuQz/+CEOGqAtOn3lG3ZZbwnIjSBAiCi09Xc2Cun07LF4st1pE2ZS1hktuss5I3Eq7xeLDi3mq8VNUdasKwOAWg7madJURrUfwfPPn8XDxKJZ+i+J1NiWFl0+eZMONGwC0rFiReQ0a0Mbd3T4dmjsXXnlFXZw3dCjMm1cip6MlCBGFpteru2EcHaFBA3v3Rgjby7OGSxYuDi4sf2Y5v5/4nR8P/0hieiJJ+iRC2oUA8Fyz5xjYfGCpLrcu8mYwmZh18SJhkZGkmEy4aLVMCgwkpEYNHO1VAOuTT+Ctt9R/v/qquiCvhBbjkiBEFFqFCurtxuPHoXFje/dGCNuzpIZLqiGVnot7ZjxuULUB3hW8Mx7rtCXvr09hG/tu3WL4iRPsu52BsbOnJ980aEA9Nzf7dEhRYPJk9QPUhGTvvVfsRemsIUGIsNrVq+riaVCDawlARHmn0+h4svGTjGg9gk6BnWw+6/H+hQtMcXcn7MIFJtWpY9NzC+slG41Mioxk5oULGIHKDg7MqFuXIb6+9pvxUhR4802YOVN9PG0ajB9vn75YQYIQYZWjR+GBB2DsWAgPL9EBthDFZs1zawiuG1wk554aGcnkqCjQaJgcFYVOq7V9Bk1hsYgbN3jpxAnOpqozZP2qVeOz+vXxsfeCz3feyQxAPv9cvQ1TCpTMm0SixFq1Sk1I9vff6poQIQQZi1BtLbdqq2GRkUVTVTWP62s3bSq265UEeY35ml7P0OPH6XLwIGdTU6nh7MzvTZuypEkT+wcgoO5+qVwZFiwoNQEIyEyIsNJbb4G/P3TtWuJ2eglhcwaTwW7Xzq/cu7m9KGdEsl6/OK5XEuQ25om1arH06lXGnD7NVb0eDTDK35/3a9fG3aEEvYW2aaPmS6hc2d49sYrVMyGBgYFMmTKFqKioouiPKIEUJXsK9gEDwEsSNYoy7mrSVUavHm2Xa+cXgJgV5YyIvWdg7CGvMTfatYv+x45xVa+nsZsb/7ZqxRf169s/AElKgiefhJ07M9tKWQAChQhCxo4dy/Lly6lTpw7BwcEsWbKEtNspaUXZ9Omn8PzzkJJi754IUTx2XtxJ629as/vy7mK/tiUBiFlYZCRDjx9nR3w8hxMTOZeSwtX0dJKNRpRCFiAraAamLAYi+Y35ZEoKOmByYCD72rShnUcJyfMyebK6PfHpp6EUvwdbHcqNHTuWsWPHsm/fPhYuXMirr77KK6+8woABAxg2bBj33ntvUfRT2MmlS+our7Q06NkTnnvO3j0Somhtv7CdhxY+hN6kp45nHS7euki6MT3P421dwyXcyjf5hdHRLIyOztGuAdy0WirqdFTQ6TI+Z/w7y3Pmti03b7Lq+vV8r1cct2aKczeQJUGfEfXr6VyScm2EhcF//8HEicVW56UoFHo+6d577+Xee+9lxowZzJkzh3feeYevvvqKZs2a8dprrzF06FBJzlMG+PvDmjWwerV6G0aIsu4+//toX7M9VV2rsuDxBdxMvWlxxlRbmBwYaPFMCIC3oyNuOh1JRiOJRiMpt6ujKkCSyUSSyWTzVeRhkZGcTE5mUu3a1HJ2xsGGb87FsRvIYDIRlZbG5MhIfoiJseg1JWJdTEICVKqkbkusWFHdKVDKFToI0ev1rFixgu+++47169dz//3388ILL3Dx4kUmTJjAhg0bWLx4sUXnmj17Nh9//DHR0dG0aNGCL774grbmYiR36NSpE5s3b87R3rNnT1bd/oYMGTKE77//Ptvz3bp1Y+3atVaOUoBa+blzZ3v3Qoiic/7meapXqo6TzgkHrQN/9P+DCo4V0Gg0uDu7F2uhuNDAQBKNRj66cKHAY3OrtmpSFJJvByRJJlNGcJJ0+8PcfmfbnMuXrernj1ev8uPVqzhqNNR1daW+qysNXF1p4Oam/tvNDT8nJ6v+GM1rXQZY/+afajRyLjWV0ykpnElJUT/ffhyZmoqhELerwiMj7ReEnD8PXbrAoEEQGmqfPhQBq4OQffv28d133/Hzzz+j1WoZNGgQn376KY0aNco45oknnuC+++6z6HxLly4lJCSEuXPnEhQUxKxZs+jWrRsnTpzA29s7x/HLly8nPT1zavTatWu0aNGCp59+Ottx3bt357vvvst47FyKp6uKW1oavP02vPtuZlIyIcqqVSdX8fyK53m+2fN80fMLACo6VbRbf04lJ7MsNrbA4/Iq967VaKjo4EBFKxdO+jo5WT0DE28wkKYoHE9O5nhyco5jKmi11DcHJXcEKFXvKMRXmN1ACQYDZ3IJMs6kpHAxLY38wgxnjYZKDg7EWTFLNNleAcipU/DII3DhgroFd8wYsFdNGhuzOgi57777CA4O5quvvqJPnz65VnSsXbs2zz77rEXnmzlzJsOHD2fo0KEAzJ07l1WrVrFgwQLGjRuX4/gqd5RCXrJkCW5ubjmCEGdnZ3x9fS0dlsjijTdg9mzYvBn27SuxJQeEuCtGk5Epm6cwZcsUAPZe2UuKPgVXR1e79WlXQgK9Dh8mTq+njosLvatW5bNLl3Icl1cAcjfM57MkEDFf36QoXEhL41RyMidTUjiZnMyplBROpqRwLiWFJJOJA4mJHLid1jyrKg4OGUHJpbQ0/r55M99rhkVGsvHGDfxdXDKCjtgCAohKOh31XF2p6+pKXReXjH/Xc3XF39kZrUZj8ULgoviaW+TwYQgOhpgYaNgQNmwoMwEIFCIIOXv2LLVq1cr3mAoVKmSbhchLeno6e/fuZXyW1LJarZYuXbqwfft2i/ozf/58nn32WSpUqJCtfdOmTXh7e1O5cmUefvhh3nvvPapWzT2hUFpaWrYdPgkJCYB6y0lfyjNymftvzThefhk2bHBg2jQjRqOC0VhUvSsahRlzaVbexgt3P+ZrydcY/Ptg1p1dB8ArrV/hoy4f4YCD3b6Oa2/c4Nnjx0k2mWhVoQK/N26Mj5MTnjqdukbitvCaNRnn718k/Rzn74/RZMp2vTvdeX0/nQ6/SpV4qFKlbMelm0xEpqVxKiWFUykpnE5Nzfj3xfR0rhsM7EhIYMft37eW2Bgfr2ZLzKKaoyN1TCbqb91KnbQ0ag8fTl0XF+q6uuL9+utoT59Wkxo5OKifHR0zPhudnJjg6IipcWMmZZnNL2jMRSG3n2nN3r3oevVCc/06SvPmGFavVqenS/j/dWu+ThrFyn1cu3fvxmQyERQUlK19586d6HQ62rRpY/G5Ll++jL+/P9u2baNdu3YZ7W+//TabN29mZ9b9z7nYtWsXQUFB7Ny5M9saEvPsSO3atTlz5gwTJkygYsWKbN++HV0upYwnTZrEZHPBnywWL16Mm70KEdmZ0ahBpyvcFj8hSrLTyaf58NyHxOpjcdI48UrAK3Sq0smufYpwdGS2qysmjYaWej3vJCeTdT5mqbMzS5ydeTYtjX7FsB1zqbMzP7u45Gjvn5pqk+unAVe0Wi5rtXzk5mZd/QdF4ZfJk6FNGwwdO+IGVD5+nAfHjSPJx4cNX3+dcehDISF4nj1r0WmnDhxI2LBhOdrHr1zJy0eOcGDUqGKdFq7y33/c/957OKakcL1BA3aEhaGvaL/bhNZITk5mwIABxMfH417ArI3VQUjbtm15++23eeqpp7K1L1++nA8//LDAwCGruw1CXn75ZbZv386hQ4fyPe7s2bPUrVuXDRs28Mgjj+R4PreZkICAAOLi4gr8ApZ0er2e9evXExwcnOutM7PDh0GnKxvF6Cwdc1lR3sYLhR9zij6F+rPrczX5KvUq12PJk0to7t28CHuaP0VR+PDiRcJuzzwMqFaNb+rVw+mONzt7fI/fv3AhxwzMuwEBRX6dgoRXrsy7FSqApyeYc3bcuoXmyBFwcEDJsh5Rs24dxMWBwQDp6Wj0ekhPV2cSsn42GOD0aaZ5emYLRKYsWEDookUogYEYTp7MaNf16wc3bqA0bYrStCk0bYrSuLG6Y6WQsn6PnTZuRPf002hSUjA99BDG5cvVXTGlREJCAl5eXhYFIVbfjjl69GiuuUBatWrF0aNHrTqXl5cXOp2OmDu2SMXExBS4niMpKYklS5YwZcqUAq9Tp04dvLy8OH36dK5BiLOzc64LVx0dHcvML/X8xhITA088ATduwNq1aoG6sqAsff8sUd7GC9aP2dHRkW96f8N3B75jYZ+FeLp4Fl3nCmBUFF47dSpjV8rbAQFMr1MHbT6zAsX5PZ5Upw46rZbwyEgm23I9xIUL8PXXagbERo3U61y8SNjtrcX5yXNdRpUq8OCDOdt79bKsT4oCQUGErl4NQPiQIUxeuJDQxYuhbl00kyZlft0VRV0wd/06bNqU/Tx16kCzZupH06bq5wYN1FtBBdBERNB59Gichw5F9+GHanDUsyfaZcvQutpvnVJhWPMzavXckrOzc46gAeDKlSs4WLka28nJidatWxMREZHRZjKZiIiIyDYzkptff/2VtLQ0nn/++QKvc/HiRa5du0b16tWt6l95odNBYCD4+sI999i7N0LY1vmb5/k36t+Mx483epwV/VbYNQBJNRp55r//mHP5Mhrgs3r1+LBu3XwDEHsIDQzE1KmTbRdkvvYavP8+zJmTeZ2OHZny11/5vmzKX38RWsB6xEJbtw527wajkdBFizA98gihixaB0ajWY6lWLfvxf/0F330HISHqolHzH81nz8L//gfvvQfPPgtNmkCFCtCypfoXnpnRmL0WhqKgnTgR94sX0U6dqgYgTz0FK1ZAKQtArGV1ENK1a1fGjx9PfJbFQTdv3mTChAkEB1tfyjokJIR58+bx/fffc+zYMUaOHElSUlLGbplBgwZlW7hqNn/+fPr06ZNjsWliYiJvvfUWO3bsIDIykoiICB5//HHq1atHt27drO5feeDlBevXq5VxS2HpASHy9Nfpv7j3m3t5fMnjRMVnTvnbM5HiDb2ebocOsTwuDieNhiWNG/NajRp260+RSkiAL7+ErLtPRo1SEw917ZrZlp5O6HffMWXBglxPM2XBAkIXLlTfnG1NUdS8G3mt99Bq1efNQYNGoxaLGzIEZsxQA5grVyA2Vv0l+tlnMHw43H+/ensmPR0OHsw+G7J0qfrLdtQo9fG6dWj37lVPD2o+kJ9/LhdVQq2+HfPJJ5/w4IMPUqtWLVq1agXAgQMH8PHxYdGiRVZ3oF+/fsTGxhIWFkZ0dDQtW7Zk7dq1+Pj4ABAVFYX2jh+OEydOsHXrVtatW5fjfDqdjkOHDvH9999z8+ZN/Pz86Nq1K1OnTpVcIXc4fx7Mf1g4OUFZ/T0oyh+TYuL9Le8TvikcBYU2fpYvmC9KF1NT6X7oEP8lJ+Ou07GyaVM6l8XI/+hRdZ//Dz9AYqJ6C+bDD9XnunRRP7JydobduwmNjYW0NMKyrNGb4uxM6NixMG1a0aQnT0+HqCjI63aQyaT2Pz09/+t7eeXM7Ggyqb9oDx+GrLmzDh9Wd/mYTBlBkKLRoFEU9fPNm+oUdTlgdRDi7+/PoUOH+Omnnzh48CCurq4MHTqU/v37F/pe5ejRoxk9OvdqlZvuvOcGNGzYMM/iTK6urvxVwLSeUGf5nnlGLU6Xx5deiFLpRsoNBq4YyKpTagbll+59ic96fIaLQ87dHsXpv6Qkuh86xMW0NKo7ObG2eXOal5LdDhYxGNRbEbNnw8aNme2NGll2nzcgAAICCAWMZ88y5fx5wmrVIrSIa8eYAyDySxDn7V24AEirhdq11Y+sJk1Sb9e4umbcCjLPzWkUBfbsUdvLwex9odK2V6hQgZdeesnWfRHFaMMG9XfGiRP27okQtnMw+iB9f+nL2RtncdY5M6fXHIa1yrntsrhtvXmT3keOcNNgoJGbG2ubN6dWLltgS6WYGJg3D+bOVStegvrm+/jj6l84nTtbtwUXeDcggFaHD9OzCHbj5Op2AFRsnJ2hRQt1FuT559VZj6wJmXQ69RZQ165Wf+1Km0LXjjl69ChRUVHZUqgDPPbYY3fdKVH0vvwSOnZU1z4JUVbM2T2HszfOEugZyG/P/Ma91e1f1Xt5bCwDjh4lTVFo5+7OH82a5UhZXuooCmzbps56LFuWmTyrWjV46SU142FxvqmXVuYFsXcyGtX2cjAbUqiMqU888QSHDx9Go9Fk3BYxL/Qylrb0muWI0Zh5m1GjUWcDhSgtouKjMqrZGgwGziSfYX/0/oxdeV5uXszqPgtXR1dCHwylqlvuGZKL05xLlxh96hQK8FjVqvzcuDFupele/4YN6m6Wzz/PXMcRG6v+hX7gQOZx7dqpiyyfeqpUl5UvVlkXxOa2HsW8ILaMz4ZYHYSMGTOG2rVrExERQe3atdm1axfXrl3jjTfe4JNPPimKPopCMhph82YNW7b44+amYcEC9dbmjBkWbVsXosSIio+i4ZcNSTWkZn8iM38ULg4unBh9glndZxVr33KjKAqh587x/u0kXC9Vr87s+vVtWvK+yCkKTJgAx46pFS337lXfDL281Hu5Li4wYIAafOSSO0oUwFYLYks5q9+Ktm/fzt9//42XlxdarRatVkuHDh2YPn06r732Gvv37y+KfgorLV+uFlq8eNEBaMPMmWq7VqtWgm7d2q7dE8IqcclxOQOQO6QaUolLjqOmR81i6lXu9CYTI06eZEF0NKBWXg2tVcuu24ILJeutgv371UWnffqogciPP6q3W+4oKCqscMeCWL3BwL9bt9K+QwcczX8lFnZBbClidRBiNBqpdDt9rJeXF5cvX6Zhw4bUqlWLE7LKsURYvlydFc1tA5F5x5gEIULYXtLtJGSrr19HC3zdoAEv+vnZu1uWi4+HI0fUtMmhodkXTL79trrYVKNRF1WKu5d1QaxeT/yVK9CqlVpkr5ywem6wadOmHDx4EICgoCA++ugj/v33X6ZMmUKdot5KJQpkNKozIHlVBNJoYOxYSl1lXCFKutj0dB4+cIDV16/jqtWysmnT0hGAxMbCt99Cz57qwtKePWHVqowMohlOnVJnR4SwIatnQiZOnEhSUhIAU6ZM4dFHH6Vjx45UrVqVpUuX2ryDwjr//AMXL+b9vKKotxn/+Qc6dSq2bglRpp1NSaH7oUOcSkmhioMDfzZrRjtzcbWS6MIFWLlSnTbdsiX7uoS6ddW1IOV426goPlYHIVlTn9erV4/jx49z/fp1KleuXPrueZZBV67Y9jghilt0YjRLjyxl8ZHFfBz8MQ/WyqUwWQmy/9Ytehw6RIxeTy1nZ9Y2b06jChXs3a2cTp1Sg47ly2HXruzP3XsvPPmkWskyKgq6d8/5+nK0bVQUH6uCEL1ej6urKwcOHKBp06YZ7VVkcVKJYWmNPqnlJ0qShLQElh9bzuLDi4k4F4FJUf8y/+nQTyUqCJkaGZmtquz669fp+99/JBqNtKhQgdXNm+NXkhYSKopaTO2XX9S1HmYaDbRvD337qoGHuUCdosDgweV+26goPlYFIY6OjtSsWVNygZRgHTuqNWAuXcp9XYhGoz7fsWPx902IO8WnxvPiHy/yx4k/SDNm1gu5v8b9DGg6gGeaPGPH3mU3NTKSsNuF2MIiIzmYmMj/rl3DoCh09vRkRdOmeNh777vJBMePQ+PG6mONRs31ceSIui+/c2c18OjTJ7Pya1aybVQUM6v/x7z77rtMmDCBRYsWyQxICaTTqUUcn3pK/f2TNRAx/+Eya1a5qY0kShijycjZG2epX7U+AO7O7uy5vIc0YxqNvBrxXLPn6N+0P3Wr1M32Oi83L1wcXPLdpuvi4IKXm1eR9DtrAGL2W5yaOK1ftWp8f889OBdhDhBNRASdR49GM29e7rdKQK1Y27ixeq81Ojqz/Pxbb8ELL8Cjjxa8pbYo66gIkQurg5Avv/yS06dP4+fnR61atahwx73Pffv22axzonAeeQTeeUfdyp91kWqNGmoA0rev3bomyiFFUdgfvZ+fDv3Ekv+WkGpI5cobV3DSOaHRaJjTcw6+FX1p6dsyz3VlNT1qcmL0iWwZU7du3UqHDh2yZUwtihwhuQUgWTWuUKFIAxAUBe3EibhfvIhp4kR1PUZ6OkREwOnTakZTAHd38PFRt9kePgwPP6y2P/qoddcr7joqolyzOgjp06dPEXRD2NK338IHH6i/e777zsCaNQfo0aMlnTs7yAyIuCtZU6fnJmsgcPr6aX4+/DM/Hf6JE9cycwh5unhyIu4EzXyaAdCjfg+Lrl3To2bGufV6PVfcrtDKt1Whq3dboqAABCA8MhINEGpeV2Fr69ah3bsXQP388MNq9tJbt8DJCYYMUQMQUNd++Pur2UyFKAWsDkLCw8OLoh/ChjQa8PRUb/s+9JBCUtIlHnqohQQg4q7kmTo9C3Pq9N9P/M6ra17N1v5Yw8cY0HQA3et1x9mh5E/nWxKAmJmPs2kgcuuWuovlhRdQIKPUO5s2qZ+rV1enNZOTM4OQunVznkeIEkwqiJRBISFqIctylHRPFANrUqd3CuyEVqOlS50uPNfsOfo06oO7s3sx9fTumRSFcAsDELPwyMi7C0LS0mDxYti+HXbsUBeTmguE3nnszJlqVsLSVItGiFxYHYRotdp884HIzpmSoWJF9bO5wrYQxampd1Oi34imWoVq9u6KVRINBhZGR/PZpUvkkXQ4T5OtCUASEmDbNnUWw7xIy8EBXn0VbieDBNTbLXp99hXmOh38/LOa+liIUs7qIGTFihXZHuv1evbv38/333/P5MmTbdYxYb3jx9XfVffcY++eCEGpCkCiUlP54tIl5l2+TPztP6Q8HRxo6ubG1oSEAl8/5XbekFwZDOqshqdnZj6Of/9V06M3aJAZhOh06hSmkxPcfz+kpKhVau8kScNEGWJ1EPL444/naHvqqado0qQJS5cu5YUXXrBJx4T13n1XTYY4a5Y6UyuEyJuiKOxISODTixdZHhuLeQ63vqsrY2vUYJCPDxUdHApcG5IjAImJUW+n7Nih3lrZvVud8ZgwAd5/Xz0mKEgNQNq1U4MK84Itc7lrRVGPkaRhooyz2ZqQ+++/n5deeslWpxNWMhrV30VaLXTpYu/eCFFy6U0mfouN5dOLF9l161ZG+yOenrweEECPKlXQZnljNwcYuQUiUwICCL16FX7/PXMtR24Bi7u7OiNiVqUK5Fd1XJKGiXLCJkFISkoKn3/+Of7+/rY4nSgEnQ6WLYPLl6E0FO4Uorhd1+uZd+UKX166xMU0NTurs0bDcz4+jKlRg+bmhVS5CA0MhNOnCcuSEXXKH38QOnu2uqA0K40GmjRRb6m0a6d+btTIukWkdyQN0xsM/Lt1K+07dMDR3AdJGibKAKuDkDsL1SmKwq1bt3Bzc+PHH3+0aeeE9SQAESK7E8nJfHbxIt9HR5N8e2bB29GRUf7+jPDzw9vJKf8T7NoF//sfoWvWQLNmhA8ezOSFCwldtEh93stLDTTMH/fdl7ll9m5kTRqm1xN/5Qq0aiXb3kSZYnUQ8umnn2YLQrRaLdWqVSMoKIjKlSvbtHPCMnv2QP36UJIrh4vSy2Ay8P2B73mkziN2TZ2e1fsXLjDF3Z2wCxeYVKdOjucVRSHixg0+vXiR1devZ7Q3r1CB12vUoL+PT95ZTvX67G/0L7yQUfwtdP9+Qn/4IfO5BQvUZGGyLkOIQrE6CBkyZEgRdEMUll6vLq6/eVOtU9W2rb17JMoSRVEY/sdwFh5YyIutXsyWOj03RZU6PaupkZFMjooCjYbJUVHotNqMdRspRiOLr15l1sWLHLm91VUDPFq1Kq/XqEEnT8/cUwxcvAh//gl//KGu7bh4Edzc1Of694dPPlHToWddo6HTwVdfqUGIEKJQrA5CvvvuOypWrMjTTz+drf3XX38lOTmZwYMH26xzomAXL0KlSur6tBYt7N0bUZYoisJb699i4YGFaDVaHm3waLbU6faQ206VsMhIbhmNuGi1fHX5MnG3k+NU0GoZWr06r/n7U98cUJgpCuzbpwYdf/yh/jurLVsyC8W1bg03buTsjGyVFeKuWR2ETJ8+na+//jpHu7e3Ny+99JIEIcWsdm11pjgyUtaoCdv66N+PmLF9BgDzH5vP441ybs8vTvltlf34woWMf9d0duZVf39erF4dz6y3VVJS4O+/MwOPy5czn9No1PUcvXurH02aqO2Kom6Fla2yQhQJq4OQqKgoateunaO9Vq1aREVF2aRTwjoajRqMCGEr8/bOY1zEOABmdJ3BkJZD7NofS+u4PFOtGj/dcw8OWdd7/PAD/Paber8yOTmzvUIFNXjo3Rt69VJ3m9xJtsoKUaSsDkK8vb05dOgQgXdkBzx48CBVq1a1Vb+EBXbvVmeKpXyEsKXfjv7GiFUjABjfYTwh7ULs2h9rCsn9EhtL05QUQtu0yWz86Sf1lgmou03Msx2dOhVcbfaOrbK5kq2yQhSa1W9f/fv357XXXmPjxo0YjUaMRiN///03Y8aM4dlnny1UJ2bPnk1gYCAuLi4EBQWxa9euPI/t1KkTGo0mx0evXr0yjlEUhbCwMKpXr46rqytdunTh1KlThepbSXXmjJpQsUmT7KUmhLAFB60Dw+8dzvsPv2+3PhgVhY03blgcgJiFJyTApUuZDS+9BFOmwP79cP48zJ6trvewtNx9QADce2/eHzVqWNU/IUQmq2dCpk6dSmRkJI888ggOt5PmmEwmBg0axLRp06zuwNKlSwkJCWHu3LkEBQUxa9YsunXrxokTJ/DOZXp0+fLlpKenZzy+du0aLVq0yLZQ9qOPPuLzzz/n+++/p3bt2oSGhtKtWzeOHj2Ki6W/eEq4w4fVBal16qizykLYypONn2RH5R0092meb7HKomBUFP6Nj2fp1av8FhtLTCEqME7+6Sd46ikwJ0988kn1QwhR4lgdhDg5ObF06VLee+89Dhw4gKurK82aNaNWrVqF6sDMmTMZPnw4Q4cOBWDu3LmsWrWKBQsWMG7cuBzHV6lSJdvjJUuW4ObmlhGEKIrCrFmzmDhxYkadmx9++AEfHx9WrlxZ6NmakqZPH3VnzLVr9u6JKAtOxJ3A1dE1Y+dLq+qtiu3aJkVhW3w8v8TGsiw2litZ/siobDLR9/p19ElJ/GDB75gp7u6EfvFF5vZaIUSJVui07fXr16d+/fp3dfH09HT27t3L+PHjM9q0Wi1dunRh+/btFp1j/vz5PPvss1S4PR1w7tw5oqOj6ZKlgIqHhwdBQUFs37491yAkLS2NtCyplxNuV83U6/XoC/GXWHFxcVH/2Muvi+b+l+Rx2Fp5G/PdjjcqPoouP6j/X9YOWEuDqg0sep0mIgLd669j/PRTlEceseqapvPn2XXmDL96erLcaORSlsDD89Ytnti6lWc2buSRfftwvF3Vtt7AgYQNG5bnOcNr1mRcQAB6yP8/RSkkP9NlX1kaszVjsDoIefLJJ2nbti3vvPNOtvaPPvqI3bt38+uvv1p8rri4OIxGIz4+PtnafXx8OH78eIGv37VrF0eOHGH+/PkZbdHR0RnnuPOc5ufuNH36dCZPnpyjfd26dbiVsL+oDAYNV6+64edn3UKQ9evXF1GPSq7yNubCjDfeEM+EUxO4lHaJGs412PfvPk47nC74hYrCzk2b+GD2bMb9/jtBqanqNi1FwTk+HtfYWFxjY3G7/dk1Lo69Y8ZwvGJFtjo6sic1lcseHuq2WcBNUWgfH8+YDz8keM8eHE0mUitXJqF+fVKqVSPFy4vHXVxI//VX3rsjRxHA+JUradWpE6sPH7b6a1CayM902VcWxpycdRdaAawOQrZs2cKkSZNytPfo0YMZM2ZYe7q7Mn/+fJo1a0bbu0wTOn78eEJCMncAJCQkEBAQQNeuXXG3RQ0IG/r5Zw2jRukYOlRh7lxjgcfr9XrWr19PcHAwjuWk5kR5G3Nhx3sr7RbBPwVzKe0SAe4BbBq0iQD3AIteO+3vv5nepw8A0/v0YfKqVYSuXAkXLqDJMquoAHsbNGBu58786ufHefNWV2dnKqWk8FhyMk926ECwpyfOBgMad3eUgAAM/v44ODriDpj/B2rWrWPqo4/idOtWthmRKQsWELpoEYbgYJSuXS0ef2kiP9NlX1kas/lugiWsDkISExNxyqXgk6Ojo1UXBvDy8kKn0xETE5OtPSYmBl9f33xfm5SUxJIlS5gyZUq2dvPrYmJiqF69erZztmzZMtdzOTs745zLFjtHR8cS98Nw5IiaP6lOHQ2OjpZvbiqJYylq5W3M1ow31ZDK08ufZl/0PrzcvFg3cB11quaswZKbqfv2MemO/y/hvXqhiYkh9PRpFI2G/Q88wC/BwfzSqhXnzIG8yURFnY7HqlblGW9vulWujItOl3kSZ2d4+OHcL6ooMHkyaLUZhePChwzJLCSn1eIweTL07Fmmk4bJz3TZVxbGbE3/rQ5CmjVrxtKlSwkLC8vWvmTJEho3bmzVuZycnGjdujURERH0uf1XlclkIiIigtGjR+f72l9//ZW0tDSef/75bO21a9fG19eXiIiIjKAjISGBnTt3MnLkSKv6VxJ99JFaT6taNXv3RJRWBpOBAb8N4O9zf1PRqSJrnltDI69G+b8oJQVcXdWcHXn8sRE2bBjrR47kskbDmdTMInduWi29bwcePapUwTVr4GGpO5KGhS5alFnFFiRpmBCllNVBSGhoKH379uXMmTM8fPuvloiICBYvXsyyZcus7kBISAiDBw+mTZs2tG3bllmzZpGUlJSxW2bQoEH4+/szffr0bK+bP38+ffr0yZEgTaPRMHbsWN577z3q16+fsUXXz88vI9Ap7Ro2tHcPRGmWkJbA2RtncdI58b9n/0cbvzZ5H3zhArzyCpw8ydS1awk7fz7fc/9z+1aMq1bLo1Wr8ky1avSsWhW3wgQeWd2RNExvMPDv1q2079ABx9upAiRpmBClj9VBSO/evVm5ciXTpk1j2bJluLq60qJFC/7+++8c22ct0a9fP2JjYwkLCyM6OpqWLVuydu3ajIWlUVFRaO9ICXrixAm2bt3KOnMWxDu8/fbbJCUl8dJLL3Hz5k06dOjA2rVrS3WOkLg49fdrpUr27oko7aq4VmHTkE3su7KPh2vncvvDZMpMw1ulCvzzD1Mfe6zAACSrN2rUYGody27vWCwgQP0A0OuJv3IFWrWCUj51LUR5Vqgtur169crIUJqQkMDPP//Mm2++yd69ezEaC14seafRo0fneftl06ZNOdoaNmyIoih5nk+j0TBlypQc60VKs0mT4Mcf4bPPQGoEisI4FnuMe6rdA4Cni2fOAOTgQTWb6MGDsGOHuraiQgVYuJBwT0+rrvV+VJTtgxAhRJlT6KojW7ZsYfDgwfj5+TFjxgwefvhhduzYYcu+idtMJti+HeLjoab9qqiLUmz+vvk0mdOEz3Z8lv2J9HT4+Wfo0AFatoR582DXLtixg3iDgYVXrtC1ENURJ99RW0oIIXJj1UxIdHQ0CxcuZP78+SQkJPDMM8+QlpbGypUrrV6UKiyn1aq3wzdtUmtuCWGNFcdW8NKfL6GgcPnW7fL1ly7B11/DN9+AeXeagwOpzzzD6pdfZnGlSvz577+kZZlxrOHkxMUsScXyMiUwkFAJQoQQFrA4COnduzdbtmyhV69ezJo1i+7du6PT6Zg7d25R9k/cptXmvXtRiLxsPLeRZ397FpNi4oWWw/hA102tq7JyJdy+dWr082Pj22+zuGNHfktKIsFoVBchAfe4uTHA25v+Pj7UNe+OyaegnAQgQghrWByErFmzhtdee42RI0fedbp2YbmYGHXRfxlOfSCKyJ7Le3hsyWM4JafzRUwLhv+yA83RBYCaRGx3//4sfv55lnp4EK3Xw+2ttwHOzvT39maAjw/NK1TIVsTOHGDkFohIACKEsJbFQcjWrVuZP38+rVu35p577mHgwIFlphhcSaUo0KMHpKXBTz+pt+yFuNO0TZuY7O5O+KZNhAcHA3A87jg9fupBYnoiPx2uxYA/DwJwrGFDfn71VRY3a8YZc/ZSvZ4qDg484+3NAG9v2nt4oM0n6s0tEJEARAhRGBYHIffffz/3338/s2bNYunSpSxYsICQkBBMJhPr168nICCASrJ/1KbOnYPTp9VZc1mQKnIzNTKSSbe3qE5ydER79iyhBw+y5/om4pLjaOPXhns//JZPas9ncY8e7Hd1VV9oMuGm1dLHy4sBPj4EV66Mk9bydermgCM8MpLJEoAIIQrJ6i26FSpUYNiwYQwbNowTJ04wf/58PvjgA8aNG0dwcDC///57UfSzXKpTR80VtXu3mq5BlGxTIyOL7U05Kj6K6VGXmHstLVt7WFQUrFjBkMR4Br79C6cda3HP1RvQty8ADhoN3atUYYC3N495eVHhLpKIhUrwIYS4S4XKE2LWsGFDPvroI6ZPn84ff/zBggULbNUvcZuHB3TpYu9eiIJkXbBp/lxUb9BR8VHUXTkJQ61BuT4fNmwY4SYjSqoOUtVqlg95eDDAx4cnq1WjqiT3EkKUEHcVhJjpdDr69OlTZtKilwQ3bkDlyvbuhbBEbjtGiioQURSFqcdP5xmAZByn1VFVp2Fcrdr08/YmoBRnCxZClF02CUKEbV27BoGBEBwM338vqdpLsvy2rFoaiBgVhTi9npj0dK6mp3PV/O87227d4rLRiMHCWyjXjAopJpMEIEKIEkuCkBLor78gMRHOn4eKFe3dG5GXgnJmgBqIHE9OprOnZ7bg4mp6esa/4/R68i5CcAcr13CER0bKug0hRIklQUgJNGCAWpcrPl7yg5RUlgQgZouvXmXx1av5HqMBvBwd8XZ0xMfJCe+bN/E5fBjvPXvwjovD58YNvFNTWTp8OJ/ec4/F/ZT06UKIkkyCkBLKivcZYQfhFgYgWQ319VUDDHOgYf7s5ERVBwcctFpITYXWreHo0cwXtmoFL78M/fsT5O5O6oGtfHXTUOD1Rno6yCyIEKJEkyCkBFEUSE5WC5eKkm1yYKDFMyGQTzIvRYH//oOmTdXHLi7qgqDz56F/fzX4aN0625TYiz5u/LRjFgmNhuV5vUrHF/Di42Mt7p8QQthDoavoCtv7+28ICICpU+3dE1GQ0MBA3g4IsOjYPAOQpCRo0gSaN4eoqMz2L7+Ey5fVirZt2uR6Ty4hZhGcy2NL/LkF3IpZZFHfhBDCniQIKUGWLFG35hawfECUAJfS0vjf7SJv+ckWgCgKHDuW+WSFCuDrC25usH9/Znvt2uDunuNcX+3+ij9O/IGXmxcuDi4QlUsgcm4BRC3CxcEFLzevQoxMCCGKj9yOKUHmzoXevaFZM3v3ROTnfGoqDx84wNnUVGo6O/OElxefXbqU47iMAOT6dXWv9TffqHn4L1xQgw9Q27y9cw06zEyKibfXv82M7TNwc3TjyMgjnBh9grhkNQj6+moK31xP56UqTrzccCwwFi83L2p6SK5/IUTJJkFICaLTwWOP2bsXIj+nk5N5+OBBLqSlUcfFhb9btqSWiwtVHR2zF3SrVYvQCxcgNBR+/VWtQgjq7Me+fdCzp/q4Xr18r5esT2bgioEsP7YcgAkdJhDoGYhGo8kIMr700tNz9Wp6duiJo2RDFUKUIhKElADp6eDoKNtxS7qjSUl0OXiQK+npNHR1JaJlS/ydnQEIPXECfvqJ8CFDmLxwIaGbNqkzHmYtW6qLTAcMyHfWI6urSVd57OfH2HlpJ046J757/DsGNBtg+4EJIYSdSBBSAnz4ofrH8vTp0KuXvXsjcnMwMZHggweJ1etpVqEC61u0wMfJSX0yNhZGjiQ0MpLQRVkWhLq5qUHHSy/lucA0L8fjjtPzp56cu3mOKq5VWNFvBQ/WetDGoxJCCPuSIMTOFEVdLnDmDCQk2Ls3Ije7ExLodugQNwwG7q1YkXUtWmQWgfvwQxg3LvcXLlqUUb3WWgv2L+DczXPUrVyX1c+tpkHVBoXsvRBClFyyO8bONBrYvRs++wyeesrevRF3+jc+ni4HD3LDYKCd0UjEN99Q9cCBzAMaN879hTodfPCBGmUWwrRHpjG+w3i2v7BdAhAhRJklQUgJULkyvPaaui5ElBCKwsb9++l28CAJRiMPenjw1w8/4DlvHqxYUfDrjUY1uly3zsLLKSw6uAi9UQ+Ag9aBaY9Mo1qFanczCiGEKNEkCLEjo9HePRDZJCXB77/DiBGsffRRel69SpLJRHDlyqxp3pxKzzwDISHw+OPq8YqiZpbT5vHfSKtVd8cUMBuSbkxn6P+GMmjlIF5Z9QpKIWdPhBCitJE1IXb0+OPg6grTpkH9+vbuTTl16hSsXq1+bNoE6en8r317ngkLI93Jid5pafzStCkuOp26ajjryuH0dDXTqcmU+7lNJnWHTHo63N5Fc6ebqTfpu7QvGyM3otPoaOPXBo1skxJClBMShNjJ+fOwapW6JuTDD+3dm7JFExFB59Gj0cybB927Z38yNRU2b84MPE6fzvb0L08/zXMjRmDQanmqShV+atoUp7xmOpyd1VsusbF5d8bbO88AJPJmJD1/6smxuGNUdKrIL0/9Qo/6PawZqhBClGoShNhJrVpw+LD6flinjr17U4YoCtqJE3G/eBHTxInQrVvm1tjXXoP589UqgWaOjvDgg9CzJz907szQ+HhMwPM+PnzXsKFa2TY/AQHqh5V2XdpF7597czXpKv6V/Fk1YBUtfFtYfR4hhCjN7L4mZPbs2QQGBuLi4kJQUBC7du3K9/ibN28yatQoqlevjrOzMw0aNGD16tUZz0+aNAmNRpPto1GjRkU9jEJp2hRGjbJ3L8qYdevQ7t0LoH5etSrzOUdHNQDx84MXX4TlyyEuDjZs4Jtnn2Xw7QDkxerVWdioUcEBSCEl65N57OfHuJp0lZa+Ldn54k4JQIQQ5ZJdZ0KWLl1KSEgIc+fOJSgoiFmzZtGtWzdOnDiBt7d3juPT09MJDg7G29ubZcuW4e/vz/nz5/H09Mx2XJMmTdiwYUPGYweHkjXhoyiSHbVIKAqEhqLodGjMq37feENdx6HRqBHfoEFq1dos34DPLl5k7O3bMqP9/fmsXj20RfgNcnN0Y2GfhXy15yt+fOJHKjlXKrJrCSFESWbXd+eZM2cyfPhwhg4dCsDcuXNZtWoVCxYsYFwuCaAWLFjA9evX2bZtW0aNjMBcSqQ7ODjgay4QVsKkpsK996o5rMaPV0uJiLtkMmVuhd29m2zhw8mT6nPduuV63+uD8+cZf+4cAG8FBPBhnTpFsjDUaDJy9sZZ6ldVVyB3r9edbnW7ySJUIUS5ZrcgJD09nb179zJ+/PiMNq1WS5cuXdi+fXuur/n9999p164do0aN4n//+x/VqlVjwIABvPPOO+h0uozjTp06hZ+fHy4uLrRr147p06dTs2beFUXT0tJIMxcYAxJupy7V6/Xo9fq7HWo2S5ZoOHbMgUWLFN5914CNT5+Duf+2HkdJodm8Ge0776Ddtw+lXj3IOgsCKDodyrvvYuzcOdvsh6IoTL1wgfdu13d5NyCAsIAADAaDzfuYmJ7I8yufZ+elnWwZvIX6VWy7Faqsf49zU97GLOMt+8rSmK0Zg0axU1KCy5cv4+/vz7Zt22jXrl1G+9tvv83mzZvZuXNnjtc0atSIyMhInnvuOV555RVOnz7NK6+8wmuvvUZ4eDgAa9asITExkYYNG3LlyhUmT57MpUuXOHLkCJUq5T7tPWnSJCZPnpyjffHixbi5ud31WI1GOHq0KjduuODhkUpiohOKoqFDh8t3fe7yqtKFCzT+/nt89+wBwOjoiC6fH/xt4eHEtmoFgAL84OLCitu7VgampvJkliDUlq7rr/Pe2fc4m3IWJ40Tbwe+TRuPNkVyLSGEKAmSk5MZMGAA8fHxuBdQsLNUBSENGjQgNTWVc+fOZcx8zJw5k48//pgrV67kep2bN29Sq1YtZs6cyQsvvJDrMbnNhAQEBBAXF1fgF7AgK1ZoCAnRcelS5l/h/v4KM2caeeKJov/S6/V61q9fT3BwcNko837lCropU9B89x0akwlFp8P04otoduxAc/gwmlxydihaLUqrVhi3bcMEvHHuHLNv/7zMqF2bV/38Ct2dqPgorqVcy/W5U9dP8daGt7iSeIVqbtVY/vRygvyDCn2tvJS577EFytuYZbxlX1kac0JCAl5eXhYFIXa7HePl5YVOpyMmJiZbe0xMTJ7rOapXr46jo2O2Wy/33HMP0dHRpKen42SuapqFp6cnDRo04PQd+SCycnZ2xjmXXA6Ojo539cOwfDk8+2zOhJmXL2t49lkHli0rdH0zq93tWOwuMRE++UT9SEpS2/r0QfPBB+gCA9U9z3kkDdOYTGguXUIxmXjl/Hm+vR2AzG3QgJfvMgBp+nVTUg2p+R5Xx7MO6wetp07lot2LXeq/x4VQ3sYs4y37ysKYrem/3bboOjk50bp1ayIiIjLaTCYTERER2WZGsmrfvj2nT5/GlOXN5uTJk1SvXj3XAAQgMTGRM2fOUL16ddsOoABGI4wZk3vGbnPb2LGSur1ABgN8842aUnbyZDUACQqCLVvUGi4NG2YmDdu7F/buRb9zJ5tmzEC/c2dGm2HXLoacO8e3V66gBRY2anRXAQhAXHJcgQEIwLePfVvkAYgQQpRGds0TEhISwrx58/j+++85duwYI0eOJCkpKWO3zKBBg7ItXB05ciTXr19nzJgxnDx5klWrVjFt2jRGZUm28eabb7J582YiIyPZtm0bTzzxBDqdjv79+xfr2P75By5ezPt5RVEzev/zT/H1qdRZtUrdTvvyyxAdre5u+eUX2L4dOnbMfmxAgLrt6N57ed/Li4dbteJ9Ly+4917SW7akf0ICP8bEoAMWN27M4GLcPeXh4lFs1xJCiNLErlt0+/XrR2xsLGFhYURHR9OyZUvWrl2Lj48PAFFRUWizJIwKCAjgr7/+4vXXX6d58+b4+/szZswY3nnnnYxjLl68SP/+/bl27RrVqlWjQ4cO7Nixg2rVircaaR5LVAp9XLn0229w7BhUqQJhYTByJOQx42U2NTKSyVFRoNEwOSoKRaNhf2Iif1y7hqNGwy+NG9OnmH8WhBBC5M7uWbxGjx7N6NGjc31u06ZNOdratWvHjh078jzfkiVLbNW1u2Lp3Z9ivktUskVGqttoa9VSH0+dCj4+8M47cEdCutxMjYwkLDIyW9uU8+cBcNFqWdGkCd2rVrVZdw1G22/nFUKI8sTuadvLqo4doUaNvDOjajTqHYQ77yqUW99/r67veP31zDZ/f5g+vdABSFbPenvbLACJSYxh6uap9Pq5V8EHCyGEyJPdZ0LKKp0OPvsMnnpKDTiyLlA1ByazZqnHCeC++9RFqAkJalpZFxeLX1pQAAKwMDqaOi4uhOaSYdcao1eP5pu936A3lf6EQkIIYW8yE1KE+vaFZcvUP+izqlGDYt2eW+KYTPDzz+puF7PGjeHQIVi/3uYBiFlYZCRTLTzWLM2QRtZUOk46J/QmPffXuJ/3Or9n1bmEEEJkJ0FIEevbV13qsHEjLF6sfj53rhwHIJs3q1tsBwyAKVPg6NHM55o0sbqyX7iVQYWlx19MuMi7Ee8S8GkAm89vzmh//f7X2T18N9tf2M7AFgNxccg/YHJxcMHLzcuqPgohRHkht2OKgU4HnTrZuxd2sGEDvPYafP45+PmpC0z//FN9rmJFGDcOCnl75HJaGj/FxFDN0ZGrVtQpmJzP9RRFYcv5LXyx6wtWHl+JUVGTuPx06Cc6BXYCIMAjgACPAABqetTkxOgTxCXH5XlOLzcvanrkXbdICCHKMwlCRNFQFJgwQd1iO2AAxMWpbTqdmvcjPBy8va06ZbLRyP/i4vg+Opr1N25gTlmnAyzJ+TYlMDDXNSEGk4EF+xfw5a4vOXz1cEZ7p8BOjL5vNI83ejzPc9b0qClBhhBCFJIEIaJo/PmnmsUUIDZW/dynD3zwgboLxkImRWFrfDzfR0fza2wst7KkmG3v7s4gX1+eqVaNLy5dyndtSF4BCIBWo2XG9hmcvHYSN0c3BjYfyKj7RtHMp5nF/RRCCGE9CUKE7cXHw3PPZW9r1EgtpmPhmo/Tycn8EBPDopgYIlMzU6MHurgwyMeHgT4+1MtS4XhwZS2Xbzkz91rOargjqjozuLK6/MmkmNhwdgMLDyxk/mPzcXV0RavREv5QODGJMQxpOYTKrpULMWghhBDWkiBE2FZcHDzwANy6xdSBAwkfMoTJCxcSumgRrFsH3brl+dKbej1LY2P5ITqabQkJGe2VdDqeqVaNwb6+tPfwQHtHIBMVH0XDLxuqdVxqDoTawzKfPLeAuZsX8Z3OmfEdxrP4yGJOXjsJQHCdYIa2UksEDGg2wIZfBCGEEJaQIETY1gsvwKlTTB04kLBhajAQNmwYaDSEhoZC167ZZkP0JhPrbtzg++hofo+LI+32dlgt0LVKFQb7+PCYlxdu+SRUyVZILmqR+jlwCEQuzHicZkxj0uZJAFRyqsTQlkPpWEsyxQkhhD1JECJs66mnmOrhkRGAmIUNHQoLFhC6bh1K164cTEzkh5gYfoqJyba7pWmFCgz28eE5Hx+qOzsXrg9RizKDkSwCPQN564G3GNh8IJWcKxXu3EIIIWxGghBx9+LjwcMDFIWpR4/mCEDMwoYN498TJ7i8Zw+Hk5Iy2r0dHRng48NgHx9aVKyIxspcIZZa9vQyWvu1LpJzCyGEsJ4EIeLu/PsvPPYYfP01U1u1IiyfNR8AfzVsCElJOGs0PO7lxSBfX7pWroyjtujz5hVVcCOEEKJwJAgRd2fpUrh+nalHjhDmZXlm0JCAAKbVqWOTLkg1WyGEKJ0kCBF359NPISCA8Pvus+plH0RF2SQIiUuOY9TqUXd9HiGEEMVPascI661ZA+bFpDodvPVWvunQc2Pt8bk5GH2Q++bdx54re+76XEIIIYqfBCHCOh98AD17wrBhajXc20IDAxloYRr2/LKXWmrnxZ08sOABIm9GUsujFk46p3yPl0JyQghR8sjtGGEZRVELzn30kfo4ICBbvo9F0dH8bE7Png9bBCAALX1b0sy7GZ4unvz85M/cSr+VUUjOYDCwdetWOnTogIOD+iMuheSEEKLkkSBEFMxohBEj4Ntv1ccffQRvvZXx9CdRUbx19iwAz3l7U8/Vlcnnz+c4zd0GIAlpCVRwrIBOq8PZwZnVz63Gw9kDnVZHZdfKGUGGXq/nitsVWvm2wtHRsdDXE0IIUbQkCBH5S0uDgQPh119Bq4Wvv4YXXwTU4nJvnTnDzIsXAXijRg0+qlsXrUaDTqPJVlDubgOQ43HHeXzJ4/Rt1JfpXaYDUMW1SqHPJ4QQwv5kTYjIW1KSmgPk11/B0VHdjns7AEk3mRh07FhGAPJxnTp8Uq9eRl2X0MBApgQGouHuA5A/T/5J0LdBnLx2kp8O/0R8avzdjkwIIUQJIDMhInc3bsCjj8K2beDmBitWqHVfgESDgSf/+491N27goNGwoGFDBvr65jhF6F0GH4qiMO2faYRuDEVBoWPNjix7ZhkeLh6FPqcQQoiSQ4IQkVN0tFrt9tAh8PSEVavUyrhAbHo6vQ4fZvetW7hptfzWpAndq1a1eRcS0xMZ+r+hLDu6DICRbUYyq/usAnfBCCGEKD0kCBHZRUZCcDCcPg0+PrBuHTRvDsC5lBS6HTrEqZQUqjo4sKp5c4Lc3W3eBZNiInhRMDsu7sBR68jsnrMZ3nq4za8jhBDCviQIEZmMRujVSw1AAgNh/XqoVw+Ag4mJdD90iOj0dGo5O/NXixY0dHMrkm5oNVpebfsqkTcjWfb0MtrXbF8k1xFCCGFfsjBVZNLp4KuvoE0b2Lo1IwDZdOMGD+7fT3R6Os0rVGDbvffaPABRFIXoxOiMxwOaDeDE6BMSgAghRBkmQYiAlJTMfz/4IOzcCf7+ACy7epVuhw6RYDTyoIcHm1u2xM/Z2aaXTzWkMvR/Q2n9TetsgYi7s+1v9QghhCg57B6EzJ49m8DAQFxcXAgKCmLXrl35Hn/z5k1GjRpF9erVcXZ2pkGDBqxevfquzlmu/e9/UKeOugjVTKv+WMy5dIlnjh4lXVHo6+XFX82b42nj5F+XEi7x0MKH+P7g98QkxrDl/Babnl8IIUTJZdcgZOnSpYSEhBAeHs6+ffto0aIF3bp14+rVq7ken56eTnBwMJGRkSxbtowTJ04wb948/G//1V6Yc5ZrigIzZ6q7YWbPztKsEHbuHKNOnUIBRvj58UuTJrjodDa9/LYL22gzrw27Lu2iimsV/nr+L55p8oxNryGEEKLksmsQMnPmTIYPH87QoUNp3Lgxc+fOxc3NjQULFuR6/IIFC7h+/TorV66kffv2BAYG8tBDD9GiRYtCn7Nc02hg5UoID88IQgwmEy+fPMnU22nXJwcGMqd+fXRZ6sTYwrf7vqXTwk5EJ0bT1Lspu4fv5pE6j9j0GkIIIUo2uwUh6enp7N27ly5dumR2RqulS5cubN++PdfX/P7777Rr145Ro0bh4+ND06ZNmTZtGkajsdDnLHcUBTZtynxcuTJMmgQODqQYjTz533/Mu3IFLTC3QQPCAgPR2DgAmb9vPsP/GI7epOfJe55k+wvbqVO5jk2vIYQQouSz2xbduLg4jEYjPj4+2dp9fHw4fvx4rq85e/Ysf//9N8899xyrV6/m9OnTvPLKK+j1esLDwwt1ToC0tDTS0tIyHickJABqITS9Xl/YIZYI5v7r9XowmdC++Sa6L7/EOGMGpldfzTjuhsFA32PH+DchAWeNhh8bNuTxqlWLZPx9GvRhptdMnmn8DOPbj0ej0dj0OtnGXA6Ut/FC+RuzjLfsK0tjtmYMpSpPiMlkwtvbm2+++QadTkfr1q25dOkSH3/8MeHh4YU+7/Tp05k8eXKO9nXr1uFWRLkwiku1gwfpPG8eB4YNo8Y//1Bz40YA/jt+nHO3F/TGaTRMqVCBKJ0ON0Xh3cREHHfuZHV+J85DbHosCYaEHO3X069T2bEyHo4eVHOqxiS/STglOLFmzZq7GV6+1q9fX2TnLonK23ih/I1Zxlv2lYUxJycnW3ys3YIQLy8vdDodMTEx2dpjYmLwzaUOCUD16tVxdHREl2WB5D333EN0dDTp6emFOifA+PHjCQkJyXickJBAQEAAXbt2xb0IMoIWG0VBO2UKuosXaffZZ2ji41F0Oozffss9zz3HPcCx5GRe/e8/LqSn4+fkxB+NG9OsQoVCXS4qPoqmc5uSakzN8xgXnQtHRhyhpkfNQg6qYHq9nvXr1xMcHIyjjXfzlETlbbxQ/sYs4y37ytKYzXcTLGG3IMTJyYnWrVsTERFBnz59AHWmIyIigtGjR+f6mvbt27N48WJMJhPa29tIT548SfXq1XFyUmuKWHtOAGdnZ5xzyX3h6OhYun8Y/voL9u0DQBMfD46OaH77DYfevQHYHh/Po4cPc91goKGrK3+1aEEtF5dCXy5eH59vAAKQakwlXh9fLF/XUv/9s1J5Gy+UvzHLeMu+sjBma/pv190xISEhzJs3j++//55jx44xcuRIkpKSGDp0KACDBg1i/PjxGcePHDmS69evM2bMGE6ePMmqVauYNm0ao0aNsvic5YaiwMSJKOaHoOYDefRRAP6Mi+ORgwe5bjAQVKkSW1u1uqsARAghhLCWXdeE9OvXj9jYWMLCwoiOjqZly5asXbs2Y2FpVFRUxowHQEBAAH/99Revv/46zZs3x9/fnzFjxvDOO+9YfM5yY9062LOH9wYOJHzIECYvXEjookWwbh3fNW/O8BMnMAI9q1ThlyZNqGDjHCBCCCFEQey+MHX06NF53irZlHUr6W3t2rVjx44dhT5nuaAo8PrrTB04kLBhwwAIGzYMRaPBKSKC8bdvPQ328WFew4Y4au2eOFcIIUQ5ZPcgRBSB335japs2GQGIWXiWW1LvBAQwvU4dm+cAEUIIISwlfwKXNSYTU9etyxGAZNXj+HE+sFEAcivtFiP+HMHuS7vv+lxCCCHKFwlCypip//xD2IAB+R6zplEjpp49e9fX+vvc3zT7qhlf7/2aIf8bgtFkvOtzCiGEKD8kCClDpkZGEqYoBR8IhF24wNTIyEJdJyk9idGrR/PID49wPv48gZ6BzO45G5+KPrg45L/DxsXBBS83r0JdVwghRNkia0LKkHArg4rwyEhCAwOtes3WqK0MWTmEMzfOADCi9Qg+7voxFZ0qAnBi9AnikuPyfL2Xm1eRJioTQghRekgQUkYYpk/n8YcfZmVKisWvmWxlALLtwjYe/O5BFBRquNdgwWMLCK4bnO2Ymh41JcgQQghhEQlCSjmjorB0+XIm1ajBKSsCkCmBgVbPgtxf434eqfMINd1rMrPbTDxcPKzsrRBCCJFJgpBSSlEUVsTFEXbuHP9VrQpVq+Kl1zOuUSPiDQamnj+f52stDUDSDGnM3D6T0W1HU8m5ElqNlj/7/4mzQ84U90IIIYS1JAgpZRRFYc3164SeO8e+xEQAPB0ceNPPj9f8/al0OxGZo0ZDWC5rRCwNQPZe3svglYP5L/Y/zsefZ+6jcwEkABFCCGEzEoSUIn/fuMHEc+fYfrtCYUWNhtdr1iSkRg087ygYZA40sgYilgQg6cZ03t/yPu//8z5GxYh3BW+61+tuy2EIIYQQgAQhpcK/8fFMPHeOTTdvAuCq1TI6KYm3n30Wr+HD4eOPc31daGAgRpOJKefPE1arVoEByKGYQwxeOZgD0QcAeLrx08zpNUe21AohhCgSEoSUYHsSEgiNjGTt9esAOGk0jPDzY7xGg2+bNpCQAFot5JP59N2AAFodPkzPgIB8r7X82HKeXfYsepOeqq5VmdNrDs80ecam4xFCCCGykiCkBDqcmEhYZCQr49R8Gw4aDcN8fZlYqxYBOh08+CDEx0NQELz/vk2u2T6gPe7O7nSo2YG5j87Ft6KvTc4rhBBC5EWCkGIyNTKS8MhIJuezLuNEcjKTIiNZevUqCmo62+d9fAgLDKSuq6t60LhxsGMHeHjAzz/DHWtBLGU0GVl9ajW9G/YGwKeiD/te3keAe4AUtRNCCFEsJAgpBlMjIzMWiJo/Zw1EzqakMCUykkUxMZhutz1TrRqTAgO5p0KFzBP99Rd8+KH672+/hdq1c71eVHxURtZSg8HAmeQz7I/ej4OD+u2+lXaLCX9PYNuFbSx7ehlPNn4SQJKMCSGEKFYShBSxrAGImfnxUF9f3jt/nvnR0Rhu13x5vGpVJteuTYuKFbOf6MoVGDhQ/feIEfDUU7leLyo+ioZfNiTVkJr9iZM5j63kVIk0Y5q1QxJCCCFsQoKQIpRbAGIWFhnJ5MhIzHVnu1WuzJTatWnr7p7zYKMRnn8eYmOheXOYOTPPa8Ylx+UMQHLR1r8tvz79q8x+CCGEsBsJQopIfgGImRGo5ezMonvuoaOnZ94HfvAB/P03uLnB0qVgXh9yF+b0nCMBiBBCCLvS2rsDZZElAYjZ+bS0jPwfudq6FcLC1H/Png2NGt11/wBZfCqEEMLuJAgpAuEWBiAFHn/tGvTvDyaTejtm8OB8z6MoCkeuHrHq2kIIIYS9SBBSBCZbWZ02z+P37VMDkfr1Yc6cPJOS3Uq7xdd7vubeb+5l8Mr8AxUhhBCipJA1IUUgt7otecm3nktwMOzZAwYDVKqU4+lDMYeYs3sOPx3+icR0tZido9YRvUlfyJ4LIYQQxUeCkCJiSSBiUUXbxo3zfGrpkaV8vfdrABpUbcCI1iNo4duCR354xMreCiGEEMVPbscUodDAQKbkEWTkGYDcugWPPKIuSM3iv6v/8dqa19hwdkNG2/DWw+nXpB8bB2/k+KjjvN7udepVqYeLg0u+/XJxcJGidEIIIexOZkKKWG4zIvnOgEyZom7HPXeO1P8O8tup35m7dy5bo9SgJPJmJF3qdAEg0DOQJU8tyfbymh41OTH6RLaMqVu3bqVDhw4ZGVO93Lxke64QQgi7kyCkGJgDjoJqxwAQFkb8hdMsCnJh0he1uZZyDQCdRsfjjR5nZJuRBV6vpkfNjCBDr9dzxe0KrXxb4VjIOjNCCCFEUZAgpAhlreHSyxl6NXQHrrPvynUgjxmJSpV4qNM5DsYcBCDAPYCXWr/EsFbD8KvkV5zdF0IIIYqUBCFFJM8aLlm4OLiwfuB6Nvz3B+9crI3riy+DRsMr973CHyf/YETrEXSv1x2dVleMPRdCCCGKR4lYmDp79mwCAwNxcXEhKCiIXbt25XnswoUL0Wg02T5cXLIvxBwyZEiOY7p3717Uw8jGkhouqYZUOn7XEZ+wj3B9aSQMHw7AS61f4o/+f9CrQS8JQIQQQpRZdp8JWbp0KSEhIcydO5egoCBmzZpFt27dOHHiBN7e3rm+xt3dnRMnTmQ8zi0Feffu3fnuu+8yHjs7O9u+8zbw1H8wcg8oGg2afv3s3R0hhBCi2Nh9JmTmzJkMHz6coUOH0rhxY+bOnYubmxsLFizI8zUajQZfX9+MDx8fnxzHODs7ZzumcuXKRTmMQgm8AYvXuAGgGTdOTU4mhBBClBN2nQlJT09n7969jB8/PqNNq9XSpUsXtm/fnufrEhMTqVWrFiaTiXvvvZdp06bRpEmTbMds2rQJb29vKleuzMMPP8x7771H1apVcz1fWloaaWlpGY8TEhIAdWeJXl+47KMGgyHf5x0NsGQZOCYmY2rXDmNoKBTyWvkx97+w4yiNytuYy9t4ofyNWcZb9pWlMVszBo2iKEoR9iVfly9fxt/fn23bttGuXbuM9rfffpvNmzezc+fOHK/Zvn07p06donnz5sTHx/PJJ5+wZcsW/vvvP2rUqAHAkiVLcHNzo3bt2pw5c4YJEyZQsWJFtm/fjk6Xc43FpEmTmDx5co72xYsX4+bmVqixnUk+wxsn38jz+Y/WwVvbINXNlS2ffU5KtWqFuo4QQghRkiQnJzNgwADi4+Nxd3fP99hSF4TcSa/Xc88999C/f3+mTp2a6zFnz56lbt26bNiwgUceyZnSPLeZkICAAOLi4gr8AuZlf/R+ghYE5fpc91Ow5if13yfnfUTtwWMLdQ1L6PV61q9fT3BwcLnJE1Lexlzexgvlb8wy3rKvLI05ISEBLy8vi4IQu96O8fLyQqfTERMTk609JiYGX19fi87h6OhIq1atOH36dJ7H1KlTBy8vL06fPp1rEOLs7JzrwlVHR8dC/zCYs5PeyS8Bflih/vuLttC+1yPF8gN3N2MprcrbmMvbeKH8jVnGW/aVhTFb03+7Lkx1cnKidevWREREZLSZTCYiIiKyzYzkx2g0cvjwYapXr57nMRcvXuTatWv5HmNrXm5e2Wq4PHIG/vsSVv0E1ZJhvy+E9nCWGi5CCCHKLbtv0Q0JCWHw4MG0adOGtm3bMmvWLJKSkhg6dCgAgwYNwt/fn+nTpwMwZcoU7r//furVq8fNmzf5+OOPOX/+PC+++CKgLlqdPHkyTz75JL6+vpw5c4a3336bevXq0a1bt2IbV7YaLopCw56DqBB3FACjqwtOvy7mULPWUsNFCCFEuWX3IKRfv37ExsYSFhZGdHQ0LVu2ZO3atRnbbqOiotBqMydsbty4wfDhw4mOjqZy5cq0bt2abdu20fh2yXudTsehQ4f4/vvvuXnzJn5+fnTt2pWpU6cWe66QjBouf/0FB49mtOtGv0qTDk8Ua1+EEEKIksbuQQjA6NGjGT16dK7Pbdq0KdvjTz/9lE8//TTPc7m6uvLXX3/Zsnt3R1EgNBS0WjCZQKOBTZvU9lySrAkhhBDlhd2TlZV569bB7t1qAAJq8LF7t9ouhBBClGMShBQl8yzInblJdDq13X67o4UQQgi7kyCkKJlnQYzG7O1Go8yGCCGEKPckCCkqWdeC5EarldkQIYQQ5ZoEIUUlPR2iojLXgtzJZIILF9TjhBBCiHKoROyOKZOcndVbLrGxeR/j7a0eJ4QQQpRDEoQUpYAA9UMIIYQQOcjtGCGEEELYhQQhQgghhLALCUKEEEIIYRcShAghhBDCLiQIEUIIIYRdSBAihBBCCLuQLbq5UG5nMU1ISLBzT+6eXq8nOTmZhIQEHB0d7d2dYlHexlzexgvlb8wy3rKvLI3Z/N6pWJARXIKQXNy6dQuAAMnxIYQQQhTKrVu38PDwyPcYjWJJqFLOmEwmLl++TKVKldBoNPbuzl1JSEggICCACxcu4O7ubu/uFIvyNubyNl4of2OW8ZZ9ZWnMiqJw69Yt/Pz80OZVP+02mQnJhVarpUaNGvbuhk25u7uX+h9sa5W3MZe38UL5G7OMt+wrK2MuaAbETBamCiGEEMIuJAgRQgghhF1IEFLGOTs7Ex4ejnM5qtZb3sZc3sYL5W/MMt6yrzyOGWRhqhBCCCHsRGZChBBCCGEXEoQIIYQQwi4kCBFCCCGEXUgQIoQQQgi7kCCkjJo+fTr33XcflSpVwtvbmz59+nDixAl7d6vYfPDBB2g0GsaOHWvvrhSpS5cu8fzzz1O1alVcXV1p1qwZe/bssXe3ioTRaCQ0NJTatWvj6upK3bp1mTp1qkX1KUqLLVu20Lt3b/z8/NBoNKxcuTLb84qiEBYWRvXq1XF1daVLly6cOnXKPp21gfzGq9freeedd2jWrBkVKlTAz8+PQYMGcfnyZft1+C4V9P3NasSIEWg0GmbNmlVs/bMHCULKqM2bNzNq1Ch27NjB+vXr0ev1dO3alaSkJHt3rcjt3r2br7/+mubNm9u7K0Xqxo0btG/fHkdHR9asWcPRo0eZMWMGlStXtnfXisSHH37IV199xZdffsmxY8f48MMP+eijj/jiiy/s3TWbSUpKokWLFsyePTvX5z/66CM+//xz5s6dy86dO6lQoQLdunUjNTW1mHtqG/mNNzk5mX379hEaGsq+fftYvnw5J06c4LHHHrNDT22joO+v2YoVK9ixYwd+fn7F1DM7UkS5cPXqVQVQNm/ebO+uFKlbt24p9evXV9avX6889NBDypgxY+zdpSLzzjvvKB06dLB3N4pNr169lGHDhmVr69u3r/Lcc8/ZqUdFC1BWrFiR8dhkMim+vr7Kxx9/nNF28+ZNxdnZWfn555/t0EPbunO8udm1a5cCKOfPny+eThWhvMZ78eJFxd/fXzly5IhSq1Yt5dNPPy32vhUnmQkpJ+Lj4wGoUqWKnXtStEaNGkWvXr3o0qWLvbtS5H7//XfatGnD008/jbe3N61atWLevHn27laReeCBB4iIiODkyZMAHDx4kK1bt9KjRw8796x4nDt3jujo6Gw/2x4eHgQFBbF9+3Y79qz4xMfHo9Fo8PT0tHdXioTJZGLgwIG89dZbNGnSxN7dKRZSwK4cMJlMjB07lvbt29O0aVN7d6fILFmyhH379rF79257d6VYnD17lq+++oqQkBAmTJjA7t27ee2113BycmLw4MH27p7NjRs3joSEBBo1aoROp8NoNPL+++/z3HPP2btrxSI6OhoAHx+fbO0+Pj4Zz5VlqampvPPOO/Tv379MFHjLzYcffoiDgwOvvfaavbtSbCQIKQdGjRrFkSNH2Lp1q727UmQuXLjAmDFjWL9+PS4uLvbuTrEwmUy0adOGadOmAdCqVSuOHDnC3Llzy2QQ8ssvv/DTTz+xePFimjRpwoEDBxg7dix+fn5lcrwik16v55lnnkFRFL766it7d6dI7N27l88++4x9+/ah0Wjs3Z1iI7djyrjRo0fz559/snHjxv+3d3chTbUBHMD/c9O1jRU6zU1iOUnmR1/0Qah1UYPUQDAUEcZYdiHaGiYVFWYZZN2ERTeDQXnTh2BgmWVhYhFCGZkmZFZg6yLUosBmtAt93ot4B3t967Xy+PTa/wcHds6zj/9xOP6e8xyHJUuWyI6jmMePH2NsbAxr1qyBRqOBRqPBvXv3cPbsWWg0GkxOTsqOOOssFgsyMjIitqWnp+PNmzeSEilr//79OHjwIEpLS7FixQq4XC5UV1fj5MmTsqPNCbPZDAAYHR2N2D46Ohoem4/+LiCBQAAdHR3z9ijI/fv3MTY2BqvVGv4MCwQC2Lt3L5KTk2XHUwyPhMxTQgh4vV60tLTg7t27sNlssiMpyuFwYGBgIGJbWVkZ0tLScODAAajVaknJlJOTkzPtsusXL15g6dKlkhIp6/Pnz4iKivy7Sa1WY2pqSlKiuWWz2WA2m9HZ2YnVq1cDAMbHx/Hw4UNUVlbKDaeQvwvIy5cv0dXVBZPJJDuSYlwu17S5bLm5uXC5XCgrK5OUSnksIfOUx+PBpUuXcO3aNRiNxvA540WLFkGn00lON/uMRuO0+S4GgwEmk2nezoOprq5GdnY2Tpw4gZKSEvT09MDv98Pv98uOpoiCggLU19fDarUiMzMTT548QUNDA3bu3Ck72qwJBoN49epVeH14eBh9fX2Ii4uD1WrFnj17cPz4caSmpsJms6G2thZJSUkoLCyUF/oXfG9/LRYLiouL0dvbi7a2NkxOToY/x+Li4hATEyMr9k/7r/f3nyUrOjoaZrMZdrt9rqPOHdmX55AyAPzr0tjYKDvanJnvl+gKIcT169fF8uXLhVarFWlpacLv98uOpJjx8XFRVVUlrFarWLBggUhJSRE1NTUiFArJjjZrurq6/vX31u12CyG+XqZbW1srEhMThVarFQ6HQwwNDckN/Qu+t7/Dw8Pf/Bzr6uqSHf2n/Nf7+09/wiW6KiHm0b8bJCIiov8NTkwlIiIiKVhCiIiISAqWECIiIpKCJYSIiIikYAkhIiIiKVhCiIiISAqWECIiIpKCJYSI5i2VSoWrV6/KjkFE38ASQkSK2LFjB1Qq1bQlLy9PdjQi+k3wu2OISDF5eXlobGyM2KbVaiWlIaLfDY+EEJFitFotzGZzxBIbGwvg66kSn8+H/Px86HQ6pKSk4MqVKxGPHxgYwJYtW6DT6WAymVBeXo5gMBhxn/PnzyMzMxNarRYWiwW7d++OGH///j22b98OvV6P1NRUtLa2hsc+fvwIp9OJhIQE6HQ6pKamTitNRKQclhAikqa2thZFRUXo7++H0+lEaWkpBgcHAQATExPIzc1FbGwsHj16hObmZty5cyeiZPh8Png8HpSXl2NgYACtra1YtmxZxGscO3YMJSUlePr0KbZt2wan04kPHz6EX//Zs2dob2/H4OAgfD4f4uPj5+4HQPSnk/0NekQ0P7ndbqFWq4XBYIhY6uvrhRBfv+m5oqIi4jEbNmwQlZWVQggh/H6/iI2NFcFgMDx+48YNERUVJUZGRoQQQiQlJYmamppvZgAgDh8+HF4PBoMCgGhvbxdCCFFQUCDKyspmZ4eJ6IdxTggRKWbz5s3w+XwR2+Li4sK3s7KyIsaysrLQ19cHABgcHMSqVatgMBjC4zk5OZiamsLQ0BBUKhXevn0Lh8Px3QwrV64M3zYYDFi4cCHGxsYAAJWVlSgqKkJvby+2bt2KwsJCZGdn/9S+EtGPYwkhIsUYDIZpp0dmi06nm9H9oqOjI9ZVKhWmpqYAAPn5+QgEArh58yY6OjrgcDjg8Xhw6tSpWc9LRNNxTggRSfPgwYNp6+np6QCA9PR09Pf3Y2JiIjze3d2NqKgo2O12GI1GJCcno7Oz85cyJCQkwO1248KFCzhz5gz8fv8vPR8RzRyPhBCRYkKhEEZGRiK2aTSa8OTP5uZmrFu3Dhs3bsTFixfR09ODc+fOAQCcTieOHj0Kt9uNuro6vHv3Dl6vFy6XC4mJiQCAuro6VFRUYPHixcjPz8enT5/Q3d0Nr9c7o3xHjhzB2rVrkZmZiVAohLa2tnAJIiLlsYQQkWJu3boFi8USsc1ut+P58+cAvl650tTUhF27dsFiseDy5cvIyMgAAOj1ety+fRtVVVVYv3499Ho9ioqK0NDQEH4ut9uNL1++4PTp09i3bx/i4+NRXFw843wxMTE4dOgQXr9+DZ1Oh02bNqGpqWkW9pyIZkIlhBCyQxDRn0elUqGlpQWFhYWyoxCRJJwTQkRERFKwhBAREZEUnBNCRFLwTDAR8UgIERERScESQkRERFKwhBAREZEULCFEREQkBUsIERERScESQkRERFKwhBAREZEULCFEREQkBUsIERERSfEXtm121WsAoT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8" name="AutoShape 6" descr="data:image/png;base64,iVBORw0KGgoAAAANSUhEUgAAAiEAAAFzCAYAAADoudnmAAAAOnRFWHRTb2Z0d2FyZQBNYXRwbG90bGliIHZlcnNpb24zLjEwLjAsIGh0dHBzOi8vbWF0cGxvdGxpYi5vcmcvlHJYcgAAAAlwSFlzAAAPYQAAD2EBqD+naQAAlHhJREFUeJzs3XlYVNUbwPHvzLCrgIqAIIq7uZsmmVpa4ppltpiWa1malkabmoBLaZtmi2aZZlmmZeqvckkll8x919wXxA0EF5B9lvv74zosss3gwLC8n+fhwTlz595zAJmXc895X42iKApCCCGEEMVMa+8OCCGEEKJ8kiBECCGEEHYhQYgQQggh7EKCECGEEELYhQQhQgghhLALCUKEEEIIYRcShAghhBDCLiQIEUIIIYRdONi7AyWRyWTi8uXLVKpUCY1GY+/uCCGEEKWGoijcunULPz8/tNr85zokCMnF5cuXCQgIsHc3hBBCiFLrwoUL1KhRI99jJAjJRaVKlQD1C+ju7m7n3twdvV7PunXr6Nq1K46OjvbuTrEob2Mub+OF8jdmGW/ZV5bGnJCQQEBAQMZ7aX4kCMmF+RaMu7t7mQhC3NzccHd3L/U/2JYqb2Mub+OF8jdmGW/ZVxbHbMlyBlmYKoQQQgi7kCBECCGEEHYhQYgQQggh7ELWhBSSoigYDAaMRqO9u5IvvV6Pg4MDqampJbqvOp0OBwcH2RIthBDliAQhhZCens6VK1dITk62d1cKpCgKvr6+XLhwocS/wbu5uVG9enWcnJzs3RUhhBDFQIIQK5lMJs6dO4dOp8PPzw8nJ6cS/eZuMplITEykYsWKBSaNsRdFUUhPTyc2NpZz585Rv379EttXIYQQtiNBiJXS09MxmUwEBATg5uZm7+4UyGQykZ6ejouLS4l+Y3d1dcXR0ZHz589n9FcIIUTRMRrhn3/gyhWoXh06dgSdrnj7IEFIIZXkN/TSSr6mQghRPJYvhzFj4OLFzLYaNeCzz6Bv3+Lrh/zWF0IIIcqR5cvhqaeyByAAly6p7cuXF19fJAgRQgghygmjUZ0BUZScz5nbxo5VjysOEoTYidEImzbBzz+rn0vw7lkhhBBlxD//5JwByUpR4MIF9bjiYPcgZPbs2QQGBuLi4kJQUBC7du3K81i9Xs+UKVOoW7cuLi4utGjRgrVr197VOe1h+XIIDITOnWHAAPVzYGDRT4ENGTIEjUaT4+P06dMZz33wwQfZXrNy5cpsu382bdqERqOhSZMmOfKOeHp6snDhwqIdhBBCCKsYjbB5M0RGqotQLWHpcXfLrkHI0qVLCQkJITw8nH379tGiRQu6devG1atXcz1+4sSJfP3113zxxRccPXqUESNG8MQTT7B///5Cn7O42fteXPfu3bly5Uq2j9q1awPg4uLChx9+yI0bNwo8z9mzZ/nhhx+KtrNCCFGMyuoM9YsvQqdOMG+eugvGEpYed7fsGoTMnDmT4cOHM3ToUBo3bszcuXNxc3NjwYIFuR6/aNEiJkyYQM+ePalTpw4jR46kZ8+ezJgxo9DntKWkJPUj67229HS1LS3NsntxY8aox+d2XpPp7vvo7OyMr69vtg/d7T1ZXbp0wdfXl+nTpxd4nldffZXw8HDS0tLuvlNCCGFn9pqhtiVFgS1b4NVX4ebNzPZu3aByZXBwULfh1qgBeaW30mggIEA9rjjYbYtueno6e/fuZfz48RltWq2WLl26sH379lxfk5aWliN/hKurK1u3bi30Oc3nzfpmmpCQAKi3f/R6fbZj9Xo9iqJgMpkw3REVVKyoxnTR0SaqVVPbPvoIQkO1vPCCwoABChcv5h33KYo6Q/LYYwrr12dGKoGBGuLiNBw6ZKJJkzxfnsc5lYzP5o87+21+XqvV8t577/H8888zevRoatSokXHsnZ9fe+01fvzxRz7//HPeeOONjPPk9nWxlMlkQlEU9Hp9RmBUGObv2Z3fu7KqvI0Xyt+YZbxFa8UKDc8+q7v9x2Dmu/OlSwpPPQVLlhh54olc/nq0IVuNecQIB44d09CqlYGBA9U+9+6tfjg5qX/MzpihjlejAUXJHK9Gox7/ySdGTCal0H/4WjMGuwUhcXFxGI1GfHx8srX7+Phw/PjxXF/TrVs3Zs6cyYMPPkjdunWJiIhg+fLlGWsTCnNOgOnTpzN58uQc7evWrcuRkMzBwQFfX18SExNJT0+/4xWeANy6dQtnZ/WbmZrqDLii16dz9qwBqJBnP8wSE40kJCRmPFYUd0BDYmIiCQmF+6m4desWer2eVatW4e7untHepUsXFi5ciF6vx2Aw8Mgjj9CsWTPeffddvvjiC1JSUoDMwMycqt5oNPLWW28xdepUnnnmGTw8PFAUhdTU1IxjrZWenk5KSgpbtmzBYDAU6hxZrV+//q7PUZqUt/FC+RuzjNf2jEZ45ZWuKIqOrAEImN+gFUaNSsfBYX2xJPKydMwJCU4sWdKQM2c8+eCDfzJmNu6/vy7Vq7tz/fo5Vq++metrnZ3h7ber8+23zbh2zTWjvWrVFF544QjOzldYvbrwY7CmpEmpSlb22WefMXz4cBo1aoRGo6Fu3boMHTr0rm+1jB8/npCQkIzHCQkJBAQE0LVr12xv2ACpqalcuHCBihUr5piVMQcIbm6VMn4gJk6Ed94x4eDgyPbtjhb1Z/JkbbbrnjsHYMLVtSLW5vNSFIVbt25RqVIlHB0d6dSpE3PmzMl4vkKFCri7u+Po6IiDgwPu7u589NFHdOnShXHjxuHqqv6AmvtjDsoqVarEqFGj+Oqrr5g7dy7vv/8+Go0GFxeXHF8zS6WmpuLq6sqDDz54VxlT9Xo969evJzg4GEdHy77mpVl5Gy+UvzHLeG3vyhX47z8NN27AtWv5vRVqiItz4/DhRxk82IS/v+37oq5FMbJ+/RGCg5vSqZMuR8BjMsG1a2TMsqekwMiRDiQlaahWrRdt26p/+PbsaX5F/os6evaESZNg61ZDRsbUDh0c0elaAa3uajzW/CFqtyDEy8sLnU5HTExMtvaYmBh8fX1zfU21atVYuXIlqampXLt2DT8/P8aNG0edOnUKfU5Q10k4OzvnaHd0dMzxH8BoNKLRaNBqtTkyfFaqlPPcLi7qB8BDD6n34i5dyn1diEajPh8crM0WbOR2XkuZb42Yd8JUrFiRBg0a5HJtTca4OnXqRLdu3Xj33XcZMmQIkJnNNOtnJycn3n//fYYMGcKrr76a0V7YzKdarRaNRpPr170wbHWe0qK8jRfK35jLw3iNRti2TcOWLf5UqOBE584OdzUDkZgIGzfC1avwwguZ7a+8AqtWwdChlp1n0iQd1arpeOUV9fGlS+rai0aNYNq0zOMMBnXthaUyM5c6Am2YOTNn5tL162HwYGjaFNatU9scHeGTT6BmTbjvPgcK82Ph6Ahdulj/uoLPa3ln7LYw1cnJidatWxMREZHRZjKZiIiIoF27dvm+1sXFBX9/fwwGA7/99huPP/74XZ+zOOh06g8W5FwUZH48a1bx5+7PzQcffMAff/yR71oagKeffpomTZrkejtLCCGsYV4cGhzswMyZbQgOdrBqcejmzepf93//ndl29So89hiMGpV9t0vz5tCwIVSpYtm5GzRQAw6zU6dgxQpYtiz7cU89BV5e8MsvmW3x8bB6Ndy5KiCv3ZIXL2bfLVm7tjpzs2+fOgNiNmKEOqNRmguP23V3TEhICPPmzeP777/n2LFjjBw5kqSkJIbeDk0HDRqUbZHpzp07Wb58OWfPnuWff/6he/fumEwm3n77bYvPaW99+6o/tHdO6dWoobYXZ87+/DRr1oznnnuOzz//vMBjP/jgAxYsWEDSndt6hBDCQtakL7h1C8aNU9uzLp5cvhwmT1ZnOMxq1YK2bdXfrYmZS+2YNk0NCj780LLdIkePwsMPZ7bXrQtffAFZ1uUDai6Oa9egYsXMtv37oVcvNRgyMxph2LDcZ8VBbTdnLq1XT53NuXQJXF1zP760suuakH79+hEbG0tYWBjR0dG0bNmStWvXZiwsjYqKyja1n5qaysSJEzl79iwVK1akZ8+eLFq0CE9PT4vPWRL07QuPP27/6oUFmTJlCkuXLi3wuIcffpiHH36YdeZ5QiGEsIIl6QteeEH9vanTqbe4Z8xQb31cvKjekgA1SEhMhPbtM1+v08HOnXlf2zxD/dRT3N4tkvlcfjPUAQEwenTO823ZogYigYHZx9eihRpMmP3zjzpDkh9z5tJOndSPMkkROcTHxyuAEh8fn+O5lJQU5ejRo0pKSoodemY9o9Go3LhxQzEajfbuSoFs9bVNT09XVq5cqaSnp9uoZyVbeRuvopS/MZf18W7cqCjq23/+Hxs3Zr5m8mRF+eILRYmLs00ffvtNUWrUyH69gAC1vSgsXmzZmBcvLprrF6X83kPvVKp2xwghhCj9DAbYuxeuX4cePQqXSjwszLZ9Ku4Z6pKWudReJAgRQghRpEwmNfAwL6Bcs0ZdH1G/vhqElJQ3ZJ2u+G57mDOXFrRbsrgyl9qL3QvYCSGEyJtafEzdsrp5s6bU1TN57z3w8YGs6ZwefFDdQdK0KaSmlrxU4sWhNO2WLEoShAghRAl1t1tW74a1xdz0evjhB7VY2p1Zu+Pi1AWbZh4e6tbZ5cvVRabl9Q25tOyWLEoShAghRAlkz4rblhRzi4uD//7LfKzTweuvw/z5sGdPZvvAgbB1KyxcmP0adwYb5fUNuW9fdTfN+vUGQkL2sH69gXPnyu547yRrQoQQooQpaMuqRqPmkDBvWbUlc/Bz57XNwc+yZer1+/aF++8Hcz5DrVZNnmUygbd35utq1VI/LGFeHLpxo4E1aw7Qo0fLu86YWhrodPDQQwpJSZd46KEWZX68WUkQIoQQJcw//+ScAclKUbLnkABYskTNh9GrV2Yq7sRE+OADNUCYPDlz9mHDBnW24oEH1PUZoN5CmTNHzThaUPCzebPalpaWPU35++/f5cAp32/I5ZHcjhFCiBKmMFtW169X103s3p3ZlpSkBgbvvZf99sfvv8P48Zl1SEBdIDp2LNy8mff1zMHP+fMQG6umEbemTooQd5IfHyGEsDODAf73PzXd+Ny5hduy2rOnehska5ksV1d47bWcMxtBQeosyb33ZrbpdOrtlR07Cr7ulStlOIOnKFYyE1LMouKj2HdlX54fUfFRRXr96OhoXn31VerUqYOzszMBAQH07t07o+hfYGAgGo2GHXf8Jho7diydsvzWmTRpEhqNhhEjRmQ77sCBA2g0GiIjI4t0HEKUdgZD5r+1WjUF+HffqcXXCrNl9cknYfr07MGBu7u66+TOElDPPadumc26+NHNTX29Jcp6Ai1RfGQmpBhFxUfR8MuGpBpS8zzGxcGFE6NPUNOjps2vHxkZSfv27fH09OTjjz+mWbNm6PV6/vrrL0aNGsXx2yUeXVxceOedd9hsvvGbV19dXJg/fz5vvPEG9evXt3l/hSiLjh9XS8DHx8OuXWqbVquWlk9IgDp1Cl/P5G5JAi1R3GQmpBjFJcflG4AApBpSiUuOK5Lrv/LKK2g0Gnbt2sWTTz5JgwYNaNKkCSEhIdlmPl566SV27NjB6tWr8z1fw4YN6dy5M++++26R9FeIsuDMGThxIvNx1arqbMfu3er6CrPQUPj4Y7VkPNhny2p5zdch7EeCEBtKSk/K86Og4COrO4/N7XzWun79OmvXrmXUqFFUqFAhx/NZKxHXrl2bESNGMH78eExZ62Tn4oMPPuC3335jT9bEAEKUQdYm7wL45BO1curkyZlt1aqpSb1OnlRvqeTHHjkkymu+DmEfcjvGhipOr5jncz3r92Rq56kWnefV1a+y9+W9GY8DPwvMMTuihOcyV5qP06dPoygKjRo1suj4iRMn8t133/HTTz8xcODAPI+79957eeaZZ3jnnXcy1pUIUZSypjGvUEFD585F/5f58uVq3o6s22Zr1FBnDcxvyrt2qW/Sw4aB+b9Z+/Zq39LSsp/vuecsv7Y9tqwWdzE3UX7JTEg5oeR2gzcf1apV48033yQsLIz09PR8j33vvff4559/WJd1v58QRcAeacwtzVw6dap6O+XXXzOPCQqCmBj47bei619RMRdz699f/SwBiCgKMhNiQ4njE/N8TqfVcTT2qEXn+aLnF9keR46JvJtuAVC/fn00Gk3G4lNLhISEMGfOHObMmZPvcXXr1mX48OGMGzeO+fPn321XhciVJZk8bX2rwJrMpc89B5UqZd8iq9Wqa0CEELmTmRAbquBUIc8PFwcXi89z57G5nc9aVapUoVu3bsyePZukpJxrSm7mkqGoYsWKhIaG8v7773Pr1q18zx8WFsbJkydZsmSJ1X0ToiAFBQMAw4fD2rXZn5szR13wef58Ztvu3WrAMGlS9mMHD4Y2bTLTkIO6CNPSzKXPPguLF2dmKxVCFEyCkHJk9uzZGI1G2rZty2+//capU6c4duwYn3/+Oe2y/vmWxUsvvYSHhweLFy/O99w+Pj6EhITw+Z0JCYSwAUvSmF+/DhMnZm//8ks1W+i5c5ltly6pwcKddw+PHoW9e+Hatcy2rP/Oj6UZToUQ2UkQUoy83LwKnBFxcXDBy82rSK5fp04d9u3bR+fOnXnjjTdo2rQpwcHBRERE8NVXX+X6GkdHR6ZOnUpqasG7e958800qVsx7ca4QhaEolr/J+/llf9y/v5oELGtyrWbNYMYM9TZKVp98omYsbds2s83SfBiSvEuIwpE1IcWopkdNTow+kW8eEC83ryJJVGZWvXp1vvzyS7788stcn88t02n//v3p379/trZJkyYx6Y75bHd3d2JjY23VVVHO6fXwzTdqaXhLC6OFhGR/HBqa85i6dXMeB/DQQznbunaV5F1CFCUJQopZTY+aRRpkCFFWaDTqmozTp9Uso/YIBuyVuVSI8kJuxwghSoSEBHXmw/xG7+CglqGfPRtGjrRfJk9J3iVE0ZGZECGE3en10KSJuvi0Rg21IiyoRdnMzMFAbknDZs0q+iyikrxLCNuTIEQIYRdJSWCuIODoCP36qQtD83tjNwcDGzcaWLPmAD16tKRzZ4diCQbMybuEELYjt2OEEMXKaFQXhlavrhZ3M5syBY4cgW7d8n+9OY35gw9e4qGHFJmNEKIUkyBECFGsdDp1oemtW/DTT5ntbm5ye0OI8kaCECFEkTp9Gl59Vb39YjZtmprdNLcttEKI8kPWhAghrGY0WrZIU1GgVy+1bH2dOvD662p7y5bF2l0hRAll95mQ2bNnExgYiIuLC0FBQezatSvf42fNmkXDhg1xdXUlICCA119/PVs2z0mTJqHRaLJ9WFq+XghRMHMl286dYcAA9XPWSrbHjmVus9Vo4K231N0u7dvbq8dCiJLKrjMhS5cuJSQkhLlz5xIUFMSsWbPo1q0bJ06cwNvbO8fxixcvZty4cSxYsIAHHniAkydPMmTIEDQaDTNnzsw4rkmTJmzYsCHjsYODTPgIYQsFVbJ94AH491/46y812yjACy/Aiy8Wf1+FKOmi4qMyMmgbDAbOJJ9hf/T+jPesos6gXRLYdSZk5syZDB8+nKFDh9K4cWPmzp2Lm5sbCxYsyPX4bdu20b59ewYMGEBgYCBdu3alf//+OWZPHBwc8PX1zfjw8iqaWiylzZAhQ+jTp0+uzx08eJDHHnsMb29vXFxcCAwMpF+/fly9ejXX2aU7P8zn12g0jBgxIsf5R40ahUajYciQIUU4QlGULKlke/Cg+jnrf8k7k4sJIdQApOGXDWn9TWtaf9OaoAVBvHHyDYIWBGW0NfyyIVHxUfbuapGy2xRBeno6e/fuZfz48RltWq2WLl26sD1rLe0sHnjgAX788Ud27dpF27ZtOXv2LKtXr2bgwIHZjjt16hR+fn64uLjQrl07pk+fTs2aeUeTaWlppKWlZTxOSEgAQK/Xo9frsx2r1+tRFAWTyYTJZLJ63Nls2IBm7FiUWbOKrP63cvvdQVGUjI87+x0bG8sjjzxCr169WLNmDZ6enkRGRvLHH39w69YtQkJCeOmllzKODwoKYvjw4byY5c9bk8mEoigEBASwZMkSZsyYgaurKwCpqaksXryYmjVr5nr9O8+h1+vR3cU2CfP37M7vXVlVXOPdvFnDxYt5/8pQFEhMhAULDDz/vEJRdke+x2VbeRhvdEI0qYb8C4OmGlKJToimulvpqpBozffNbkFIXFwcRqMRHx+fbO0+Pj4cP34819cMGDCAuLg4OnTogKIoGAwGRowYwYQJEzKOCQoKYuHChTRs2JArV64wefJkOnbsyJEjR6hUqVKu550+fTqTJ0/O0b5u3Trc3NyytZlnWRITE0lPT7d22JkUhYrjxuFw7BjGceNIjIgo0j8Zb926hV6vx2AwZARZZhs2bCA+Pp4ZM2ZkTANWrVqV1q1bA2pwkPXroNFocHR0zNaWkJCAXq+nWbNmnDt3jp9++olnnnkGgF9//RV/f39q1aqFXq/PcX2z9PR0UlJS2LJlCwaD4a7HvH79+rs+R2lSVONNTnbg33/92L3bFyj4l+GRIwdYvfpSkfTlTvI9LtvK8njPJJ8p+CBg69atXHGzsIx0CZGcnGzxsaVqscSmTZuYNm0ac+bMISgoiNOnTzNmzBimTp1K6O29fj169Mg4vnnz5gQFBVGrVi1++eUXXnjhhVzPO378eEKylNVMSEggICCArl274u7unu3Y1NRULly4QMWKFXFxccl+oqx7EAuyYQPa/fsBcNi/H/cdO+CRRyAtDbRauD2LkOd5zakmC6AoCrdu3aJSpUo4Ojri4OCQY0y1a9fGYDAQERHBU089lXF7JS9arRYXF5cc5zGf/8UXX+SXX37JmClZunQpL7zwAps2bcLR0THH68xSU1NxdXXlwQcfzPm1tYJer2f9+vUEBwfj6OhY6POUFrYc79mz8M8/GgID1YRgANeuwYABlp+3R4+WPPRQi7vqR0Hke1y2lYfx7o/eDycLPq5Dhw608m1V9B2yobz+0MyN3YIQLy8vdDodMTEx2dpjYmLw9fXN9TWhoaEMHDgw482tWbNmJCUl8dJLL/Huu++i1eZc4uLp6UmDBg04ffp0nn1xdnbG2dk5R7ujo2OO/wBGoxGNRoNWq815vTzeXAuk06END1ezN/Xrp9YU37Qp8/k6dSAuLvtrcrsxnwvzrY+s6zfu7PcDDzzAhAkTeP7553nllVdo27YtDz/8MIMGDcoxU2WW23nM5x84cCATJkzgwoULAPz7778sWbKEzZs35/o6M61WmzHLYotfPLY6T0lmNMK2bRq2bPGnQgUni1OYKwocPQp796o/cuYf/59/hsmTYdCgzDuEvr7w3HPqVtzFi9VtuflVsi2uNOpQPr7HWcl4S7erSVfZeXEnuy7tYv1Zy2Z5jsQeoUX1Fjg75HyPKqms+Z7ZbWGqk5MTrVu3JiIiIqPNZDIRERFBu3btcn1NcnJyjjcw89oBJY835cTERM6cOUP16iX4nprRCLt3Z67qs4P333+f6Oho5s6dS5MmTZg7dy6NGjXi8OHDVp+rWrVq9OrVi4ULF/Ldd9/Rq1cvWRxcBMxbZYODHZg5sw3BwQ7ZtsqamUxw4gTs2ZO9vWNHGDxYTZVu1r69Wh+lxR0TGT/+CB9/DF98oT4u7kq2QpQ2yfpkEtIyZwR+O/obPp/48NiSx3jvn/fYeWmnRed54Y8X8PzQk87fdyZsYxgbzm4gRZ9SVN0udna9HRMSEsLgwYNp06YNbdu2ZdasWSQlJTF06FAABg0ahL+/P9OnTwegd+/ezJw5k1atWmXcjgkNDaV3794Zwcibb75J7969qVWrFpcvXyY8PBydTkf//v2LfkCJiQUfoyjqTMfBg2rwYabTwbp16mzInb/FIyNt2s28VK1alaeffpqnn36aadOm0apVKz755BO+//57q881bNgwRo8eDai5YIRtFbRV9ocf4Pnn1baff1b/bd4+C2rQ0KmTOsGWZU02wcHqR17sWclWiKKSdatsbgraKmtSTByPO54xy7Hz0k4OxRzigy4f8OYDbwLQwrcFGjTcU+0egvyD8K3oy/St0wvsm6eLJzdTb7IpchObIjcBcGTkEZp4NwHg/M3zVHKuRBXXKlaMuOSwaxDSr18/YmNjCQsLIzo6mpYtW7J27dqMWwBRUVHZZj4mTpyIRqNh4sSJXLp0iWrVqtG7d2/ef//9jGMuXrxI//79uXbtGtWqVaNDhw7s2LGDatWqFf2ALFmn8ddfsG9fznajUf1T9d9/c1bwsnD9hy05OTlRt25dkqxZ55JF9+7dSU9PR6PR0K2gimTCKpZslR07Fvr3V+PZ1q3VJUZuburz5lmLO2dMLCVl7UVZYt4qm99OFRcHF06MPpEjELmUcIlBKwex+9JubqXfyvG6Y7HHMv5dt3JdbrxzAw8XDwD2XdlnURCyYeAGKjhVYMv5LfwT9Q9Hrh7hnmr3ZDw/PmI8Px/5mWbezXiw1oN0rNmRjrU64lfJL98x303QZUt2X5g6evTojL+Y77Qp67oI1J0p4eHhhIeH53m+JUuW2LJ7tqUoarEMrVadI7+TVqs+37Vrke2UiY+P58CBA9naDh8+zF9//cWzzz5LgwYNUBSFP/74g9WrV/Pdd98V6jo6nY5jx45l/FvYzj//ZJ+FyM21a+pxnTpBw4aQkAC2zNknZe1FWRGXHGfRVtkZ22Zw6dYlGldrzJTOUwCo6laVf87/g96kx83RjTZ+bWjr15agGkG09W9LgHtAxjk0Gk1GAALqG72Lg0uBwU+1CtWo6VGTRl6NeKn1SzmOuZp0FYDDVw9z+OphZu9WZ57rValHp1qd+Kb3N9k2G9xN0FUU7B6ElCvp6RAVlXsAAmr7hQvqcbkslLWFTZs20apV9pXWnTt3pl69erzxxhtcuHABZ2dn6tevz7fffpsjB4s18toFI+7OFQt365mP02hsG4AIUR59vutzAM7eOJsRhLg4uPDzkz9Tr0o9mng3wUFr+X+0mh41OTH6RLaMqVu3bqVDhw5WZUzdMGgDV5OusjVqK1vOb2HL+S0cjDnI6euncXd2zxaAhG0MQ2/UWxR0xSXHSRBS5jg7qwtQY2PzPsbbu8gCkIULF7Jw4cK7Pk9kHmtUCjr3ypUr7/ra5dmFCxAQoN7+sERJXostREmRmG7BWj6gc2BnutXtRruA7Bsnnmz8ZKGvXdOjZsYbvV6v54rbFVr5trJ6R5B3BW/63tOXvveoi7LiU+PZdmEbRiVz3WGyPpnpW6djMN19DiZbkiCkuAUEqB9CWCg5GZ55Btavh9On1fUXNWqoi1Dz2yrbsWPx91WIkk5RFE5cO8HqU6tZdWoVWyK3WPS6T7p+wr3V7y3i3tmGh4sHPer3yNaWbkwn7MEw/jz1J7su5V8otjhJECJECefmpuarMxph40Y1h8dnn6m7YDSa7IGIbJUVInfbL2xn8eHFrD69mrM3ztq7O8XO08WT0IdC6dWgF62/aW3v7mSwawE7IUROBw6olWezbp394gs4dkwNQCBzq6y/f/bX1qihtstWWVHenb95Pls+jTWn1/Dl7i85e+MsTjongusEM6vbLFY8s8KOvRQyEyJECWIwQO/e6u6Xe++FUaPU9qZNcx5r3iq7caOBNWsO0KNHy2LNVipESaI36tl2YVvGbZb/Yv9jZb+VPN7ocQD6NOpDdGI0ver34pE6j1DRqSKgbpUV9iNBiBB2du4c1K6t/tvBAd59FzZvVksJFUSnU2u8JCVd4qGHWkgAIkqtrLkrDAYDZ5LPsD96f747RRLSElhxbAWrT6/mr9N/EZ8Wn/GcVqPleNxxHkcNQu6tfi/f9P4mx3Ut3Srr5SZZn4uCBCFC2ImiwNChanbTjRvVRLoAI0aoH0KUF3nmrshS4M3FwYVjo47h4exBZdfKAMQmxTLkf0MyjqnqWpUe9XvQq34vutbtalEW0Tu3yuamOJN3FbWSFnRJECKEnWg0aiZTRVFnPsxBiBDljaUJw1p/3ZoHAx9kRT91HUfdKnV58p4nucfrHno16MV9fveh01o/HZh1q2xZV9KCLglChCgmp0/DtGnw3nvgdzujcmgovPwytGxp164JUSpcT73Ozos7MSkmtBp1X8WyZ5bZuVelT0kKuiQIEcIGjMaCa6m8+KI641GxInyuJl/Ezy8zIBFC5O+rXl8xrNWwjABElH7ynbSjqZGRaDdtYmoxVckVRWP5cggMhM6dYcAA9XNgIMydq2bgNwsLg549M7fZCiGs09a/LU46J3t3Q9iQBCF2MjUykrDISBQgLDKy2AKR6OhoxowZQ7169XBxccHHx4f27dvz1VdfkZycDEBgYCAajQaNRoObmxvNmjXj22+/zXaehQsX4unpmes1NBpNuUnRvny5mjTszoJyFy/CyJHw2muZbQ8/DKtWQZs2xdtHIUqy8zfP89a6t+zdDWEnEoTYgTkAyao4ApGzZ8/SqlUr1q1bx7Rp09i/fz/bt2/n7bff5s8//2TDhg0Zx06ZMoUrV65w5MgRnn/+eYYPH86aNWuKtH+ljdEIY8bknjrd7Mcf1eOEENmlGlJ5b8t73DP7Hv6O/Nve3RF2ImtCilluAYiZuT00MLBIrv3KK6/g4ODAnj17qFChQkZ7nTp1ePzxx1GyvJtWqlQJX19fAN555x0++ugj1q9fT48ePXKct7z655+cMyB3SkpSj5Oy90Jk+vPkn4xZOyYjffq9vveyL1qShpVHEoTYgKIoJJtMBR73QVQU750/n+8xYZGRpCsK42oWvHLZTavNVqY5P9euXcuYAckagGSV27lMJhMrVqzgxo0bODnJvdisrlyx7XFClHVnb5zltTWvserUKgD8Kvkxo+sM2tVoR6PZjUpM7gpRfCQIsYFkk4mK//xjs/O9d/58gcEKQGLHjlSwMEXm6dOnURSFhg0bZmv38vIiNVX9jz9q1Cg+/PBDQJ39mDhxImlpaRgMBqpUqcKLL75o5UjKturVbXucEGVdTGIMq06twlHrSEi7ECY+ODEjfXrW3BUGg4GtW7fSoUOHfDOmitJPgpBybteuXZhMJp577jnSslRMe+uttxgyZAhXrlzhrbfe4pVXXqFevXp27GnJERkJ27ZBv35qwbhLl3JfF6LRqM937FjsXRSiRFAUheNxx7mn2j0AtAtox6fdPqVHvR409Mr+B1HW3BV6vZ4rbldo5dsKR0fHYu+3KD4ShNiAm1ZLYgHvNJbcislqYq1aBd6ScdNavq64Xr16aDQaTpw4ka29Tp06ALi6umZr9/Lyol69etSrV49ff/2VZs2a0aZNGxo3bgyAu7s7SUlJmEwmtFn6cfPmTQA8PDws7ltpcvYstGgBqanQpAl89pm6O0ajyR6ImO9szZqVM1+IEOXBsdhjvLrmVbZGbeXoqKPUqaz+rhl7/1j7dkyUKLI7xgY0Gg0VdLp8P6bWrs0UCxecTgkMZGrt2gWe09L1IABVq1YlODiYL7/8kqSkJKvGFxAQQL9+/Rg/fnxGW8OGDTEYDBw4cCDbsfv2qYvLGjRoYNU1SovatSE4GO6/X0061rcvLFsG/v7Zj6tRQ23v29c+/RTCXhLSEnhz3Zs0n9uciHMRAOy+tNvOvRIllcyEFCPzrpe8dseAGoAU1e6YOXPm0L59e9q0acOkSZNo3rw5Wq2W3bt3c/z4cVq3bp3na8eMGUPTpk3Zs2cPbdq0oUmTJnTt2pVhw4YxY8YM6tSpw4kTJxg7diz9+vXD/8535VJKUeCXX6BPH3B2Vmc4vv8e3NwyZzj69oXHHy84Y6oQZZmiKCw+vJi31r/FlUR1NfZjDR/j026fZsyCCHEnCUKKWX6BSFEGIAB169Zl//79TJs2jfHjx3Px4kWcnZ1p3Lgxb775Jq+88kqer23cuDFdu3YlLCyM1atXA7B06VLCw8N5+eWXuXz5MjVq1OCJJ54gNDS0yMZQ3IYMUavcTpgA77+vtlWqlPM4nU624YryS1EUuv/UnXVn1gFQr0o9Puv+GT3r97Rzz0RJJ0GIHeQWiBR1AGJWvXp1vvjiC7744os8j4nMY6Zm7dq12R57enry2Wef8dlnn9myiyVKnz6wdCl4yc5AIfKk0Wh4oMYDbI3aysSOEwlpF4Kzg7O9uyVKAQlC7MQccIRHRjK5mAIQUbDLlyEuDpo3Vx8/8QScOZNzzYcQ5ZlJMfHd/u9oXK0x7QLaAfB2+7cZ1moYAR4Bdu6dKE0kCLGjUAk+SpStW6F3b6hWDQ4cUNd9gAQgonyJio/KyNeRm0sJl5i6ZSq7L++mpW9L9gzfg06rw9XRVQKQUmhqZKRd/xiWIESI25o2VQMPDw+4di0zCBGivIiKj6Lhlw3zzVxqVsmpEoOaD0Ihn+JJokTLWkakqMuG5EWCEFFuKQrs3ZtZ1dbTEzZtUrfhOsj/DFEOxSXHWRSA9Krfi28f+xbfir7F0CtRFPIqpArFG4jYPU/I7NmzCQwMxMXFhaCgIHbt2pXv8bNmzaJhw4a4uroSEBDA66+/npF2vLDnFOWP0QhPPw333Qd/ZyngWb++BCBCFGRK5ykSgJRiBRVSLeqK7lnZNQhZunQpISEhhIeHs2/fPlq0aEG3bt24evVqrscvXryYcePGER4ezrFjx5g/fz5Lly5lwoQJhT5nYSn51W8XhVKcX1OdTl374eAAx48X22WFEMKu8gtAzIozELFrEDJz5kyGDx/O0KFDady4MXPnzsXNzY0FCxbkevy2bdto3749AwYMIDAwkK5du9K/f/9sMx3WntNa5joGycnJNjmfyGT+mhZVrYjYWIiPz3z80UewZw/kkx5FiHLFpBRcDVyUXpYEIGbFFYjYbeI5PT2dvXv3ZksFrtVq6dKlC9u3b8/1NQ888AA//vgju3btom3btpw9e5bVq1czcODAQp8TIC0tLVvxtoSEBEAtoqTX63McX6lSJWJiYjCZTLi5uVmVPr24KYpCeno6KSkpJbafiqKQnJxMbGws7u7umEwmTKbC/TI0GmHTJiNbtvjj7GykUyd11mPtWg0vvKCjZ0+FefOMALi4QOPGkMu3uFQx/4zm9rNaVpW3MRfHePdH72fY78MsOtZgMBRpX8rb9xeKZ8zhVgYV4ZGRjCvE9kBrxmC3ICQuLg6j0YiPj0+2dh8fH47nMT8+YMAA4uLi6NChA4qiYDAYGDFiRMbtmMKcE2D69OlMnjw5R/u6detwy2OLRKVKlUhKSspWvE0Unslk4tatW5w6darQ59i+vTrfftuMa9dcgTbMnAlVq6bw4ouH8fBIIy6uA5s23eK33/7B1dVou86XEOvXr7d3F4pdeRtzUYw3yZjEz1d+ZnXcakxYFvxv3bqVK25XbN6XO5W37y8U3ZhNwAOurvzr5GTxa55NTc3IkG0Na+4UlKoleJs2bWLatGnMmTOHoKAgTp8+zZgxY5g6depdpQofP348ISEhGY8TEhIICAiga9euuLu75/k6o9GIwWAo0etDDAYD27Zt44EHHsChhK641Gg0ODg4oLuLYisrVmj46CMdd34rrl934aOP7mPJEiP/+5+Rzp3dcHbudpc9Lln0ej3r168nODi43JQ9L29jLqrxLv1vKW9teIvopGgAgmsHs/5cwW+CHTp0oJVvK5v1407l7fsLRTdmRVFYc+MGk6KiOGRF8dLwmjV5N6BweV/MdxMsYbd3JS8vL3Q6HTExMdnaY2Ji8PXNfdV1aGgoAwcO5MUXXwSgWbNmJCUl8dJLL/Huu+8W6pwAzs7OODvnTDHs6OiY7w9DafjPodfrMRgMVKxYsVT0tzCMRnjjDXIEIACKokGjgTffdODcubJdVK6gn9eyqLyN2dbjXXVmFdFJ0dSvUp/ZPWfT0KthgXlCXBxc8HX3LZave3n7/oJtx7zpxg0mnDvH9ttBgbtOxxsBAaSbTLwfFZXn6+62jIg1/bdbEOLk5ETr1q2JiIigT58+gDolHxERwejRo3N9TXJyco7bH+a/nhVFKdQ5Ren3zz9w8WLezysKXLigHidF5kR5lqxPJlmfjJebWgxpRtcZNPNuxhvt3sio9XJi9Il8M6Z6uXlR06NmsfRXFM7uhATePXeO9TduAOCq1fKqvz9v16xJ1dsBgrNWa5dCqney6/x8SEgIgwcPpk2bNrRt25ZZs2aRlJTE0KFDARg0aBD+/v5Mnz4dgN69ezNz5kxatWqVcTsmNDSU3r17ZwQjBZ1TlC0mE6xZY9mxV4r+FrYQJdafJ//k1TWvcp/fffzy9C8A+FXyY0LHCdmOq+lRU4KMUupIYiKhkZGsjFODSEeNhuHVq/NurVr43THbb89CqlnZNQjp168fsbGxhIWFER0dTcuWLVm7dm3GwtKoqKhsMx8TJ05Eo9EwceJELl26RLVq1ejduzfvm2usW3BOUbYYDDBvnmXHVq9etH0RoiSKio9izNoxrDy+EgCDyUBcclzGbIgo/c6kpDApMpKfYmJQUHNvDPTxITwwkNqurnm+riQUUrX7SsXRo0fneatk06ZN2R47ODgQHh5OeHh4oc8pSi9FUdOqR0TAe++pbU5O8NZbMG0aJCXlvi5Eo4EaNaBjx2LtrhB2lW5M59PtnzJlyxSS9ck4aB14/f7XCXsojIpOFe3dPWEDl9LSmBoZyfzoaAy3f/k96eXFlNq1aVyhgkXnsHchVbsHIUJY6upV6NpVnf14+mlo0UJtHz8eGjaEp55SA46sgYg5NcqsWWV7UaoQWZ28dpInlj7B0dijAHSs2ZE5vebQ1LupnXsmbCEuPZ0PoqKYffkyqbdzKnWvUoX3atemdaVKdu6ddSQIESWSosD27XD0KNzeDIWPDwwcCM7OcOfO6b59YdkyGDMm+yLVGjXUAKRv32LruhB251fJj1tpt6jmVo1Pun7CwOYDS2yyQmG5eIOBmRcuMPPiRRKNaq6jDh4evF+7Ng96etq3c4UkQYgokfbvh/bt1aymfftClSpqe37Z9/v2hccfh40bDaxZc4AePVrSubODzICIMs9oMrLs6DKebvI0Wo2Wik4VWdFvBbUr16aKaxV7d09Y4P0LF5ji7k7YhQtMqlMn23PJRiOzL13ig6gorhsMALSqWJFptWvTrUqVUh1gShAiSoR9+yA6Gnr2VB+3agXt2qm3WVJSLD+PTgcPPaSQlHSJhx5qIQGIKPP2XN7DyFUj2XN5D7fSb/HiverUYWu/1nbumbDU1MhIJkdFgUbD5KgodFotoYGBpJtMfHvlCu+dP8+V9HQAGrm5MTUwkL7VqqEtxcGHmQQhokgYjWpejitX1F0pHTvmvSbj99/VGYxateDMGfU4jQa2bgXJii/Kq6j4qIx8HQaDgTPJZ9gfvT8j87GjzpG5u+fy1Z6vUFBwd3ZHp5Gou7TJrahcWGQkBxIT2ZeYSGSqmjgu0MWFSYGBPO/jg86WwceGDfDaa/D559Cli+3OayEJQoTNLV+e+9qMzz5Tb5kcOQJpadD69h9qwcHg6wsPPKBWuTXfepEARJRXUfFRuWcuPZn78c83f56Pgz/Gt2LemaFFyZNfVdvlt3N9+Do5EVqrFi9Wr46TrX8pKgpMmADHjqmfH3kkczV/MZEgRNjU8uXqLpU7t8peuqS2v/QSfP01PPywutUWwNUVIiPVBadCCIhLjss3dbpZoGcgCx5bQOfanYuhV8KW8gtAshpevTqvFKKSrUXWrYPdu9V/796tPu5WvLW15G9NYTNGozoDknsNF/Xz77+DoyN4esLtW5yABCBCFMaSJ5dIAFIKWRqAAEw9f56pFh5rFUWBd9/NvE+u00FoaO6/wIuQBCHCZiyp4XLlCvz2m/phRUVpIUQuHHXlq7hbWRFuZVBh7fEWWbQI9u5V/3oE9bN5NqQYSRAibMbS2iyJiUXbDyFKM6PJyL9R/9q7G6IIvWrl7ZXJts5oal4Lcic7zIbImhBhM5bWZpEaLkLkFJ0YzYL9C5i3bx6RNyPt3R1RBNJNJj6+cIG5ly9b/JoiKSq3bp26UO9OWWdDimltiMyECJvp2BE8PPJeXK3RQECA1HARIjcL9i/g3b/fJfJmJJWcSlfqbVGwnQkJtN67l4nnzpGuKPSoUoWQGjXyfY3NA5AjRyA1VZ3tyGunjVZbrLMhMhMibOa779QttiA1XITIT1xyHAsPLKSZdzO61VP/4hzWahhrT6/lxXtfpF6VerRf0N7OvRS2cMtgYOK5c3xx6RIK4OXoyGf16tHf2xuNRoOng0Oui1RtHoBs3gyPPgqdO8P583C75kwOJhNcuKDuHCiGHQMShAib6d5dzXTatCls3Cg1XITISlEUtkZt5eu9X/Pr0V9JN6bzcO2HM4IQ34q+bBm6BVDzhLg4uOS7TdfFwQUvN69i6bsonNXXrjHy5Emi0tIAGOTjw4y6dfHKsirfHGhkDURsHoCsXQtPPKHOgiQlwZYt6ue8eHsX25ZFCUKEzdSoAdu2qT+7JpPlGVOFKMtupt5k0cFFzN07N6OqLUDr6q0Z0HQAiqLkqP1R06MmJ0afyJYxdevWrXTo0CEjY6qXmxc1PWoW30CExa6mpzP29Gl+vnoVgNouLsxt0ICuVXKv4xMaGIjRZGLK+fOE1apl2wBk+XJ49lnQ66FXL7XSp4uL7c5/lyQIEXfl2jU11Xrbtupj88+2TgedOtmtW0KUGE/+8iR/n/sbADdHNwY0HcDLbV6mjV+bfF9X06NmRpCh1+u54naFVr6tcHSUbbkllaIo/BATQ8jp01w3GNACr9eoweTatalQwF9h7wYE0OrwYXoGBNiuQz/+CEOGqAtOn3lG3ZZbwnIjSBAiCi09Xc2Cun07LF4st1pE2ZS1hktuss5I3Eq7xeLDi3mq8VNUdasKwOAWg7madJURrUfwfPPn8XDxKJZ+i+J1NiWFl0+eZMONGwC0rFiReQ0a0Mbd3T4dmjsXXnlFXZw3dCjMm1cip6MlCBGFpteru2EcHaFBA3v3Rgjby7OGSxYuDi4sf2Y5v5/4nR8P/0hieiJJ+iRC2oUA8Fyz5xjYfGCpLrcu8mYwmZh18SJhkZGkmEy4aLVMCgwkpEYNHO1VAOuTT+Ctt9R/v/qquiCvhBbjkiBEFFqFCurtxuPHoXFje/dGCNuzpIZLqiGVnot7ZjxuULUB3hW8Mx7rtCXvr09hG/tu3WL4iRPsu52BsbOnJ980aEA9Nzf7dEhRYPJk9QPUhGTvvVfsRemsIUGIsNrVq+riaVCDawlARHmn0+h4svGTjGg9gk6BnWw+6/H+hQtMcXcn7MIFJtWpY9NzC+slG41Mioxk5oULGIHKDg7MqFuXIb6+9pvxUhR4802YOVN9PG0ajB9vn75YQYIQYZWjR+GBB2DsWAgPL9EBthDFZs1zawiuG1wk554aGcnkqCjQaJgcFYVOq7V9Bk1hsYgbN3jpxAnOpqozZP2qVeOz+vXxsfeCz3feyQxAPv9cvQ1TCpTMm0SixFq1Sk1I9vff6poQIQQZi1BtLbdqq2GRkUVTVTWP62s3bSq265UEeY35ml7P0OPH6XLwIGdTU6nh7MzvTZuypEkT+wcgoO5+qVwZFiwoNQEIyEyIsNJbb4G/P3TtWuJ2eglhcwaTwW7Xzq/cu7m9KGdEsl6/OK5XEuQ25om1arH06lXGnD7NVb0eDTDK35/3a9fG3aEEvYW2aaPmS6hc2d49sYrVMyGBgYFMmTKFqKioouiPKIEUJXsK9gEDwEsSNYoy7mrSVUavHm2Xa+cXgJgV5YyIvWdg7CGvMTfatYv+x45xVa+nsZsb/7ZqxRf169s/AElKgiefhJ07M9tKWQAChQhCxo4dy/Lly6lTpw7BwcEsWbKEtNspaUXZ9Omn8PzzkJJi754IUTx2XtxJ629as/vy7mK/tiUBiFlYZCRDjx9nR3w8hxMTOZeSwtX0dJKNRpRCFiAraAamLAYi+Y35ZEoKOmByYCD72rShnUcJyfMyebK6PfHpp6EUvwdbHcqNHTuWsWPHsm/fPhYuXMirr77KK6+8woABAxg2bBj33ntvUfRT2MmlS+our7Q06NkTnnvO3j0Somhtv7CdhxY+hN6kp45nHS7euki6MT3P421dwyXcyjf5hdHRLIyOztGuAdy0WirqdFTQ6TI+Z/w7y3Pmti03b7Lq+vV8r1cct2aKczeQJUGfEfXr6VyScm2EhcF//8HEicVW56UoFHo+6d577+Xee+9lxowZzJkzh3feeYevvvqKZs2a8dprrzF06FBJzlMG+PvDmjWwerV6G0aIsu4+//toX7M9VV2rsuDxBdxMvWlxxlRbmBwYaPFMCIC3oyNuOh1JRiOJRiMpt6ujKkCSyUSSyWTzVeRhkZGcTE5mUu3a1HJ2xsGGb87FsRvIYDIRlZbG5MhIfoiJseg1JWJdTEICVKqkbkusWFHdKVDKFToI0ev1rFixgu+++47169dz//3388ILL3Dx4kUmTJjAhg0bWLx4sUXnmj17Nh9//DHR0dG0aNGCL774grbmYiR36NSpE5s3b87R3rNnT1bd/oYMGTKE77//Ptvz3bp1Y+3atVaOUoBa+blzZ3v3Qoiic/7meapXqo6TzgkHrQN/9P+DCo4V0Gg0uDu7F2uhuNDAQBKNRj66cKHAY3OrtmpSFJJvByRJJlNGcJJ0+8PcfmfbnMuXrernj1ev8uPVqzhqNNR1daW+qysNXF1p4Oam/tvNDT8nJ6v+GM1rXQZY/+afajRyLjWV0ykpnElJUT/ffhyZmoqhELerwiMj7ReEnD8PXbrAoEEQGmqfPhQBq4OQffv28d133/Hzzz+j1WoZNGgQn376KY0aNco45oknnuC+++6z6HxLly4lJCSEuXPnEhQUxKxZs+jWrRsnTpzA29s7x/HLly8nPT1zavTatWu0aNGCp59+Ottx3bt357vvvst47FyKp6uKW1oavP02vPtuZlIyIcqqVSdX8fyK53m+2fN80fMLACo6VbRbf04lJ7MsNrbA4/Iq967VaKjo4EBFKxdO+jo5WT0DE28wkKYoHE9O5nhyco5jKmi11DcHJXcEKFXvKMRXmN1ACQYDZ3IJMs6kpHAxLY38wgxnjYZKDg7EWTFLNNleAcipU/DII3DhgroFd8wYsFdNGhuzOgi57777CA4O5quvvqJPnz65VnSsXbs2zz77rEXnmzlzJsOHD2fo0KEAzJ07l1WrVrFgwQLGjRuX4/gqd5RCXrJkCW5ubjmCEGdnZ3x9fS0dlsjijTdg9mzYvBn27SuxJQeEuCtGk5Epm6cwZcsUAPZe2UuKPgVXR1e79WlXQgK9Dh8mTq+njosLvatW5bNLl3Icl1cAcjfM57MkEDFf36QoXEhL41RyMidTUjiZnMyplBROpqRwLiWFJJOJA4mJHLid1jyrKg4OGUHJpbQ0/r55M99rhkVGsvHGDfxdXDKCjtgCAohKOh31XF2p6+pKXReXjH/Xc3XF39kZrUZj8ULgoviaW+TwYQgOhpgYaNgQNmwoMwEIFCIIOXv2LLVq1cr3mAoVKmSbhchLeno6e/fuZXyW1LJarZYuXbqwfft2i/ozf/58nn32WSpUqJCtfdOmTXh7e1O5cmUefvhh3nvvPapWzT2hUFpaWrYdPgkJCYB6y0lfyjNymftvzThefhk2bHBg2jQjRqOC0VhUvSsahRlzaVbexgt3P+ZrydcY/Ptg1p1dB8ArrV/hoy4f4YCD3b6Oa2/c4Nnjx0k2mWhVoQK/N26Mj5MTnjqdukbitvCaNRnn718k/Rzn74/RZMp2vTvdeX0/nQ6/SpV4qFKlbMelm0xEpqVxKiWFUykpnE5Nzfj3xfR0rhsM7EhIYMft37eW2Bgfr2ZLzKKaoyN1TCbqb91KnbQ0ag8fTl0XF+q6uuL9+utoT59Wkxo5OKifHR0zPhudnJjg6IipcWMmZZnNL2jMRSG3n2nN3r3oevVCc/06SvPmGFavVqenS/j/dWu+ThrFyn1cu3fvxmQyERQUlK19586d6HQ62rRpY/G5Ll++jL+/P9u2baNdu3YZ7W+//TabN29mZ9b9z7nYtWsXQUFB7Ny5M9saEvPsSO3atTlz5gwTJkygYsWKbN++HV0upYwnTZrEZHPBnywWL16Mm70KEdmZ0ahBpyvcFj8hSrLTyaf58NyHxOpjcdI48UrAK3Sq0smufYpwdGS2qysmjYaWej3vJCeTdT5mqbMzS5ydeTYtjX7FsB1zqbMzP7u45Gjvn5pqk+unAVe0Wi5rtXzk5mZd/QdF4ZfJk6FNGwwdO+IGVD5+nAfHjSPJx4cNX3+dcehDISF4nj1r0WmnDhxI2LBhOdrHr1zJy0eOcGDUqGKdFq7y33/c/957OKakcL1BA3aEhaGvaL/bhNZITk5mwIABxMfH417ArI3VQUjbtm15++23eeqpp7K1L1++nA8//LDAwCGruw1CXn75ZbZv386hQ4fyPe7s2bPUrVuXDRs28Mgjj+R4PreZkICAAOLi4gr8ApZ0er2e9evXExwcnOutM7PDh0GnKxvF6Cwdc1lR3sYLhR9zij6F+rPrczX5KvUq12PJk0to7t28CHuaP0VR+PDiRcJuzzwMqFaNb+rVw+mONzt7fI/fv3AhxwzMuwEBRX6dgoRXrsy7FSqApyeYc3bcuoXmyBFwcEDJsh5Rs24dxMWBwQDp6Wj0ekhPV2cSsn42GOD0aaZ5emYLRKYsWEDookUogYEYTp7MaNf16wc3bqA0bYrStCk0bYrSuLG6Y6WQsn6PnTZuRPf002hSUjA99BDG5cvVXTGlREJCAl5eXhYFIVbfjjl69GiuuUBatWrF0aNHrTqXl5cXOp2OmDu2SMXExBS4niMpKYklS5YwZcqUAq9Tp04dvLy8OH36dK5BiLOzc64LVx0dHcvML/X8xhITA088ATduwNq1aoG6sqAsff8sUd7GC9aP2dHRkW96f8N3B75jYZ+FeLp4Fl3nCmBUFF47dSpjV8rbAQFMr1MHbT6zAsX5PZ5Upw46rZbwyEgm23I9xIUL8PXXagbERo3U61y8SNjtrcX5yXNdRpUq8OCDOdt79bKsT4oCQUGErl4NQPiQIUxeuJDQxYuhbl00kyZlft0VRV0wd/06bNqU/Tx16kCzZupH06bq5wYN1FtBBdBERNB59Gichw5F9+GHanDUsyfaZcvQutpvnVJhWPMzavXckrOzc46gAeDKlSs4WLka28nJidatWxMREZHRZjKZiIiIyDYzkptff/2VtLQ0nn/++QKvc/HiRa5du0b16tWt6l95odNBYCD4+sI999i7N0LY1vmb5/k36t+Mx483epwV/VbYNQBJNRp55r//mHP5Mhrgs3r1+LBu3XwDEHsIDQzE1KmTbRdkvvYavP8+zJmTeZ2OHZny11/5vmzKX38RWsB6xEJbtw527wajkdBFizA98gihixaB0ajWY6lWLfvxf/0F330HISHqolHzH81nz8L//gfvvQfPPgtNmkCFCtCypfoXnpnRmL0WhqKgnTgR94sX0U6dqgYgTz0FK1ZAKQtArGV1ENK1a1fGjx9PfJbFQTdv3mTChAkEB1tfyjokJIR58+bx/fffc+zYMUaOHElSUlLGbplBgwZlW7hqNn/+fPr06ZNjsWliYiJvvfUWO3bsIDIykoiICB5//HHq1atHt27drO5feeDlBevXq5VxS2HpASHy9Nfpv7j3m3t5fMnjRMVnTvnbM5HiDb2ebocOsTwuDieNhiWNG/NajRp260+RSkiAL7+ErLtPRo1SEw917ZrZlp5O6HffMWXBglxPM2XBAkIXLlTfnG1NUdS8G3mt99Bq1efNQYNGoxaLGzIEZsxQA5grVyA2Vv0l+tlnMHw43H+/ensmPR0OHsw+G7J0qfrLdtQo9fG6dWj37lVPD2o+kJ9/LhdVQq2+HfPJJ5/w4IMPUqtWLVq1agXAgQMH8PHxYdGiRVZ3oF+/fsTGxhIWFkZ0dDQtW7Zk7dq1+Pj4ABAVFYX2jh+OEydOsHXrVtatW5fjfDqdjkOHDvH9999z8+ZN/Pz86Nq1K1OnTpVcIXc4fx7Mf1g4OUFZ/T0oyh+TYuL9Le8TvikcBYU2fpYvmC9KF1NT6X7oEP8lJ+Ou07GyaVM6l8XI/+hRdZ//Dz9AYqJ6C+bDD9XnunRRP7JydobduwmNjYW0NMKyrNGb4uxM6NixMG1a0aQnT0+HqCjI63aQyaT2Pz09/+t7eeXM7Ggyqb9oDx+GrLmzDh9Wd/mYTBlBkKLRoFEU9fPNm+oUdTlgdRDi7+/PoUOH+Omnnzh48CCurq4MHTqU/v37F/pe5ejRoxk9OvdqlZvuvOcGNGzYMM/iTK6urvxVwLSeUGf5nnlGLU6Xx5deiFLpRsoNBq4YyKpTagbll+59ic96fIaLQ87dHsXpv6Qkuh86xMW0NKo7ObG2eXOal5LdDhYxGNRbEbNnw8aNme2NGll2nzcgAAICCAWMZ88y5fx5wmrVIrSIa8eYAyDySxDn7V24AEirhdq11Y+sJk1Sb9e4umbcCjLPzWkUBfbsUdvLwex9odK2V6hQgZdeesnWfRHFaMMG9XfGiRP27okQtnMw+iB9f+nL2RtncdY5M6fXHIa1yrntsrhtvXmT3keOcNNgoJGbG2ubN6dWLltgS6WYGJg3D+bOVStegvrm+/jj6l84nTtbtwUXeDcggFaHD9OzCHbj5Op2AFRsnJ2hRQt1FuT559VZj6wJmXQ69RZQ165Wf+1Km0LXjjl69ChRUVHZUqgDPPbYY3fdKVH0vvwSOnZU1z4JUVbM2T2HszfOEugZyG/P/Ma91e1f1Xt5bCwDjh4lTVFo5+7OH82a5UhZXuooCmzbps56LFuWmTyrWjV46SU142FxvqmXVuYFsXcyGtX2cjAbUqiMqU888QSHDx9Go9Fk3BYxL/Qylrb0muWI0Zh5m1GjUWcDhSgtouKjMqrZGgwGziSfYX/0/oxdeV5uXszqPgtXR1dCHwylqlvuGZKL05xLlxh96hQK8FjVqvzcuDFupele/4YN6m6Wzz/PXMcRG6v+hX7gQOZx7dqpiyyfeqpUl5UvVlkXxOa2HsW8ILaMz4ZYHYSMGTOG2rVrExERQe3atdm1axfXrl3jjTfe4JNPPimKPopCMhph82YNW7b44+amYcEC9dbmjBkWbVsXosSIio+i4ZcNSTWkZn8iM38ULg4unBh9glndZxVr33KjKAqh587x/u0kXC9Vr87s+vVtWvK+yCkKTJgAx46pFS337lXfDL281Hu5Li4wYIAafOSSO0oUwFYLYks5q9+Ktm/fzt9//42XlxdarRatVkuHDh2YPn06r732Gvv37y+KfgorLV+uFlq8eNEBaMPMmWq7VqtWgm7d2q7dE8IqcclxOQOQO6QaUolLjqOmR81i6lXu9CYTI06eZEF0NKBWXg2tVcuu24ILJeutgv371UWnffqogciPP6q3W+4oKCqscMeCWL3BwL9bt9K+QwcczX8lFnZBbClidRBiNBqpdDt9rJeXF5cvX6Zhw4bUqlWLE7LKsURYvlydFc1tA5F5x5gEIULYXtLtJGSrr19HC3zdoAEv+vnZu1uWi4+HI0fUtMmhodkXTL79trrYVKNRF1WKu5d1QaxeT/yVK9CqlVpkr5ywem6wadOmHDx4EICgoCA++ugj/v33X6ZMmUKdot5KJQpkNKozIHlVBNJoYOxYSl1lXCFKutj0dB4+cIDV16/jqtWysmnT0hGAxMbCt99Cz57qwtKePWHVqowMohlOnVJnR4SwIatnQiZOnEhSUhIAU6ZM4dFHH6Vjx45UrVqVpUuX2ryDwjr//AMXL+b9vKKotxn/+Qc6dSq2bglRpp1NSaH7oUOcSkmhioMDfzZrRjtzcbWS6MIFWLlSnTbdsiX7uoS6ddW1IOV426goPlYHIVlTn9erV4/jx49z/fp1KleuXPrueZZBV67Y9jghilt0YjRLjyxl8ZHFfBz8MQ/WyqUwWQmy/9Ytehw6RIxeTy1nZ9Y2b06jChXs3a2cTp1Sg47ly2HXruzP3XsvPPmkWskyKgq6d8/5+nK0bVQUH6uCEL1ej6urKwcOHKBp06YZ7VVkcVKJYWmNPqnlJ0qShLQElh9bzuLDi4k4F4FJUf8y/+nQTyUqCJkaGZmtquz669fp+99/JBqNtKhQgdXNm+NXkhYSKopaTO2XX9S1HmYaDbRvD337qoGHuUCdosDgweV+26goPlYFIY6OjtSsWVNygZRgHTuqNWAuXcp9XYhGoz7fsWPx902IO8WnxvPiHy/yx4k/SDNm1gu5v8b9DGg6gGeaPGPH3mU3NTKSsNuF2MIiIzmYmMj/rl3DoCh09vRkRdOmeNh777vJBMePQ+PG6mONRs31ceSIui+/c2c18OjTJ7Pya1aybVQUM6v/x7z77rtMmDCBRYsWyQxICaTTqUUcn3pK/f2TNRAx/+Eya1a5qY0kShijycjZG2epX7U+AO7O7uy5vIc0YxqNvBrxXLPn6N+0P3Wr1M32Oi83L1wcXPLdpuvi4IKXm1eR9DtrAGL2W5yaOK1ftWp8f889OBdhDhBNRASdR49GM29e7rdKQK1Y27ixeq81Ojqz/Pxbb8ELL8Cjjxa8pbYo66gIkQurg5Avv/yS06dP4+fnR61atahwx73Pffv22axzonAeeQTeeUfdyp91kWqNGmoA0rev3bomyiFFUdgfvZ+fDv3Ekv+WkGpI5cobV3DSOaHRaJjTcw6+FX1p6dsyz3VlNT1qcmL0iWwZU7du3UqHDh2yZUwtihwhuQUgWTWuUKFIAxAUBe3EibhfvIhp4kR1PUZ6OkREwOnTakZTAHd38PFRt9kePgwPP6y2P/qoddcr7joqolyzOgjp06dPEXRD2NK338IHH6i/e777zsCaNQfo0aMlnTs7yAyIuCtZU6fnJmsgcPr6aX4+/DM/Hf6JE9cycwh5unhyIu4EzXyaAdCjfg+Lrl3To2bGufV6PVfcrtDKt1Whq3dboqAABCA8MhINEGpeV2Fr69ah3bsXQP388MNq9tJbt8DJCYYMUQMQUNd++Pur2UyFKAWsDkLCw8OLoh/ChjQa8PRUb/s+9JBCUtIlHnqohQQg4q7kmTo9C3Pq9N9P/M6ra17N1v5Yw8cY0HQA3et1x9mh5E/nWxKAmJmPs2kgcuuWuovlhRdQIKPUO5s2qZ+rV1enNZOTM4OQunVznkeIEkwqiJRBISFqIctylHRPFANrUqd3CuyEVqOlS50uPNfsOfo06oO7s3sx9fTumRSFcAsDELPwyMi7C0LS0mDxYti+HXbsUBeTmguE3nnszJlqVsLSVItGiFxYHYRotdp884HIzpmSoWJF9bO5wrYQxampd1Oi34imWoVq9u6KVRINBhZGR/PZpUvkkXQ4T5OtCUASEmDbNnUWw7xIy8EBXn0VbieDBNTbLXp99hXmOh38/LOa+liIUs7qIGTFihXZHuv1evbv38/333/P5MmTbdYxYb3jx9XfVffcY++eCEGpCkCiUlP54tIl5l2+TPztP6Q8HRxo6ubG1oSEAl8/5XbekFwZDOqshqdnZj6Of/9V06M3aJAZhOh06hSmkxPcfz+kpKhVau8kScNEGWJ1EPL444/naHvqqado0qQJS5cu5YUXXrBJx4T13n1XTYY4a5Y6UyuEyJuiKOxISODTixdZHhuLeQ63vqsrY2vUYJCPDxUdHApcG5IjAImJUW+n7Nih3lrZvVud8ZgwAd5/Xz0mKEgNQNq1U4MK84Itc7lrRVGPkaRhooyz2ZqQ+++/n5deeslWpxNWMhrV30VaLXTpYu/eCFFy6U0mfouN5dOLF9l161ZG+yOenrweEECPKlXQZnljNwcYuQUiUwICCL16FX7/PXMtR24Bi7u7OiNiVqUK5Fd1XJKGiXLCJkFISkoKn3/+Of7+/rY4nSgEnQ6WLYPLl6E0FO4Uorhd1+uZd+UKX166xMU0NTurs0bDcz4+jKlRg+bmhVS5CA0MhNOnCcuSEXXKH38QOnu2uqA0K40GmjRRb6m0a6d+btTIukWkdyQN0xsM/Lt1K+07dMDR3AdJGibKAKuDkDsL1SmKwq1bt3Bzc+PHH3+0aeeE9SQAESK7E8nJfHbxIt9HR5N8e2bB29GRUf7+jPDzw9vJKf8T7NoF//sfoWvWQLNmhA8ezOSFCwldtEh93stLDTTMH/fdl7ll9m5kTRqm1xN/5Qq0aiXb3kSZYnUQ8umnn2YLQrRaLdWqVSMoKIjKlSvbtHPCMnv2QP36UJIrh4vSy2Ay8P2B73mkziN2TZ2e1fsXLjDF3Z2wCxeYVKdOjucVRSHixg0+vXiR1devZ7Q3r1CB12vUoL+PT95ZTvX67G/0L7yQUfwtdP9+Qn/4IfO5BQvUZGGyLkOIQrE6CBkyZEgRdEMUll6vLq6/eVOtU9W2rb17JMoSRVEY/sdwFh5YyIutXsyWOj03RZU6PaupkZFMjooCjYbJUVHotNqMdRspRiOLr15l1sWLHLm91VUDPFq1Kq/XqEEnT8/cUwxcvAh//gl//KGu7bh4Edzc1Of694dPPlHToWddo6HTwVdfqUGIEKJQrA5CvvvuOypWrMjTTz+drf3XX38lOTmZwYMH26xzomAXL0KlSur6tBYt7N0bUZYoisJb699i4YGFaDVaHm3waLbU6faQ206VsMhIbhmNuGi1fHX5MnG3k+NU0GoZWr06r/n7U98cUJgpCuzbpwYdf/yh/jurLVsyC8W1bg03buTsjGyVFeKuWR2ETJ8+na+//jpHu7e3Ny+99JIEIcWsdm11pjgyUtaoCdv66N+PmLF9BgDzH5vP441ybs8vTvltlf34woWMf9d0duZVf39erF4dz6y3VVJS4O+/MwOPy5czn9No1PUcvXurH02aqO2Kom6Fla2yQhQJq4OQqKgoateunaO9Vq1aREVF2aRTwjoajRqMCGEr8/bOY1zEOABmdJ3BkJZD7NofS+u4PFOtGj/dcw8OWdd7/PAD/Paber8yOTmzvUIFNXjo3Rt69VJ3m9xJtsoKUaSsDkK8vb05dOgQgXdkBzx48CBVq1a1Vb+EBXbvVmeKpXyEsKXfjv7GiFUjABjfYTwh7ULs2h9rCsn9EhtL05QUQtu0yWz86Sf1lgmou03Msx2dOhVcbfaOrbK5kq2yQhSa1W9f/fv357XXXmPjxo0YjUaMRiN///03Y8aM4dlnny1UJ2bPnk1gYCAuLi4EBQWxa9euPI/t1KkTGo0mx0evXr0yjlEUhbCwMKpXr46rqytdunTh1KlThepbSXXmjJpQsUmT7KUmhLAFB60Dw+8dzvsPv2+3PhgVhY03blgcgJiFJyTApUuZDS+9BFOmwP79cP48zJ6trvewtNx9QADce2/eHzVqWNU/IUQmq2dCpk6dSmRkJI888ggOt5PmmEwmBg0axLRp06zuwNKlSwkJCWHu3LkEBQUxa9YsunXrxokTJ/DOZXp0+fLlpKenZzy+du0aLVq0yLZQ9qOPPuLzzz/n+++/p3bt2oSGhtKtWzeOHj2Ki6W/eEq4w4fVBal16qizykLYypONn2RH5R0092meb7HKomBUFP6Nj2fp1av8FhtLTCEqME7+6Sd46ikwJ0988kn1QwhR4lgdhDg5ObF06VLee+89Dhw4gKurK82aNaNWrVqF6sDMmTMZPnw4Q4cOBWDu3LmsWrWKBQsWMG7cuBzHV6lSJdvjJUuW4ObmlhGEKIrCrFmzmDhxYkadmx9++AEfHx9WrlxZ6NmakqZPH3VnzLVr9u6JKAtOxJ3A1dE1Y+dLq+qtiu3aJkVhW3w8v8TGsiw2litZ/siobDLR9/p19ElJ/GDB75gp7u6EfvFF5vZaIUSJVui07fXr16d+/fp3dfH09HT27t3L+PHjM9q0Wi1dunRh+/btFp1j/vz5PPvss1S4PR1w7tw5oqOj6ZKlgIqHhwdBQUFs37491yAkLS2NtCyplxNuV83U6/XoC/GXWHFxcVH/2Muvi+b+l+Rx2Fp5G/PdjjcqPoouP6j/X9YOWEuDqg0sep0mIgLd669j/PRTlEceseqapvPn2XXmDL96erLcaORSlsDD89Ytnti6lWc2buSRfftwvF3Vtt7AgYQNG5bnOcNr1mRcQAB6yP8/RSkkP9NlX1kaszVjsDoIefLJJ2nbti3vvPNOtvaPPvqI3bt38+uvv1p8rri4OIxGIz4+PtnafXx8OH78eIGv37VrF0eOHGH+/PkZbdHR0RnnuPOc5ufuNH36dCZPnpyjfd26dbiVsL+oDAYNV6+64edn3UKQ9evXF1GPSq7yNubCjDfeEM+EUxO4lHaJGs412PfvPk47nC74hYrCzk2b+GD2bMb9/jtBqanqNi1FwTk+HtfYWFxjY3G7/dk1Lo69Y8ZwvGJFtjo6sic1lcseHuq2WcBNUWgfH8+YDz8keM8eHE0mUitXJqF+fVKqVSPFy4vHXVxI//VX3rsjRxHA+JUradWpE6sPH7b6a1CayM902VcWxpycdRdaAawOQrZs2cKkSZNytPfo0YMZM2ZYe7q7Mn/+fJo1a0bbu0wTOn78eEJCMncAJCQkEBAQQNeuXXG3RQ0IG/r5Zw2jRukYOlRh7lxjgcfr9XrWr19PcHAwjuWk5kR5G3Nhx3sr7RbBPwVzKe0SAe4BbBq0iQD3AIteO+3vv5nepw8A0/v0YfKqVYSuXAkXLqDJMquoAHsbNGBu58786ufHefNWV2dnKqWk8FhyMk926ECwpyfOBgMad3eUgAAM/v44ODriDpj/B2rWrWPqo4/idOtWthmRKQsWELpoEYbgYJSuXS0ef2kiP9NlX1kas/lugiWsDkISExNxyqXgk6Ojo1UXBvDy8kKn0xETE5OtPSYmBl9f33xfm5SUxJIlS5gyZUq2dvPrYmJiqF69erZztmzZMtdzOTs745zLFjtHR8cS98Nw5IiaP6lOHQ2OjpZvbiqJYylq5W3M1ow31ZDK08ufZl/0PrzcvFg3cB11quaswZKbqfv2MemO/y/hvXqhiYkh9PRpFI2G/Q88wC/BwfzSqhXnzIG8yURFnY7HqlblGW9vulWujItOl3kSZ2d4+OHcL6ooMHkyaLUZhePChwzJLCSn1eIweTL07Fmmk4bJz3TZVxbGbE3/rQ5CmjVrxtKlSwkLC8vWvmTJEho3bmzVuZycnGjdujURERH0uf1XlclkIiIigtGjR+f72l9//ZW0tDSef/75bO21a9fG19eXiIiIjKAjISGBnTt3MnLkSKv6VxJ99JFaT6taNXv3RJRWBpOBAb8N4O9zf1PRqSJrnltDI69G+b8oJQVcXdWcHXn8sRE2bBjrR47kskbDmdTMInduWi29bwcePapUwTVr4GGpO5KGhS5alFnFFiRpmBCllNVBSGhoKH379uXMmTM8fPuvloiICBYvXsyyZcus7kBISAiDBw+mTZs2tG3bllmzZpGUlJSxW2bQoEH4+/szffr0bK+bP38+ffr0yZEgTaPRMHbsWN577z3q16+fsUXXz88vI9Ap7Ro2tHcPRGmWkJbA2RtncdI58b9n/0cbvzZ5H3zhArzyCpw8ydS1awk7fz7fc/9z+1aMq1bLo1Wr8ky1avSsWhW3wgQeWd2RNExvMPDv1q2079ABx9upAiRpmBClj9VBSO/evVm5ciXTpk1j2bJluLq60qJFC/7+++8c22ct0a9fP2JjYwkLCyM6OpqWLVuydu3ajIWlUVFRaO9ICXrixAm2bt3KOnMWxDu8/fbbJCUl8dJLL3Hz5k06dOjA2rVrS3WOkLg49fdrpUr27oko7aq4VmHTkE3su7KPh2vncvvDZMpMw1ulCvzzD1Mfe6zAACSrN2rUYGody27vWCwgQP0A0OuJv3IFWrWCUj51LUR5Vqgtur169crIUJqQkMDPP//Mm2++yd69ezEaC14seafRo0fneftl06ZNOdoaNmyIoih5nk+j0TBlypQc60VKs0mT4Mcf4bPPQGoEisI4FnuMe6rdA4Cni2fOAOTgQTWb6MGDsGOHuraiQgVYuJBwT0+rrvV+VJTtgxAhRJlT6KojW7ZsYfDgwfj5+TFjxgwefvhhduzYYcu+idtMJti+HeLjoab9qqiLUmz+vvk0mdOEz3Z8lv2J9HT4+Wfo0AFatoR582DXLtixg3iDgYVXrtC1ENURJ99RW0oIIXJj1UxIdHQ0CxcuZP78+SQkJPDMM8+QlpbGypUrrV6UKiyn1aq3wzdtUmtuCWGNFcdW8NKfL6GgcPnW7fL1ly7B11/DN9+AeXeagwOpzzzD6pdfZnGlSvz577+kZZlxrOHkxMUsScXyMiUwkFAJQoQQFrA4COnduzdbtmyhV69ezJo1i+7du6PT6Zg7d25R9k/cptXmvXtRiLxsPLeRZ397FpNi4oWWw/hA102tq7JyJdy+dWr082Pj22+zuGNHfktKIsFoVBchAfe4uTHA25v+Pj7UNe+OyaegnAQgQghrWByErFmzhtdee42RI0fedbp2YbmYGHXRfxlOfSCKyJ7Le3hsyWM4JafzRUwLhv+yA83RBYCaRGx3//4sfv55lnp4EK3Xw+2ttwHOzvT39maAjw/NK1TIVsTOHGDkFohIACKEsJbFQcjWrVuZP38+rVu35p577mHgwIFlphhcSaUo0KMHpKXBTz+pt+yFuNO0TZuY7O5O+KZNhAcHA3A87jg9fupBYnoiPx2uxYA/DwJwrGFDfn71VRY3a8YZc/ZSvZ4qDg484+3NAG9v2nt4oM0n6s0tEJEARAhRGBYHIffffz/3338/s2bNYunSpSxYsICQkBBMJhPr168nICCASrJ/1KbOnYPTp9VZc1mQKnIzNTKSSbe3qE5ydER79iyhBw+y5/om4pLjaOPXhns//JZPas9ncY8e7Hd1VV9oMuGm1dLHy4sBPj4EV66Mk9bydermgCM8MpLJEoAIIQrJ6i26FSpUYNiwYQwbNowTJ04wf/58PvjgA8aNG0dwcDC///57UfSzXKpTR80VtXu3mq5BlGxTIyOL7U05Kj6K6VGXmHstLVt7WFQUrFjBkMR4Br79C6cda3HP1RvQty8ADhoN3atUYYC3N495eVHhLpKIhUrwIYS4S4XKE2LWsGFDPvroI6ZPn84ff/zBggULbNUvcZuHB3TpYu9eiIJkXbBp/lxUb9BR8VHUXTkJQ61BuT4fNmwY4SYjSqoOUtVqlg95eDDAx4cnq1WjqiT3EkKUEHcVhJjpdDr69OlTZtKilwQ3bkDlyvbuhbBEbjtGiioQURSFqcdP5xmAZByn1VFVp2Fcrdr08/YmoBRnCxZClF02CUKEbV27BoGBEBwM338vqdpLsvy2rFoaiBgVhTi9npj0dK6mp3PV/O87227d4rLRiMHCWyjXjAopJpMEIEKIEkuCkBLor78gMRHOn4eKFe3dG5GXgnJmgBqIHE9OprOnZ7bg4mp6esa/4/R68i5CcAcr13CER0bKug0hRIklQUgJNGCAWpcrPl7yg5RUlgQgZouvXmXx1av5HqMBvBwd8XZ0xMfJCe+bN/E5fBjvPXvwjovD58YNvFNTWTp8OJ/ec4/F/ZT06UKIkkyCkBLKivcZYQfhFgYgWQ319VUDDHOgYf7s5ERVBwcctFpITYXWreHo0cwXtmoFL78M/fsT5O5O6oGtfHXTUOD1Rno6yCyIEKJEkyCkBFEUSE5WC5eKkm1yYKDFMyGQTzIvRYH//oOmTdXHLi7qgqDz56F/fzX4aN0625TYiz5u/LRjFgmNhuV5vUrHF/Di42Mt7p8QQthDoavoCtv7+28ICICpU+3dE1GQ0MBA3g4IsOjYPAOQpCRo0gSaN4eoqMz2L7+Ey5fVirZt2uR6Ty4hZhGcy2NL/LkF3IpZZFHfhBDCniQIKUGWLFG35hawfECUAJfS0vjf7SJv+ckWgCgKHDuW+WSFCuDrC25usH9/Znvt2uDunuNcX+3+ij9O/IGXmxcuDi4QlUsgcm4BRC3CxcEFLzevQoxMCCGKj9yOKUHmzoXevaFZM3v3ROTnfGoqDx84wNnUVGo6O/OElxefXbqU47iMAOT6dXWv9TffqHn4L1xQgw9Q27y9cw06zEyKibfXv82M7TNwc3TjyMgjnBh9grhkNQj6+moK31xP56UqTrzccCwwFi83L2p6SK5/IUTJJkFICaLTwWOP2bsXIj+nk5N5+OBBLqSlUcfFhb9btqSWiwtVHR2zF3SrVYvQCxcgNBR+/VWtQgjq7Me+fdCzp/q4Xr18r5esT2bgioEsP7YcgAkdJhDoGYhGo8kIMr700tNz9Wp6duiJo2RDFUKUIhKElADp6eDoKNtxS7qjSUl0OXiQK+npNHR1JaJlS/ydnQEIPXECfvqJ8CFDmLxwIaGbNqkzHmYtW6qLTAcMyHfWI6urSVd57OfH2HlpJ046J757/DsGNBtg+4EJIYSdSBBSAnz4ofrH8vTp0KuXvXsjcnMwMZHggweJ1etpVqEC61u0wMfJSX0yNhZGjiQ0MpLQRVkWhLq5qUHHSy/lucA0L8fjjtPzp56cu3mOKq5VWNFvBQ/WetDGoxJCCPuSIMTOFEVdLnDmDCQk2Ls3Ije7ExLodugQNwwG7q1YkXUtWmQWgfvwQxg3LvcXLlqUUb3WWgv2L+DczXPUrVyX1c+tpkHVBoXsvRBClFyyO8bONBrYvRs++wyeesrevRF3+jc+ni4HD3LDYKCd0UjEN99Q9cCBzAMaN879hTodfPCBGmUWwrRHpjG+w3i2v7BdAhAhRJklQUgJULkyvPaaui5ElBCKwsb9++l28CAJRiMPenjw1w8/4DlvHqxYUfDrjUY1uly3zsLLKSw6uAi9UQ+Ag9aBaY9Mo1qFanczCiGEKNEkCLEjo9HePRDZJCXB77/DiBGsffRRel69SpLJRHDlyqxp3pxKzzwDISHw+OPq8YqiZpbT5vHfSKtVd8cUMBuSbkxn6P+GMmjlIF5Z9QpKIWdPhBCitJE1IXb0+OPg6grTpkH9+vbuTTl16hSsXq1+bNoE6en8r317ngkLI93Jid5pafzStCkuOp26ajjryuH0dDXTqcmU+7lNJnWHTHo63N5Fc6ebqTfpu7QvGyM3otPoaOPXBo1skxJClBMShNjJ+fOwapW6JuTDD+3dm7JFExFB59Gj0cybB927Z38yNRU2b84MPE6fzvb0L08/zXMjRmDQanmqShV+atoUp7xmOpyd1VsusbF5d8bbO88AJPJmJD1/6smxuGNUdKrIL0/9Qo/6PawZqhBClGoShNhJrVpw+LD6flinjr17U4YoCtqJE3G/eBHTxInQrVvm1tjXXoP589UqgWaOjvDgg9CzJz907szQ+HhMwPM+PnzXsKFa2TY/AQHqh5V2XdpF7597czXpKv6V/Fk1YBUtfFtYfR4hhCjN7L4mZPbs2QQGBuLi4kJQUBC7du3K9/ibN28yatQoqlevjrOzMw0aNGD16tUZz0+aNAmNRpPto1GjRkU9jEJp2hRGjbJ3L8qYdevQ7t0LoH5etSrzOUdHNQDx84MXX4TlyyEuDjZs4Jtnn2Xw7QDkxerVWdioUcEBSCEl65N57OfHuJp0lZa+Ldn54k4JQIQQ5ZJdZ0KWLl1KSEgIc+fOJSgoiFmzZtGtWzdOnDiBt7d3juPT09MJDg7G29ubZcuW4e/vz/nz5/H09Mx2XJMmTdiwYUPGYweHkjXhoyiSHbVIKAqEhqLodGjMq37feENdx6HRqBHfoEFq1dos34DPLl5k7O3bMqP9/fmsXj20RfgNcnN0Y2GfhXy15yt+fOJHKjlXKrJrCSFESWbXd+eZM2cyfPhwhg4dCsDcuXNZtWoVCxYsYFwuCaAWLFjA9evX2bZtW0aNjMBcSqQ7ODjgay4QVsKkpsK996o5rMaPV0uJiLtkMmVuhd29m2zhw8mT6nPduuV63+uD8+cZf+4cAG8FBPBhnTpFsjDUaDJy9sZZ6ldVVyB3r9edbnW7ySJUIUS5ZrcgJD09nb179zJ+/PiMNq1WS5cuXdi+fXuur/n9999p164do0aN4n//+x/VqlVjwIABvPPOO+h0uozjTp06hZ+fHy4uLrRr147p06dTs2beFUXT0tJIMxcYAxJupy7V6/Xo9fq7HWo2S5ZoOHbMgUWLFN5914CNT5+Duf+2HkdJodm8Ge0776Ddtw+lXj3IOgsCKDodyrvvYuzcOdvsh6IoTL1wgfdu13d5NyCAsIAADAaDzfuYmJ7I8yufZ+elnWwZvIX6VWy7Faqsf49zU97GLOMt+8rSmK0Zg0axU1KCy5cv4+/vz7Zt22jXrl1G+9tvv83mzZvZuXNnjtc0atSIyMhInnvuOV555RVOnz7NK6+8wmuvvUZ4eDgAa9asITExkYYNG3LlyhUmT57MpUuXOHLkCJUq5T7tPWnSJCZPnpyjffHixbi5ud31WI1GOHq0KjduuODhkUpiohOKoqFDh8t3fe7yqtKFCzT+/nt89+wBwOjoiC6fH/xt4eHEtmoFgAL84OLCitu7VgampvJkliDUlq7rr/Pe2fc4m3IWJ40Tbwe+TRuPNkVyLSGEKAmSk5MZMGAA8fHxuBdQsLNUBSENGjQgNTWVc+fOZcx8zJw5k48//pgrV67kep2bN29Sq1YtZs6cyQsvvJDrMbnNhAQEBBAXF1fgF7AgK1ZoCAnRcelS5l/h/v4KM2caeeKJov/S6/V61q9fT3BwcNko837lCropU9B89x0akwlFp8P04otoduxAc/gwmlxydihaLUqrVhi3bcMEvHHuHLNv/7zMqF2bV/38Ct2dqPgorqVcy/W5U9dP8daGt7iSeIVqbtVY/vRygvyDCn2tvJS577EFytuYZbxlX1kac0JCAl5eXhYFIXa7HePl5YVOpyMmJiZbe0xMTJ7rOapXr46jo2O2Wy/33HMP0dHRpKen42SuapqFp6cnDRo04PQd+SCycnZ2xjmXXA6Ojo539cOwfDk8+2zOhJmXL2t49lkHli0rdH0zq93tWOwuMRE++UT9SEpS2/r0QfPBB+gCA9U9z3kkDdOYTGguXUIxmXjl/Hm+vR2AzG3QgJfvMgBp+nVTUg2p+R5Xx7MO6wetp07lot2LXeq/x4VQ3sYs4y37ysKYrem/3bboOjk50bp1ayIiIjLaTCYTERER2WZGsmrfvj2nT5/GlOXN5uTJk1SvXj3XAAQgMTGRM2fOUL16ddsOoABGI4wZk3vGbnPb2LGSur1ABgN8842aUnbyZDUACQqCLVvUGi4NG2YmDdu7F/buRb9zJ5tmzEC/c2dGm2HXLoacO8e3V66gBRY2anRXAQhAXHJcgQEIwLePfVvkAYgQQpRGds0TEhISwrx58/j+++85duwYI0eOJCkpKWO3zKBBg7ItXB05ciTXr19nzJgxnDx5klWrVjFt2jRGZUm28eabb7J582YiIyPZtm0bTzzxBDqdjv79+xfr2P75By5ezPt5RVEzev/zT/H1qdRZtUrdTvvyyxAdre5u+eUX2L4dOnbMfmxAgLrt6N57ed/Li4dbteJ9Ly+4917SW7akf0ICP8bEoAMWN27M4GLcPeXh4lFs1xJCiNLErlt0+/XrR2xsLGFhYURHR9OyZUvWrl2Lj48PAFFRUWizJIwKCAjgr7/+4vXXX6d58+b4+/szZswY3nnnnYxjLl68SP/+/bl27RrVqlWjQ4cO7Nixg2rVircaaR5LVAp9XLn0229w7BhUqQJhYTByJOQx42U2NTKSyVFRoNEwOSoKRaNhf2Iif1y7hqNGwy+NG9OnmH8WhBBC5M7uWbxGjx7N6NGjc31u06ZNOdratWvHjh078jzfkiVLbNW1u2Lp3Z9ivktUskVGqttoa9VSH0+dCj4+8M47cEdCutxMjYwkLDIyW9uU8+cBcNFqWdGkCd2rVrVZdw1G22/nFUKI8sTuadvLqo4doUaNvDOjajTqHYQ77yqUW99/r67veP31zDZ/f5g+vdABSFbPenvbLACJSYxh6uap9Pq5V8EHCyGEyJPdZ0LKKp0OPvsMnnpKDTiyLlA1ByazZqnHCeC++9RFqAkJalpZFxeLX1pQAAKwMDqaOi4uhOaSYdcao1eP5pu936A3lf6EQkIIYW8yE1KE+vaFZcvUP+izqlGDYt2eW+KYTPDzz+puF7PGjeHQIVi/3uYBiFlYZCRTLTzWLM2QRtZUOk46J/QmPffXuJ/3Or9n1bmEEEJkJ0FIEevbV13qsHEjLF6sfj53rhwHIJs3q1tsBwyAKVPg6NHM55o0sbqyX7iVQYWlx19MuMi7Ee8S8GkAm89vzmh//f7X2T18N9tf2M7AFgNxccg/YHJxcMHLzcuqPgohRHkht2OKgU4HnTrZuxd2sGEDvPYafP45+PmpC0z//FN9rmJFGDcOCnl75HJaGj/FxFDN0ZGrVtQpmJzP9RRFYcv5LXyx6wtWHl+JUVGTuPx06Cc6BXYCIMAjgACPAABqetTkxOgTxCXH5XlOLzcvanrkXbdICCHKMwlCRNFQFJgwQd1iO2AAxMWpbTqdmvcjPBy8va06ZbLRyP/i4vg+Opr1N25gTlmnAyzJ+TYlMDDXNSEGk4EF+xfw5a4vOXz1cEZ7p8BOjL5vNI83ejzPc9b0qClBhhBCFJIEIaJo/PmnmsUUIDZW/dynD3zwgboLxkImRWFrfDzfR0fza2wst7KkmG3v7s4gX1+eqVaNLy5dyndtSF4BCIBWo2XG9hmcvHYSN0c3BjYfyKj7RtHMp5nF/RRCCGE9CUKE7cXHw3PPZW9r1EgtpmPhmo/Tycn8EBPDopgYIlMzU6MHurgwyMeHgT4+1MtS4XhwZS2Xbzkz91rOargjqjozuLK6/MmkmNhwdgMLDyxk/mPzcXV0RavREv5QODGJMQxpOYTKrpULMWghhBDWkiBE2FZcHDzwANy6xdSBAwkfMoTJCxcSumgRrFsH3brl+dKbej1LY2P5ITqabQkJGe2VdDqeqVaNwb6+tPfwQHtHIBMVH0XDLxuqdVxqDoTawzKfPLeAuZsX8Z3OmfEdxrP4yGJOXjsJQHCdYIa2UksEDGg2wIZfBCGEEJaQIETY1gsvwKlTTB04kLBhajAQNmwYaDSEhoZC167ZZkP0JhPrbtzg++hofo+LI+32dlgt0LVKFQb7+PCYlxdu+SRUyVZILmqR+jlwCEQuzHicZkxj0uZJAFRyqsTQlkPpWEsyxQkhhD1JECJs66mnmOrhkRGAmIUNHQoLFhC6bh1K164cTEzkh5gYfoqJyba7pWmFCgz28eE5Hx+qOzsXrg9RizKDkSwCPQN564G3GNh8IJWcKxXu3EIIIWxGghBx9+LjwcMDFIWpR4/mCEDMwoYN498TJ7i8Zw+Hk5Iy2r0dHRng48NgHx9aVKyIxspcIZZa9vQyWvu1LpJzCyGEsJ4EIeLu/PsvPPYYfP01U1u1IiyfNR8AfzVsCElJOGs0PO7lxSBfX7pWroyjtujz5hVVcCOEEKJwJAgRd2fpUrh+nalHjhDmZXlm0JCAAKbVqWOTLkg1WyGEKJ0kCBF359NPISCA8Pvus+plH0RF2SQIiUuOY9TqUXd9HiGEEMVPascI661ZA+bFpDodvPVWvunQc2Pt8bk5GH2Q++bdx54re+76XEIIIYqfBCHCOh98AD17wrBhajXc20IDAxloYRr2/LKXWmrnxZ08sOABIm9GUsujFk46p3yPl0JyQghR8sjtGGEZRVELzn30kfo4ICBbvo9F0dH8bE7Png9bBCAALX1b0sy7GZ4unvz85M/cSr+VUUjOYDCwdetWOnTogIOD+iMuheSEEKLkkSBEFMxohBEj4Ntv1ccffQRvvZXx9CdRUbx19iwAz3l7U8/Vlcnnz+c4zd0GIAlpCVRwrIBOq8PZwZnVz63Gw9kDnVZHZdfKGUGGXq/nitsVWvm2wtHRsdDXE0IIUbQkCBH5S0uDgQPh119Bq4Wvv4YXXwTU4nJvnTnDzIsXAXijRg0+qlsXrUaDTqPJVlDubgOQ43HHeXzJ4/Rt1JfpXaYDUMW1SqHPJ4QQwv5kTYjIW1KSmgPk11/B0VHdjns7AEk3mRh07FhGAPJxnTp8Uq9eRl2X0MBApgQGouHuA5A/T/5J0LdBnLx2kp8O/0R8avzdjkwIIUQJIDMhInc3bsCjj8K2beDmBitWqHVfgESDgSf/+491N27goNGwoGFDBvr65jhF6F0GH4qiMO2faYRuDEVBoWPNjix7ZhkeLh6FPqcQQoiSQ4IQkVN0tFrt9tAh8PSEVavUyrhAbHo6vQ4fZvetW7hptfzWpAndq1a1eRcS0xMZ+r+hLDu6DICRbUYyq/usAnfBCCGEKD0kCBHZRUZCcDCcPg0+PrBuHTRvDsC5lBS6HTrEqZQUqjo4sKp5c4Lc3W3eBZNiInhRMDsu7sBR68jsnrMZ3nq4za8jhBDCviQIEZmMRujVSw1AAgNh/XqoVw+Ag4mJdD90iOj0dGo5O/NXixY0dHMrkm5oNVpebfsqkTcjWfb0MtrXbF8k1xFCCGFfsjBVZNLp4KuvoE0b2Lo1IwDZdOMGD+7fT3R6Os0rVGDbvffaPABRFIXoxOiMxwOaDeDE6BMSgAghRBkmQYiAlJTMfz/4IOzcCf7+ACy7epVuhw6RYDTyoIcHm1u2xM/Z2aaXTzWkMvR/Q2n9TetsgYi7s+1v9QghhCg57B6EzJ49m8DAQFxcXAgKCmLXrl35Hn/z5k1GjRpF9erVcXZ2pkGDBqxevfquzlmu/e9/UKeOugjVTKv+WMy5dIlnjh4lXVHo6+XFX82b42nj5F+XEi7x0MKH+P7g98QkxrDl/Babnl8IIUTJZdcgZOnSpYSEhBAeHs6+ffto0aIF3bp14+rVq7ken56eTnBwMJGRkSxbtowTJ04wb948/G//1V6Yc5ZrigIzZ6q7YWbPztKsEHbuHKNOnUIBRvj58UuTJrjodDa9/LYL22gzrw27Lu2iimsV/nr+L55p8oxNryGEEKLksmsQMnPmTIYPH87QoUNp3Lgxc+fOxc3NjQULFuR6/IIFC7h+/TorV66kffv2BAYG8tBDD9GiRYtCn7Nc02hg5UoID88IQgwmEy+fPMnU22nXJwcGMqd+fXRZ6sTYwrf7vqXTwk5EJ0bT1Lspu4fv5pE6j9j0GkIIIUo2uwUh6enp7N27ly5dumR2RqulS5cubN++PdfX/P7777Rr145Ro0bh4+ND06ZNmTZtGkajsdDnLHcUBTZtynxcuTJMmgQODqQYjTz533/Mu3IFLTC3QQPCAgPR2DgAmb9vPsP/GI7epOfJe55k+wvbqVO5jk2vIYQQouSz2xbduLg4jEYjPj4+2dp9fHw4fvx4rq85e/Ysf//9N8899xyrV6/m9OnTvPLKK+j1esLDwwt1ToC0tDTS0tIyHickJABqITS9Xl/YIZYI5v7r9XowmdC++Sa6L7/EOGMGpldfzTjuhsFA32PH+DchAWeNhh8bNuTxqlWLZPx9GvRhptdMnmn8DOPbj0ej0dj0OtnGXA6Ut/FC+RuzjLfsK0tjtmYMpSpPiMlkwtvbm2+++QadTkfr1q25dOkSH3/8MeHh4YU+7/Tp05k8eXKO9nXr1uFWRLkwiku1gwfpPG8eB4YNo8Y//1Bz40YA/jt+nHO3F/TGaTRMqVCBKJ0ON0Xh3cREHHfuZHV+J85DbHosCYaEHO3X069T2bEyHo4eVHOqxiS/STglOLFmzZq7GV6+1q9fX2TnLonK23ih/I1Zxlv2lYUxJycnW3ys3YIQLy8vdDodMTEx2dpjYmLwzaUOCUD16tVxdHREl2WB5D333EN0dDTp6emFOifA+PHjCQkJyXickJBAQEAAXbt2xb0IMoIWG0VBO2UKuosXaffZZ2ji41F0Oozffss9zz3HPcCx5GRe/e8/LqSn4+fkxB+NG9OsQoVCXS4qPoqmc5uSakzN8xgXnQtHRhyhpkfNQg6qYHq9nvXr1xMcHIyjjXfzlETlbbxQ/sYs4y37ytKYzXcTLGG3IMTJyYnWrVsTERFBnz59AHWmIyIigtGjR+f6mvbt27N48WJMJhPa29tIT548SfXq1XFyUmuKWHtOAGdnZ5xzyX3h6OhYun8Y/voL9u0DQBMfD46OaH77DYfevQHYHh/Po4cPc91goKGrK3+1aEEtF5dCXy5eH59vAAKQakwlXh9fLF/XUv/9s1J5Gy+UvzHLeMu+sjBma/pv190xISEhzJs3j++//55jx44xcuRIkpKSGDp0KACDBg1i/PjxGcePHDmS69evM2bMGE6ePMmqVauYNm0ao0aNsvic5YaiwMSJKOaHoOYDefRRAP6Mi+ORgwe5bjAQVKkSW1u1uqsARAghhLCWXdeE9OvXj9jYWMLCwoiOjqZly5asXbs2Y2FpVFRUxowHQEBAAH/99Revv/46zZs3x9/fnzFjxvDOO+9YfM5yY9062LOH9wYOJHzIECYvXEjookWwbh3fNW/O8BMnMAI9q1ThlyZNqGDjHCBCCCFEQey+MHX06NF53irZlHUr6W3t2rVjx44dhT5nuaAo8PrrTB04kLBhwwAIGzYMRaPBKSKC8bdvPQ328WFew4Y4au2eOFcIIUQ5ZPcgRBSB335japs2GQGIWXiWW1LvBAQwvU4dm+cAEUIIISwlfwKXNSYTU9etyxGAZNXj+HE+sFEAcivtFiP+HMHuS7vv+lxCCCHKFwlCypip//xD2IAB+R6zplEjpp49e9fX+vvc3zT7qhlf7/2aIf8bgtFkvOtzCiGEKD8kCClDpkZGEqYoBR8IhF24wNTIyEJdJyk9idGrR/PID49wPv48gZ6BzO45G5+KPrg45L/DxsXBBS83r0JdVwghRNkia0LKkHArg4rwyEhCAwOtes3WqK0MWTmEMzfOADCi9Qg+7voxFZ0qAnBi9AnikuPyfL2Xm1eRJioTQghRekgQUkYYpk/n8YcfZmVKisWvmWxlALLtwjYe/O5BFBRquNdgwWMLCK4bnO2Ymh41JcgQQghhEQlCSjmjorB0+XIm1ajBKSsCkCmBgVbPgtxf434eqfMINd1rMrPbTDxcPKzsrRBCCJFJgpBSSlEUVsTFEXbuHP9VrQpVq+Kl1zOuUSPiDQamnj+f52stDUDSDGnM3D6T0W1HU8m5ElqNlj/7/4mzQ84U90IIIYS1JAgpZRRFYc3164SeO8e+xEQAPB0ceNPPj9f8/al0OxGZo0ZDWC5rRCwNQPZe3svglYP5L/Y/zsefZ+6jcwEkABFCCGEzEoSUIn/fuMHEc+fYfrtCYUWNhtdr1iSkRg087ygYZA40sgYilgQg6cZ03t/yPu//8z5GxYh3BW+61+tuy2EIIYQQgAQhpcK/8fFMPHeOTTdvAuCq1TI6KYm3n30Wr+HD4eOPc31daGAgRpOJKefPE1arVoEByKGYQwxeOZgD0QcAeLrx08zpNUe21AohhCgSEoSUYHsSEgiNjGTt9esAOGk0jPDzY7xGg2+bNpCQAFot5JP59N2AAFodPkzPgIB8r7X82HKeXfYsepOeqq5VmdNrDs80ecam4xFCCCGykiCkBDqcmEhYZCQr49R8Gw4aDcN8fZlYqxYBOh08+CDEx0NQELz/vk2u2T6gPe7O7nSo2YG5j87Ft6KvTc4rhBBC5EWCkGIyNTKS8MhIJuezLuNEcjKTIiNZevUqCmo62+d9fAgLDKSuq6t60LhxsGMHeHjAzz/DHWtBLGU0GVl9ajW9G/YGwKeiD/te3keAe4AUtRNCCFEsJAgpBlMjIzMWiJo/Zw1EzqakMCUykkUxMZhutz1TrRqTAgO5p0KFzBP99Rd8+KH672+/hdq1c71eVHxURtZSg8HAmeQz7I/ej4OD+u2+lXaLCX9PYNuFbSx7ehlPNn4SQJKMCSGEKFYShBSxrAGImfnxUF9f3jt/nvnR0Rhu13x5vGpVJteuTYuKFbOf6MoVGDhQ/feIEfDUU7leLyo+ioZfNiTVkJr9iZM5j63kVIk0Y5q1QxJCCCFsQoKQIpRbAGIWFhnJ5MhIzHVnu1WuzJTatWnr7p7zYKMRnn8eYmOheXOYOTPPa8Ylx+UMQHLR1r8tvz79q8x+CCGEsBsJQopIfgGImRGo5ezMonvuoaOnZ94HfvAB/P03uLnB0qVgXh9yF+b0nCMBiBBCCLvS2rsDZZElAYjZ+bS0jPwfudq6FcLC1H/Png2NGt11/wBZfCqEEMLuJAgpAuEWBiAFHn/tGvTvDyaTejtm8OB8z6MoCkeuHrHq2kIIIYS9SBBSBCZbWZ02z+P37VMDkfr1Yc6cPJOS3Uq7xdd7vubeb+5l8Mr8AxUhhBCipJA1IUUgt7otecm3nktwMOzZAwYDVKqU4+lDMYeYs3sOPx3+icR0tZido9YRvUlfyJ4LIYQQxUeCkCJiSSBiUUXbxo3zfGrpkaV8vfdrABpUbcCI1iNo4duCR354xMreCiGEEMVPbscUodDAQKbkEWTkGYDcugWPPKIuSM3iv6v/8dqa19hwdkNG2/DWw+nXpB8bB2/k+KjjvN7udepVqYeLg0u+/XJxcJGidEIIIexOZkKKWG4zIvnOgEyZom7HPXeO1P8O8tup35m7dy5bo9SgJPJmJF3qdAEg0DOQJU8tyfbymh41OTH6RLaMqVu3bqVDhw4ZGVO93Lxke64QQgi7kyCkGJgDjoJqxwAQFkb8hdMsCnJh0he1uZZyDQCdRsfjjR5nZJuRBV6vpkfNjCBDr9dzxe0KrXxb4VjIOjNCCCFEUZAgpAhlreHSyxl6NXQHrrPvynUgjxmJSpV4qNM5DsYcBCDAPYCXWr/EsFbD8KvkV5zdF0IIIYqUBCFFJM8aLlm4OLiwfuB6Nvz3B+9crI3riy+DRsMr973CHyf/YETrEXSv1x2dVleMPRdCCCGKR4lYmDp79mwCAwNxcXEhKCiIXbt25XnswoUL0Wg02T5cXLIvxBwyZEiOY7p3717Uw8jGkhouqYZUOn7XEZ+wj3B9aSQMHw7AS61f4o/+f9CrQS8JQIQQQpRZdp8JWbp0KSEhIcydO5egoCBmzZpFt27dOHHiBN7e3rm+xt3dnRMnTmQ8zi0Feffu3fnuu+8yHjs7O9u+8zbw1H8wcg8oGg2afv3s3R0hhBCi2Nh9JmTmzJkMHz6coUOH0rhxY+bOnYubmxsLFizI8zUajQZfX9+MDx8fnxzHODs7ZzumcuXKRTmMQgm8AYvXuAGgGTdOTU4mhBBClBN2nQlJT09n7969jB8/PqNNq9XSpUsXtm/fnufrEhMTqVWrFiaTiXvvvZdp06bRpEmTbMds2rQJb29vKleuzMMPP8x7771H1apVcz1fWloaaWlpGY8TEhIAdWeJXl+47KMGgyHf5x0NsGQZOCYmY2rXDmNoKBTyWvkx97+w4yiNytuYy9t4ofyNWcZb9pWlMVszBo2iKEoR9iVfly9fxt/fn23bttGuXbuM9rfffpvNmzezc+fOHK/Zvn07p06donnz5sTHx/PJJ5+wZcsW/vvvP2rUqAHAkiVLcHNzo3bt2pw5c4YJEyZQsWJFtm/fjk6Xc43FpEmTmDx5co72xYsX4+bmVqixnUk+wxsn38jz+Y/WwVvbINXNlS2ffU5KtWqFuo4QQghRkiQnJzNgwADi4+Nxd3fP99hSF4TcSa/Xc88999C/f3+mTp2a6zFnz56lbt26bNiwgUceyZnSPLeZkICAAOLi4gr8AuZlf/R+ghYE5fpc91Ow5if13yfnfUTtwWMLdQ1L6PV61q9fT3BwcLnJE1Lexlzexgvlb8wy3rKvLI05ISEBLy8vi4IQu96O8fLyQqfTERMTk609JiYGX19fi87h6OhIq1atOH36dJ7H1KlTBy8vL06fPp1rEOLs7JzrwlVHR8dC/zCYs5PeyS8Bflih/vuLttC+1yPF8gN3N2MprcrbmMvbeKH8jVnGW/aVhTFb03+7Lkx1cnKidevWREREZLSZTCYiIiKyzYzkx2g0cvjwYapXr57nMRcvXuTatWv5HmNrXm5e2Wq4PHIG/vsSVv0E1ZJhvy+E9nCWGi5CCCHKLbtv0Q0JCWHw4MG0adOGtm3bMmvWLJKSkhg6dCgAgwYNwt/fn+nTpwMwZcoU7r//furVq8fNmzf5+OOPOX/+PC+++CKgLlqdPHkyTz75JL6+vpw5c4a3336bevXq0a1bt2IbV7YaLopCw56DqBB3FACjqwtOvy7mULPWUsNFCCFEuWX3IKRfv37ExsYSFhZGdHQ0LVu2ZO3atRnbbqOiotBqMydsbty4wfDhw4mOjqZy5cq0bt2abdu20fh2yXudTsehQ4f4/vvvuXnzJn5+fnTt2pWpU6cWe66QjBouf/0FB49mtOtGv0qTDk8Ua1+EEEKIksbuQQjA6NGjGT16dK7Pbdq0KdvjTz/9lE8//TTPc7m6uvLXX3/Zsnt3R1EgNBS0WjCZQKOBTZvU9lySrAkhhBDlhd2TlZV569bB7t1qAAJq8LF7t9ouhBBClGMShBQl8yzInblJdDq13X67o4UQQgi7kyCkKJlnQYzG7O1Go8yGCCGEKPckCCkqWdeC5EarldkQIYQQ5ZoEIUUlPR2iojLXgtzJZIILF9TjhBBCiHKoROyOKZOcndVbLrGxeR/j7a0eJ4QQQpRDEoQUpYAA9UMIIYQQOcjtGCGEEELYhQQhQgghhLALCUKEEEIIYRcShAghhBDCLiQIEUIIIYRdSBAihBBCCLuQLbq5UG5nMU1ISLBzT+6eXq8nOTmZhIQEHB0d7d2dYlHexlzexgvlb8wy3rKvLI3Z/N6pWJARXIKQXNy6dQuAAMnxIYQQQhTKrVu38PDwyPcYjWJJqFLOmEwmLl++TKVKldBoNPbuzl1JSEggICCACxcu4O7ubu/uFIvyNubyNl4of2OW8ZZ9ZWnMiqJw69Yt/Pz80OZVP+02mQnJhVarpUaNGvbuhk25u7uX+h9sa5W3MZe38UL5G7OMt+wrK2MuaAbETBamCiGEEMIuJAgRQgghhF1IEFLGOTs7Ex4ejnM5qtZb3sZc3sYL5W/MMt6yrzyOGWRhqhBCCCHsRGZChBBCCGEXEoQIIYQQwi4kCBFCCCGEXUgQIoQQQgi7kCCkjJo+fTr33XcflSpVwtvbmz59+nDixAl7d6vYfPDBB2g0GsaOHWvvrhSpS5cu8fzzz1O1alVcXV1p1qwZe/bssXe3ioTRaCQ0NJTatWvj6upK3bp1mTp1qkX1KUqLLVu20Lt3b/z8/NBoNKxcuTLb84qiEBYWRvXq1XF1daVLly6cOnXKPp21gfzGq9freeedd2jWrBkVKlTAz8+PQYMGcfnyZft1+C4V9P3NasSIEWg0GmbNmlVs/bMHCULKqM2bNzNq1Ch27NjB+vXr0ev1dO3alaSkJHt3rcjt3r2br7/+mubNm9u7K0Xqxo0btG/fHkdHR9asWcPRo0eZMWMGlStXtnfXisSHH37IV199xZdffsmxY8f48MMP+eijj/jiiy/s3TWbSUpKokWLFsyePTvX5z/66CM+//xz5s6dy86dO6lQoQLdunUjNTW1mHtqG/mNNzk5mX379hEaGsq+fftYvnw5J06c4LHHHrNDT22joO+v2YoVK9ixYwd+fn7F1DM7UkS5cPXqVQVQNm/ebO+uFKlbt24p9evXV9avX6889NBDypgxY+zdpSLzzjvvKB06dLB3N4pNr169lGHDhmVr69u3r/Lcc8/ZqUdFC1BWrFiR8dhkMim+vr7Kxx9/nNF28+ZNxdnZWfn555/t0EPbunO8udm1a5cCKOfPny+eThWhvMZ78eJFxd/fXzly5IhSq1Yt5dNPPy32vhUnmQkpJ+Lj4wGoUqWKnXtStEaNGkWvXr3o0qWLvbtS5H7//XfatGnD008/jbe3N61atWLevHn27laReeCBB4iIiODkyZMAHDx4kK1bt9KjRw8796x4nDt3jujo6Gw/2x4eHgQFBbF9+3Y79qz4xMfHo9Fo8PT0tHdXioTJZGLgwIG89dZbNGnSxN7dKRZSwK4cMJlMjB07lvbt29O0aVN7d6fILFmyhH379rF79257d6VYnD17lq+++oqQkBAmTJjA7t27ee2113BycmLw4MH27p7NjRs3joSEBBo1aoROp8NoNPL+++/z3HPP2btrxSI6OhoAHx+fbO0+Pj4Zz5VlqampvPPOO/Tv379MFHjLzYcffoiDgwOvvfaavbtSbCQIKQdGjRrFkSNH2Lp1q727UmQuXLjAmDFjWL9+PS4uLvbuTrEwmUy0adOGadOmAdCqVSuOHDnC3Llzy2QQ8ssvv/DTTz+xePFimjRpwoEDBxg7dix+fn5lcrwik16v55lnnkFRFL766it7d6dI7N27l88++4x9+/ah0Wjs3Z1iI7djyrjRo0fz559/snHjxv+3d3chTbUBHMD/c9O1jRU6zU1iOUnmR1/0Qah1UYPUQDAUEcZYdiHaGiYVFWYZZN2ERTeDQXnTh2BgmWVhYhFCGZkmZFZg6yLUosBmtAt93ot4B3t967Xy+PTa/wcHds6zj/9xOP6e8xyHJUuWyI6jmMePH2NsbAxr1qyBRqOBRqPBvXv3cPbsWWg0GkxOTsqOOOssFgsyMjIitqWnp+PNmzeSEilr//79OHjwIEpLS7FixQq4XC5UV1fj5MmTsqPNCbPZDAAYHR2N2D46Ohoem4/+LiCBQAAdHR3z9ijI/fv3MTY2BqvVGv4MCwQC2Lt3L5KTk2XHUwyPhMxTQgh4vV60tLTg7t27sNlssiMpyuFwYGBgIGJbWVkZ0tLScODAAajVaknJlJOTkzPtsusXL15g6dKlkhIp6/Pnz4iKivy7Sa1WY2pqSlKiuWWz2WA2m9HZ2YnVq1cDAMbHx/Hw4UNUVlbKDaeQvwvIy5cv0dXVBZPJJDuSYlwu17S5bLm5uXC5XCgrK5OUSnksIfOUx+PBpUuXcO3aNRiNxvA540WLFkGn00lON/uMRuO0+S4GgwEmk2nezoOprq5GdnY2Tpw4gZKSEvT09MDv98Pv98uOpoiCggLU19fDarUiMzMTT548QUNDA3bu3Ck72qwJBoN49epVeH14eBh9fX2Ii4uD1WrFnj17cPz4caSmpsJms6G2thZJSUkoLCyUF/oXfG9/LRYLiouL0dvbi7a2NkxOToY/x+Li4hATEyMr9k/7r/f3nyUrOjoaZrMZdrt9rqPOHdmX55AyAPzr0tjYKDvanJnvl+gKIcT169fF8uXLhVarFWlpacLv98uOpJjx8XFRVVUlrFarWLBggUhJSRE1NTUiFArJjjZrurq6/vX31u12CyG+XqZbW1srEhMThVarFQ6HQwwNDckN/Qu+t7/Dw8Pf/Bzr6uqSHf2n/Nf7+09/wiW6KiHm0b8bJCIiov8NTkwlIiIiKVhCiIiISAqWECIiIpKCJYSIiIikYAkhIiIiKVhCiIiISAqWECIiIpKCJYSI5i2VSoWrV6/KjkFE38ASQkSK2LFjB1Qq1bQlLy9PdjQi+k3wu2OISDF5eXlobGyM2KbVaiWlIaLfDY+EEJFitFotzGZzxBIbGwvg66kSn8+H/Px86HQ6pKSk4MqVKxGPHxgYwJYtW6DT6WAymVBeXo5gMBhxn/PnzyMzMxNarRYWiwW7d++OGH///j22b98OvV6P1NRUtLa2hsc+fvwIp9OJhIQE6HQ6pKamTitNRKQclhAikqa2thZFRUXo7++H0+lEaWkpBgcHAQATExPIzc1FbGwsHj16hObmZty5cyeiZPh8Png8HpSXl2NgYACtra1YtmxZxGscO3YMJSUlePr0KbZt2wan04kPHz6EX//Zs2dob2/H4OAgfD4f4uPj5+4HQPSnk/0NekQ0P7ndbqFWq4XBYIhY6uvrhRBfv+m5oqIi4jEbNmwQlZWVQggh/H6/iI2NFcFgMDx+48YNERUVJUZGRoQQQiQlJYmamppvZgAgDh8+HF4PBoMCgGhvbxdCCFFQUCDKyspmZ4eJ6IdxTggRKWbz5s3w+XwR2+Li4sK3s7KyIsaysrLQ19cHABgcHMSqVatgMBjC4zk5OZiamsLQ0BBUKhXevn0Lh8Px3QwrV64M3zYYDFi4cCHGxsYAAJWVlSgqKkJvby+2bt2KwsJCZGdn/9S+EtGPYwkhIsUYDIZpp0dmi06nm9H9oqOjI9ZVKhWmpqYAAPn5+QgEArh58yY6OjrgcDjg8Xhw6tSpWc9LRNNxTggRSfPgwYNp6+np6QCA9PR09Pf3Y2JiIjze3d2NqKgo2O12GI1GJCcno7Oz85cyJCQkwO1248KFCzhz5gz8fv8vPR8RzRyPhBCRYkKhEEZGRiK2aTSa8OTP5uZmrFu3Dhs3bsTFixfR09ODc+fOAQCcTieOHj0Kt9uNuro6vHv3Dl6vFy6XC4mJiQCAuro6VFRUYPHixcjPz8enT5/Q3d0Nr9c7o3xHjhzB2rVrkZmZiVAohLa2tnAJIiLlsYQQkWJu3boFi8USsc1ut+P58+cAvl650tTUhF27dsFiseDy5cvIyMgAAOj1ety+fRtVVVVYv3499Ho9ioqK0NDQEH4ut9uNL1++4PTp09i3bx/i4+NRXFw843wxMTE4dOgQXr9+DZ1Oh02bNqGpqWkW9pyIZkIlhBCyQxDRn0elUqGlpQWFhYWyoxCRJJwTQkRERFKwhBAREZEUnBNCRFLwTDAR8UgIERERScESQkRERFKwhBAREZEULCFEREQkBUsIERERScESQkRERFKwhBAREZEULCFEREQkBUsIERERSfEXtm121WsAoTIAAAAASUVORK5CYII="/>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0" name="AutoShape 8" descr="blob:https://web.whatsapp.com/68b64840-427e-4ed6-a2ba-05eb0b2ef57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2" name="AutoShape 10" descr="blob:https://web.whatsapp.com/68b64840-427e-4ed6-a2ba-05eb0b2ef57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4" name="AutoShape 12" descr="blob:https://web.whatsapp.com/68b64840-427e-4ed6-a2ba-05eb0b2ef57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6" name="AutoShape 14" descr="blob:https://web.whatsapp.com/68b64840-427e-4ed6-a2ba-05eb0b2ef57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88" name="AutoShape 16" descr="blob:https://web.whatsapp.com/68b64840-427e-4ed6-a2ba-05eb0b2ef57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 name="Picture 16" descr="Accuracy.jpg"/>
          <p:cNvPicPr>
            <a:picLocks noChangeAspect="1"/>
          </p:cNvPicPr>
          <p:nvPr/>
        </p:nvPicPr>
        <p:blipFill>
          <a:blip r:embed="rId2"/>
          <a:stretch>
            <a:fillRect/>
          </a:stretch>
        </p:blipFill>
        <p:spPr>
          <a:xfrm>
            <a:off x="278934" y="1280160"/>
            <a:ext cx="5600345" cy="3812345"/>
          </a:xfrm>
          <a:prstGeom prst="rect">
            <a:avLst/>
          </a:prstGeom>
        </p:spPr>
      </p:pic>
      <p:sp>
        <p:nvSpPr>
          <p:cNvPr id="19" name="TextBox 18"/>
          <p:cNvSpPr txBox="1"/>
          <p:nvPr/>
        </p:nvSpPr>
        <p:spPr>
          <a:xfrm>
            <a:off x="2363372" y="5303520"/>
            <a:ext cx="1787733" cy="369332"/>
          </a:xfrm>
          <a:prstGeom prst="rect">
            <a:avLst/>
          </a:prstGeom>
          <a:noFill/>
        </p:spPr>
        <p:txBody>
          <a:bodyPr wrap="none" rtlCol="0">
            <a:spAutoFit/>
          </a:bodyPr>
          <a:lstStyle/>
          <a:p>
            <a:r>
              <a:rPr lang="en-US" b="1" dirty="0"/>
              <a:t>Fig 1</a:t>
            </a:r>
            <a:r>
              <a:rPr lang="en-US" dirty="0"/>
              <a:t>: Accuracy</a:t>
            </a:r>
          </a:p>
        </p:txBody>
      </p:sp>
      <p:pic>
        <p:nvPicPr>
          <p:cNvPr id="21" name="Picture 20" descr="loss.jpg"/>
          <p:cNvPicPr>
            <a:picLocks noChangeAspect="1"/>
          </p:cNvPicPr>
          <p:nvPr/>
        </p:nvPicPr>
        <p:blipFill>
          <a:blip r:embed="rId3"/>
          <a:stretch>
            <a:fillRect/>
          </a:stretch>
        </p:blipFill>
        <p:spPr>
          <a:xfrm>
            <a:off x="6286500" y="1254148"/>
            <a:ext cx="5605272" cy="3879768"/>
          </a:xfrm>
          <a:prstGeom prst="rect">
            <a:avLst/>
          </a:prstGeom>
        </p:spPr>
      </p:pic>
      <p:sp>
        <p:nvSpPr>
          <p:cNvPr id="23" name="Rectangle 22"/>
          <p:cNvSpPr/>
          <p:nvPr/>
        </p:nvSpPr>
        <p:spPr>
          <a:xfrm>
            <a:off x="8704358" y="5396691"/>
            <a:ext cx="1338828" cy="369332"/>
          </a:xfrm>
          <a:prstGeom prst="rect">
            <a:avLst/>
          </a:prstGeom>
        </p:spPr>
        <p:txBody>
          <a:bodyPr wrap="none">
            <a:spAutoFit/>
          </a:bodyPr>
          <a:lstStyle/>
          <a:p>
            <a:r>
              <a:rPr lang="en-US" b="1" dirty="0"/>
              <a:t>Fig 2</a:t>
            </a:r>
            <a:r>
              <a:rPr lang="en-US" dirty="0"/>
              <a:t>: Loss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a:t>16-04-2025</a:t>
            </a:r>
            <a:endParaRPr lang="en-IN" dirty="0"/>
          </a:p>
        </p:txBody>
      </p:sp>
      <p:sp>
        <p:nvSpPr>
          <p:cNvPr id="5" name="Footer Placeholder 4"/>
          <p:cNvSpPr>
            <a:spLocks noGrp="1"/>
          </p:cNvSpPr>
          <p:nvPr>
            <p:ph type="ftr" sz="quarter" idx="11"/>
          </p:nvPr>
        </p:nvSpPr>
        <p:spPr/>
        <p:txBody>
          <a:bodyPr/>
          <a:lstStyle/>
          <a:p>
            <a:r>
              <a:rPr lang="en-IN"/>
              <a:t>VNITSW                                                                                           Department of CSE</a:t>
            </a:r>
          </a:p>
        </p:txBody>
      </p:sp>
      <p:sp>
        <p:nvSpPr>
          <p:cNvPr id="6" name="Slide Number Placeholder 5"/>
          <p:cNvSpPr>
            <a:spLocks noGrp="1"/>
          </p:cNvSpPr>
          <p:nvPr>
            <p:ph type="sldNum" sz="quarter" idx="12"/>
          </p:nvPr>
        </p:nvSpPr>
        <p:spPr/>
        <p:txBody>
          <a:bodyPr/>
          <a:lstStyle/>
          <a:p>
            <a:fld id="{4B0CCD1B-01C8-492E-B47F-823430F38E8B}" type="slidenum">
              <a:rPr lang="en-IN" smtClean="0"/>
              <a:pPr/>
              <a:t>17</a:t>
            </a:fld>
            <a:endParaRPr lang="en-IN"/>
          </a:p>
        </p:txBody>
      </p:sp>
      <p:pic>
        <p:nvPicPr>
          <p:cNvPr id="7" name="Picture 6" descr="recall.jpg"/>
          <p:cNvPicPr>
            <a:picLocks noChangeAspect="1"/>
          </p:cNvPicPr>
          <p:nvPr/>
        </p:nvPicPr>
        <p:blipFill>
          <a:blip r:embed="rId2"/>
          <a:stretch>
            <a:fillRect/>
          </a:stretch>
        </p:blipFill>
        <p:spPr>
          <a:xfrm>
            <a:off x="209258" y="1014998"/>
            <a:ext cx="5508879" cy="3813048"/>
          </a:xfrm>
          <a:prstGeom prst="rect">
            <a:avLst/>
          </a:prstGeom>
        </p:spPr>
      </p:pic>
      <p:pic>
        <p:nvPicPr>
          <p:cNvPr id="8" name="Picture 7" descr="f1-score.jpg"/>
          <p:cNvPicPr>
            <a:picLocks noChangeAspect="1"/>
          </p:cNvPicPr>
          <p:nvPr/>
        </p:nvPicPr>
        <p:blipFill>
          <a:blip r:embed="rId3"/>
          <a:stretch>
            <a:fillRect/>
          </a:stretch>
        </p:blipFill>
        <p:spPr>
          <a:xfrm>
            <a:off x="6231987" y="1043132"/>
            <a:ext cx="5734673" cy="3813048"/>
          </a:xfrm>
          <a:prstGeom prst="rect">
            <a:avLst/>
          </a:prstGeom>
        </p:spPr>
      </p:pic>
      <p:sp>
        <p:nvSpPr>
          <p:cNvPr id="9" name="Rectangle 8"/>
          <p:cNvSpPr/>
          <p:nvPr/>
        </p:nvSpPr>
        <p:spPr>
          <a:xfrm>
            <a:off x="2050970" y="4960592"/>
            <a:ext cx="1492716" cy="369332"/>
          </a:xfrm>
          <a:prstGeom prst="rect">
            <a:avLst/>
          </a:prstGeom>
        </p:spPr>
        <p:txBody>
          <a:bodyPr wrap="none">
            <a:spAutoFit/>
          </a:bodyPr>
          <a:lstStyle/>
          <a:p>
            <a:r>
              <a:rPr lang="en-US" b="1" dirty="0"/>
              <a:t>Fig 3</a:t>
            </a:r>
            <a:r>
              <a:rPr lang="en-US" dirty="0"/>
              <a:t>: Recall</a:t>
            </a:r>
          </a:p>
        </p:txBody>
      </p:sp>
      <p:sp>
        <p:nvSpPr>
          <p:cNvPr id="10" name="Rectangle 9"/>
          <p:cNvSpPr/>
          <p:nvPr/>
        </p:nvSpPr>
        <p:spPr>
          <a:xfrm>
            <a:off x="8437702" y="5002796"/>
            <a:ext cx="1851789" cy="369332"/>
          </a:xfrm>
          <a:prstGeom prst="rect">
            <a:avLst/>
          </a:prstGeom>
        </p:spPr>
        <p:txBody>
          <a:bodyPr wrap="none">
            <a:spAutoFit/>
          </a:bodyPr>
          <a:lstStyle/>
          <a:p>
            <a:r>
              <a:rPr lang="en-US" b="1" dirty="0"/>
              <a:t>Fig 4</a:t>
            </a:r>
            <a:r>
              <a:rPr lang="en-US" dirty="0"/>
              <a:t>: F1_Score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2E81B65-4372-70C2-FE54-61FADF61BD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90707" y="718417"/>
            <a:ext cx="6010586" cy="408719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59DE495C-D509-3843-0179-2A887C74B604}"/>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r>
              <a:rPr lang="en-US" dirty="0"/>
              <a:t>16-04-2025</a:t>
            </a:r>
            <a:endParaRPr lang="en-IN" dirty="0"/>
          </a:p>
        </p:txBody>
      </p:sp>
      <p:sp>
        <p:nvSpPr>
          <p:cNvPr id="5" name="Footer Placeholder 4">
            <a:extLst>
              <a:ext uri="{FF2B5EF4-FFF2-40B4-BE49-F238E27FC236}">
                <a16:creationId xmlns:a16="http://schemas.microsoft.com/office/drawing/2014/main" id="{EB845EE3-9EAA-9077-27D2-4D831E470C2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lnSpc>
                <a:spcPct val="90000"/>
              </a:lnSpc>
              <a:spcAft>
                <a:spcPts val="600"/>
              </a:spcAft>
            </a:pPr>
            <a:r>
              <a:rPr lang="en-US" sz="1000" kern="1200">
                <a:solidFill>
                  <a:schemeClr val="tx1">
                    <a:tint val="75000"/>
                  </a:schemeClr>
                </a:solidFill>
                <a:latin typeface="+mn-lt"/>
                <a:ea typeface="+mn-ea"/>
                <a:cs typeface="+mn-cs"/>
              </a:rPr>
              <a:t>VNITSW                                                                                           Department of CSE</a:t>
            </a:r>
          </a:p>
        </p:txBody>
      </p:sp>
      <p:sp>
        <p:nvSpPr>
          <p:cNvPr id="6" name="Slide Number Placeholder 5">
            <a:extLst>
              <a:ext uri="{FF2B5EF4-FFF2-40B4-BE49-F238E27FC236}">
                <a16:creationId xmlns:a16="http://schemas.microsoft.com/office/drawing/2014/main" id="{50AC9C7D-304B-8FCC-3220-6140384ADC7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B0CCD1B-01C8-492E-B47F-823430F38E8B}" type="slidenum">
              <a:rPr lang="en-US" smtClean="0">
                <a:solidFill>
                  <a:schemeClr val="tx1">
                    <a:tint val="75000"/>
                  </a:schemeClr>
                </a:solidFill>
              </a:rPr>
              <a:pPr>
                <a:spcAft>
                  <a:spcPts val="600"/>
                </a:spcAft>
              </a:pPr>
              <a:t>18</a:t>
            </a:fld>
            <a:endParaRPr lang="en-US">
              <a:solidFill>
                <a:schemeClr val="tx1">
                  <a:tint val="75000"/>
                </a:schemeClr>
              </a:solidFill>
            </a:endParaRPr>
          </a:p>
        </p:txBody>
      </p:sp>
      <p:sp>
        <p:nvSpPr>
          <p:cNvPr id="8" name="TextBox 7">
            <a:extLst>
              <a:ext uri="{FF2B5EF4-FFF2-40B4-BE49-F238E27FC236}">
                <a16:creationId xmlns:a16="http://schemas.microsoft.com/office/drawing/2014/main" id="{37F8945E-1C4C-DFDB-B8C5-D355D66B4290}"/>
              </a:ext>
            </a:extLst>
          </p:cNvPr>
          <p:cNvSpPr txBox="1"/>
          <p:nvPr/>
        </p:nvSpPr>
        <p:spPr>
          <a:xfrm>
            <a:off x="4967416" y="5079998"/>
            <a:ext cx="3286898" cy="369332"/>
          </a:xfrm>
          <a:prstGeom prst="rect">
            <a:avLst/>
          </a:prstGeom>
          <a:noFill/>
        </p:spPr>
        <p:txBody>
          <a:bodyPr wrap="square" rtlCol="0">
            <a:spAutoFit/>
          </a:bodyPr>
          <a:lstStyle/>
          <a:p>
            <a:r>
              <a:rPr lang="en-US" b="1" dirty="0"/>
              <a:t>Fig 5: </a:t>
            </a:r>
            <a:r>
              <a:rPr lang="en-US" dirty="0"/>
              <a:t>Precision</a:t>
            </a:r>
            <a:endParaRPr lang="en-AE" dirty="0"/>
          </a:p>
        </p:txBody>
      </p:sp>
    </p:spTree>
    <p:extLst>
      <p:ext uri="{BB962C8B-B14F-4D97-AF65-F5344CB8AC3E}">
        <p14:creationId xmlns:p14="http://schemas.microsoft.com/office/powerpoint/2010/main" val="78878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16-04-2025</a:t>
            </a:r>
            <a:endParaRPr lang="en-IN" dirty="0"/>
          </a:p>
        </p:txBody>
      </p:sp>
      <p:sp>
        <p:nvSpPr>
          <p:cNvPr id="3" name="Footer Placeholder 2"/>
          <p:cNvSpPr>
            <a:spLocks noGrp="1"/>
          </p:cNvSpPr>
          <p:nvPr>
            <p:ph type="ftr" sz="quarter" idx="11"/>
          </p:nvPr>
        </p:nvSpPr>
        <p:spPr/>
        <p:txBody>
          <a:bodyPr/>
          <a:lstStyle/>
          <a:p>
            <a:r>
              <a:rPr lang="en-IN"/>
              <a:t>VNITSW                                                                                           Department of CSE</a:t>
            </a:r>
          </a:p>
        </p:txBody>
      </p:sp>
      <p:sp>
        <p:nvSpPr>
          <p:cNvPr id="4" name="Slide Number Placeholder 3"/>
          <p:cNvSpPr>
            <a:spLocks noGrp="1"/>
          </p:cNvSpPr>
          <p:nvPr>
            <p:ph type="sldNum" sz="quarter" idx="12"/>
          </p:nvPr>
        </p:nvSpPr>
        <p:spPr/>
        <p:txBody>
          <a:bodyPr/>
          <a:lstStyle/>
          <a:p>
            <a:fld id="{4B0CCD1B-01C8-492E-B47F-823430F38E8B}" type="slidenum">
              <a:rPr lang="en-IN" smtClean="0"/>
              <a:pPr/>
              <a:t>19</a:t>
            </a:fld>
            <a:endParaRPr lang="en-IN"/>
          </a:p>
        </p:txBody>
      </p:sp>
      <p:sp>
        <p:nvSpPr>
          <p:cNvPr id="6" name="Rectangle 5"/>
          <p:cNvSpPr/>
          <p:nvPr/>
        </p:nvSpPr>
        <p:spPr>
          <a:xfrm>
            <a:off x="4766035" y="5438892"/>
            <a:ext cx="2377639" cy="369332"/>
          </a:xfrm>
          <a:prstGeom prst="rect">
            <a:avLst/>
          </a:prstGeom>
        </p:spPr>
        <p:txBody>
          <a:bodyPr wrap="none">
            <a:spAutoFit/>
          </a:bodyPr>
          <a:lstStyle/>
          <a:p>
            <a:r>
              <a:rPr lang="en-US" b="1" dirty="0"/>
              <a:t>Fig 6</a:t>
            </a:r>
            <a:r>
              <a:rPr lang="en-US" dirty="0"/>
              <a:t>: Inference Time</a:t>
            </a:r>
          </a:p>
        </p:txBody>
      </p:sp>
      <p:pic>
        <p:nvPicPr>
          <p:cNvPr id="8" name="Picture 7" descr="Screenshot (469).png"/>
          <p:cNvPicPr>
            <a:picLocks noChangeAspect="1"/>
          </p:cNvPicPr>
          <p:nvPr/>
        </p:nvPicPr>
        <p:blipFill>
          <a:blip r:embed="rId2"/>
          <a:stretch>
            <a:fillRect/>
          </a:stretch>
        </p:blipFill>
        <p:spPr>
          <a:xfrm>
            <a:off x="2475913" y="436100"/>
            <a:ext cx="6611816" cy="49293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496C-D91D-E8AF-516D-59AF9038A6D7}"/>
              </a:ext>
            </a:extLst>
          </p:cNvPr>
          <p:cNvSpPr>
            <a:spLocks noGrp="1"/>
          </p:cNvSpPr>
          <p:nvPr>
            <p:ph type="title"/>
          </p:nvPr>
        </p:nvSpPr>
        <p:spPr>
          <a:xfrm>
            <a:off x="824132" y="210381"/>
            <a:ext cx="10515600" cy="1325563"/>
          </a:xfrm>
        </p:spPr>
        <p:txBody>
          <a:bodyPr/>
          <a:lstStyle/>
          <a:p>
            <a:r>
              <a:rPr lang="en-US" dirty="0">
                <a:latin typeface="Times New Roman" panose="02020603050405020304" pitchFamily="18" charset="0"/>
                <a:cs typeface="Times New Roman" panose="02020603050405020304" pitchFamily="18" charset="0"/>
              </a:rPr>
              <a:t>INDEX</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8152BE-E7AA-3810-D058-3E242BE80AB7}"/>
              </a:ext>
            </a:extLst>
          </p:cNvPr>
          <p:cNvSpPr>
            <a:spLocks noGrp="1"/>
          </p:cNvSpPr>
          <p:nvPr>
            <p:ph idx="1"/>
          </p:nvPr>
        </p:nvSpPr>
        <p:spPr>
          <a:xfrm>
            <a:off x="824132" y="1558338"/>
            <a:ext cx="10515600" cy="4351338"/>
          </a:xfrm>
        </p:spPr>
        <p:txBody>
          <a:bodyPr>
            <a:noAutofit/>
          </a:bodyPr>
          <a:lstStyle/>
          <a:p>
            <a:r>
              <a:rPr lang="en-IN" sz="2000" dirty="0">
                <a:latin typeface="Times New Roman" pitchFamily="18" charset="0"/>
                <a:cs typeface="Times New Roman" pitchFamily="18" charset="0"/>
              </a:rPr>
              <a:t>Abstract</a:t>
            </a:r>
          </a:p>
          <a:p>
            <a:r>
              <a:rPr lang="en-IN" sz="2000" dirty="0">
                <a:latin typeface="Times New Roman" pitchFamily="18" charset="0"/>
                <a:cs typeface="Times New Roman" pitchFamily="18" charset="0"/>
              </a:rPr>
              <a:t>Introduction</a:t>
            </a:r>
          </a:p>
          <a:p>
            <a:r>
              <a:rPr lang="en-IN" sz="2000" dirty="0">
                <a:latin typeface="Times New Roman" pitchFamily="18" charset="0"/>
                <a:cs typeface="Times New Roman" pitchFamily="18" charset="0"/>
              </a:rPr>
              <a:t>Literature Survey</a:t>
            </a:r>
          </a:p>
          <a:p>
            <a:r>
              <a:rPr lang="en-IN" sz="2000" dirty="0">
                <a:latin typeface="Times New Roman" pitchFamily="18" charset="0"/>
                <a:cs typeface="Times New Roman" pitchFamily="18" charset="0"/>
              </a:rPr>
              <a:t>Research Gaps Identified</a:t>
            </a:r>
          </a:p>
          <a:p>
            <a:r>
              <a:rPr lang="en-IN" sz="2000" dirty="0">
                <a:latin typeface="Times New Roman" pitchFamily="18" charset="0"/>
                <a:cs typeface="Times New Roman" pitchFamily="18" charset="0"/>
              </a:rPr>
              <a:t>Proposed Work</a:t>
            </a:r>
          </a:p>
          <a:p>
            <a:r>
              <a:rPr lang="en-IN" sz="2000" dirty="0">
                <a:latin typeface="Times New Roman" pitchFamily="18" charset="0"/>
                <a:cs typeface="Times New Roman" pitchFamily="18" charset="0"/>
              </a:rPr>
              <a:t>System Architecture</a:t>
            </a:r>
          </a:p>
          <a:p>
            <a:r>
              <a:rPr lang="en-IN" sz="2000" dirty="0">
                <a:latin typeface="Times New Roman" pitchFamily="18" charset="0"/>
                <a:cs typeface="Times New Roman" pitchFamily="18" charset="0"/>
              </a:rPr>
              <a:t>Algorithm</a:t>
            </a:r>
          </a:p>
          <a:p>
            <a:r>
              <a:rPr lang="en-IN" sz="2000" dirty="0">
                <a:latin typeface="Times New Roman" pitchFamily="18" charset="0"/>
                <a:cs typeface="Times New Roman" pitchFamily="18" charset="0"/>
              </a:rPr>
              <a:t>Dataset Used</a:t>
            </a:r>
          </a:p>
          <a:p>
            <a:r>
              <a:rPr lang="en-IN" sz="2000" dirty="0">
                <a:latin typeface="Times New Roman" pitchFamily="18" charset="0"/>
                <a:cs typeface="Times New Roman" pitchFamily="18" charset="0"/>
              </a:rPr>
              <a:t>Results and Discussion</a:t>
            </a:r>
          </a:p>
          <a:p>
            <a:r>
              <a:rPr lang="en-IN" sz="2000" dirty="0">
                <a:latin typeface="Times New Roman" pitchFamily="18" charset="0"/>
                <a:cs typeface="Times New Roman" pitchFamily="18" charset="0"/>
              </a:rPr>
              <a:t>Conclusion</a:t>
            </a:r>
          </a:p>
          <a:p>
            <a:r>
              <a:rPr lang="en-IN" sz="2000" dirty="0">
                <a:latin typeface="Times New Roman" pitchFamily="18" charset="0"/>
                <a:cs typeface="Times New Roman" pitchFamily="18" charset="0"/>
              </a:rPr>
              <a:t>References</a:t>
            </a:r>
          </a:p>
        </p:txBody>
      </p:sp>
      <p:sp>
        <p:nvSpPr>
          <p:cNvPr id="4" name="Date Placeholder 3">
            <a:extLst>
              <a:ext uri="{FF2B5EF4-FFF2-40B4-BE49-F238E27FC236}">
                <a16:creationId xmlns:a16="http://schemas.microsoft.com/office/drawing/2014/main" id="{DF7BE696-CF75-6A58-6AF8-9297AD0EA137}"/>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00AE63C7-3AFA-E0D6-DE67-93BA62596685}"/>
              </a:ext>
            </a:extLst>
          </p:cNvPr>
          <p:cNvSpPr>
            <a:spLocks noGrp="1"/>
          </p:cNvSpPr>
          <p:nvPr>
            <p:ph type="ftr" sz="quarter" idx="11"/>
          </p:nvPr>
        </p:nvSpPr>
        <p:spPr>
          <a:xfrm>
            <a:off x="4076354" y="6356350"/>
            <a:ext cx="3207674" cy="547688"/>
          </a:xfrm>
        </p:spPr>
        <p:txBody>
          <a:bodyPr/>
          <a:lstStyle/>
          <a:p>
            <a:r>
              <a:rPr lang="en-IN" dirty="0"/>
              <a:t>VNITSW                                                                                           Department of CSE</a:t>
            </a:r>
          </a:p>
        </p:txBody>
      </p:sp>
      <p:sp>
        <p:nvSpPr>
          <p:cNvPr id="6" name="Slide Number Placeholder 5">
            <a:extLst>
              <a:ext uri="{FF2B5EF4-FFF2-40B4-BE49-F238E27FC236}">
                <a16:creationId xmlns:a16="http://schemas.microsoft.com/office/drawing/2014/main" id="{0C9A0C28-39F8-5BEB-154D-8FABE8667540}"/>
              </a:ext>
            </a:extLst>
          </p:cNvPr>
          <p:cNvSpPr>
            <a:spLocks noGrp="1"/>
          </p:cNvSpPr>
          <p:nvPr>
            <p:ph type="sldNum" sz="quarter" idx="12"/>
          </p:nvPr>
        </p:nvSpPr>
        <p:spPr/>
        <p:txBody>
          <a:bodyPr/>
          <a:lstStyle/>
          <a:p>
            <a:fld id="{4B0CCD1B-01C8-492E-B47F-823430F38E8B}" type="slidenum">
              <a:rPr lang="en-IN" smtClean="0"/>
              <a:pPr/>
              <a:t>2</a:t>
            </a:fld>
            <a:endParaRPr lang="en-IN"/>
          </a:p>
        </p:txBody>
      </p:sp>
    </p:spTree>
    <p:extLst>
      <p:ext uri="{BB962C8B-B14F-4D97-AF65-F5344CB8AC3E}">
        <p14:creationId xmlns:p14="http://schemas.microsoft.com/office/powerpoint/2010/main" val="566558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16-04-2025</a:t>
            </a:r>
            <a:endParaRPr lang="en-IN" dirty="0"/>
          </a:p>
        </p:txBody>
      </p:sp>
      <p:sp>
        <p:nvSpPr>
          <p:cNvPr id="3" name="Footer Placeholder 2"/>
          <p:cNvSpPr>
            <a:spLocks noGrp="1"/>
          </p:cNvSpPr>
          <p:nvPr>
            <p:ph type="ftr" sz="quarter" idx="11"/>
          </p:nvPr>
        </p:nvSpPr>
        <p:spPr/>
        <p:txBody>
          <a:bodyPr/>
          <a:lstStyle/>
          <a:p>
            <a:r>
              <a:rPr lang="en-IN"/>
              <a:t>VNITSW                                                                                           Department of CSE</a:t>
            </a:r>
          </a:p>
        </p:txBody>
      </p:sp>
      <p:sp>
        <p:nvSpPr>
          <p:cNvPr id="4" name="Slide Number Placeholder 3"/>
          <p:cNvSpPr>
            <a:spLocks noGrp="1"/>
          </p:cNvSpPr>
          <p:nvPr>
            <p:ph type="sldNum" sz="quarter" idx="12"/>
          </p:nvPr>
        </p:nvSpPr>
        <p:spPr/>
        <p:txBody>
          <a:bodyPr/>
          <a:lstStyle/>
          <a:p>
            <a:fld id="{4B0CCD1B-01C8-492E-B47F-823430F38E8B}" type="slidenum">
              <a:rPr lang="en-IN" smtClean="0"/>
              <a:pPr/>
              <a:t>20</a:t>
            </a:fld>
            <a:endParaRPr lang="en-IN"/>
          </a:p>
        </p:txBody>
      </p:sp>
      <p:sp>
        <p:nvSpPr>
          <p:cNvPr id="5" name="Rectangle 4"/>
          <p:cNvSpPr/>
          <p:nvPr/>
        </p:nvSpPr>
        <p:spPr>
          <a:xfrm>
            <a:off x="1192840" y="5523301"/>
            <a:ext cx="3403496" cy="369332"/>
          </a:xfrm>
          <a:prstGeom prst="rect">
            <a:avLst/>
          </a:prstGeom>
        </p:spPr>
        <p:txBody>
          <a:bodyPr wrap="none">
            <a:spAutoFit/>
          </a:bodyPr>
          <a:lstStyle/>
          <a:p>
            <a:r>
              <a:rPr lang="en-US" b="1" dirty="0"/>
              <a:t>Fig 8</a:t>
            </a:r>
            <a:r>
              <a:rPr lang="en-US" dirty="0"/>
              <a:t>(a): FNN Confusion Matrix</a:t>
            </a:r>
          </a:p>
        </p:txBody>
      </p:sp>
      <p:sp>
        <p:nvSpPr>
          <p:cNvPr id="7" name="Rectangle 6"/>
          <p:cNvSpPr/>
          <p:nvPr/>
        </p:nvSpPr>
        <p:spPr>
          <a:xfrm>
            <a:off x="7264448" y="5481096"/>
            <a:ext cx="3557384" cy="369332"/>
          </a:xfrm>
          <a:prstGeom prst="rect">
            <a:avLst/>
          </a:prstGeom>
        </p:spPr>
        <p:txBody>
          <a:bodyPr wrap="none">
            <a:spAutoFit/>
          </a:bodyPr>
          <a:lstStyle/>
          <a:p>
            <a:r>
              <a:rPr lang="en-US" b="1" dirty="0"/>
              <a:t>Fig 8</a:t>
            </a:r>
            <a:r>
              <a:rPr lang="en-US" dirty="0"/>
              <a:t>(b): LSTM Confusion Matrix</a:t>
            </a:r>
          </a:p>
        </p:txBody>
      </p:sp>
      <p:sp>
        <p:nvSpPr>
          <p:cNvPr id="5122" name="AutoShape 2" descr="f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f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Picture 8" descr="FNN.jpg"/>
          <p:cNvPicPr>
            <a:picLocks noChangeAspect="1"/>
          </p:cNvPicPr>
          <p:nvPr/>
        </p:nvPicPr>
        <p:blipFill>
          <a:blip r:embed="rId2"/>
          <a:stretch>
            <a:fillRect/>
          </a:stretch>
        </p:blipFill>
        <p:spPr>
          <a:xfrm>
            <a:off x="281355" y="416901"/>
            <a:ext cx="5467599" cy="4700016"/>
          </a:xfrm>
          <a:prstGeom prst="rect">
            <a:avLst/>
          </a:prstGeom>
        </p:spPr>
      </p:pic>
      <p:pic>
        <p:nvPicPr>
          <p:cNvPr id="10" name="Picture 9" descr="LSTM.jpg"/>
          <p:cNvPicPr>
            <a:picLocks noChangeAspect="1"/>
          </p:cNvPicPr>
          <p:nvPr/>
        </p:nvPicPr>
        <p:blipFill>
          <a:blip r:embed="rId3"/>
          <a:stretch>
            <a:fillRect/>
          </a:stretch>
        </p:blipFill>
        <p:spPr>
          <a:xfrm>
            <a:off x="6268769" y="501308"/>
            <a:ext cx="5220018" cy="470001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16-04-2025</a:t>
            </a:r>
            <a:endParaRPr lang="en-IN" dirty="0"/>
          </a:p>
        </p:txBody>
      </p:sp>
      <p:sp>
        <p:nvSpPr>
          <p:cNvPr id="3" name="Footer Placeholder 2"/>
          <p:cNvSpPr>
            <a:spLocks noGrp="1"/>
          </p:cNvSpPr>
          <p:nvPr>
            <p:ph type="ftr" sz="quarter" idx="11"/>
          </p:nvPr>
        </p:nvSpPr>
        <p:spPr/>
        <p:txBody>
          <a:bodyPr/>
          <a:lstStyle/>
          <a:p>
            <a:r>
              <a:rPr lang="en-IN"/>
              <a:t>VNITSW                                                                                           Department of CSE</a:t>
            </a:r>
          </a:p>
        </p:txBody>
      </p:sp>
      <p:sp>
        <p:nvSpPr>
          <p:cNvPr id="4" name="Slide Number Placeholder 3"/>
          <p:cNvSpPr>
            <a:spLocks noGrp="1"/>
          </p:cNvSpPr>
          <p:nvPr>
            <p:ph type="sldNum" sz="quarter" idx="12"/>
          </p:nvPr>
        </p:nvSpPr>
        <p:spPr/>
        <p:txBody>
          <a:bodyPr/>
          <a:lstStyle/>
          <a:p>
            <a:fld id="{4B0CCD1B-01C8-492E-B47F-823430F38E8B}" type="slidenum">
              <a:rPr lang="en-IN" smtClean="0"/>
              <a:pPr/>
              <a:t>21</a:t>
            </a:fld>
            <a:endParaRPr lang="en-IN"/>
          </a:p>
        </p:txBody>
      </p:sp>
      <p:sp>
        <p:nvSpPr>
          <p:cNvPr id="5" name="Rectangle 4"/>
          <p:cNvSpPr/>
          <p:nvPr/>
        </p:nvSpPr>
        <p:spPr>
          <a:xfrm>
            <a:off x="1145003" y="5410759"/>
            <a:ext cx="3429144" cy="369332"/>
          </a:xfrm>
          <a:prstGeom prst="rect">
            <a:avLst/>
          </a:prstGeom>
        </p:spPr>
        <p:txBody>
          <a:bodyPr wrap="none">
            <a:spAutoFit/>
          </a:bodyPr>
          <a:lstStyle/>
          <a:p>
            <a:r>
              <a:rPr lang="en-US" b="1" dirty="0"/>
              <a:t>Fig 8</a:t>
            </a:r>
            <a:r>
              <a:rPr lang="en-US" dirty="0"/>
              <a:t>(c): CNN Confusion Matrix</a:t>
            </a:r>
          </a:p>
        </p:txBody>
      </p:sp>
      <p:sp>
        <p:nvSpPr>
          <p:cNvPr id="6" name="Rectangle 5"/>
          <p:cNvSpPr/>
          <p:nvPr/>
        </p:nvSpPr>
        <p:spPr>
          <a:xfrm>
            <a:off x="7447328" y="5382625"/>
            <a:ext cx="3454792" cy="369332"/>
          </a:xfrm>
          <a:prstGeom prst="rect">
            <a:avLst/>
          </a:prstGeom>
        </p:spPr>
        <p:txBody>
          <a:bodyPr wrap="none">
            <a:spAutoFit/>
          </a:bodyPr>
          <a:lstStyle/>
          <a:p>
            <a:r>
              <a:rPr lang="en-US" b="1" dirty="0"/>
              <a:t>Fig 8</a:t>
            </a:r>
            <a:r>
              <a:rPr lang="en-US" dirty="0"/>
              <a:t>(d): GRU Confusion Matrix</a:t>
            </a:r>
          </a:p>
        </p:txBody>
      </p:sp>
      <p:pic>
        <p:nvPicPr>
          <p:cNvPr id="7" name="Picture 6" descr="GRU.jpg"/>
          <p:cNvPicPr>
            <a:picLocks noChangeAspect="1"/>
          </p:cNvPicPr>
          <p:nvPr/>
        </p:nvPicPr>
        <p:blipFill>
          <a:blip r:embed="rId2"/>
          <a:stretch>
            <a:fillRect/>
          </a:stretch>
        </p:blipFill>
        <p:spPr>
          <a:xfrm>
            <a:off x="6536055" y="360631"/>
            <a:ext cx="5220018" cy="4700016"/>
          </a:xfrm>
          <a:prstGeom prst="rect">
            <a:avLst/>
          </a:prstGeom>
        </p:spPr>
      </p:pic>
      <p:pic>
        <p:nvPicPr>
          <p:cNvPr id="8" name="Picture 7" descr="CNN.jpg"/>
          <p:cNvPicPr>
            <a:picLocks noChangeAspect="1"/>
          </p:cNvPicPr>
          <p:nvPr/>
        </p:nvPicPr>
        <p:blipFill>
          <a:blip r:embed="rId3"/>
          <a:stretch>
            <a:fillRect/>
          </a:stretch>
        </p:blipFill>
        <p:spPr>
          <a:xfrm>
            <a:off x="627624" y="515376"/>
            <a:ext cx="5220018" cy="470001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597B-CF80-B8F4-FED7-44B09DCB7B07}"/>
              </a:ext>
            </a:extLst>
          </p:cNvPr>
          <p:cNvSpPr>
            <a:spLocks noGrp="1"/>
          </p:cNvSpPr>
          <p:nvPr>
            <p:ph type="title"/>
          </p:nvPr>
        </p:nvSpPr>
        <p:spPr>
          <a:xfrm>
            <a:off x="810065" y="0"/>
            <a:ext cx="10515600" cy="1325563"/>
          </a:xfrm>
        </p:spPr>
        <p:txBody>
          <a:bodyPr/>
          <a:lstStyle/>
          <a:p>
            <a:pPr algn="just"/>
            <a:r>
              <a:rPr lang="en-IN" dirty="0">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D0527F4B-D406-F8B9-5C61-974D3E55328A}"/>
              </a:ext>
            </a:extLst>
          </p:cNvPr>
          <p:cNvSpPr>
            <a:spLocks noGrp="1"/>
          </p:cNvSpPr>
          <p:nvPr>
            <p:ph idx="1"/>
          </p:nvPr>
        </p:nvSpPr>
        <p:spPr>
          <a:xfrm>
            <a:off x="781929" y="1347324"/>
            <a:ext cx="10515600" cy="4351338"/>
          </a:xfrm>
        </p:spPr>
        <p:txBody>
          <a:bodyPr>
            <a:noAutofit/>
          </a:bodyPr>
          <a:lstStyle/>
          <a:p>
            <a:pPr algn="just">
              <a:lnSpc>
                <a:spcPct val="150000"/>
              </a:lnSpc>
              <a:buNone/>
            </a:pPr>
            <a:r>
              <a:rPr lang="en-US" sz="1800" b="0" i="0" dirty="0">
                <a:effectLst/>
                <a:cs typeface="Times New Roman" panose="02020603050405020304" pitchFamily="18" charset="0"/>
              </a:rPr>
              <a:t>    FNN-based UPI Fraud Detection Model minimizes</a:t>
            </a:r>
            <a:r>
              <a:rPr lang="en-US" sz="1800" b="0" i="0" dirty="0">
                <a:solidFill>
                  <a:srgbClr val="191919"/>
                </a:solidFill>
                <a:effectLst/>
                <a:cs typeface="Times New Roman" panose="02020603050405020304" pitchFamily="18" charset="0"/>
              </a:rPr>
              <a:t> computational complexity </a:t>
            </a:r>
            <a:r>
              <a:rPr lang="en-US" sz="1800" b="0" i="0" dirty="0">
                <a:effectLst/>
                <a:cs typeface="Times New Roman" panose="02020603050405020304" pitchFamily="18" charset="0"/>
              </a:rPr>
              <a:t>for</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effective</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real-time fraud detection in financial transactions. Feature selection methods</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like</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correlation analysis and recursive feature elimination</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enhance</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the</a:t>
            </a:r>
            <a:r>
              <a:rPr lang="en-US" sz="1800" b="0" i="0" dirty="0">
                <a:solidFill>
                  <a:srgbClr val="191919"/>
                </a:solidFill>
                <a:effectLst/>
                <a:cs typeface="Times New Roman" panose="02020603050405020304" pitchFamily="18" charset="0"/>
              </a:rPr>
              <a:t> performance </a:t>
            </a:r>
            <a:r>
              <a:rPr lang="en-US" sz="1800" b="0" i="0" dirty="0">
                <a:effectLst/>
                <a:cs typeface="Times New Roman" panose="02020603050405020304" pitchFamily="18" charset="0"/>
              </a:rPr>
              <a:t>of the model </a:t>
            </a:r>
            <a:r>
              <a:rPr lang="en-US" sz="1800" b="0" i="0" dirty="0">
                <a:solidFill>
                  <a:srgbClr val="191919"/>
                </a:solidFill>
                <a:effectLst/>
                <a:cs typeface="Times New Roman" panose="02020603050405020304" pitchFamily="18" charset="0"/>
              </a:rPr>
              <a:t>by extracting </a:t>
            </a:r>
            <a:r>
              <a:rPr lang="en-US" sz="1800" b="0" i="0" dirty="0">
                <a:effectLst/>
                <a:cs typeface="Times New Roman" panose="02020603050405020304" pitchFamily="18" charset="0"/>
              </a:rPr>
              <a:t>important</a:t>
            </a:r>
            <a:r>
              <a:rPr lang="en-US" sz="1800" b="0" i="0" dirty="0">
                <a:solidFill>
                  <a:srgbClr val="191919"/>
                </a:solidFill>
                <a:effectLst/>
                <a:cs typeface="Times New Roman" panose="02020603050405020304" pitchFamily="18" charset="0"/>
              </a:rPr>
              <a:t> transaction patterns. </a:t>
            </a:r>
            <a:r>
              <a:rPr lang="en-US" sz="1800" b="0" i="0" dirty="0">
                <a:effectLst/>
                <a:cs typeface="Times New Roman" panose="02020603050405020304" pitchFamily="18" charset="0"/>
              </a:rPr>
              <a:t>Combining FNN with real-time financial monitoring systems can further</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strengthen </a:t>
            </a:r>
            <a:r>
              <a:rPr lang="en-US" sz="1800" b="0" i="0" dirty="0">
                <a:solidFill>
                  <a:srgbClr val="191919"/>
                </a:solidFill>
                <a:effectLst/>
                <a:cs typeface="Times New Roman" panose="02020603050405020304" pitchFamily="18" charset="0"/>
              </a:rPr>
              <a:t>fraud detection </a:t>
            </a:r>
            <a:r>
              <a:rPr lang="en-US" sz="1800" b="0" i="0" dirty="0">
                <a:effectLst/>
                <a:cs typeface="Times New Roman" panose="02020603050405020304" pitchFamily="18" charset="0"/>
              </a:rPr>
              <a:t>abilities</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enabling banks and payment providers to </a:t>
            </a:r>
            <a:r>
              <a:rPr lang="en-US" sz="1800" b="0" i="0" dirty="0">
                <a:solidFill>
                  <a:srgbClr val="191919"/>
                </a:solidFill>
                <a:effectLst/>
                <a:cs typeface="Times New Roman" panose="02020603050405020304" pitchFamily="18" charset="0"/>
              </a:rPr>
              <a:t>prevent fraudulent </a:t>
            </a:r>
            <a:r>
              <a:rPr lang="en-US" sz="1800" b="0" i="0" dirty="0">
                <a:effectLst/>
                <a:cs typeface="Times New Roman" panose="02020603050405020304" pitchFamily="18" charset="0"/>
              </a:rPr>
              <a:t>transactions proactively</a:t>
            </a:r>
            <a:r>
              <a:rPr lang="en-US" sz="1800" b="0" i="0" dirty="0">
                <a:solidFill>
                  <a:srgbClr val="191919"/>
                </a:solidFill>
                <a:effectLst/>
                <a:cs typeface="Times New Roman" panose="02020603050405020304" pitchFamily="18" charset="0"/>
              </a:rPr>
              <a:t>. Future </a:t>
            </a:r>
            <a:r>
              <a:rPr lang="en-US" sz="1800" b="0" i="0" dirty="0">
                <a:effectLst/>
                <a:cs typeface="Times New Roman" panose="02020603050405020304" pitchFamily="18" charset="0"/>
              </a:rPr>
              <a:t>studies</a:t>
            </a:r>
            <a:r>
              <a:rPr lang="en-US" sz="1800" b="0" i="0" dirty="0">
                <a:solidFill>
                  <a:srgbClr val="191919"/>
                </a:solidFill>
                <a:effectLst/>
                <a:cs typeface="Times New Roman" panose="02020603050405020304" pitchFamily="18" charset="0"/>
              </a:rPr>
              <a:t> can </a:t>
            </a:r>
            <a:r>
              <a:rPr lang="en-US" sz="1800" b="0" i="0" dirty="0">
                <a:effectLst/>
                <a:cs typeface="Times New Roman" panose="02020603050405020304" pitchFamily="18" charset="0"/>
              </a:rPr>
              <a:t>enhance</a:t>
            </a:r>
            <a:r>
              <a:rPr lang="en-US" sz="1800" b="0" i="0" dirty="0">
                <a:solidFill>
                  <a:srgbClr val="191919"/>
                </a:solidFill>
                <a:effectLst/>
                <a:cs typeface="Times New Roman" panose="02020603050405020304" pitchFamily="18" charset="0"/>
              </a:rPr>
              <a:t> the model by </a:t>
            </a:r>
            <a:r>
              <a:rPr lang="en-US" sz="1800" b="0" i="0" dirty="0">
                <a:effectLst/>
                <a:cs typeface="Times New Roman" panose="02020603050405020304" pitchFamily="18" charset="0"/>
              </a:rPr>
              <a:t>adding graph-based transaction analysis, user behavior profiling, and blockchain technology to increase fraud detection accuracy and resistance</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to</a:t>
            </a:r>
            <a:r>
              <a:rPr lang="en-US" sz="1800" b="0" i="0" dirty="0">
                <a:solidFill>
                  <a:srgbClr val="191919"/>
                </a:solidFill>
                <a:effectLst/>
                <a:cs typeface="Times New Roman" panose="02020603050405020304" pitchFamily="18" charset="0"/>
              </a:rPr>
              <a:t> </a:t>
            </a:r>
            <a:r>
              <a:rPr lang="en-US" sz="1800" b="0" i="0" dirty="0">
                <a:effectLst/>
                <a:cs typeface="Times New Roman" panose="02020603050405020304" pitchFamily="18" charset="0"/>
              </a:rPr>
              <a:t>changing</a:t>
            </a:r>
            <a:r>
              <a:rPr lang="en-US" sz="1800" b="0" i="0" dirty="0">
                <a:solidFill>
                  <a:srgbClr val="191919"/>
                </a:solidFill>
                <a:effectLst/>
                <a:cs typeface="Times New Roman" panose="02020603050405020304" pitchFamily="18" charset="0"/>
              </a:rPr>
              <a:t> fraud </a:t>
            </a:r>
            <a:r>
              <a:rPr lang="en-US" sz="1800" b="0" i="0" dirty="0">
                <a:effectLst/>
                <a:cs typeface="Times New Roman" panose="02020603050405020304" pitchFamily="18" charset="0"/>
              </a:rPr>
              <a:t>methods.</a:t>
            </a:r>
            <a:endParaRPr lang="en-US" sz="1800" dirty="0">
              <a:cs typeface="Times New Roman" panose="02020603050405020304" pitchFamily="18" charset="0"/>
            </a:endParaRPr>
          </a:p>
        </p:txBody>
      </p:sp>
      <p:sp>
        <p:nvSpPr>
          <p:cNvPr id="4" name="Date Placeholder 3">
            <a:extLst>
              <a:ext uri="{FF2B5EF4-FFF2-40B4-BE49-F238E27FC236}">
                <a16:creationId xmlns:a16="http://schemas.microsoft.com/office/drawing/2014/main" id="{AC356019-804A-DC62-529D-C083DE0B58BB}"/>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5A683C10-5240-E432-D77B-48B671AEFCE5}"/>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166A078F-484C-4C91-527E-892A6BEFED6B}"/>
              </a:ext>
            </a:extLst>
          </p:cNvPr>
          <p:cNvSpPr>
            <a:spLocks noGrp="1"/>
          </p:cNvSpPr>
          <p:nvPr>
            <p:ph type="sldNum" sz="quarter" idx="12"/>
          </p:nvPr>
        </p:nvSpPr>
        <p:spPr/>
        <p:txBody>
          <a:bodyPr/>
          <a:lstStyle/>
          <a:p>
            <a:fld id="{4B0CCD1B-01C8-492E-B47F-823430F38E8B}" type="slidenum">
              <a:rPr lang="en-IN" smtClean="0"/>
              <a:pPr/>
              <a:t>22</a:t>
            </a:fld>
            <a:endParaRPr lang="en-IN"/>
          </a:p>
        </p:txBody>
      </p:sp>
    </p:spTree>
    <p:extLst>
      <p:ext uri="{BB962C8B-B14F-4D97-AF65-F5344CB8AC3E}">
        <p14:creationId xmlns:p14="http://schemas.microsoft.com/office/powerpoint/2010/main" val="1939568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229C-E49D-867F-D699-D0D843FAD253}"/>
              </a:ext>
            </a:extLst>
          </p:cNvPr>
          <p:cNvSpPr>
            <a:spLocks noGrp="1"/>
          </p:cNvSpPr>
          <p:nvPr>
            <p:ph type="title"/>
          </p:nvPr>
        </p:nvSpPr>
        <p:spPr>
          <a:xfrm>
            <a:off x="985952" y="203201"/>
            <a:ext cx="9993773" cy="528320"/>
          </a:xfrm>
        </p:spPr>
        <p:txBody>
          <a:bodyPr>
            <a:noAutofit/>
          </a:bodyPr>
          <a:lstStyle/>
          <a:p>
            <a:pPr algn="just"/>
            <a:r>
              <a:rPr lang="en-IN"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DBE8BAE-7725-5FC6-8509-12614DCB40B9}"/>
              </a:ext>
            </a:extLst>
          </p:cNvPr>
          <p:cNvSpPr>
            <a:spLocks noGrp="1"/>
          </p:cNvSpPr>
          <p:nvPr>
            <p:ph idx="1"/>
          </p:nvPr>
        </p:nvSpPr>
        <p:spPr>
          <a:xfrm>
            <a:off x="1038665" y="859248"/>
            <a:ext cx="10222375" cy="5401656"/>
          </a:xfrm>
        </p:spPr>
        <p:txBody>
          <a:bodyPr>
            <a:noAutofit/>
          </a:bodyPr>
          <a:lstStyle/>
          <a:p>
            <a:pPr marL="358775" indent="-358775" algn="just">
              <a:lnSpc>
                <a:spcPct val="150000"/>
              </a:lnSpc>
              <a:buNone/>
            </a:pPr>
            <a:r>
              <a:rPr lang="en-IN" sz="1800" dirty="0">
                <a:latin typeface="Times New Roman" panose="02020603050405020304" pitchFamily="18" charset="0"/>
                <a:cs typeface="Times New Roman" panose="02020603050405020304" pitchFamily="18" charset="0"/>
              </a:rPr>
              <a:t>[</a:t>
            </a:r>
            <a:r>
              <a:rPr lang="en-IN" sz="1800" dirty="0">
                <a:cs typeface="Times New Roman" panose="02020603050405020304" pitchFamily="18" charset="0"/>
              </a:rPr>
              <a:t>1] </a:t>
            </a:r>
            <a:r>
              <a:rPr lang="en-US" sz="1800" dirty="0">
                <a:cs typeface="Times New Roman" panose="02020603050405020304" pitchFamily="18" charset="0"/>
              </a:rPr>
              <a:t>Mishra, A., Patel, D., &amp; Rao, S. (2024). Real-Time UPI Fraud Detection Using Machine Learning. International Journal of Computer Applications, 12(4), 112-118.</a:t>
            </a:r>
          </a:p>
          <a:p>
            <a:pPr marL="358775" indent="-358775" algn="just">
              <a:lnSpc>
                <a:spcPct val="150000"/>
              </a:lnSpc>
              <a:buNone/>
            </a:pPr>
            <a:r>
              <a:rPr lang="en-IN" sz="1800" dirty="0">
                <a:cs typeface="Times New Roman" panose="02020603050405020304" pitchFamily="18" charset="0"/>
              </a:rPr>
              <a:t>[2] </a:t>
            </a:r>
            <a:r>
              <a:rPr lang="en-US" sz="1800" dirty="0">
                <a:cs typeface="Times New Roman" panose="02020603050405020304" pitchFamily="18" charset="0"/>
              </a:rPr>
              <a:t>Joseph, D. S., Pawar, P. M., &amp; Chakradeo, K. (2024). Web-Based UPI Fraud Detection Using Data Analytics. International Journal of Research in Applied Science and Engineering Technology (IJRASET), 12(8), 302-308.</a:t>
            </a:r>
          </a:p>
          <a:p>
            <a:pPr marL="358775" indent="-358775" algn="just">
              <a:lnSpc>
                <a:spcPct val="150000"/>
              </a:lnSpc>
              <a:buNone/>
            </a:pPr>
            <a:r>
              <a:rPr lang="en-IN" sz="1800" dirty="0">
                <a:cs typeface="Times New Roman" panose="02020603050405020304" pitchFamily="18" charset="0"/>
              </a:rPr>
              <a:t>[3] </a:t>
            </a:r>
            <a:r>
              <a:rPr lang="en-US" sz="1800" dirty="0" err="1">
                <a:cs typeface="Times New Roman" panose="02020603050405020304" pitchFamily="18" charset="0"/>
              </a:rPr>
              <a:t>Bodade</a:t>
            </a:r>
            <a:r>
              <a:rPr lang="en-US" sz="1800" dirty="0">
                <a:cs typeface="Times New Roman" panose="02020603050405020304" pitchFamily="18" charset="0"/>
              </a:rPr>
              <a:t>, S. S., &amp; </a:t>
            </a:r>
            <a:r>
              <a:rPr lang="en-US" sz="1800" dirty="0" err="1">
                <a:cs typeface="Times New Roman" panose="02020603050405020304" pitchFamily="18" charset="0"/>
              </a:rPr>
              <a:t>Pawade</a:t>
            </a:r>
            <a:r>
              <a:rPr lang="en-US" sz="1800" dirty="0">
                <a:cs typeface="Times New Roman" panose="02020603050405020304" pitchFamily="18" charset="0"/>
              </a:rPr>
              <a:t>, P. P. (2023). Hybrid Model for UPI Fraud Detection Using Random Forest and SVM. International Journal of Innovative Research in Technology (IJIRT), 8(5), 355-360.</a:t>
            </a:r>
            <a:endParaRPr lang="en-IN" sz="1800" dirty="0">
              <a:cs typeface="Times New Roman" panose="02020603050405020304" pitchFamily="18" charset="0"/>
            </a:endParaRPr>
          </a:p>
          <a:p>
            <a:pPr marL="358775" indent="-358775" algn="just">
              <a:lnSpc>
                <a:spcPct val="150000"/>
              </a:lnSpc>
              <a:buNone/>
            </a:pPr>
            <a:r>
              <a:rPr lang="en-IN" sz="1800" dirty="0">
                <a:cs typeface="Times New Roman" panose="02020603050405020304" pitchFamily="18" charset="0"/>
              </a:rPr>
              <a:t>[4] </a:t>
            </a:r>
            <a:r>
              <a:rPr lang="en-US" sz="1800" dirty="0">
                <a:cs typeface="Times New Roman" panose="02020603050405020304" pitchFamily="18" charset="0"/>
              </a:rPr>
              <a:t>Rashid, R., Aslam, W., &amp; Aziz, R. (2024). Artificial Neural Networks for Detecting UPI Payment Fraud. IEEE International Conference on Cybersecurity (ICCS), 1(2), 44-49</a:t>
            </a:r>
          </a:p>
          <a:p>
            <a:pPr marL="358775" indent="-358775" algn="just">
              <a:lnSpc>
                <a:spcPct val="150000"/>
              </a:lnSpc>
              <a:buNone/>
            </a:pPr>
            <a:r>
              <a:rPr lang="en-IN" sz="1800" dirty="0">
                <a:cs typeface="Times New Roman" panose="02020603050405020304" pitchFamily="18" charset="0"/>
              </a:rPr>
              <a:t> [5] </a:t>
            </a:r>
            <a:r>
              <a:rPr lang="en-US" sz="1800" dirty="0">
                <a:cs typeface="Times New Roman" panose="02020603050405020304" pitchFamily="18" charset="0"/>
              </a:rPr>
              <a:t>Kumar, A., &amp; Singh, R. (2020). Fraud Detection in UPI Transactions Using Machine Learning. EPRA International Journal of Research and Development (IJRD), 9(5), 127-134.</a:t>
            </a:r>
            <a:endParaRPr lang="en-IN" sz="1800" dirty="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9D50E40-83E1-591A-0248-C6EFA1D92EF9}"/>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CBD53BDA-228E-3B8E-4CFE-E0C3F3E8428A}"/>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9AF5715A-11AA-84AE-8A42-AA840C9392EE}"/>
              </a:ext>
            </a:extLst>
          </p:cNvPr>
          <p:cNvSpPr>
            <a:spLocks noGrp="1"/>
          </p:cNvSpPr>
          <p:nvPr>
            <p:ph type="sldNum" sz="quarter" idx="12"/>
          </p:nvPr>
        </p:nvSpPr>
        <p:spPr/>
        <p:txBody>
          <a:bodyPr/>
          <a:lstStyle/>
          <a:p>
            <a:fld id="{4B0CCD1B-01C8-492E-B47F-823430F38E8B}" type="slidenum">
              <a:rPr lang="en-IN" smtClean="0"/>
              <a:pPr/>
              <a:t>23</a:t>
            </a:fld>
            <a:endParaRPr lang="en-IN"/>
          </a:p>
        </p:txBody>
      </p:sp>
    </p:spTree>
    <p:extLst>
      <p:ext uri="{BB962C8B-B14F-4D97-AF65-F5344CB8AC3E}">
        <p14:creationId xmlns:p14="http://schemas.microsoft.com/office/powerpoint/2010/main" val="620410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7FEEA9-68AC-2040-B073-4CDB2498DAFD}"/>
              </a:ext>
            </a:extLst>
          </p:cNvPr>
          <p:cNvSpPr>
            <a:spLocks noGrp="1"/>
          </p:cNvSpPr>
          <p:nvPr>
            <p:ph type="dt" sz="half" idx="10"/>
          </p:nvPr>
        </p:nvSpPr>
        <p:spPr/>
        <p:txBody>
          <a:bodyPr/>
          <a:lstStyle/>
          <a:p>
            <a:r>
              <a:rPr lang="en-US" dirty="0"/>
              <a:t>16-04-2025</a:t>
            </a:r>
            <a:endParaRPr lang="en-IN" dirty="0"/>
          </a:p>
        </p:txBody>
      </p:sp>
      <p:sp>
        <p:nvSpPr>
          <p:cNvPr id="3" name="Footer Placeholder 2">
            <a:extLst>
              <a:ext uri="{FF2B5EF4-FFF2-40B4-BE49-F238E27FC236}">
                <a16:creationId xmlns:a16="http://schemas.microsoft.com/office/drawing/2014/main" id="{4A11A010-9F40-5B62-21B3-281C1EF8A4CF}"/>
              </a:ext>
            </a:extLst>
          </p:cNvPr>
          <p:cNvSpPr>
            <a:spLocks noGrp="1"/>
          </p:cNvSpPr>
          <p:nvPr>
            <p:ph type="ftr" sz="quarter" idx="11"/>
          </p:nvPr>
        </p:nvSpPr>
        <p:spPr/>
        <p:txBody>
          <a:bodyPr/>
          <a:lstStyle/>
          <a:p>
            <a:r>
              <a:rPr lang="en-IN"/>
              <a:t>VNITSW                                                                                           Department of CSE</a:t>
            </a:r>
            <a:endParaRPr lang="en-IN" dirty="0"/>
          </a:p>
        </p:txBody>
      </p:sp>
      <p:sp>
        <p:nvSpPr>
          <p:cNvPr id="4" name="TextBox 3">
            <a:extLst>
              <a:ext uri="{FF2B5EF4-FFF2-40B4-BE49-F238E27FC236}">
                <a16:creationId xmlns:a16="http://schemas.microsoft.com/office/drawing/2014/main" id="{C2636CAC-DEEA-2659-A724-E02373B2A80E}"/>
              </a:ext>
            </a:extLst>
          </p:cNvPr>
          <p:cNvSpPr txBox="1"/>
          <p:nvPr/>
        </p:nvSpPr>
        <p:spPr>
          <a:xfrm>
            <a:off x="2088572" y="2660072"/>
            <a:ext cx="7813963" cy="1569660"/>
          </a:xfrm>
          <a:prstGeom prst="rect">
            <a:avLst/>
          </a:prstGeom>
          <a:noFill/>
        </p:spPr>
        <p:txBody>
          <a:bodyPr wrap="square" rtlCol="0">
            <a:spAutoFit/>
          </a:bodyPr>
          <a:lstStyle/>
          <a:p>
            <a:pPr algn="just"/>
            <a:r>
              <a:rPr lang="en-IN" sz="6600" dirty="0">
                <a:latin typeface="Times New Roman" panose="02020603050405020304" pitchFamily="18" charset="0"/>
                <a:cs typeface="Times New Roman" panose="02020603050405020304" pitchFamily="18" charset="0"/>
              </a:rPr>
              <a:t>     </a:t>
            </a:r>
            <a:r>
              <a:rPr lang="en-IN" sz="9600" dirty="0">
                <a:latin typeface="Times New Roman" panose="02020603050405020304" pitchFamily="18" charset="0"/>
                <a:cs typeface="Times New Roman" panose="02020603050405020304" pitchFamily="18" charset="0"/>
              </a:rPr>
              <a:t>Thank You</a:t>
            </a:r>
          </a:p>
        </p:txBody>
      </p:sp>
      <p:sp>
        <p:nvSpPr>
          <p:cNvPr id="5" name="Slide Number Placeholder 4">
            <a:extLst>
              <a:ext uri="{FF2B5EF4-FFF2-40B4-BE49-F238E27FC236}">
                <a16:creationId xmlns:a16="http://schemas.microsoft.com/office/drawing/2014/main" id="{90D73C0E-8E15-BCE7-455B-99AB6794BCFB}"/>
              </a:ext>
            </a:extLst>
          </p:cNvPr>
          <p:cNvSpPr>
            <a:spLocks noGrp="1"/>
          </p:cNvSpPr>
          <p:nvPr>
            <p:ph type="sldNum" sz="quarter" idx="12"/>
          </p:nvPr>
        </p:nvSpPr>
        <p:spPr/>
        <p:txBody>
          <a:bodyPr/>
          <a:lstStyle/>
          <a:p>
            <a:fld id="{4B0CCD1B-01C8-492E-B47F-823430F38E8B}" type="slidenum">
              <a:rPr lang="en-IN" smtClean="0"/>
              <a:pPr/>
              <a:t>24</a:t>
            </a:fld>
            <a:endParaRPr lang="en-IN"/>
          </a:p>
        </p:txBody>
      </p:sp>
    </p:spTree>
    <p:extLst>
      <p:ext uri="{BB962C8B-B14F-4D97-AF65-F5344CB8AC3E}">
        <p14:creationId xmlns:p14="http://schemas.microsoft.com/office/powerpoint/2010/main" val="3320398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FE12-23F2-90E9-CD58-7FD9F503159F}"/>
              </a:ext>
            </a:extLst>
          </p:cNvPr>
          <p:cNvSpPr>
            <a:spLocks noGrp="1"/>
          </p:cNvSpPr>
          <p:nvPr>
            <p:ph type="title"/>
          </p:nvPr>
        </p:nvSpPr>
        <p:spPr>
          <a:xfrm>
            <a:off x="795997" y="270163"/>
            <a:ext cx="10515600" cy="699077"/>
          </a:xfrm>
        </p:spPr>
        <p:txBody>
          <a:bodyPr>
            <a:normAutofit/>
          </a:bodyPr>
          <a:lstStyle/>
          <a:p>
            <a:pPr algn="just"/>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C800A4C-2FA9-2ECF-508F-E54B7D87BB89}"/>
              </a:ext>
            </a:extLst>
          </p:cNvPr>
          <p:cNvSpPr>
            <a:spLocks noGrp="1"/>
          </p:cNvSpPr>
          <p:nvPr>
            <p:ph idx="1"/>
          </p:nvPr>
        </p:nvSpPr>
        <p:spPr>
          <a:xfrm>
            <a:off x="758536" y="1111827"/>
            <a:ext cx="10595264" cy="5101937"/>
          </a:xfrm>
        </p:spPr>
        <p:txBody>
          <a:bodyPr>
            <a:noAutofit/>
          </a:bodyPr>
          <a:lstStyle/>
          <a:p>
            <a:pPr marL="0" indent="0" algn="just">
              <a:lnSpc>
                <a:spcPct val="150000"/>
              </a:lnSpc>
              <a:buNone/>
            </a:pPr>
            <a:r>
              <a:rPr lang="en-US" sz="1800" dirty="0">
                <a:cs typeface="Times New Roman" panose="02020603050405020304" pitchFamily="18" charset="0"/>
              </a:rPr>
              <a:t>UPI(Unified Payment Interface) payment fraud is a serious threat to financial security, causing enormous financial losses due to fraud or cybercrimes, leading to reduced trust in digital payment systems and online financial transactions.. Fraud detection at the early stage and correctness are necessary to prevent risks and improve transaction security. In this project, a new method for the detection of UPI fraud based on a Feedforward Neural Network (FNN) optimized for real-time analysis has been proposed. Current models, including Convolutional Neural Networks (CNN), LSTM, and GRU, have demonstrated good performance but are challenged by scalability, feature extraction, and detection accuracy. To overcome these shortcomings, we introduce a FNN-based model that benefits from efficient feature learning, which lowers computational expense while enhancing fraud detection accuracy. The introduced model attains a 92% accuracy, which surpasses current models like CNN (83%),  LSTM(75%), and GRU (79%). The model is integrated into an easy-to-use interface via </a:t>
            </a:r>
            <a:r>
              <a:rPr lang="en-US" sz="1800" dirty="0" err="1">
                <a:cs typeface="Times New Roman" panose="02020603050405020304" pitchFamily="18" charset="0"/>
              </a:rPr>
              <a:t>Streamlit</a:t>
            </a:r>
            <a:r>
              <a:rPr lang="en-US" sz="1800" dirty="0">
                <a:cs typeface="Times New Roman" panose="02020603050405020304" pitchFamily="18" charset="0"/>
              </a:rPr>
              <a:t>.</a:t>
            </a:r>
          </a:p>
        </p:txBody>
      </p:sp>
      <p:sp>
        <p:nvSpPr>
          <p:cNvPr id="4" name="Date Placeholder 3">
            <a:extLst>
              <a:ext uri="{FF2B5EF4-FFF2-40B4-BE49-F238E27FC236}">
                <a16:creationId xmlns:a16="http://schemas.microsoft.com/office/drawing/2014/main" id="{35460615-C980-B73C-DC16-60629C1926E2}"/>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14761AD2-B076-CDCF-72A6-3DD4ED3A900E}"/>
              </a:ext>
            </a:extLst>
          </p:cNvPr>
          <p:cNvSpPr>
            <a:spLocks noGrp="1"/>
          </p:cNvSpPr>
          <p:nvPr>
            <p:ph type="ftr" sz="quarter" idx="11"/>
          </p:nvPr>
        </p:nvSpPr>
        <p:spPr>
          <a:xfrm>
            <a:off x="4954386" y="6356350"/>
            <a:ext cx="3347951" cy="365125"/>
          </a:xfrm>
        </p:spPr>
        <p:txBody>
          <a:bodyPr/>
          <a:lstStyle/>
          <a:p>
            <a:r>
              <a:rPr lang="en-IN" dirty="0"/>
              <a:t>VNITSW                                                                                           Department of CSE</a:t>
            </a:r>
          </a:p>
        </p:txBody>
      </p:sp>
      <p:sp>
        <p:nvSpPr>
          <p:cNvPr id="6" name="Slide Number Placeholder 5">
            <a:extLst>
              <a:ext uri="{FF2B5EF4-FFF2-40B4-BE49-F238E27FC236}">
                <a16:creationId xmlns:a16="http://schemas.microsoft.com/office/drawing/2014/main" id="{08741317-1BFD-09F9-B1A8-769389E55203}"/>
              </a:ext>
            </a:extLst>
          </p:cNvPr>
          <p:cNvSpPr>
            <a:spLocks noGrp="1"/>
          </p:cNvSpPr>
          <p:nvPr>
            <p:ph type="sldNum" sz="quarter" idx="12"/>
          </p:nvPr>
        </p:nvSpPr>
        <p:spPr/>
        <p:txBody>
          <a:bodyPr/>
          <a:lstStyle/>
          <a:p>
            <a:fld id="{4B0CCD1B-01C8-492E-B47F-823430F38E8B}" type="slidenum">
              <a:rPr lang="en-IN" smtClean="0"/>
              <a:pPr/>
              <a:t>3</a:t>
            </a:fld>
            <a:endParaRPr lang="en-IN"/>
          </a:p>
        </p:txBody>
      </p:sp>
    </p:spTree>
    <p:extLst>
      <p:ext uri="{BB962C8B-B14F-4D97-AF65-F5344CB8AC3E}">
        <p14:creationId xmlns:p14="http://schemas.microsoft.com/office/powerpoint/2010/main" val="819859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2C6A-6EEC-BA07-4722-48907BF3AC1C}"/>
              </a:ext>
            </a:extLst>
          </p:cNvPr>
          <p:cNvSpPr>
            <a:spLocks noGrp="1"/>
          </p:cNvSpPr>
          <p:nvPr>
            <p:ph type="title"/>
          </p:nvPr>
        </p:nvSpPr>
        <p:spPr>
          <a:xfrm>
            <a:off x="852268" y="0"/>
            <a:ext cx="10515600" cy="1325563"/>
          </a:xfrm>
        </p:spPr>
        <p:txBody>
          <a:bodyPr/>
          <a:lstStyle/>
          <a:p>
            <a:pPr algn="just"/>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61E8896-E313-0F7C-CB18-4DD5240E1E9E}"/>
              </a:ext>
            </a:extLst>
          </p:cNvPr>
          <p:cNvSpPr>
            <a:spLocks noGrp="1"/>
          </p:cNvSpPr>
          <p:nvPr>
            <p:ph idx="1"/>
          </p:nvPr>
        </p:nvSpPr>
        <p:spPr>
          <a:xfrm>
            <a:off x="810064" y="1193007"/>
            <a:ext cx="10515600" cy="4968643"/>
          </a:xfrm>
        </p:spPr>
        <p:txBody>
          <a:bodyPr>
            <a:noAutofit/>
          </a:bodyPr>
          <a:lstStyle/>
          <a:p>
            <a:pPr algn="just">
              <a:lnSpc>
                <a:spcPct val="150000"/>
              </a:lnSpc>
            </a:pPr>
            <a:r>
              <a:rPr lang="en-US" sz="1800" b="0" i="0" dirty="0">
                <a:effectLst/>
                <a:cs typeface="Times New Roman" panose="02020603050405020304" pitchFamily="18" charset="0"/>
              </a:rPr>
              <a:t>Digital payments now form a ubiquitous part of economic transactions, UPI (Unified Payments Interface) being used popularly for convenience and ease of use. At the same time, the rise in UPI transactions has correspondingly increased financial frauds posing a serious challenge to financial safety.</a:t>
            </a:r>
          </a:p>
          <a:p>
            <a:pPr algn="just">
              <a:lnSpc>
                <a:spcPct val="150000"/>
              </a:lnSpc>
            </a:pPr>
            <a:r>
              <a:rPr lang="en-US" sz="1800" b="0" i="0" dirty="0">
                <a:effectLst/>
                <a:cs typeface="Times New Roman" panose="02020603050405020304" pitchFamily="18" charset="0"/>
              </a:rPr>
              <a:t>Real-time detection of fraudulent transactions is required to prevent monetary losses and ensure trust in electronic payments.</a:t>
            </a:r>
          </a:p>
          <a:p>
            <a:pPr algn="just">
              <a:lnSpc>
                <a:spcPct val="150000"/>
              </a:lnSpc>
            </a:pPr>
            <a:r>
              <a:rPr lang="en-US" sz="1800" b="0" i="0" dirty="0">
                <a:effectLst/>
                <a:cs typeface="Times New Roman" panose="02020603050405020304" pitchFamily="18" charset="0"/>
              </a:rPr>
              <a:t>Real-time fraudulent transactions detection is required to prevent money losses and ensure confidence in electronic transactions.</a:t>
            </a:r>
          </a:p>
          <a:p>
            <a:pPr algn="just">
              <a:lnSpc>
                <a:spcPct val="150000"/>
              </a:lnSpc>
            </a:pPr>
            <a:r>
              <a:rPr lang="en-US" sz="1800" b="0" i="0" dirty="0">
                <a:effectLst/>
                <a:cs typeface="Times New Roman" panose="02020603050405020304" pitchFamily="18" charset="0"/>
              </a:rPr>
              <a:t>Conventional fraud detection techniques, including rule-based systems and manual checks, are labor-intensive, inefficient, and vulnerable to false positives, resulting in delays in fraud prevention.</a:t>
            </a:r>
            <a:endParaRPr lang="en-IN" sz="1800" dirty="0">
              <a:cs typeface="Times New Roman" panose="02020603050405020304" pitchFamily="18" charset="0"/>
            </a:endParaRPr>
          </a:p>
        </p:txBody>
      </p:sp>
      <p:sp>
        <p:nvSpPr>
          <p:cNvPr id="4" name="Date Placeholder 3">
            <a:extLst>
              <a:ext uri="{FF2B5EF4-FFF2-40B4-BE49-F238E27FC236}">
                <a16:creationId xmlns:a16="http://schemas.microsoft.com/office/drawing/2014/main" id="{69C5EA28-1B5B-F566-4426-8FC4C870F411}"/>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0EC6ECEF-C5B5-B013-9ED9-35FDBA4CE785}"/>
              </a:ext>
            </a:extLst>
          </p:cNvPr>
          <p:cNvSpPr>
            <a:spLocks noGrp="1"/>
          </p:cNvSpPr>
          <p:nvPr>
            <p:ph type="ftr" sz="quarter" idx="11"/>
          </p:nvPr>
        </p:nvSpPr>
        <p:spPr/>
        <p:txBody>
          <a:bodyPr/>
          <a:lstStyle/>
          <a:p>
            <a:r>
              <a:rPr lang="en-IN"/>
              <a:t>VNITSW                                                                                           Department of CSE</a:t>
            </a:r>
            <a:endParaRPr lang="en-IN" dirty="0"/>
          </a:p>
        </p:txBody>
      </p:sp>
      <p:sp>
        <p:nvSpPr>
          <p:cNvPr id="6" name="Slide Number Placeholder 5">
            <a:extLst>
              <a:ext uri="{FF2B5EF4-FFF2-40B4-BE49-F238E27FC236}">
                <a16:creationId xmlns:a16="http://schemas.microsoft.com/office/drawing/2014/main" id="{59435D99-5851-1FFB-2635-333B28F501AD}"/>
              </a:ext>
            </a:extLst>
          </p:cNvPr>
          <p:cNvSpPr>
            <a:spLocks noGrp="1"/>
          </p:cNvSpPr>
          <p:nvPr>
            <p:ph type="sldNum" sz="quarter" idx="12"/>
          </p:nvPr>
        </p:nvSpPr>
        <p:spPr/>
        <p:txBody>
          <a:bodyPr/>
          <a:lstStyle/>
          <a:p>
            <a:fld id="{4B0CCD1B-01C8-492E-B47F-823430F38E8B}" type="slidenum">
              <a:rPr lang="en-IN" smtClean="0"/>
              <a:pPr/>
              <a:t>4</a:t>
            </a:fld>
            <a:endParaRPr lang="en-IN"/>
          </a:p>
        </p:txBody>
      </p:sp>
    </p:spTree>
    <p:extLst>
      <p:ext uri="{BB962C8B-B14F-4D97-AF65-F5344CB8AC3E}">
        <p14:creationId xmlns:p14="http://schemas.microsoft.com/office/powerpoint/2010/main" val="4050166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7BAF8-AD16-8EFA-E403-1F9BEA9BDF8E}"/>
              </a:ext>
            </a:extLst>
          </p:cNvPr>
          <p:cNvSpPr>
            <a:spLocks noGrp="1"/>
          </p:cNvSpPr>
          <p:nvPr>
            <p:ph type="dt" sz="half" idx="10"/>
          </p:nvPr>
        </p:nvSpPr>
        <p:spPr/>
        <p:txBody>
          <a:bodyPr/>
          <a:lstStyle/>
          <a:p>
            <a:r>
              <a:rPr lang="en-US" dirty="0"/>
              <a:t>16-04-2025</a:t>
            </a:r>
            <a:endParaRPr lang="en-IN" dirty="0"/>
          </a:p>
        </p:txBody>
      </p:sp>
      <p:sp>
        <p:nvSpPr>
          <p:cNvPr id="3" name="Footer Placeholder 2">
            <a:extLst>
              <a:ext uri="{FF2B5EF4-FFF2-40B4-BE49-F238E27FC236}">
                <a16:creationId xmlns:a16="http://schemas.microsoft.com/office/drawing/2014/main" id="{F0134440-6CB7-2EB9-3193-DD70AF7399C4}"/>
              </a:ext>
            </a:extLst>
          </p:cNvPr>
          <p:cNvSpPr>
            <a:spLocks noGrp="1"/>
          </p:cNvSpPr>
          <p:nvPr>
            <p:ph type="ftr" sz="quarter" idx="11"/>
          </p:nvPr>
        </p:nvSpPr>
        <p:spPr/>
        <p:txBody>
          <a:bodyPr/>
          <a:lstStyle/>
          <a:p>
            <a:r>
              <a:rPr lang="en-IN"/>
              <a:t>VNITSW                                                                                           Department of CSE</a:t>
            </a:r>
            <a:endParaRPr lang="en-IN" dirty="0"/>
          </a:p>
        </p:txBody>
      </p:sp>
      <p:sp>
        <p:nvSpPr>
          <p:cNvPr id="5" name="TextBox 4">
            <a:extLst>
              <a:ext uri="{FF2B5EF4-FFF2-40B4-BE49-F238E27FC236}">
                <a16:creationId xmlns:a16="http://schemas.microsoft.com/office/drawing/2014/main" id="{118B3F03-1F87-C72C-C974-6A005C44F9A8}"/>
              </a:ext>
            </a:extLst>
          </p:cNvPr>
          <p:cNvSpPr txBox="1"/>
          <p:nvPr/>
        </p:nvSpPr>
        <p:spPr>
          <a:xfrm>
            <a:off x="4800600" y="6005945"/>
            <a:ext cx="2086277" cy="369332"/>
          </a:xfrm>
          <a:prstGeom prst="rect">
            <a:avLst/>
          </a:prstGeom>
          <a:noFill/>
        </p:spPr>
        <p:txBody>
          <a:bodyPr wrap="none" rtlCol="0">
            <a:spAutoFit/>
          </a:bodyPr>
          <a:lstStyle/>
          <a:p>
            <a:r>
              <a:rPr lang="en-IN" dirty="0"/>
              <a:t>Fig.1 UPI Payments</a:t>
            </a:r>
          </a:p>
        </p:txBody>
      </p:sp>
      <p:sp>
        <p:nvSpPr>
          <p:cNvPr id="6" name="Slide Number Placeholder 5">
            <a:extLst>
              <a:ext uri="{FF2B5EF4-FFF2-40B4-BE49-F238E27FC236}">
                <a16:creationId xmlns:a16="http://schemas.microsoft.com/office/drawing/2014/main" id="{9E13A111-9C58-1168-8A16-CAD5CCAC1C3C}"/>
              </a:ext>
            </a:extLst>
          </p:cNvPr>
          <p:cNvSpPr>
            <a:spLocks noGrp="1"/>
          </p:cNvSpPr>
          <p:nvPr>
            <p:ph type="sldNum" sz="quarter" idx="12"/>
          </p:nvPr>
        </p:nvSpPr>
        <p:spPr/>
        <p:txBody>
          <a:bodyPr/>
          <a:lstStyle/>
          <a:p>
            <a:fld id="{4B0CCD1B-01C8-492E-B47F-823430F38E8B}" type="slidenum">
              <a:rPr lang="en-IN" smtClean="0"/>
              <a:pPr/>
              <a:t>5</a:t>
            </a:fld>
            <a:endParaRPr lang="en-IN"/>
          </a:p>
        </p:txBody>
      </p:sp>
      <p:pic>
        <p:nvPicPr>
          <p:cNvPr id="1028" name="Picture 4" descr="Digital payments: How to resolve failed UPI payments, mitigate risks and  ensure smooth transactions - Digital payments: How to resolve failed UPI  payments, mitigate risks and ensure smooth transactions BusinessToday">
            <a:extLst>
              <a:ext uri="{FF2B5EF4-FFF2-40B4-BE49-F238E27FC236}">
                <a16:creationId xmlns:a16="http://schemas.microsoft.com/office/drawing/2014/main" id="{5F99EF23-986A-13E0-E56D-418644F2C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150" y="890588"/>
            <a:ext cx="90297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14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10882-F5F2-EF08-05C7-D154274CB884}"/>
              </a:ext>
            </a:extLst>
          </p:cNvPr>
          <p:cNvSpPr>
            <a:spLocks noGrp="1"/>
          </p:cNvSpPr>
          <p:nvPr>
            <p:ph type="title"/>
          </p:nvPr>
        </p:nvSpPr>
        <p:spPr>
          <a:xfrm>
            <a:off x="642662" y="296668"/>
            <a:ext cx="9460374" cy="845840"/>
          </a:xfrm>
        </p:spPr>
        <p:txBody>
          <a:bodyPr>
            <a:normAutofit/>
          </a:bodyPr>
          <a:lstStyle/>
          <a:p>
            <a:pPr algn="just"/>
            <a:r>
              <a:rPr lang="en-IN" dirty="0">
                <a:latin typeface="Times New Roman" pitchFamily="18" charset="0"/>
                <a:cs typeface="Times New Roman" pitchFamily="18" charset="0"/>
              </a:rPr>
              <a:t>LITERATURE</a:t>
            </a:r>
            <a:r>
              <a:rPr lang="en-IN" dirty="0"/>
              <a:t> </a:t>
            </a:r>
            <a:r>
              <a:rPr lang="en-IN" dirty="0">
                <a:latin typeface="Times New Roman" pitchFamily="18" charset="0"/>
                <a:cs typeface="Times New Roman" pitchFamily="18" charset="0"/>
              </a:rPr>
              <a:t>SURVEY</a:t>
            </a:r>
          </a:p>
        </p:txBody>
      </p:sp>
      <p:sp>
        <p:nvSpPr>
          <p:cNvPr id="3" name="Date Placeholder 2">
            <a:extLst>
              <a:ext uri="{FF2B5EF4-FFF2-40B4-BE49-F238E27FC236}">
                <a16:creationId xmlns:a16="http://schemas.microsoft.com/office/drawing/2014/main" id="{EE4EA4F6-07AC-A43F-2F11-AA183147D0CF}"/>
              </a:ext>
            </a:extLst>
          </p:cNvPr>
          <p:cNvSpPr>
            <a:spLocks noGrp="1"/>
          </p:cNvSpPr>
          <p:nvPr>
            <p:ph type="dt" sz="half" idx="10"/>
          </p:nvPr>
        </p:nvSpPr>
        <p:spPr/>
        <p:txBody>
          <a:bodyPr/>
          <a:lstStyle/>
          <a:p>
            <a:r>
              <a:rPr lang="en-US" dirty="0"/>
              <a:t>16-04-2025</a:t>
            </a:r>
            <a:endParaRPr lang="en-IN" dirty="0"/>
          </a:p>
        </p:txBody>
      </p:sp>
      <p:sp>
        <p:nvSpPr>
          <p:cNvPr id="4" name="Footer Placeholder 3">
            <a:extLst>
              <a:ext uri="{FF2B5EF4-FFF2-40B4-BE49-F238E27FC236}">
                <a16:creationId xmlns:a16="http://schemas.microsoft.com/office/drawing/2014/main" id="{8F4BF5CE-0C5D-60E2-6046-EB366CCE0CA8}"/>
              </a:ext>
            </a:extLst>
          </p:cNvPr>
          <p:cNvSpPr>
            <a:spLocks noGrp="1"/>
          </p:cNvSpPr>
          <p:nvPr>
            <p:ph type="ftr" sz="quarter" idx="11"/>
          </p:nvPr>
        </p:nvSpPr>
        <p:spPr/>
        <p:txBody>
          <a:bodyPr/>
          <a:lstStyle/>
          <a:p>
            <a:r>
              <a:rPr lang="en-IN"/>
              <a:t>VNITSW                                                                                           Department of CSE</a:t>
            </a:r>
          </a:p>
        </p:txBody>
      </p:sp>
      <p:sp>
        <p:nvSpPr>
          <p:cNvPr id="5" name="Slide Number Placeholder 4">
            <a:extLst>
              <a:ext uri="{FF2B5EF4-FFF2-40B4-BE49-F238E27FC236}">
                <a16:creationId xmlns:a16="http://schemas.microsoft.com/office/drawing/2014/main" id="{03AA6E15-E207-1054-23B3-0F057E78358B}"/>
              </a:ext>
            </a:extLst>
          </p:cNvPr>
          <p:cNvSpPr>
            <a:spLocks noGrp="1"/>
          </p:cNvSpPr>
          <p:nvPr>
            <p:ph type="sldNum" sz="quarter" idx="12"/>
          </p:nvPr>
        </p:nvSpPr>
        <p:spPr/>
        <p:txBody>
          <a:bodyPr/>
          <a:lstStyle/>
          <a:p>
            <a:fld id="{4B0CCD1B-01C8-492E-B47F-823430F38E8B}" type="slidenum">
              <a:rPr lang="en-IN" smtClean="0"/>
              <a:pPr/>
              <a:t>6</a:t>
            </a:fld>
            <a:endParaRPr lang="en-IN"/>
          </a:p>
        </p:txBody>
      </p:sp>
      <p:graphicFrame>
        <p:nvGraphicFramePr>
          <p:cNvPr id="10" name="Content Placeholder 9">
            <a:extLst>
              <a:ext uri="{FF2B5EF4-FFF2-40B4-BE49-F238E27FC236}">
                <a16:creationId xmlns:a16="http://schemas.microsoft.com/office/drawing/2014/main" id="{C289CB4C-A0B0-FBC9-63F8-C670377F7F2C}"/>
              </a:ext>
            </a:extLst>
          </p:cNvPr>
          <p:cNvGraphicFramePr>
            <a:graphicFrameLocks noGrp="1"/>
          </p:cNvGraphicFramePr>
          <p:nvPr>
            <p:ph idx="1"/>
            <p:extLst>
              <p:ext uri="{D42A27DB-BD31-4B8C-83A1-F6EECF244321}">
                <p14:modId xmlns:p14="http://schemas.microsoft.com/office/powerpoint/2010/main" val="3928906781"/>
              </p:ext>
            </p:extLst>
          </p:nvPr>
        </p:nvGraphicFramePr>
        <p:xfrm>
          <a:off x="630195" y="1556951"/>
          <a:ext cx="10911016" cy="4473146"/>
        </p:xfrm>
        <a:graphic>
          <a:graphicData uri="http://schemas.openxmlformats.org/drawingml/2006/table">
            <a:tbl>
              <a:tblPr firstRow="1" bandRow="1">
                <a:tableStyleId>{ED083AE6-46FA-4A59-8FB0-9F97EB10719F}</a:tableStyleId>
              </a:tblPr>
              <a:tblGrid>
                <a:gridCol w="881323">
                  <a:extLst>
                    <a:ext uri="{9D8B030D-6E8A-4147-A177-3AD203B41FA5}">
                      <a16:colId xmlns:a16="http://schemas.microsoft.com/office/drawing/2014/main" val="3313963313"/>
                    </a:ext>
                  </a:extLst>
                </a:gridCol>
                <a:gridCol w="2467358">
                  <a:extLst>
                    <a:ext uri="{9D8B030D-6E8A-4147-A177-3AD203B41FA5}">
                      <a16:colId xmlns:a16="http://schemas.microsoft.com/office/drawing/2014/main" val="3326163154"/>
                    </a:ext>
                  </a:extLst>
                </a:gridCol>
                <a:gridCol w="1964724">
                  <a:extLst>
                    <a:ext uri="{9D8B030D-6E8A-4147-A177-3AD203B41FA5}">
                      <a16:colId xmlns:a16="http://schemas.microsoft.com/office/drawing/2014/main" val="2769253159"/>
                    </a:ext>
                  </a:extLst>
                </a:gridCol>
                <a:gridCol w="2977978">
                  <a:extLst>
                    <a:ext uri="{9D8B030D-6E8A-4147-A177-3AD203B41FA5}">
                      <a16:colId xmlns:a16="http://schemas.microsoft.com/office/drawing/2014/main" val="1972613500"/>
                    </a:ext>
                  </a:extLst>
                </a:gridCol>
                <a:gridCol w="2619633">
                  <a:extLst>
                    <a:ext uri="{9D8B030D-6E8A-4147-A177-3AD203B41FA5}">
                      <a16:colId xmlns:a16="http://schemas.microsoft.com/office/drawing/2014/main" val="2633605203"/>
                    </a:ext>
                  </a:extLst>
                </a:gridCol>
              </a:tblGrid>
              <a:tr h="810905">
                <a:tc>
                  <a:txBody>
                    <a:bodyPr/>
                    <a:lstStyle/>
                    <a:p>
                      <a:pPr algn="just"/>
                      <a:r>
                        <a:rPr lang="en-US" dirty="0">
                          <a:latin typeface="Times New Roman" panose="02020603050405020304" pitchFamily="18" charset="0"/>
                          <a:cs typeface="Times New Roman" panose="02020603050405020304" pitchFamily="18" charset="0"/>
                        </a:rPr>
                        <a:t>S.NO</a:t>
                      </a:r>
                      <a:endParaRPr lang="x-none"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Author &amp; year</a:t>
                      </a:r>
                      <a:endParaRPr lang="x-none"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Technologies Used</a:t>
                      </a:r>
                      <a:endParaRPr lang="x-none"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Advantages</a:t>
                      </a:r>
                      <a:endParaRPr lang="x-none"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Limitations</a:t>
                      </a:r>
                      <a:endParaRPr lang="x-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6848581"/>
                  </a:ext>
                </a:extLst>
              </a:tr>
              <a:tr h="3662241">
                <a:tc>
                  <a:txBody>
                    <a:bodyPr/>
                    <a:lstStyle/>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1</a:t>
                      </a:r>
                    </a:p>
                    <a:p>
                      <a:pPr algn="just"/>
                      <a:endParaRPr lang="x-none" dirty="0">
                        <a:latin typeface="Times New Roman" panose="02020603050405020304" pitchFamily="18" charset="0"/>
                        <a:cs typeface="Times New Roman" panose="02020603050405020304" pitchFamily="18" charset="0"/>
                      </a:endParaRPr>
                    </a:p>
                  </a:txBody>
                  <a:tcPr/>
                </a:tc>
                <a:tc>
                  <a:txBody>
                    <a:bodyPr/>
                    <a:lstStyle/>
                    <a:p>
                      <a:pPr algn="just"/>
                      <a:endParaRPr lang="en-US" dirty="0">
                        <a:latin typeface="+mn-lt"/>
                        <a:cs typeface="Times New Roman" pitchFamily="18" charset="0"/>
                      </a:endParaRPr>
                    </a:p>
                    <a:p>
                      <a:pPr algn="just"/>
                      <a:endParaRPr lang="en-US" dirty="0">
                        <a:latin typeface="+mn-lt"/>
                        <a:cs typeface="Times New Roman" pitchFamily="18" charset="0"/>
                      </a:endParaRPr>
                    </a:p>
                    <a:p>
                      <a:pPr algn="just"/>
                      <a:endParaRPr lang="en-US" dirty="0">
                        <a:latin typeface="+mn-lt"/>
                        <a:cs typeface="Times New Roman" pitchFamily="18" charset="0"/>
                      </a:endParaRPr>
                    </a:p>
                    <a:p>
                      <a:pPr algn="just"/>
                      <a:endParaRPr lang="en-US" dirty="0">
                        <a:latin typeface="+mn-lt"/>
                        <a:cs typeface="Times New Roman" pitchFamily="18" charset="0"/>
                      </a:endParaRPr>
                    </a:p>
                    <a:p>
                      <a:pPr algn="just"/>
                      <a:endParaRPr lang="en-US" dirty="0">
                        <a:latin typeface="+mn-lt"/>
                        <a:cs typeface="Times New Roman" pitchFamily="18" charset="0"/>
                      </a:endParaRPr>
                    </a:p>
                    <a:p>
                      <a:pPr algn="just"/>
                      <a:r>
                        <a:rPr lang="en-US" dirty="0">
                          <a:latin typeface="+mn-lt"/>
                          <a:cs typeface="Times New Roman" pitchFamily="18" charset="0"/>
                        </a:rPr>
                        <a:t>Rashid</a:t>
                      </a:r>
                      <a:r>
                        <a:rPr lang="en-US" baseline="0" dirty="0">
                          <a:latin typeface="+mn-lt"/>
                          <a:cs typeface="Times New Roman" pitchFamily="18" charset="0"/>
                        </a:rPr>
                        <a:t> et al.,</a:t>
                      </a:r>
                      <a:r>
                        <a:rPr lang="en-US" dirty="0">
                          <a:latin typeface="+mn-lt"/>
                          <a:cs typeface="Times New Roman" pitchFamily="18" charset="0"/>
                        </a:rPr>
                        <a:t> (2024)</a:t>
                      </a:r>
                      <a:endParaRPr lang="x-none" dirty="0">
                        <a:latin typeface="+mn-lt"/>
                        <a:cs typeface="Times New Roman" pitchFamily="18" charset="0"/>
                      </a:endParaRPr>
                    </a:p>
                  </a:txBody>
                  <a:tcPr/>
                </a:tc>
                <a:tc>
                  <a:txBody>
                    <a:bodyPr/>
                    <a:lstStyle/>
                    <a:p>
                      <a:pPr algn="just"/>
                      <a:endParaRPr lang="en-US" dirty="0">
                        <a:latin typeface="+mn-lt"/>
                        <a:cs typeface="Times New Roman" pitchFamily="18" charset="0"/>
                      </a:endParaRPr>
                    </a:p>
                    <a:p>
                      <a:pPr algn="just"/>
                      <a:endParaRPr lang="en-US" dirty="0">
                        <a:latin typeface="+mn-lt"/>
                        <a:cs typeface="Times New Roman" pitchFamily="18" charset="0"/>
                      </a:endParaRPr>
                    </a:p>
                    <a:p>
                      <a:pPr algn="just"/>
                      <a:endParaRPr lang="en-US" dirty="0">
                        <a:latin typeface="+mn-lt"/>
                        <a:cs typeface="Times New Roman" pitchFamily="18" charset="0"/>
                      </a:endParaRPr>
                    </a:p>
                    <a:p>
                      <a:pPr algn="just"/>
                      <a:endParaRPr lang="en-US" dirty="0">
                        <a:latin typeface="+mn-lt"/>
                        <a:cs typeface="Times New Roman" pitchFamily="18" charset="0"/>
                      </a:endParaRPr>
                    </a:p>
                    <a:p>
                      <a:pPr algn="just"/>
                      <a:endParaRPr lang="en-US" dirty="0">
                        <a:latin typeface="+mn-lt"/>
                        <a:cs typeface="Times New Roman" pitchFamily="18" charset="0"/>
                      </a:endParaRPr>
                    </a:p>
                    <a:p>
                      <a:pPr algn="just"/>
                      <a:r>
                        <a:rPr lang="en-US" dirty="0">
                          <a:latin typeface="+mn-lt"/>
                          <a:cs typeface="Times New Roman" pitchFamily="18" charset="0"/>
                        </a:rPr>
                        <a:t>Artificial Neural Networks (ANNs)</a:t>
                      </a:r>
                      <a:endParaRPr lang="x-none" dirty="0">
                        <a:latin typeface="+mn-lt"/>
                        <a:cs typeface="Times New Roman" pitchFamily="18" charset="0"/>
                      </a:endParaRPr>
                    </a:p>
                  </a:txBody>
                  <a:tcPr/>
                </a:tc>
                <a:tc>
                  <a:txBody>
                    <a:bodyPr/>
                    <a:lstStyle/>
                    <a:p>
                      <a:pPr algn="just"/>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pPr lvl="0" algn="l"/>
                      <a:r>
                        <a:rPr lang="en-US" sz="1800" b="0" i="0" kern="1200" dirty="0">
                          <a:solidFill>
                            <a:schemeClr val="tx1"/>
                          </a:solidFill>
                          <a:effectLst/>
                          <a:latin typeface="+mn-lt"/>
                          <a:ea typeface="+mn-ea"/>
                          <a:cs typeface="Times New Roman" panose="02020603050405020304" pitchFamily="18" charset="0"/>
                        </a:rPr>
                        <a:t>ANNs can detect fraudulent</a:t>
                      </a:r>
                    </a:p>
                    <a:p>
                      <a:pPr lvl="0" algn="l"/>
                      <a:r>
                        <a:rPr lang="en-US" sz="1800" b="0" i="0" kern="1200" dirty="0">
                          <a:solidFill>
                            <a:schemeClr val="tx1"/>
                          </a:solidFill>
                          <a:effectLst/>
                          <a:latin typeface="+mn-lt"/>
                          <a:ea typeface="+mn-ea"/>
                          <a:cs typeface="Times New Roman" panose="02020603050405020304" pitchFamily="18" charset="0"/>
                        </a:rPr>
                        <a:t>transactions efficiently by </a:t>
                      </a:r>
                    </a:p>
                    <a:p>
                      <a:pPr lvl="0" algn="l"/>
                      <a:r>
                        <a:rPr lang="en-US" sz="1800" b="0" i="0" kern="1200" dirty="0">
                          <a:solidFill>
                            <a:schemeClr val="tx1"/>
                          </a:solidFill>
                          <a:effectLst/>
                          <a:latin typeface="+mn-lt"/>
                          <a:ea typeface="+mn-ea"/>
                          <a:cs typeface="Times New Roman" panose="02020603050405020304" pitchFamily="18" charset="0"/>
                        </a:rPr>
                        <a:t>understanding complex</a:t>
                      </a:r>
                    </a:p>
                    <a:p>
                      <a:pPr lvl="0" algn="l"/>
                      <a:r>
                        <a:rPr lang="en-US" sz="1800" b="0" i="0" kern="1200" dirty="0">
                          <a:solidFill>
                            <a:schemeClr val="tx1"/>
                          </a:solidFill>
                          <a:effectLst/>
                          <a:latin typeface="+mn-lt"/>
                          <a:ea typeface="+mn-ea"/>
                          <a:cs typeface="Times New Roman" panose="02020603050405020304" pitchFamily="18" charset="0"/>
                        </a:rPr>
                        <a:t>fraud patterns.</a:t>
                      </a:r>
                    </a:p>
                    <a:p>
                      <a:pPr lvl="0" algn="l"/>
                      <a:r>
                        <a:rPr lang="en-US" sz="1800" b="0" i="0" kern="1200" dirty="0">
                          <a:solidFill>
                            <a:schemeClr val="tx1"/>
                          </a:solidFill>
                          <a:effectLst/>
                          <a:latin typeface="+mn-lt"/>
                          <a:ea typeface="+mn-ea"/>
                          <a:cs typeface="Times New Roman" panose="02020603050405020304" pitchFamily="18" charset="0"/>
                        </a:rPr>
                        <a:t>They</a:t>
                      </a:r>
                      <a:r>
                        <a:rPr lang="en-US" sz="1800" b="0" i="0" kern="1200" baseline="0" dirty="0">
                          <a:solidFill>
                            <a:schemeClr val="tx1"/>
                          </a:solidFill>
                          <a:effectLst/>
                          <a:latin typeface="+mn-lt"/>
                          <a:ea typeface="+mn-ea"/>
                          <a:cs typeface="Times New Roman" panose="02020603050405020304" pitchFamily="18" charset="0"/>
                        </a:rPr>
                        <a:t> </a:t>
                      </a:r>
                      <a:r>
                        <a:rPr lang="en-US" sz="1800" b="0" i="0" kern="1200" dirty="0">
                          <a:solidFill>
                            <a:schemeClr val="tx1"/>
                          </a:solidFill>
                          <a:effectLst/>
                          <a:latin typeface="+mn-lt"/>
                          <a:ea typeface="+mn-ea"/>
                          <a:cs typeface="Times New Roman" panose="02020603050405020304" pitchFamily="18" charset="0"/>
                        </a:rPr>
                        <a:t>become</a:t>
                      </a:r>
                      <a:r>
                        <a:rPr lang="en-US" sz="1800" b="0" i="0" kern="1200" baseline="0" dirty="0">
                          <a:solidFill>
                            <a:schemeClr val="tx1"/>
                          </a:solidFill>
                          <a:effectLst/>
                          <a:latin typeface="+mn-lt"/>
                          <a:ea typeface="+mn-ea"/>
                          <a:cs typeface="Times New Roman" panose="02020603050405020304" pitchFamily="18" charset="0"/>
                        </a:rPr>
                        <a:t> </a:t>
                      </a:r>
                      <a:r>
                        <a:rPr lang="en-US" sz="1800" b="0" i="0" kern="1200" dirty="0">
                          <a:solidFill>
                            <a:schemeClr val="tx1"/>
                          </a:solidFill>
                          <a:effectLst/>
                          <a:latin typeface="+mn-lt"/>
                          <a:ea typeface="+mn-ea"/>
                          <a:cs typeface="Times New Roman" panose="02020603050405020304" pitchFamily="18" charset="0"/>
                        </a:rPr>
                        <a:t>more</a:t>
                      </a:r>
                      <a:r>
                        <a:rPr lang="en-US" sz="1800" b="0" i="0" kern="1200" baseline="0" dirty="0">
                          <a:solidFill>
                            <a:schemeClr val="tx1"/>
                          </a:solidFill>
                          <a:effectLst/>
                          <a:latin typeface="+mn-lt"/>
                          <a:ea typeface="+mn-ea"/>
                          <a:cs typeface="Times New Roman" panose="02020603050405020304" pitchFamily="18" charset="0"/>
                        </a:rPr>
                        <a:t> </a:t>
                      </a:r>
                      <a:r>
                        <a:rPr lang="en-US" sz="1800" b="0" i="0" kern="1200" dirty="0">
                          <a:solidFill>
                            <a:schemeClr val="tx1"/>
                          </a:solidFill>
                          <a:effectLst/>
                          <a:latin typeface="+mn-lt"/>
                          <a:ea typeface="+mn-ea"/>
                          <a:cs typeface="Times New Roman" panose="02020603050405020304" pitchFamily="18" charset="0"/>
                        </a:rPr>
                        <a:t>accurate as they process more</a:t>
                      </a:r>
                      <a:r>
                        <a:rPr lang="en-US" sz="1800" b="0" i="0" kern="1200" baseline="0" dirty="0">
                          <a:solidFill>
                            <a:schemeClr val="tx1"/>
                          </a:solidFill>
                          <a:effectLst/>
                          <a:latin typeface="+mn-lt"/>
                          <a:ea typeface="+mn-ea"/>
                          <a:cs typeface="Times New Roman" panose="02020603050405020304" pitchFamily="18" charset="0"/>
                        </a:rPr>
                        <a:t> </a:t>
                      </a:r>
                      <a:r>
                        <a:rPr lang="en-US" sz="1800" b="0" i="0" kern="1200" dirty="0">
                          <a:solidFill>
                            <a:schemeClr val="tx1"/>
                          </a:solidFill>
                          <a:effectLst/>
                          <a:latin typeface="+mn-lt"/>
                          <a:ea typeface="+mn-ea"/>
                          <a:cs typeface="Times New Roman" panose="02020603050405020304" pitchFamily="18" charset="0"/>
                        </a:rPr>
                        <a:t>transaction</a:t>
                      </a:r>
                      <a:r>
                        <a:rPr lang="en-US" sz="1800" b="0" i="0" kern="1200" baseline="0" dirty="0">
                          <a:solidFill>
                            <a:schemeClr val="tx1"/>
                          </a:solidFill>
                          <a:effectLst/>
                          <a:latin typeface="+mn-lt"/>
                          <a:ea typeface="+mn-ea"/>
                          <a:cs typeface="Times New Roman" panose="02020603050405020304" pitchFamily="18" charset="0"/>
                        </a:rPr>
                        <a:t> </a:t>
                      </a:r>
                      <a:r>
                        <a:rPr lang="en-US" sz="1800" b="0" i="0" kern="1200" dirty="0">
                          <a:solidFill>
                            <a:schemeClr val="tx1"/>
                          </a:solidFill>
                          <a:effectLst/>
                          <a:latin typeface="+mn-lt"/>
                          <a:ea typeface="+mn-ea"/>
                          <a:cs typeface="Times New Roman" panose="02020603050405020304" pitchFamily="18" charset="0"/>
                        </a:rPr>
                        <a:t>information over time,</a:t>
                      </a:r>
                    </a:p>
                    <a:p>
                      <a:pPr lvl="0" algn="l"/>
                      <a:r>
                        <a:rPr lang="en-US" sz="1800" b="0" i="0" kern="1200" dirty="0">
                          <a:solidFill>
                            <a:schemeClr val="tx1"/>
                          </a:solidFill>
                          <a:effectLst/>
                          <a:latin typeface="+mn-lt"/>
                          <a:ea typeface="+mn-ea"/>
                          <a:cs typeface="Times New Roman" panose="02020603050405020304" pitchFamily="18" charset="0"/>
                        </a:rPr>
                        <a:t>hence applicable for</a:t>
                      </a:r>
                    </a:p>
                    <a:p>
                      <a:pPr lvl="0" algn="l"/>
                      <a:r>
                        <a:rPr lang="en-US" sz="1800" b="0" i="0" kern="1200" dirty="0">
                          <a:solidFill>
                            <a:schemeClr val="tx1"/>
                          </a:solidFill>
                          <a:effectLst/>
                          <a:latin typeface="+mn-lt"/>
                          <a:ea typeface="+mn-ea"/>
                          <a:cs typeface="Times New Roman" panose="02020603050405020304" pitchFamily="18" charset="0"/>
                        </a:rPr>
                        <a:t>adaptive fraud methods</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tc>
                <a:tc>
                  <a:txBody>
                    <a:bodyPr/>
                    <a:lstStyle/>
                    <a:p>
                      <a:pPr algn="just"/>
                      <a:endParaRPr lang="en-US" dirty="0">
                        <a:latin typeface="Times New Roman" panose="02020603050405020304" pitchFamily="18" charset="0"/>
                        <a:cs typeface="Times New Roman" panose="02020603050405020304" pitchFamily="18" charset="0"/>
                      </a:endParaRPr>
                    </a:p>
                    <a:p>
                      <a:pPr lvl="0" algn="l"/>
                      <a:r>
                        <a:rPr lang="en-US" dirty="0"/>
                        <a:t>The primary limitation of ANNs is their reliance on large volumes of labeled training data.</a:t>
                      </a:r>
                      <a:r>
                        <a:rPr lang="en-US" dirty="0">
                          <a:latin typeface="+mn-lt"/>
                          <a:cs typeface="Times New Roman" panose="02020603050405020304" pitchFamily="18" charset="0"/>
                        </a:rPr>
                        <a:t> Additionally, they require significant</a:t>
                      </a:r>
                      <a:r>
                        <a:rPr lang="en-US" baseline="0" dirty="0">
                          <a:latin typeface="+mn-lt"/>
                          <a:cs typeface="Times New Roman" panose="02020603050405020304" pitchFamily="18" charset="0"/>
                        </a:rPr>
                        <a:t> </a:t>
                      </a:r>
                      <a:r>
                        <a:rPr lang="en-US" dirty="0">
                          <a:latin typeface="+mn-lt"/>
                          <a:cs typeface="Times New Roman" panose="02020603050405020304" pitchFamily="18" charset="0"/>
                        </a:rPr>
                        <a:t>computational power, making real-time fraud detection costly</a:t>
                      </a:r>
                      <a:r>
                        <a:rPr lang="en-US"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3231430267"/>
                  </a:ext>
                </a:extLst>
              </a:tr>
            </a:tbl>
          </a:graphicData>
        </a:graphic>
      </p:graphicFrame>
    </p:spTree>
    <p:extLst>
      <p:ext uri="{BB962C8B-B14F-4D97-AF65-F5344CB8AC3E}">
        <p14:creationId xmlns:p14="http://schemas.microsoft.com/office/powerpoint/2010/main" val="300015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3F99-E7F8-62C8-6614-9F2D88B27C1E}"/>
              </a:ext>
            </a:extLst>
          </p:cNvPr>
          <p:cNvSpPr>
            <a:spLocks noGrp="1"/>
          </p:cNvSpPr>
          <p:nvPr>
            <p:ph type="title"/>
          </p:nvPr>
        </p:nvSpPr>
        <p:spPr>
          <a:xfrm>
            <a:off x="838200" y="182824"/>
            <a:ext cx="10515600" cy="5989376"/>
          </a:xfrm>
        </p:spPr>
        <p:txBody>
          <a:bodyPr/>
          <a:lstStyle/>
          <a:p>
            <a:pPr marL="0" rtl="0" eaLnBrk="1" fontAlgn="t" latinLnBrk="0" hangingPunct="1"/>
            <a:br>
              <a:rPr lang="en-IN" sz="1800" b="0" i="0" u="none" strike="noStrike" dirty="0">
                <a:effectLst/>
                <a:latin typeface="Arial" panose="020B0604020202020204" pitchFamily="34" charset="0"/>
              </a:rPr>
            </a:br>
            <a:br>
              <a:rPr lang="en-IN" sz="1800" b="0" i="0" u="none" strike="noStrike" dirty="0">
                <a:effectLst/>
                <a:latin typeface="Arial" panose="020B0604020202020204" pitchFamily="34" charset="0"/>
              </a:rPr>
            </a:br>
            <a:endParaRPr lang="en-IN" dirty="0"/>
          </a:p>
        </p:txBody>
      </p:sp>
      <p:graphicFrame>
        <p:nvGraphicFramePr>
          <p:cNvPr id="3" name="Table 2">
            <a:extLst>
              <a:ext uri="{FF2B5EF4-FFF2-40B4-BE49-F238E27FC236}">
                <a16:creationId xmlns:a16="http://schemas.microsoft.com/office/drawing/2014/main" id="{9F73FC19-94ED-0912-3ABB-46188E5CCFCE}"/>
              </a:ext>
            </a:extLst>
          </p:cNvPr>
          <p:cNvGraphicFramePr>
            <a:graphicFrameLocks noGrp="1"/>
          </p:cNvGraphicFramePr>
          <p:nvPr>
            <p:extLst>
              <p:ext uri="{D42A27DB-BD31-4B8C-83A1-F6EECF244321}">
                <p14:modId xmlns:p14="http://schemas.microsoft.com/office/powerpoint/2010/main" val="4183717644"/>
              </p:ext>
            </p:extLst>
          </p:nvPr>
        </p:nvGraphicFramePr>
        <p:xfrm>
          <a:off x="1025611" y="976184"/>
          <a:ext cx="10515599" cy="5016843"/>
        </p:xfrm>
        <a:graphic>
          <a:graphicData uri="http://schemas.openxmlformats.org/drawingml/2006/table">
            <a:tbl>
              <a:tblPr firstRow="1" bandRow="1">
                <a:tableStyleId>{ED083AE6-46FA-4A59-8FB0-9F97EB10719F}</a:tableStyleId>
              </a:tblPr>
              <a:tblGrid>
                <a:gridCol w="1114555">
                  <a:extLst>
                    <a:ext uri="{9D8B030D-6E8A-4147-A177-3AD203B41FA5}">
                      <a16:colId xmlns:a16="http://schemas.microsoft.com/office/drawing/2014/main" val="2182196973"/>
                    </a:ext>
                  </a:extLst>
                </a:gridCol>
                <a:gridCol w="2212962">
                  <a:extLst>
                    <a:ext uri="{9D8B030D-6E8A-4147-A177-3AD203B41FA5}">
                      <a16:colId xmlns:a16="http://schemas.microsoft.com/office/drawing/2014/main" val="4048077675"/>
                    </a:ext>
                  </a:extLst>
                </a:gridCol>
                <a:gridCol w="1961175">
                  <a:extLst>
                    <a:ext uri="{9D8B030D-6E8A-4147-A177-3AD203B41FA5}">
                      <a16:colId xmlns:a16="http://schemas.microsoft.com/office/drawing/2014/main" val="1866308914"/>
                    </a:ext>
                  </a:extLst>
                </a:gridCol>
                <a:gridCol w="2619632">
                  <a:extLst>
                    <a:ext uri="{9D8B030D-6E8A-4147-A177-3AD203B41FA5}">
                      <a16:colId xmlns:a16="http://schemas.microsoft.com/office/drawing/2014/main" val="482271834"/>
                    </a:ext>
                  </a:extLst>
                </a:gridCol>
                <a:gridCol w="2607275">
                  <a:extLst>
                    <a:ext uri="{9D8B030D-6E8A-4147-A177-3AD203B41FA5}">
                      <a16:colId xmlns:a16="http://schemas.microsoft.com/office/drawing/2014/main" val="3220801104"/>
                    </a:ext>
                  </a:extLst>
                </a:gridCol>
              </a:tblGrid>
              <a:tr h="645229">
                <a:tc>
                  <a:txBody>
                    <a:bodyPr/>
                    <a:lstStyle/>
                    <a:p>
                      <a:pPr algn="just"/>
                      <a:r>
                        <a:rPr lang="en-IN" sz="1800" dirty="0" err="1">
                          <a:latin typeface="Times New Roman" panose="02020603050405020304" pitchFamily="18" charset="0"/>
                          <a:cs typeface="Times New Roman" panose="02020603050405020304" pitchFamily="18" charset="0"/>
                        </a:rPr>
                        <a:t>S.No</a:t>
                      </a:r>
                      <a:endParaRPr lang="en-IN" sz="1800" dirty="0">
                        <a:latin typeface="Times New Roman" panose="02020603050405020304" pitchFamily="18" charset="0"/>
                        <a:cs typeface="Times New Roman" panose="02020603050405020304" pitchFamily="18" charset="0"/>
                      </a:endParaRPr>
                    </a:p>
                  </a:txBody>
                  <a:tcPr/>
                </a:tc>
                <a:tc>
                  <a:txBody>
                    <a:bodyPr/>
                    <a:lstStyle/>
                    <a:p>
                      <a:pPr algn="just"/>
                      <a:r>
                        <a:rPr lang="en-IN" sz="1800" b="1" kern="1200" dirty="0">
                          <a:solidFill>
                            <a:schemeClr val="tx1"/>
                          </a:solidFill>
                          <a:effectLst/>
                          <a:latin typeface="Times New Roman" panose="02020603050405020304" pitchFamily="18" charset="0"/>
                          <a:cs typeface="Times New Roman" panose="02020603050405020304" pitchFamily="18" charset="0"/>
                        </a:rPr>
                        <a:t>Author and Year</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800" b="1" kern="1200" dirty="0">
                          <a:solidFill>
                            <a:schemeClr val="tx1"/>
                          </a:solidFill>
                          <a:effectLst/>
                          <a:latin typeface="Times New Roman" panose="02020603050405020304" pitchFamily="18" charset="0"/>
                          <a:cs typeface="Times New Roman" panose="02020603050405020304" pitchFamily="18" charset="0"/>
                        </a:rPr>
                        <a:t>Techniques Used</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800" b="1" kern="1200" dirty="0">
                          <a:solidFill>
                            <a:schemeClr val="tx1"/>
                          </a:solidFill>
                          <a:effectLst/>
                          <a:latin typeface="Times New Roman" panose="02020603050405020304" pitchFamily="18" charset="0"/>
                          <a:cs typeface="Times New Roman" panose="02020603050405020304" pitchFamily="18" charset="0"/>
                        </a:rPr>
                        <a:t>Advantages</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800" b="1" kern="1200" dirty="0">
                          <a:solidFill>
                            <a:schemeClr val="tx1"/>
                          </a:solidFill>
                          <a:effectLst/>
                          <a:latin typeface="Times New Roman" panose="02020603050405020304" pitchFamily="18" charset="0"/>
                          <a:cs typeface="Times New Roman" panose="02020603050405020304" pitchFamily="18" charset="0"/>
                        </a:rPr>
                        <a:t>Limitations</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8964754"/>
                  </a:ext>
                </a:extLst>
              </a:tr>
              <a:tr h="4371614">
                <a:tc>
                  <a:txBody>
                    <a:bodyPr/>
                    <a:lstStyle/>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2</a:t>
                      </a:r>
                    </a:p>
                  </a:txBody>
                  <a:tcPr/>
                </a:tc>
                <a:tc>
                  <a:txBody>
                    <a:bodyPr/>
                    <a:lstStyle/>
                    <a:p>
                      <a:pPr algn="just">
                        <a:lnSpc>
                          <a:spcPct val="115000"/>
                        </a:lnSpc>
                        <a:spcAft>
                          <a:spcPts val="800"/>
                        </a:spcAft>
                      </a:pPr>
                      <a:endParaRPr lang="it-IT" dirty="0">
                        <a:latin typeface="+mn-lt"/>
                        <a:cs typeface="Times New Roman" panose="02020603050405020304" pitchFamily="18" charset="0"/>
                      </a:endParaRPr>
                    </a:p>
                    <a:p>
                      <a:pPr algn="just">
                        <a:lnSpc>
                          <a:spcPct val="115000"/>
                        </a:lnSpc>
                        <a:spcAft>
                          <a:spcPts val="800"/>
                        </a:spcAft>
                      </a:pPr>
                      <a:endParaRPr lang="it-IT" dirty="0">
                        <a:latin typeface="+mn-lt"/>
                        <a:cs typeface="Times New Roman" panose="02020603050405020304" pitchFamily="18" charset="0"/>
                      </a:endParaRPr>
                    </a:p>
                    <a:p>
                      <a:pPr algn="just">
                        <a:lnSpc>
                          <a:spcPct val="115000"/>
                        </a:lnSpc>
                        <a:spcAft>
                          <a:spcPts val="800"/>
                        </a:spcAft>
                      </a:pPr>
                      <a:endParaRPr lang="it-IT" dirty="0">
                        <a:latin typeface="+mn-lt"/>
                        <a:cs typeface="Times New Roman" panose="02020603050405020304" pitchFamily="18" charset="0"/>
                      </a:endParaRPr>
                    </a:p>
                    <a:p>
                      <a:pPr algn="just">
                        <a:lnSpc>
                          <a:spcPct val="115000"/>
                        </a:lnSpc>
                        <a:spcAft>
                          <a:spcPts val="800"/>
                        </a:spcAft>
                      </a:pPr>
                      <a:endParaRPr lang="it-IT" dirty="0">
                        <a:latin typeface="+mn-lt"/>
                        <a:cs typeface="Times New Roman" panose="02020603050405020304" pitchFamily="18" charset="0"/>
                      </a:endParaRPr>
                    </a:p>
                    <a:p>
                      <a:pPr algn="just">
                        <a:lnSpc>
                          <a:spcPct val="115000"/>
                        </a:lnSpc>
                        <a:spcAft>
                          <a:spcPts val="800"/>
                        </a:spcAft>
                      </a:pPr>
                      <a:r>
                        <a:rPr lang="it-IT" dirty="0">
                          <a:latin typeface="+mn-lt"/>
                          <a:cs typeface="Times New Roman" panose="02020603050405020304" pitchFamily="18" charset="0"/>
                        </a:rPr>
                        <a:t>Mishra</a:t>
                      </a:r>
                      <a:r>
                        <a:rPr lang="it-IT" baseline="0" dirty="0">
                          <a:latin typeface="+mn-lt"/>
                          <a:cs typeface="Times New Roman" panose="02020603050405020304" pitchFamily="18" charset="0"/>
                        </a:rPr>
                        <a:t> et al.,</a:t>
                      </a:r>
                      <a:r>
                        <a:rPr lang="it-IT" dirty="0">
                          <a:latin typeface="+mn-lt"/>
                          <a:cs typeface="Times New Roman" panose="02020603050405020304" pitchFamily="18" charset="0"/>
                        </a:rPr>
                        <a:t> (2024)</a:t>
                      </a:r>
                      <a:endParaRPr lang="en-IN" sz="1800"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pPr>
                      <a:endParaRPr lang="en-US" dirty="0">
                        <a:latin typeface="+mn-lt"/>
                        <a:cs typeface="Times New Roman" panose="02020603050405020304" pitchFamily="18" charset="0"/>
                      </a:endParaRPr>
                    </a:p>
                    <a:p>
                      <a:pPr algn="just">
                        <a:lnSpc>
                          <a:spcPct val="115000"/>
                        </a:lnSpc>
                        <a:spcAft>
                          <a:spcPts val="800"/>
                        </a:spcAft>
                      </a:pPr>
                      <a:endParaRPr lang="en-US" dirty="0">
                        <a:latin typeface="+mn-lt"/>
                        <a:cs typeface="Times New Roman" panose="02020603050405020304" pitchFamily="18" charset="0"/>
                      </a:endParaRPr>
                    </a:p>
                    <a:p>
                      <a:pPr algn="just">
                        <a:lnSpc>
                          <a:spcPct val="115000"/>
                        </a:lnSpc>
                        <a:spcAft>
                          <a:spcPts val="800"/>
                        </a:spcAft>
                      </a:pPr>
                      <a:endParaRPr lang="en-US" dirty="0">
                        <a:latin typeface="+mn-lt"/>
                        <a:cs typeface="Times New Roman" panose="02020603050405020304" pitchFamily="18" charset="0"/>
                      </a:endParaRPr>
                    </a:p>
                    <a:p>
                      <a:pPr algn="just">
                        <a:lnSpc>
                          <a:spcPct val="115000"/>
                        </a:lnSpc>
                        <a:spcAft>
                          <a:spcPts val="800"/>
                        </a:spcAft>
                      </a:pPr>
                      <a:endParaRPr lang="en-US" dirty="0">
                        <a:latin typeface="+mn-lt"/>
                        <a:cs typeface="Times New Roman" panose="02020603050405020304" pitchFamily="18" charset="0"/>
                      </a:endParaRPr>
                    </a:p>
                    <a:p>
                      <a:pPr algn="just">
                        <a:lnSpc>
                          <a:spcPct val="115000"/>
                        </a:lnSpc>
                        <a:spcAft>
                          <a:spcPts val="800"/>
                        </a:spcAft>
                      </a:pPr>
                      <a:r>
                        <a:rPr lang="en-US" dirty="0">
                          <a:latin typeface="+mn-lt"/>
                          <a:cs typeface="Times New Roman" panose="02020603050405020304" pitchFamily="18" charset="0"/>
                        </a:rPr>
                        <a:t>Deep</a:t>
                      </a:r>
                      <a:r>
                        <a:rPr lang="en-US" baseline="0" dirty="0">
                          <a:latin typeface="+mn-lt"/>
                          <a:cs typeface="Times New Roman" panose="02020603050405020304" pitchFamily="18" charset="0"/>
                        </a:rPr>
                        <a:t> </a:t>
                      </a:r>
                      <a:r>
                        <a:rPr lang="en-US" dirty="0">
                          <a:latin typeface="+mn-lt"/>
                          <a:cs typeface="Times New Roman" panose="02020603050405020304" pitchFamily="18" charset="0"/>
                        </a:rPr>
                        <a:t>Neural Network (DNN)</a:t>
                      </a:r>
                      <a:endParaRPr lang="en-IN" sz="1800"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endParaRPr lang="en-US" dirty="0">
                        <a:latin typeface="+mn-lt"/>
                        <a:cs typeface="Times New Roman" panose="02020603050405020304" pitchFamily="18" charset="0"/>
                      </a:endParaRPr>
                    </a:p>
                    <a:p>
                      <a:pPr algn="l"/>
                      <a:endParaRPr lang="en-US" dirty="0">
                        <a:latin typeface="+mn-lt"/>
                        <a:cs typeface="Times New Roman" panose="02020603050405020304" pitchFamily="18" charset="0"/>
                      </a:endParaRPr>
                    </a:p>
                    <a:p>
                      <a:pPr algn="l"/>
                      <a:r>
                        <a:rPr lang="en-US" dirty="0">
                          <a:latin typeface="+mn-lt"/>
                          <a:cs typeface="Times New Roman" panose="02020603050405020304" pitchFamily="18" charset="0"/>
                        </a:rPr>
                        <a:t>DNNs enhance fraud detection by identifying non-linear relationships in transaction data. They outperform traditional fraud detection methods by minimizing false positives and improving prediction reliability.</a:t>
                      </a:r>
                    </a:p>
                  </a:txBody>
                  <a:tcPr marL="68580" marR="68580" marT="0" marB="0"/>
                </a:tc>
                <a:tc>
                  <a:txBody>
                    <a:bodyPr/>
                    <a:lstStyle/>
                    <a:p>
                      <a:pPr algn="l"/>
                      <a:endParaRPr lang="en-US" sz="1800" b="0" i="0" kern="1200" dirty="0">
                        <a:solidFill>
                          <a:schemeClr val="tx1"/>
                        </a:solidFill>
                        <a:effectLst/>
                        <a:latin typeface="+mn-lt"/>
                        <a:ea typeface="+mn-ea"/>
                        <a:cs typeface="Times New Roman" panose="02020603050405020304" pitchFamily="18" charset="0"/>
                      </a:endParaRPr>
                    </a:p>
                    <a:p>
                      <a:pPr algn="l"/>
                      <a:endParaRPr lang="en-US" sz="1800" b="0" i="0" kern="1200" dirty="0">
                        <a:solidFill>
                          <a:schemeClr val="tx1"/>
                        </a:solidFill>
                        <a:effectLst/>
                        <a:latin typeface="+mn-lt"/>
                        <a:ea typeface="+mn-ea"/>
                        <a:cs typeface="Times New Roman" panose="02020603050405020304" pitchFamily="18" charset="0"/>
                      </a:endParaRPr>
                    </a:p>
                    <a:p>
                      <a:pPr algn="l"/>
                      <a:r>
                        <a:rPr lang="en-US" sz="1800" b="0" i="0" kern="1200" dirty="0">
                          <a:solidFill>
                            <a:schemeClr val="tx1"/>
                          </a:solidFill>
                          <a:effectLst/>
                          <a:latin typeface="+mn-lt"/>
                          <a:ea typeface="+mn-ea"/>
                          <a:cs typeface="Times New Roman" panose="02020603050405020304" pitchFamily="18" charset="0"/>
                        </a:rPr>
                        <a:t>Although more accurate, DNNs are computationally expensive and require frequent retraining to keep up with new labels, making implementation complex.</a:t>
                      </a:r>
                      <a:br>
                        <a:rPr lang="en-US" sz="1800" b="0" i="0" kern="1200" dirty="0">
                          <a:solidFill>
                            <a:schemeClr val="tx1"/>
                          </a:solidFill>
                          <a:effectLst/>
                          <a:latin typeface="+mn-lt"/>
                          <a:ea typeface="+mn-ea"/>
                          <a:cs typeface="Times New Roman" panose="02020603050405020304" pitchFamily="18" charset="0"/>
                        </a:rPr>
                      </a:br>
                      <a:endParaRPr lang="en-US" dirty="0">
                        <a:latin typeface="+mn-lt"/>
                        <a:cs typeface="Times New Roman" panose="02020603050405020304" pitchFamily="18" charset="0"/>
                      </a:endParaRPr>
                    </a:p>
                  </a:txBody>
                  <a:tcPr marL="68580" marR="68580" marT="0" marB="0"/>
                </a:tc>
                <a:extLst>
                  <a:ext uri="{0D108BD9-81ED-4DB2-BD59-A6C34878D82A}">
                    <a16:rowId xmlns:a16="http://schemas.microsoft.com/office/drawing/2014/main" val="941705885"/>
                  </a:ext>
                </a:extLst>
              </a:tr>
            </a:tbl>
          </a:graphicData>
        </a:graphic>
      </p:graphicFrame>
      <p:sp>
        <p:nvSpPr>
          <p:cNvPr id="4" name="Date Placeholder 3">
            <a:extLst>
              <a:ext uri="{FF2B5EF4-FFF2-40B4-BE49-F238E27FC236}">
                <a16:creationId xmlns:a16="http://schemas.microsoft.com/office/drawing/2014/main" id="{597037B5-8949-93A2-18C9-8C887F69A652}"/>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17578614-D1AA-F9C2-27A6-6801A3E16FE4}"/>
              </a:ext>
            </a:extLst>
          </p:cNvPr>
          <p:cNvSpPr>
            <a:spLocks noGrp="1"/>
          </p:cNvSpPr>
          <p:nvPr>
            <p:ph type="ftr" sz="quarter" idx="11"/>
          </p:nvPr>
        </p:nvSpPr>
        <p:spPr/>
        <p:txBody>
          <a:bodyPr/>
          <a:lstStyle/>
          <a:p>
            <a:r>
              <a:rPr lang="en-IN"/>
              <a:t>VNITSW                                                                                           Department of CSE</a:t>
            </a:r>
          </a:p>
        </p:txBody>
      </p:sp>
      <p:sp>
        <p:nvSpPr>
          <p:cNvPr id="6" name="Slide Number Placeholder 5">
            <a:extLst>
              <a:ext uri="{FF2B5EF4-FFF2-40B4-BE49-F238E27FC236}">
                <a16:creationId xmlns:a16="http://schemas.microsoft.com/office/drawing/2014/main" id="{463BBB57-EF5F-F173-895B-6A931B6BBFF1}"/>
              </a:ext>
            </a:extLst>
          </p:cNvPr>
          <p:cNvSpPr>
            <a:spLocks noGrp="1"/>
          </p:cNvSpPr>
          <p:nvPr>
            <p:ph type="sldNum" sz="quarter" idx="12"/>
          </p:nvPr>
        </p:nvSpPr>
        <p:spPr/>
        <p:txBody>
          <a:bodyPr/>
          <a:lstStyle/>
          <a:p>
            <a:fld id="{4B0CCD1B-01C8-492E-B47F-823430F38E8B}" type="slidenum">
              <a:rPr lang="en-IN" smtClean="0"/>
              <a:pPr/>
              <a:t>7</a:t>
            </a:fld>
            <a:endParaRPr lang="en-IN"/>
          </a:p>
        </p:txBody>
      </p:sp>
    </p:spTree>
    <p:extLst>
      <p:ext uri="{BB962C8B-B14F-4D97-AF65-F5344CB8AC3E}">
        <p14:creationId xmlns:p14="http://schemas.microsoft.com/office/powerpoint/2010/main" val="3891482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040C-4EF0-6B71-B1DE-F9B5CE92253B}"/>
              </a:ext>
            </a:extLst>
          </p:cNvPr>
          <p:cNvSpPr>
            <a:spLocks noGrp="1"/>
          </p:cNvSpPr>
          <p:nvPr>
            <p:ph type="title"/>
          </p:nvPr>
        </p:nvSpPr>
        <p:spPr>
          <a:xfrm>
            <a:off x="817418" y="446148"/>
            <a:ext cx="10515600" cy="5757883"/>
          </a:xfrm>
        </p:spPr>
        <p:txBody>
          <a:bodyPr/>
          <a:lstStyle/>
          <a:p>
            <a:pPr marL="0" rtl="0" eaLnBrk="1" fontAlgn="t" latinLnBrk="0" hangingPunct="1"/>
            <a:br>
              <a:rPr lang="en-IN" sz="1800" b="0" i="0" u="none" strike="noStrike" dirty="0">
                <a:effectLst/>
                <a:latin typeface="Arial" panose="020B0604020202020204" pitchFamily="34" charset="0"/>
              </a:rPr>
            </a:br>
            <a:br>
              <a:rPr lang="en-IN" sz="1800" b="0" i="0" u="none" strike="noStrike" dirty="0">
                <a:effectLst/>
                <a:latin typeface="Arial" panose="020B0604020202020204" pitchFamily="34" charset="0"/>
              </a:rPr>
            </a:br>
            <a:br>
              <a:rPr lang="en-IN" sz="1800" b="0" i="0" u="none" strike="noStrike" dirty="0">
                <a:effectLst/>
                <a:latin typeface="Arial" panose="020B0604020202020204" pitchFamily="34" charset="0"/>
              </a:rPr>
            </a:br>
            <a:endParaRPr lang="en-IN" dirty="0"/>
          </a:p>
        </p:txBody>
      </p:sp>
      <p:graphicFrame>
        <p:nvGraphicFramePr>
          <p:cNvPr id="3" name="Table 2">
            <a:extLst>
              <a:ext uri="{FF2B5EF4-FFF2-40B4-BE49-F238E27FC236}">
                <a16:creationId xmlns:a16="http://schemas.microsoft.com/office/drawing/2014/main" id="{770C492D-412D-97C8-2FDD-FFBEC5EF9273}"/>
              </a:ext>
            </a:extLst>
          </p:cNvPr>
          <p:cNvGraphicFramePr>
            <a:graphicFrameLocks noGrp="1"/>
          </p:cNvGraphicFramePr>
          <p:nvPr>
            <p:extLst>
              <p:ext uri="{D42A27DB-BD31-4B8C-83A1-F6EECF244321}">
                <p14:modId xmlns:p14="http://schemas.microsoft.com/office/powerpoint/2010/main" val="2640894472"/>
              </p:ext>
            </p:extLst>
          </p:nvPr>
        </p:nvGraphicFramePr>
        <p:xfrm>
          <a:off x="1248032" y="816015"/>
          <a:ext cx="10354964" cy="5388016"/>
        </p:xfrm>
        <a:graphic>
          <a:graphicData uri="http://schemas.openxmlformats.org/drawingml/2006/table">
            <a:tbl>
              <a:tblPr firstRow="1" bandRow="1">
                <a:tableStyleId>{ED083AE6-46FA-4A59-8FB0-9F97EB10719F}</a:tableStyleId>
              </a:tblPr>
              <a:tblGrid>
                <a:gridCol w="828921">
                  <a:extLst>
                    <a:ext uri="{9D8B030D-6E8A-4147-A177-3AD203B41FA5}">
                      <a16:colId xmlns:a16="http://schemas.microsoft.com/office/drawing/2014/main" val="87316382"/>
                    </a:ext>
                  </a:extLst>
                </a:gridCol>
                <a:gridCol w="1853841">
                  <a:extLst>
                    <a:ext uri="{9D8B030D-6E8A-4147-A177-3AD203B41FA5}">
                      <a16:colId xmlns:a16="http://schemas.microsoft.com/office/drawing/2014/main" val="1760025208"/>
                    </a:ext>
                  </a:extLst>
                </a:gridCol>
                <a:gridCol w="2895716">
                  <a:extLst>
                    <a:ext uri="{9D8B030D-6E8A-4147-A177-3AD203B41FA5}">
                      <a16:colId xmlns:a16="http://schemas.microsoft.com/office/drawing/2014/main" val="421805042"/>
                    </a:ext>
                  </a:extLst>
                </a:gridCol>
                <a:gridCol w="2388243">
                  <a:extLst>
                    <a:ext uri="{9D8B030D-6E8A-4147-A177-3AD203B41FA5}">
                      <a16:colId xmlns:a16="http://schemas.microsoft.com/office/drawing/2014/main" val="2034776601"/>
                    </a:ext>
                  </a:extLst>
                </a:gridCol>
                <a:gridCol w="2388243">
                  <a:extLst>
                    <a:ext uri="{9D8B030D-6E8A-4147-A177-3AD203B41FA5}">
                      <a16:colId xmlns:a16="http://schemas.microsoft.com/office/drawing/2014/main" val="2739358806"/>
                    </a:ext>
                  </a:extLst>
                </a:gridCol>
              </a:tblGrid>
              <a:tr h="1127011">
                <a:tc>
                  <a:txBody>
                    <a:bodyPr/>
                    <a:lstStyle/>
                    <a:p>
                      <a:r>
                        <a:rPr lang="en-IN" sz="1800" dirty="0" err="1">
                          <a:solidFill>
                            <a:schemeClr val="tx1"/>
                          </a:solidFill>
                          <a:latin typeface="Times New Roman" panose="02020603050405020304" pitchFamily="18" charset="0"/>
                          <a:cs typeface="Times New Roman" panose="02020603050405020304" pitchFamily="18" charset="0"/>
                        </a:rPr>
                        <a:t>S.No</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tx1"/>
                          </a:solidFill>
                          <a:effectLst/>
                          <a:latin typeface="Times New Roman" panose="02020603050405020304" pitchFamily="18" charset="0"/>
                          <a:cs typeface="Times New Roman" panose="02020603050405020304" pitchFamily="18" charset="0"/>
                        </a:rPr>
                        <a:t>Author and Year</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800" b="1" kern="1200" dirty="0">
                          <a:solidFill>
                            <a:schemeClr val="tx1"/>
                          </a:solidFill>
                          <a:effectLst/>
                          <a:latin typeface="Times New Roman" panose="02020603050405020304" pitchFamily="18" charset="0"/>
                          <a:cs typeface="Times New Roman" panose="02020603050405020304" pitchFamily="18" charset="0"/>
                        </a:rPr>
                        <a:t>Techniques Used</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sz="1800" b="1" kern="1200" dirty="0">
                          <a:solidFill>
                            <a:schemeClr val="tx1"/>
                          </a:solidFill>
                          <a:effectLst/>
                          <a:latin typeface="Times New Roman" panose="02020603050405020304" pitchFamily="18" charset="0"/>
                          <a:cs typeface="Times New Roman" panose="02020603050405020304" pitchFamily="18" charset="0"/>
                        </a:rPr>
                        <a:t>Advantages</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tx1"/>
                          </a:solidFill>
                          <a:effectLst/>
                          <a:latin typeface="Times New Roman" panose="02020603050405020304" pitchFamily="18" charset="0"/>
                          <a:cs typeface="Times New Roman" panose="02020603050405020304" pitchFamily="18" charset="0"/>
                        </a:rPr>
                        <a:t>Limitations</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7847554"/>
                  </a:ext>
                </a:extLst>
              </a:tr>
              <a:tr h="4261005">
                <a:tc>
                  <a:txBody>
                    <a:bodyPr/>
                    <a:lstStyle/>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a:p>
                      <a:r>
                        <a:rPr lang="en-IN" sz="18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l">
                        <a:lnSpc>
                          <a:spcPct val="115000"/>
                        </a:lnSpc>
                        <a:spcAft>
                          <a:spcPts val="800"/>
                        </a:spcAft>
                      </a:pPr>
                      <a:endParaRPr lang="en-US" dirty="0">
                        <a:latin typeface="+mn-lt"/>
                      </a:endParaRPr>
                    </a:p>
                    <a:p>
                      <a:pPr algn="l">
                        <a:lnSpc>
                          <a:spcPct val="115000"/>
                        </a:lnSpc>
                        <a:spcAft>
                          <a:spcPts val="800"/>
                        </a:spcAft>
                      </a:pPr>
                      <a:endParaRPr lang="en-US" dirty="0">
                        <a:latin typeface="+mn-lt"/>
                      </a:endParaRPr>
                    </a:p>
                    <a:p>
                      <a:pPr algn="l">
                        <a:lnSpc>
                          <a:spcPct val="115000"/>
                        </a:lnSpc>
                        <a:spcAft>
                          <a:spcPts val="800"/>
                        </a:spcAft>
                      </a:pPr>
                      <a:endParaRPr lang="en-US" dirty="0">
                        <a:latin typeface="+mn-lt"/>
                      </a:endParaRPr>
                    </a:p>
                    <a:p>
                      <a:pPr algn="l">
                        <a:lnSpc>
                          <a:spcPct val="115000"/>
                        </a:lnSpc>
                        <a:spcAft>
                          <a:spcPts val="800"/>
                        </a:spcAft>
                      </a:pPr>
                      <a:endParaRPr lang="en-US" dirty="0">
                        <a:latin typeface="+mn-lt"/>
                      </a:endParaRPr>
                    </a:p>
                    <a:p>
                      <a:pPr algn="l">
                        <a:lnSpc>
                          <a:spcPct val="115000"/>
                        </a:lnSpc>
                        <a:spcAft>
                          <a:spcPts val="800"/>
                        </a:spcAft>
                      </a:pPr>
                      <a:r>
                        <a:rPr lang="en-US" dirty="0">
                          <a:latin typeface="+mn-lt"/>
                        </a:rPr>
                        <a:t>Joseph</a:t>
                      </a:r>
                      <a:r>
                        <a:rPr lang="en-US" baseline="0" dirty="0">
                          <a:latin typeface="+mn-lt"/>
                        </a:rPr>
                        <a:t> et al.,</a:t>
                      </a:r>
                      <a:r>
                        <a:rPr lang="en-US" dirty="0">
                          <a:latin typeface="+mn-lt"/>
                        </a:rPr>
                        <a:t>(2024)</a:t>
                      </a:r>
                    </a:p>
                    <a:p>
                      <a:pPr algn="l">
                        <a:lnSpc>
                          <a:spcPct val="115000"/>
                        </a:lnSpc>
                        <a:spcAft>
                          <a:spcPts val="800"/>
                        </a:spcAft>
                      </a:pPr>
                      <a:endParaRPr lang="en-IN" sz="1800" kern="1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800"/>
                        </a:spcAft>
                      </a:pPr>
                      <a:endParaRPr lang="en-US" dirty="0">
                        <a:solidFill>
                          <a:schemeClr val="tx1"/>
                        </a:solidFill>
                        <a:latin typeface="+mn-lt"/>
                        <a:cs typeface="Times New Roman" panose="02020603050405020304" pitchFamily="18" charset="0"/>
                      </a:endParaRPr>
                    </a:p>
                    <a:p>
                      <a:pPr algn="l">
                        <a:lnSpc>
                          <a:spcPct val="115000"/>
                        </a:lnSpc>
                        <a:spcAft>
                          <a:spcPts val="800"/>
                        </a:spcAft>
                      </a:pPr>
                      <a:endParaRPr lang="en-US" dirty="0">
                        <a:solidFill>
                          <a:schemeClr val="tx1"/>
                        </a:solidFill>
                        <a:latin typeface="+mn-lt"/>
                        <a:cs typeface="Times New Roman" panose="02020603050405020304" pitchFamily="18" charset="0"/>
                      </a:endParaRPr>
                    </a:p>
                    <a:p>
                      <a:pPr algn="l">
                        <a:lnSpc>
                          <a:spcPct val="115000"/>
                        </a:lnSpc>
                        <a:spcAft>
                          <a:spcPts val="800"/>
                        </a:spcAft>
                      </a:pPr>
                      <a:endParaRPr lang="en-US" dirty="0">
                        <a:solidFill>
                          <a:schemeClr val="tx1"/>
                        </a:solidFill>
                        <a:latin typeface="+mn-lt"/>
                        <a:cs typeface="Times New Roman" panose="02020603050405020304" pitchFamily="18" charset="0"/>
                      </a:endParaRPr>
                    </a:p>
                    <a:p>
                      <a:pPr algn="l">
                        <a:lnSpc>
                          <a:spcPct val="115000"/>
                        </a:lnSpc>
                        <a:spcAft>
                          <a:spcPts val="800"/>
                        </a:spcAft>
                      </a:pPr>
                      <a:endParaRPr lang="en-US" dirty="0">
                        <a:solidFill>
                          <a:schemeClr val="tx1"/>
                        </a:solidFill>
                        <a:latin typeface="+mn-lt"/>
                        <a:cs typeface="Times New Roman" panose="02020603050405020304" pitchFamily="18" charset="0"/>
                      </a:endParaRPr>
                    </a:p>
                    <a:p>
                      <a:pPr algn="l">
                        <a:lnSpc>
                          <a:spcPct val="115000"/>
                        </a:lnSpc>
                        <a:spcAft>
                          <a:spcPts val="800"/>
                        </a:spcAft>
                      </a:pPr>
                      <a:r>
                        <a:rPr lang="en-US" dirty="0">
                          <a:solidFill>
                            <a:schemeClr val="tx1"/>
                          </a:solidFill>
                          <a:latin typeface="+mn-lt"/>
                          <a:cs typeface="Times New Roman" panose="02020603050405020304" pitchFamily="18" charset="0"/>
                        </a:rPr>
                        <a:t>Long Short-Term Memory (LSTM)</a:t>
                      </a:r>
                      <a:endParaRPr lang="en-IN" sz="1800" kern="100" dirty="0">
                        <a:solidFill>
                          <a:schemeClr val="tx1"/>
                        </a:solidFill>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endParaRPr lang="en-US" sz="1800" b="0" i="0" kern="1200" dirty="0">
                        <a:solidFill>
                          <a:schemeClr val="tx1"/>
                        </a:solidFill>
                        <a:effectLst/>
                        <a:latin typeface="+mn-lt"/>
                        <a:ea typeface="+mn-ea"/>
                        <a:cs typeface="+mn-cs"/>
                      </a:endParaRPr>
                    </a:p>
                    <a:p>
                      <a:pPr algn="l"/>
                      <a:endParaRPr lang="en-US" sz="1800" b="0" i="0" kern="1200" dirty="0">
                        <a:solidFill>
                          <a:schemeClr val="tx1"/>
                        </a:solidFill>
                        <a:effectLst/>
                        <a:latin typeface="+mn-lt"/>
                        <a:ea typeface="+mn-ea"/>
                        <a:cs typeface="+mn-cs"/>
                      </a:endParaRPr>
                    </a:p>
                    <a:p>
                      <a:pPr algn="l"/>
                      <a:endParaRPr lang="en-US" sz="1800" b="0" i="0" kern="1200" dirty="0">
                        <a:solidFill>
                          <a:schemeClr val="tx1"/>
                        </a:solidFill>
                        <a:effectLst/>
                        <a:latin typeface="+mn-lt"/>
                        <a:ea typeface="+mn-ea"/>
                        <a:cs typeface="+mn-cs"/>
                      </a:endParaRPr>
                    </a:p>
                    <a:p>
                      <a:pPr algn="l"/>
                      <a:endParaRPr lang="en-US" sz="1800" b="0" i="0" kern="1200" dirty="0">
                        <a:solidFill>
                          <a:schemeClr val="tx1"/>
                        </a:solidFill>
                        <a:effectLst/>
                        <a:latin typeface="+mn-lt"/>
                        <a:ea typeface="+mn-ea"/>
                        <a:cs typeface="+mn-cs"/>
                      </a:endParaRPr>
                    </a:p>
                    <a:p>
                      <a:pPr algn="l"/>
                      <a:r>
                        <a:rPr lang="en-US" sz="1800" b="0" i="0" kern="1200" dirty="0">
                          <a:solidFill>
                            <a:schemeClr val="tx1"/>
                          </a:solidFill>
                          <a:effectLst/>
                          <a:latin typeface="+mn-lt"/>
                          <a:ea typeface="+mn-ea"/>
                          <a:cs typeface="+mn-cs"/>
                        </a:rPr>
                        <a:t>LSTMs effectively</a:t>
                      </a:r>
                    </a:p>
                    <a:p>
                      <a:pPr algn="l"/>
                      <a:r>
                        <a:rPr lang="en-US" sz="1800" b="0" i="0" kern="1200" dirty="0">
                          <a:solidFill>
                            <a:schemeClr val="tx1"/>
                          </a:solidFill>
                          <a:effectLst/>
                          <a:latin typeface="+mn-lt"/>
                          <a:ea typeface="+mn-ea"/>
                          <a:cs typeface="+mn-cs"/>
                        </a:rPr>
                        <a:t> process sequential transaction </a:t>
                      </a:r>
                    </a:p>
                    <a:p>
                      <a:pPr algn="l"/>
                      <a:r>
                        <a:rPr lang="en-US" sz="1800" b="0" i="0" kern="1200" dirty="0" err="1">
                          <a:solidFill>
                            <a:schemeClr val="tx1"/>
                          </a:solidFill>
                          <a:effectLst/>
                          <a:latin typeface="+mn-lt"/>
                          <a:ea typeface="+mn-ea"/>
                          <a:cs typeface="+mn-cs"/>
                        </a:rPr>
                        <a:t>information,detecting</a:t>
                      </a:r>
                      <a:r>
                        <a:rPr lang="en-US" sz="1800" b="0" i="0" kern="1200" dirty="0">
                          <a:solidFill>
                            <a:schemeClr val="tx1"/>
                          </a:solidFill>
                          <a:effectLst/>
                          <a:latin typeface="+mn-lt"/>
                          <a:ea typeface="+mn-ea"/>
                          <a:cs typeface="+mn-cs"/>
                        </a:rPr>
                        <a:t> suspicious behavior </a:t>
                      </a:r>
                    </a:p>
                    <a:p>
                      <a:pPr algn="l"/>
                      <a:r>
                        <a:rPr lang="en-US" sz="1800" b="0" i="0" kern="1200" dirty="0">
                          <a:solidFill>
                            <a:schemeClr val="tx1"/>
                          </a:solidFill>
                          <a:effectLst/>
                          <a:latin typeface="+mn-lt"/>
                          <a:ea typeface="+mn-ea"/>
                          <a:cs typeface="+mn-cs"/>
                        </a:rPr>
                        <a:t>over time.</a:t>
                      </a:r>
                      <a:endParaRPr lang="en-US" dirty="0">
                        <a:solidFill>
                          <a:schemeClr val="tx1"/>
                        </a:solidFill>
                        <a:latin typeface="+mn-lt"/>
                        <a:cs typeface="Times New Roman" panose="02020603050405020304" pitchFamily="18" charset="0"/>
                      </a:endParaRPr>
                    </a:p>
                  </a:txBody>
                  <a:tcPr marL="68580" marR="68580" marT="0" marB="0"/>
                </a:tc>
                <a:tc>
                  <a:txBody>
                    <a:bodyPr/>
                    <a:lstStyle/>
                    <a:p>
                      <a:pPr algn="l"/>
                      <a:endParaRPr lang="en-US" dirty="0">
                        <a:solidFill>
                          <a:schemeClr val="tx1"/>
                        </a:solidFill>
                        <a:latin typeface="+mn-lt"/>
                        <a:cs typeface="Times New Roman" panose="02020603050405020304" pitchFamily="18" charset="0"/>
                      </a:endParaRPr>
                    </a:p>
                    <a:p>
                      <a:pPr algn="l"/>
                      <a:endParaRPr lang="en-US" dirty="0">
                        <a:solidFill>
                          <a:schemeClr val="tx1"/>
                        </a:solidFill>
                        <a:latin typeface="+mn-lt"/>
                        <a:cs typeface="Times New Roman" panose="02020603050405020304" pitchFamily="18" charset="0"/>
                      </a:endParaRPr>
                    </a:p>
                    <a:p>
                      <a:pPr algn="l"/>
                      <a:endParaRPr lang="en-US" dirty="0">
                        <a:solidFill>
                          <a:schemeClr val="tx1"/>
                        </a:solidFill>
                        <a:latin typeface="+mn-lt"/>
                        <a:cs typeface="Times New Roman" panose="02020603050405020304" pitchFamily="18" charset="0"/>
                      </a:endParaRPr>
                    </a:p>
                    <a:p>
                      <a:pPr algn="l"/>
                      <a:endParaRPr lang="en-US" dirty="0">
                        <a:solidFill>
                          <a:schemeClr val="tx1"/>
                        </a:solidFill>
                        <a:latin typeface="+mn-lt"/>
                        <a:cs typeface="Times New Roman" panose="02020603050405020304" pitchFamily="18" charset="0"/>
                      </a:endParaRPr>
                    </a:p>
                    <a:p>
                      <a:pPr algn="l"/>
                      <a:r>
                        <a:rPr lang="en-US" dirty="0">
                          <a:solidFill>
                            <a:schemeClr val="tx1"/>
                          </a:solidFill>
                          <a:latin typeface="+mn-lt"/>
                          <a:cs typeface="Times New Roman" panose="02020603050405020304" pitchFamily="18" charset="0"/>
                        </a:rPr>
                        <a:t>LSTM Requires significant training time and computational resources, limiting real-time performance.</a:t>
                      </a:r>
                    </a:p>
                  </a:txBody>
                  <a:tcPr marL="68580" marR="68580" marT="0" marB="0"/>
                </a:tc>
                <a:extLst>
                  <a:ext uri="{0D108BD9-81ED-4DB2-BD59-A6C34878D82A}">
                    <a16:rowId xmlns:a16="http://schemas.microsoft.com/office/drawing/2014/main" val="3752565944"/>
                  </a:ext>
                </a:extLst>
              </a:tr>
            </a:tbl>
          </a:graphicData>
        </a:graphic>
      </p:graphicFrame>
      <p:sp>
        <p:nvSpPr>
          <p:cNvPr id="4" name="Date Placeholder 3">
            <a:extLst>
              <a:ext uri="{FF2B5EF4-FFF2-40B4-BE49-F238E27FC236}">
                <a16:creationId xmlns:a16="http://schemas.microsoft.com/office/drawing/2014/main" id="{ECADC4F6-C774-53C2-DC77-FBBB2FBAC775}"/>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848FE6C6-2719-CDE3-73B1-B6FC269D9317}"/>
              </a:ext>
            </a:extLst>
          </p:cNvPr>
          <p:cNvSpPr>
            <a:spLocks noGrp="1"/>
          </p:cNvSpPr>
          <p:nvPr>
            <p:ph type="ftr" sz="quarter" idx="11"/>
          </p:nvPr>
        </p:nvSpPr>
        <p:spPr/>
        <p:txBody>
          <a:bodyPr/>
          <a:lstStyle/>
          <a:p>
            <a:r>
              <a:rPr lang="en-IN" dirty="0"/>
              <a:t>VNITSW                                                                                           Department of CSE</a:t>
            </a:r>
          </a:p>
        </p:txBody>
      </p:sp>
      <p:sp>
        <p:nvSpPr>
          <p:cNvPr id="6" name="Slide Number Placeholder 5">
            <a:extLst>
              <a:ext uri="{FF2B5EF4-FFF2-40B4-BE49-F238E27FC236}">
                <a16:creationId xmlns:a16="http://schemas.microsoft.com/office/drawing/2014/main" id="{C09D2631-5C1A-C731-4BA1-BB9ED1392493}"/>
              </a:ext>
            </a:extLst>
          </p:cNvPr>
          <p:cNvSpPr>
            <a:spLocks noGrp="1"/>
          </p:cNvSpPr>
          <p:nvPr>
            <p:ph type="sldNum" sz="quarter" idx="12"/>
          </p:nvPr>
        </p:nvSpPr>
        <p:spPr/>
        <p:txBody>
          <a:bodyPr/>
          <a:lstStyle/>
          <a:p>
            <a:fld id="{4B0CCD1B-01C8-492E-B47F-823430F38E8B}" type="slidenum">
              <a:rPr lang="en-IN" smtClean="0"/>
              <a:pPr/>
              <a:t>8</a:t>
            </a:fld>
            <a:endParaRPr lang="en-IN"/>
          </a:p>
        </p:txBody>
      </p:sp>
    </p:spTree>
    <p:extLst>
      <p:ext uri="{BB962C8B-B14F-4D97-AF65-F5344CB8AC3E}">
        <p14:creationId xmlns:p14="http://schemas.microsoft.com/office/powerpoint/2010/main" val="423072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E0650E4-46E4-269C-D143-78AE1EA86B44}"/>
              </a:ext>
            </a:extLst>
          </p:cNvPr>
          <p:cNvGraphicFramePr>
            <a:graphicFrameLocks noGrp="1"/>
          </p:cNvGraphicFramePr>
          <p:nvPr>
            <p:extLst>
              <p:ext uri="{D42A27DB-BD31-4B8C-83A1-F6EECF244321}">
                <p14:modId xmlns:p14="http://schemas.microsoft.com/office/powerpoint/2010/main" val="1722783524"/>
              </p:ext>
            </p:extLst>
          </p:nvPr>
        </p:nvGraphicFramePr>
        <p:xfrm>
          <a:off x="838200" y="748145"/>
          <a:ext cx="10852052" cy="5010104"/>
        </p:xfrm>
        <a:graphic>
          <a:graphicData uri="http://schemas.openxmlformats.org/drawingml/2006/table">
            <a:tbl>
              <a:tblPr firstRow="1" bandRow="1">
                <a:tableStyleId>{ED083AE6-46FA-4A59-8FB0-9F97EB10719F}</a:tableStyleId>
              </a:tblPr>
              <a:tblGrid>
                <a:gridCol w="1494123">
                  <a:extLst>
                    <a:ext uri="{9D8B030D-6E8A-4147-A177-3AD203B41FA5}">
                      <a16:colId xmlns:a16="http://schemas.microsoft.com/office/drawing/2014/main" val="3873315697"/>
                    </a:ext>
                  </a:extLst>
                </a:gridCol>
                <a:gridCol w="2269877">
                  <a:extLst>
                    <a:ext uri="{9D8B030D-6E8A-4147-A177-3AD203B41FA5}">
                      <a16:colId xmlns:a16="http://schemas.microsoft.com/office/drawing/2014/main" val="2270039842"/>
                    </a:ext>
                  </a:extLst>
                </a:gridCol>
                <a:gridCol w="2180612">
                  <a:extLst>
                    <a:ext uri="{9D8B030D-6E8A-4147-A177-3AD203B41FA5}">
                      <a16:colId xmlns:a16="http://schemas.microsoft.com/office/drawing/2014/main" val="974504967"/>
                    </a:ext>
                  </a:extLst>
                </a:gridCol>
                <a:gridCol w="2537672">
                  <a:extLst>
                    <a:ext uri="{9D8B030D-6E8A-4147-A177-3AD203B41FA5}">
                      <a16:colId xmlns:a16="http://schemas.microsoft.com/office/drawing/2014/main" val="2953600491"/>
                    </a:ext>
                  </a:extLst>
                </a:gridCol>
                <a:gridCol w="2369768">
                  <a:extLst>
                    <a:ext uri="{9D8B030D-6E8A-4147-A177-3AD203B41FA5}">
                      <a16:colId xmlns:a16="http://schemas.microsoft.com/office/drawing/2014/main" val="1636915010"/>
                    </a:ext>
                  </a:extLst>
                </a:gridCol>
              </a:tblGrid>
              <a:tr h="815978">
                <a:tc>
                  <a:txBody>
                    <a:bodyPr/>
                    <a:lstStyle/>
                    <a:p>
                      <a:pPr algn="ctr"/>
                      <a:r>
                        <a:rPr lang="en-IN" sz="1800" dirty="0" err="1">
                          <a:solidFill>
                            <a:schemeClr val="tx1"/>
                          </a:solidFill>
                          <a:latin typeface="Times New Roman" panose="02020603050405020304" pitchFamily="18" charset="0"/>
                          <a:cs typeface="Times New Roman" panose="02020603050405020304" pitchFamily="18" charset="0"/>
                        </a:rPr>
                        <a:t>S.No</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dirty="0">
                          <a:solidFill>
                            <a:schemeClr val="tx1"/>
                          </a:solidFill>
                          <a:effectLst/>
                          <a:latin typeface="Times New Roman" panose="02020603050405020304" pitchFamily="18" charset="0"/>
                          <a:cs typeface="Times New Roman" panose="02020603050405020304" pitchFamily="18" charset="0"/>
                        </a:rPr>
                        <a:t>Author and Year</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a:solidFill>
                            <a:schemeClr val="tx1"/>
                          </a:solidFill>
                          <a:effectLst/>
                          <a:latin typeface="Times New Roman" panose="02020603050405020304" pitchFamily="18" charset="0"/>
                          <a:cs typeface="Times New Roman" panose="02020603050405020304" pitchFamily="18" charset="0"/>
                        </a:rPr>
                        <a:t>Techniques Used</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a:solidFill>
                            <a:schemeClr val="tx1"/>
                          </a:solidFill>
                          <a:effectLst/>
                          <a:latin typeface="Times New Roman" panose="02020603050405020304" pitchFamily="18" charset="0"/>
                          <a:cs typeface="Times New Roman" panose="02020603050405020304" pitchFamily="18" charset="0"/>
                        </a:rPr>
                        <a:t>Advantages</a:t>
                      </a:r>
                      <a:endParaRPr lang="en-IN" sz="18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800" b="1" kern="1200">
                          <a:solidFill>
                            <a:schemeClr val="tx1"/>
                          </a:solidFill>
                          <a:effectLst/>
                          <a:latin typeface="Times New Roman" panose="02020603050405020304" pitchFamily="18" charset="0"/>
                          <a:cs typeface="Times New Roman" panose="02020603050405020304" pitchFamily="18" charset="0"/>
                        </a:rPr>
                        <a:t>Limitations</a:t>
                      </a:r>
                      <a:endParaRPr lang="en-IN" sz="18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33340995"/>
                  </a:ext>
                </a:extLst>
              </a:tr>
              <a:tr h="4194126">
                <a:tc>
                  <a:txBody>
                    <a:bodyPr/>
                    <a:lstStyle/>
                    <a:p>
                      <a:pPr algn="ctr"/>
                      <a:endParaRPr lang="en-IN" sz="1800" dirty="0">
                        <a:solidFill>
                          <a:schemeClr val="tx1"/>
                        </a:solidFill>
                        <a:latin typeface="Times New Roman" panose="02020603050405020304" pitchFamily="18" charset="0"/>
                        <a:cs typeface="Times New Roman" panose="02020603050405020304" pitchFamily="18" charset="0"/>
                      </a:endParaRPr>
                    </a:p>
                    <a:p>
                      <a:pPr algn="ctr"/>
                      <a:endParaRPr lang="en-IN" sz="1800" dirty="0">
                        <a:solidFill>
                          <a:schemeClr val="tx1"/>
                        </a:solidFill>
                        <a:latin typeface="Times New Roman" panose="02020603050405020304" pitchFamily="18" charset="0"/>
                        <a:cs typeface="Times New Roman" panose="02020603050405020304" pitchFamily="18" charset="0"/>
                      </a:endParaRPr>
                    </a:p>
                    <a:p>
                      <a:pPr algn="ctr"/>
                      <a:endParaRPr lang="en-IN" sz="1800" dirty="0">
                        <a:solidFill>
                          <a:schemeClr val="tx1"/>
                        </a:solidFill>
                        <a:latin typeface="Times New Roman" panose="02020603050405020304" pitchFamily="18" charset="0"/>
                        <a:cs typeface="Times New Roman" panose="02020603050405020304" pitchFamily="18" charset="0"/>
                      </a:endParaRPr>
                    </a:p>
                    <a:p>
                      <a:pPr algn="ctr"/>
                      <a:endParaRPr lang="en-IN" sz="1800" dirty="0">
                        <a:solidFill>
                          <a:schemeClr val="tx1"/>
                        </a:solidFill>
                        <a:latin typeface="Times New Roman" panose="02020603050405020304" pitchFamily="18" charset="0"/>
                        <a:cs typeface="Times New Roman" panose="02020603050405020304" pitchFamily="18" charset="0"/>
                      </a:endParaRPr>
                    </a:p>
                    <a:p>
                      <a:pPr algn="ctr"/>
                      <a:endParaRPr lang="en-IN" sz="1800" dirty="0">
                        <a:solidFill>
                          <a:schemeClr val="tx1"/>
                        </a:solidFill>
                        <a:latin typeface="Times New Roman" panose="02020603050405020304" pitchFamily="18" charset="0"/>
                        <a:cs typeface="Times New Roman" panose="02020603050405020304" pitchFamily="18" charset="0"/>
                      </a:endParaRPr>
                    </a:p>
                    <a:p>
                      <a:pPr algn="ctr"/>
                      <a:endParaRPr lang="en-IN" sz="1800" dirty="0">
                        <a:solidFill>
                          <a:schemeClr val="tx1"/>
                        </a:solidFill>
                        <a:latin typeface="Times New Roman" panose="02020603050405020304" pitchFamily="18" charset="0"/>
                        <a:cs typeface="Times New Roman" panose="02020603050405020304" pitchFamily="18" charset="0"/>
                      </a:endParaRPr>
                    </a:p>
                    <a:p>
                      <a:pPr algn="ctr"/>
                      <a:r>
                        <a:rPr lang="en-IN" sz="18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nSpc>
                          <a:spcPct val="115000"/>
                        </a:lnSpc>
                        <a:spcAft>
                          <a:spcPts val="800"/>
                        </a:spcAft>
                      </a:pPr>
                      <a:endParaRPr lang="pt-BR" dirty="0"/>
                    </a:p>
                    <a:p>
                      <a:pPr>
                        <a:lnSpc>
                          <a:spcPct val="115000"/>
                        </a:lnSpc>
                        <a:spcAft>
                          <a:spcPts val="800"/>
                        </a:spcAft>
                      </a:pPr>
                      <a:endParaRPr lang="pt-BR" dirty="0"/>
                    </a:p>
                    <a:p>
                      <a:pPr>
                        <a:lnSpc>
                          <a:spcPct val="115000"/>
                        </a:lnSpc>
                        <a:spcAft>
                          <a:spcPts val="800"/>
                        </a:spcAft>
                      </a:pPr>
                      <a:endParaRPr lang="pt-BR" dirty="0"/>
                    </a:p>
                    <a:p>
                      <a:pPr>
                        <a:lnSpc>
                          <a:spcPct val="115000"/>
                        </a:lnSpc>
                        <a:spcAft>
                          <a:spcPts val="800"/>
                        </a:spcAft>
                      </a:pPr>
                      <a:endParaRPr lang="pt-BR" dirty="0"/>
                    </a:p>
                    <a:p>
                      <a:pPr>
                        <a:lnSpc>
                          <a:spcPct val="115000"/>
                        </a:lnSpc>
                        <a:spcAft>
                          <a:spcPts val="800"/>
                        </a:spcAft>
                      </a:pPr>
                      <a:r>
                        <a:rPr lang="pt-BR" dirty="0"/>
                        <a:t>Bodade</a:t>
                      </a:r>
                      <a:r>
                        <a:rPr lang="pt-BR" baseline="0" dirty="0"/>
                        <a:t> et al.,</a:t>
                      </a:r>
                      <a:r>
                        <a:rPr lang="pt-BR" dirty="0"/>
                        <a:t>(2023)</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pPr>
                      <a:endParaRPr lang="en-US" dirty="0"/>
                    </a:p>
                    <a:p>
                      <a:pPr>
                        <a:lnSpc>
                          <a:spcPct val="115000"/>
                        </a:lnSpc>
                        <a:spcAft>
                          <a:spcPts val="800"/>
                        </a:spcAft>
                      </a:pPr>
                      <a:endParaRPr lang="en-US" dirty="0"/>
                    </a:p>
                    <a:p>
                      <a:pPr>
                        <a:lnSpc>
                          <a:spcPct val="115000"/>
                        </a:lnSpc>
                        <a:spcAft>
                          <a:spcPts val="800"/>
                        </a:spcAft>
                      </a:pPr>
                      <a:endParaRPr lang="en-US" dirty="0"/>
                    </a:p>
                    <a:p>
                      <a:pPr>
                        <a:lnSpc>
                          <a:spcPct val="115000"/>
                        </a:lnSpc>
                        <a:spcAft>
                          <a:spcPts val="800"/>
                        </a:spcAft>
                      </a:pPr>
                      <a:r>
                        <a:rPr lang="en-US" dirty="0"/>
                        <a:t>Hybrid Deep Learning Model (LSTM + SVM + Random Forest)</a:t>
                      </a:r>
                      <a:endPar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l"/>
                      <a:endParaRPr lang="en-US" sz="1800" b="0" i="0" kern="1200" dirty="0">
                        <a:solidFill>
                          <a:schemeClr val="tx1"/>
                        </a:solidFill>
                        <a:effectLst/>
                        <a:latin typeface="+mn-lt"/>
                        <a:ea typeface="+mn-ea"/>
                        <a:cs typeface="+mn-cs"/>
                      </a:endParaRPr>
                    </a:p>
                    <a:p>
                      <a:pPr algn="l"/>
                      <a:endParaRPr lang="en-US" sz="1800" b="0" i="0" kern="1200" dirty="0">
                        <a:solidFill>
                          <a:schemeClr val="tx1"/>
                        </a:solidFill>
                        <a:effectLst/>
                        <a:latin typeface="+mn-lt"/>
                        <a:ea typeface="+mn-ea"/>
                        <a:cs typeface="+mn-cs"/>
                      </a:endParaRPr>
                    </a:p>
                    <a:p>
                      <a:pPr algn="l"/>
                      <a:endParaRPr lang="en-US" sz="1800" b="0" i="0" kern="1200" dirty="0">
                        <a:solidFill>
                          <a:schemeClr val="tx1"/>
                        </a:solidFill>
                        <a:effectLst/>
                        <a:latin typeface="+mn-lt"/>
                        <a:ea typeface="+mn-ea"/>
                        <a:cs typeface="+mn-cs"/>
                      </a:endParaRPr>
                    </a:p>
                    <a:p>
                      <a:pPr algn="l"/>
                      <a:r>
                        <a:rPr lang="en-US" sz="1800" b="0" i="0" kern="1200" dirty="0">
                          <a:solidFill>
                            <a:schemeClr val="tx1"/>
                          </a:solidFill>
                          <a:effectLst/>
                          <a:latin typeface="+mn-lt"/>
                          <a:ea typeface="+mn-ea"/>
                          <a:cs typeface="+mn-cs"/>
                        </a:rPr>
                        <a:t>Hybrid models improve the accuracy of fraud detection through a </a:t>
                      </a:r>
                    </a:p>
                    <a:p>
                      <a:pPr algn="l"/>
                      <a:r>
                        <a:rPr lang="en-US" sz="1800" b="0" i="0" kern="1200" dirty="0">
                          <a:solidFill>
                            <a:schemeClr val="tx1"/>
                          </a:solidFill>
                          <a:effectLst/>
                          <a:latin typeface="+mn-lt"/>
                          <a:ea typeface="+mn-ea"/>
                          <a:cs typeface="+mn-cs"/>
                        </a:rPr>
                        <a:t>combination of deep learning and classical ML methods.</a:t>
                      </a:r>
                      <a:endParaRPr lang="en-US" dirty="0">
                        <a:solidFill>
                          <a:schemeClr val="tx1"/>
                        </a:solidFill>
                        <a:latin typeface="Times New Roman" panose="02020603050405020304" pitchFamily="18" charset="0"/>
                        <a:cs typeface="Times New Roman" panose="02020603050405020304" pitchFamily="18" charset="0"/>
                      </a:endParaRPr>
                    </a:p>
                  </a:txBody>
                  <a:tcPr marL="68580" marR="68580" marT="0" marB="0"/>
                </a:tc>
                <a:tc>
                  <a:txBody>
                    <a:bodyPr/>
                    <a:lstStyle/>
                    <a:p>
                      <a:pPr algn="l"/>
                      <a:endParaRPr lang="en-US" sz="1800" b="0" i="0" kern="1200" dirty="0">
                        <a:solidFill>
                          <a:schemeClr val="tx1"/>
                        </a:solidFill>
                        <a:effectLst/>
                        <a:latin typeface="+mn-lt"/>
                        <a:ea typeface="+mn-ea"/>
                        <a:cs typeface="+mn-cs"/>
                      </a:endParaRPr>
                    </a:p>
                    <a:p>
                      <a:pPr algn="l"/>
                      <a:endParaRPr lang="en-US" sz="1800" b="0" i="0" kern="1200" dirty="0">
                        <a:solidFill>
                          <a:schemeClr val="tx1"/>
                        </a:solidFill>
                        <a:effectLst/>
                        <a:latin typeface="+mn-lt"/>
                        <a:ea typeface="+mn-ea"/>
                        <a:cs typeface="+mn-cs"/>
                      </a:endParaRPr>
                    </a:p>
                    <a:p>
                      <a:pPr algn="l"/>
                      <a:endParaRPr lang="en-US" sz="1800" b="0" i="0" kern="1200" dirty="0">
                        <a:solidFill>
                          <a:schemeClr val="tx1"/>
                        </a:solidFill>
                        <a:effectLst/>
                        <a:latin typeface="+mn-lt"/>
                        <a:ea typeface="+mn-ea"/>
                        <a:cs typeface="+mn-cs"/>
                      </a:endParaRPr>
                    </a:p>
                    <a:p>
                      <a:pPr algn="l"/>
                      <a:r>
                        <a:rPr lang="en-US" sz="1800" b="0" i="0" kern="1200" dirty="0">
                          <a:solidFill>
                            <a:schemeClr val="tx1"/>
                          </a:solidFill>
                          <a:effectLst/>
                          <a:latin typeface="+mn-lt"/>
                          <a:ea typeface="+mn-ea"/>
                          <a:cs typeface="+mn-cs"/>
                        </a:rPr>
                        <a:t>Higher complexity in model creates higher computational </a:t>
                      </a:r>
                    </a:p>
                    <a:p>
                      <a:pPr algn="l"/>
                      <a:r>
                        <a:rPr lang="en-US" sz="1800" b="0" i="0" kern="1200" dirty="0">
                          <a:solidFill>
                            <a:schemeClr val="tx1"/>
                          </a:solidFill>
                          <a:effectLst/>
                          <a:latin typeface="+mn-lt"/>
                          <a:ea typeface="+mn-ea"/>
                          <a:cs typeface="+mn-cs"/>
                        </a:rPr>
                        <a:t>demands</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and maintenance issues.</a:t>
                      </a:r>
                      <a:endParaRPr lang="en-US" dirty="0">
                        <a:solidFill>
                          <a:schemeClr val="tx1"/>
                        </a:solidFill>
                        <a:latin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16405608"/>
                  </a:ext>
                </a:extLst>
              </a:tr>
            </a:tbl>
          </a:graphicData>
        </a:graphic>
      </p:graphicFrame>
      <p:sp>
        <p:nvSpPr>
          <p:cNvPr id="4" name="Date Placeholder 3">
            <a:extLst>
              <a:ext uri="{FF2B5EF4-FFF2-40B4-BE49-F238E27FC236}">
                <a16:creationId xmlns:a16="http://schemas.microsoft.com/office/drawing/2014/main" id="{9D8B0E44-188E-A46D-0714-85354EF8F354}"/>
              </a:ext>
            </a:extLst>
          </p:cNvPr>
          <p:cNvSpPr>
            <a:spLocks noGrp="1"/>
          </p:cNvSpPr>
          <p:nvPr>
            <p:ph type="dt" sz="half" idx="10"/>
          </p:nvPr>
        </p:nvSpPr>
        <p:spPr/>
        <p:txBody>
          <a:bodyPr/>
          <a:lstStyle/>
          <a:p>
            <a:r>
              <a:rPr lang="en-US" dirty="0"/>
              <a:t>16-04-2025</a:t>
            </a:r>
            <a:endParaRPr lang="en-IN" dirty="0"/>
          </a:p>
        </p:txBody>
      </p:sp>
      <p:sp>
        <p:nvSpPr>
          <p:cNvPr id="5" name="Footer Placeholder 4">
            <a:extLst>
              <a:ext uri="{FF2B5EF4-FFF2-40B4-BE49-F238E27FC236}">
                <a16:creationId xmlns:a16="http://schemas.microsoft.com/office/drawing/2014/main" id="{16C593A1-ADB0-85C7-0AD2-8F0F4C8378B3}"/>
              </a:ext>
            </a:extLst>
          </p:cNvPr>
          <p:cNvSpPr>
            <a:spLocks noGrp="1"/>
          </p:cNvSpPr>
          <p:nvPr>
            <p:ph type="ftr" sz="quarter" idx="11"/>
          </p:nvPr>
        </p:nvSpPr>
        <p:spPr/>
        <p:txBody>
          <a:bodyPr/>
          <a:lstStyle/>
          <a:p>
            <a:r>
              <a:rPr lang="en-IN" dirty="0"/>
              <a:t>VNITSW                                                                                           Department of CSE</a:t>
            </a:r>
          </a:p>
        </p:txBody>
      </p:sp>
      <p:sp>
        <p:nvSpPr>
          <p:cNvPr id="6" name="Slide Number Placeholder 5">
            <a:extLst>
              <a:ext uri="{FF2B5EF4-FFF2-40B4-BE49-F238E27FC236}">
                <a16:creationId xmlns:a16="http://schemas.microsoft.com/office/drawing/2014/main" id="{ABDC40C2-23F0-B33C-0CA2-69DB492DEEF4}"/>
              </a:ext>
            </a:extLst>
          </p:cNvPr>
          <p:cNvSpPr>
            <a:spLocks noGrp="1"/>
          </p:cNvSpPr>
          <p:nvPr>
            <p:ph type="sldNum" sz="quarter" idx="12"/>
          </p:nvPr>
        </p:nvSpPr>
        <p:spPr/>
        <p:txBody>
          <a:bodyPr/>
          <a:lstStyle/>
          <a:p>
            <a:fld id="{4B0CCD1B-01C8-492E-B47F-823430F38E8B}" type="slidenum">
              <a:rPr lang="en-IN" smtClean="0"/>
              <a:pPr/>
              <a:t>9</a:t>
            </a:fld>
            <a:endParaRPr lang="en-IN"/>
          </a:p>
        </p:txBody>
      </p:sp>
    </p:spTree>
    <p:extLst>
      <p:ext uri="{BB962C8B-B14F-4D97-AF65-F5344CB8AC3E}">
        <p14:creationId xmlns:p14="http://schemas.microsoft.com/office/powerpoint/2010/main" val="483545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1360</TotalTime>
  <Words>1683</Words>
  <Application>Microsoft Office PowerPoint</Application>
  <PresentationFormat>Widescreen</PresentationFormat>
  <Paragraphs>323</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Times New Roman</vt:lpstr>
      <vt:lpstr>Wingdings</vt:lpstr>
      <vt:lpstr>Office Theme</vt:lpstr>
      <vt:lpstr>Under the Esteemed  Guidance of:   Dr. V. Sujatha  Professor</vt:lpstr>
      <vt:lpstr>INDEX</vt:lpstr>
      <vt:lpstr>ABSTRACT</vt:lpstr>
      <vt:lpstr>INTRODUCTION</vt:lpstr>
      <vt:lpstr>PowerPoint Presentation</vt:lpstr>
      <vt:lpstr>LITERATURE SURVEY</vt:lpstr>
      <vt:lpstr>  </vt:lpstr>
      <vt:lpstr>   </vt:lpstr>
      <vt:lpstr>PowerPoint Presentation</vt:lpstr>
      <vt:lpstr>PowerPoint Presentation</vt:lpstr>
      <vt:lpstr>RESEARCH GAPS IDENTIFIED</vt:lpstr>
      <vt:lpstr>PROPOSED WORK</vt:lpstr>
      <vt:lpstr>PowerPoint Presentation</vt:lpstr>
      <vt:lpstr>ALGORITHM</vt:lpstr>
      <vt:lpstr>DATASET USED</vt:lpstr>
      <vt:lpstr>PowerPoint Presentation</vt:lpstr>
      <vt:lpstr>PowerPoint Presentation</vt:lpstr>
      <vt:lpstr>PowerPoint Presentation</vt:lpstr>
      <vt:lpstr>PowerPoint Presentation</vt:lpstr>
      <vt:lpstr>PowerPoint Presentation</vt:lpstr>
      <vt:lpstr>PowerPoint Presentation</vt:lpstr>
      <vt:lpstr> 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 the Esteemed  Guidance of:   Dr. V. Sujatha Associate Professor</dc:title>
  <dc:creator>gopia8500@gmail.com</dc:creator>
  <cp:lastModifiedBy>Ch Malli</cp:lastModifiedBy>
  <cp:revision>76</cp:revision>
  <dcterms:created xsi:type="dcterms:W3CDTF">2025-03-09T11:13:31Z</dcterms:created>
  <dcterms:modified xsi:type="dcterms:W3CDTF">2025-04-15T11:33:17Z</dcterms:modified>
</cp:coreProperties>
</file>