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13716000" cx="2437765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36">
          <p15:clr>
            <a:srgbClr val="A4A3A4"/>
          </p15:clr>
        </p15:guide>
        <p15:guide id="2" pos="14278">
          <p15:clr>
            <a:srgbClr val="A4A3A4"/>
          </p15:clr>
        </p15:guide>
        <p15:guide id="3" pos="1078">
          <p15:clr>
            <a:srgbClr val="A4A3A4"/>
          </p15:clr>
        </p15:guide>
        <p15:guide id="4" pos="7678">
          <p15:clr>
            <a:srgbClr val="A4A3A4"/>
          </p15:clr>
        </p15:guide>
        <p15:guide id="5" orient="horz" pos="504">
          <p15:clr>
            <a:srgbClr val="A4A3A4"/>
          </p15:clr>
        </p15:guide>
        <p15:guide id="6" orient="horz" pos="8640">
          <p15:clr>
            <a:srgbClr val="A4A3A4"/>
          </p15:clr>
        </p15:guide>
        <p15:guide id="7" orient="horz" pos="4632">
          <p15:clr>
            <a:srgbClr val="A4A3A4"/>
          </p15:clr>
        </p15:guide>
      </p15:sldGuideLst>
    </p:ext>
    <p:ext uri="http://customooxmlschemas.google.com/">
      <go:slidesCustomData xmlns:go="http://customooxmlschemas.google.com/" r:id="rId48" roundtripDataSignature="AMtx7mi5oehdGR6IipZnA6iSqWbUOHKV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F1CE3E-EB7A-417F-8B64-5E0BF39D86D0}">
  <a:tblStyle styleId="{24F1CE3E-EB7A-417F-8B64-5E0BF39D86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36" orient="horz"/>
        <p:guide pos="14278"/>
        <p:guide pos="1078"/>
        <p:guide pos="7678"/>
        <p:guide pos="504" orient="horz"/>
        <p:guide pos="8640" orient="horz"/>
        <p:guide pos="463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unito-italic.fntdata"/><Relationship Id="rId23" Type="http://schemas.openxmlformats.org/officeDocument/2006/relationships/slide" Target="slides/slide17.xml"/><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5e888465b_2_179:notes"/>
          <p:cNvSpPr/>
          <p:nvPr>
            <p:ph idx="2" type="sldImg"/>
          </p:nvPr>
        </p:nvSpPr>
        <p:spPr>
          <a:xfrm>
            <a:off x="-16989425" y="-11796713"/>
            <a:ext cx="22153563" cy="1246505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0" name="Google Shape;190;ge5e888465b_2_179:notes"/>
          <p:cNvSpPr txBox="1"/>
          <p:nvPr>
            <p:ph idx="1" type="body"/>
          </p:nvPr>
        </p:nvSpPr>
        <p:spPr>
          <a:xfrm>
            <a:off x="685800" y="4343400"/>
            <a:ext cx="5457825" cy="40862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907884ad8_0_196: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8" name="Google Shape;318;g23907884ad8_0_19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907884ad8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907884ad8_1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3907884ad8_1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907884ad8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3907884ad8_1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3907884ad8_1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907884ad8_0_210: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5" name="Google Shape;345;g23907884ad8_0_21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3907884ad8_0_223: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2" name="Google Shape;352;g23907884ad8_0_22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907884ad8_0_175: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3" name="Google Shape;363;g23907884ad8_0_17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907884ad8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907884ad8_1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3907884ad8_1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3907884ad8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3907884ad8_1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3907884ad8_1_1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907884ad8_0_247: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1" name="Google Shape;391;g23907884ad8_0_247: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907884ad8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3907884ad8_1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23907884ad8_1_1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5e888465b_2_214:notes"/>
          <p:cNvSpPr/>
          <p:nvPr>
            <p:ph idx="2" type="sldImg"/>
          </p:nvPr>
        </p:nvSpPr>
        <p:spPr>
          <a:xfrm>
            <a:off x="-16989425" y="-11796713"/>
            <a:ext cx="22153500" cy="12465001"/>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4" name="Google Shape;224;ge5e888465b_2_214: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3907884ad8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3907884ad8_1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23907884ad8_1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3907884ad8_1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3907884ad8_1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3907884ad8_1_1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907884ad8_1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907884ad8_1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23907884ad8_1_1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3907884ad8_1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3907884ad8_1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3907884ad8_1_2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3907884ad8_1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3907884ad8_1_2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23907884ad8_1_2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907884ad8_1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3907884ad8_1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3907884ad8_1_1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3907884ad8_1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3907884ad8_1_2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3907884ad8_1_2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3907884ad8_1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3907884ad8_1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3907884ad8_1_2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3907884ad8_1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907884ad8_1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3907884ad8_1_2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3911861c8d_1_11: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3" name="Google Shape;483;g23911861c8d_1_1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907884ad8_0_2: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7" name="Google Shape;257;g23907884ad8_0_2: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3907884ad8_1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3907884ad8_1_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23907884ad8_1_1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907884ad8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907884ad8_1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23907884ad8_1_1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3907884ad8_1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3907884ad8_1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3907884ad8_1_1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907884ad8_1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907884ad8_1_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3907884ad8_1_1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3907884ad8_1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3907884ad8_1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3907884ad8_1_1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1d4ae993fb_0_1: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4" name="Google Shape;534;g21d4ae993fb_0_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3907884ad8_0_126: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1" name="Google Shape;541;g23907884ad8_0_12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5e888465b_2_7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ge5e888465b_2_7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907884ad8_0_66: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4" name="Google Shape;264;g23907884ad8_0_6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907884ad8_0_99: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1" name="Google Shape;271;g23907884ad8_0_9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3907884ad8_0_105: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8" name="Google Shape;278;g23907884ad8_0_10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907884ad8_0_111: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5" name="Google Shape;285;g23907884ad8_0_11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907884ad8_0_118: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4" name="Google Shape;294;g23907884ad8_0_118: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907884ad8_0_165:notes"/>
          <p:cNvSpPr/>
          <p:nvPr>
            <p:ph idx="2" type="sldImg"/>
          </p:nvPr>
        </p:nvSpPr>
        <p:spPr>
          <a:xfrm>
            <a:off x="-16989425" y="-11796713"/>
            <a:ext cx="221535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7" name="Google Shape;307;g23907884ad8_0_16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Big Picture">
    <p:spTree>
      <p:nvGrpSpPr>
        <p:cNvPr id="11" name="Shape 11"/>
        <p:cNvGrpSpPr/>
        <p:nvPr/>
      </p:nvGrpSpPr>
      <p:grpSpPr>
        <a:xfrm>
          <a:off x="0" y="0"/>
          <a:ext cx="0" cy="0"/>
          <a:chOff x="0" y="0"/>
          <a:chExt cx="0" cy="0"/>
        </a:xfrm>
      </p:grpSpPr>
      <p:sp>
        <p:nvSpPr>
          <p:cNvPr id="12" name="Google Shape;12;ge5e888465b_2_2"/>
          <p:cNvSpPr/>
          <p:nvPr>
            <p:ph idx="2" type="pic"/>
          </p:nvPr>
        </p:nvSpPr>
        <p:spPr>
          <a:xfrm>
            <a:off x="0" y="0"/>
            <a:ext cx="24377649" cy="13716000"/>
          </a:xfrm>
          <a:prstGeom prst="rect">
            <a:avLst/>
          </a:prstGeom>
          <a:solidFill>
            <a:srgbClr val="F2F2F2"/>
          </a:solidFill>
          <a:ln>
            <a:noFill/>
          </a:ln>
        </p:spPr>
      </p:sp>
      <p:sp>
        <p:nvSpPr>
          <p:cNvPr id="13" name="Google Shape;13;ge5e888465b_2_2"/>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14" name="Shape 14"/>
        <p:cNvGrpSpPr/>
        <p:nvPr/>
      </p:nvGrpSpPr>
      <p:grpSpPr>
        <a:xfrm>
          <a:off x="0" y="0"/>
          <a:ext cx="0" cy="0"/>
          <a:chOff x="0" y="0"/>
          <a:chExt cx="0" cy="0"/>
        </a:xfrm>
      </p:grpSpPr>
      <p:grpSp>
        <p:nvGrpSpPr>
          <p:cNvPr id="15" name="Google Shape;15;ge5e888465b_2_5"/>
          <p:cNvGrpSpPr/>
          <p:nvPr/>
        </p:nvGrpSpPr>
        <p:grpSpPr>
          <a:xfrm rot="5400000">
            <a:off x="-16715231" y="-397360"/>
            <a:ext cx="24535151" cy="4304369"/>
            <a:chOff x="0" y="-156114"/>
            <a:chExt cx="24535151" cy="4304369"/>
          </a:xfrm>
        </p:grpSpPr>
        <p:sp>
          <p:nvSpPr>
            <p:cNvPr id="16" name="Google Shape;16;ge5e888465b_2_5"/>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 name="Google Shape;17;ge5e888465b_2_5"/>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 name="Google Shape;18;ge5e888465b_2_5"/>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9" name="Google Shape;19;ge5e888465b_2_5"/>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 name="Google Shape;20;ge5e888465b_2_5"/>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 name="Google Shape;21;ge5e888465b_2_5"/>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2" name="Google Shape;22;ge5e888465b_2_5"/>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 name="Google Shape;23;ge5e888465b_2_5"/>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 name="Google Shape;24;ge5e888465b_2_5"/>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 name="Google Shape;25;ge5e888465b_2_5"/>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6" name="Google Shape;26;ge5e888465b_2_5"/>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7" name="Google Shape;27;ge5e888465b_2_5"/>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8" name="Google Shape;28;ge5e888465b_2_5"/>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9" name="Google Shape;29;ge5e888465b_2_5"/>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0" name="Google Shape;30;ge5e888465b_2_5"/>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1" name="Google Shape;31;ge5e888465b_2_5"/>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2" name="Google Shape;32;ge5e888465b_2_5"/>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3" name="Google Shape;33;ge5e888465b_2_5"/>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4" name="Google Shape;34;ge5e888465b_2_5"/>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5" name="Google Shape;35;ge5e888465b_2_5"/>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6" name="Google Shape;36;ge5e888465b_2_5"/>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7" name="Google Shape;37;ge5e888465b_2_5"/>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8" name="Google Shape;38;ge5e888465b_2_5"/>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39" name="Google Shape;39;ge5e888465b_2_5"/>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0" name="Google Shape;40;ge5e888465b_2_5"/>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41" name="Google Shape;41;ge5e888465b_2_5"/>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fault">
  <p:cSld name="2_Default">
    <p:spTree>
      <p:nvGrpSpPr>
        <p:cNvPr id="42" name="Shape 42"/>
        <p:cNvGrpSpPr/>
        <p:nvPr/>
      </p:nvGrpSpPr>
      <p:grpSpPr>
        <a:xfrm>
          <a:off x="0" y="0"/>
          <a:ext cx="0" cy="0"/>
          <a:chOff x="0" y="0"/>
          <a:chExt cx="0" cy="0"/>
        </a:xfrm>
      </p:grpSpPr>
      <p:grpSp>
        <p:nvGrpSpPr>
          <p:cNvPr id="43" name="Google Shape;43;ge5e888465b_2_33"/>
          <p:cNvGrpSpPr/>
          <p:nvPr/>
        </p:nvGrpSpPr>
        <p:grpSpPr>
          <a:xfrm rot="10800000">
            <a:off x="-23445" y="10974729"/>
            <a:ext cx="24535151" cy="4304369"/>
            <a:chOff x="0" y="-156114"/>
            <a:chExt cx="24535151" cy="4304369"/>
          </a:xfrm>
        </p:grpSpPr>
        <p:sp>
          <p:nvSpPr>
            <p:cNvPr id="44" name="Google Shape;44;ge5e888465b_2_33"/>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5" name="Google Shape;45;ge5e888465b_2_33"/>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6" name="Google Shape;46;ge5e888465b_2_33"/>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7" name="Google Shape;47;ge5e888465b_2_33"/>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8" name="Google Shape;48;ge5e888465b_2_33"/>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49" name="Google Shape;49;ge5e888465b_2_33"/>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0" name="Google Shape;50;ge5e888465b_2_33"/>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1" name="Google Shape;51;ge5e888465b_2_33"/>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2" name="Google Shape;52;ge5e888465b_2_33"/>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3" name="Google Shape;53;ge5e888465b_2_33"/>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4" name="Google Shape;54;ge5e888465b_2_33"/>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 name="Google Shape;55;ge5e888465b_2_33"/>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 name="Google Shape;56;ge5e888465b_2_33"/>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7" name="Google Shape;57;ge5e888465b_2_33"/>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8" name="Google Shape;58;ge5e888465b_2_33"/>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9" name="Google Shape;59;ge5e888465b_2_33"/>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0" name="Google Shape;60;ge5e888465b_2_33"/>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1" name="Google Shape;61;ge5e888465b_2_33"/>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2" name="Google Shape;62;ge5e888465b_2_33"/>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3" name="Google Shape;63;ge5e888465b_2_33"/>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4" name="Google Shape;64;ge5e888465b_2_33"/>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5" name="Google Shape;65;ge5e888465b_2_33"/>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6" name="Google Shape;66;ge5e888465b_2_33"/>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7" name="Google Shape;67;ge5e888465b_2_33"/>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68" name="Google Shape;68;ge5e888465b_2_33"/>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69" name="Google Shape;69;ge5e888465b_2_33"/>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 features">
  <p:cSld name="App features">
    <p:spTree>
      <p:nvGrpSpPr>
        <p:cNvPr id="70" name="Shape 70"/>
        <p:cNvGrpSpPr/>
        <p:nvPr/>
      </p:nvGrpSpPr>
      <p:grpSpPr>
        <a:xfrm>
          <a:off x="0" y="0"/>
          <a:ext cx="0" cy="0"/>
          <a:chOff x="0" y="0"/>
          <a:chExt cx="0" cy="0"/>
        </a:xfrm>
      </p:grpSpPr>
      <p:sp>
        <p:nvSpPr>
          <p:cNvPr id="71" name="Google Shape;71;ge5e888465b_2_61"/>
          <p:cNvSpPr/>
          <p:nvPr>
            <p:ph idx="2" type="pic"/>
          </p:nvPr>
        </p:nvSpPr>
        <p:spPr>
          <a:xfrm>
            <a:off x="4770022" y="2436714"/>
            <a:ext cx="4290417" cy="7627435"/>
          </a:xfrm>
          <a:prstGeom prst="rect">
            <a:avLst/>
          </a:prstGeom>
          <a:solidFill>
            <a:srgbClr val="F2F2F2"/>
          </a:solidFill>
          <a:ln>
            <a:noFill/>
          </a:ln>
        </p:spPr>
      </p:sp>
      <p:grpSp>
        <p:nvGrpSpPr>
          <p:cNvPr id="72" name="Google Shape;72;ge5e888465b_2_61"/>
          <p:cNvGrpSpPr/>
          <p:nvPr/>
        </p:nvGrpSpPr>
        <p:grpSpPr>
          <a:xfrm rot="10800000">
            <a:off x="-23445" y="10974729"/>
            <a:ext cx="24535151" cy="4304369"/>
            <a:chOff x="0" y="-156114"/>
            <a:chExt cx="24535151" cy="4304369"/>
          </a:xfrm>
        </p:grpSpPr>
        <p:sp>
          <p:nvSpPr>
            <p:cNvPr id="73" name="Google Shape;73;ge5e888465b_2_61"/>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4" name="Google Shape;74;ge5e888465b_2_61"/>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5" name="Google Shape;75;ge5e888465b_2_61"/>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6" name="Google Shape;76;ge5e888465b_2_61"/>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7" name="Google Shape;77;ge5e888465b_2_61"/>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8" name="Google Shape;78;ge5e888465b_2_61"/>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79" name="Google Shape;79;ge5e888465b_2_61"/>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0" name="Google Shape;80;ge5e888465b_2_61"/>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1" name="Google Shape;81;ge5e888465b_2_61"/>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2" name="Google Shape;82;ge5e888465b_2_61"/>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3" name="Google Shape;83;ge5e888465b_2_61"/>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4" name="Google Shape;84;ge5e888465b_2_61"/>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5" name="Google Shape;85;ge5e888465b_2_61"/>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6" name="Google Shape;86;ge5e888465b_2_61"/>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7" name="Google Shape;87;ge5e888465b_2_61"/>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8" name="Google Shape;88;ge5e888465b_2_61"/>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89" name="Google Shape;89;ge5e888465b_2_61"/>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0" name="Google Shape;90;ge5e888465b_2_61"/>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1" name="Google Shape;91;ge5e888465b_2_61"/>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2" name="Google Shape;92;ge5e888465b_2_61"/>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3" name="Google Shape;93;ge5e888465b_2_61"/>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4" name="Google Shape;94;ge5e888465b_2_61"/>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5" name="Google Shape;95;ge5e888465b_2_61"/>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6" name="Google Shape;96;ge5e888465b_2_61"/>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97" name="Google Shape;97;ge5e888465b_2_61"/>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98" name="Google Shape;98;ge5e888465b_2_61"/>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p:cSld name="1_Default">
    <p:spTree>
      <p:nvGrpSpPr>
        <p:cNvPr id="99" name="Shape 99"/>
        <p:cNvGrpSpPr/>
        <p:nvPr/>
      </p:nvGrpSpPr>
      <p:grpSpPr>
        <a:xfrm>
          <a:off x="0" y="0"/>
          <a:ext cx="0" cy="0"/>
          <a:chOff x="0" y="0"/>
          <a:chExt cx="0" cy="0"/>
        </a:xfrm>
      </p:grpSpPr>
      <p:sp>
        <p:nvSpPr>
          <p:cNvPr id="100" name="Google Shape;100;ge5e888465b_2_90"/>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Web Mockup">
  <p:cSld name="Desktop Web Mockup">
    <p:spTree>
      <p:nvGrpSpPr>
        <p:cNvPr id="101" name="Shape 101"/>
        <p:cNvGrpSpPr/>
        <p:nvPr/>
      </p:nvGrpSpPr>
      <p:grpSpPr>
        <a:xfrm>
          <a:off x="0" y="0"/>
          <a:ext cx="0" cy="0"/>
          <a:chOff x="0" y="0"/>
          <a:chExt cx="0" cy="0"/>
        </a:xfrm>
      </p:grpSpPr>
      <p:sp>
        <p:nvSpPr>
          <p:cNvPr id="102" name="Google Shape;102;ge5e888465b_2_92"/>
          <p:cNvSpPr/>
          <p:nvPr>
            <p:ph idx="2" type="pic"/>
          </p:nvPr>
        </p:nvSpPr>
        <p:spPr>
          <a:xfrm>
            <a:off x="12901752" y="3940389"/>
            <a:ext cx="6780686" cy="3870367"/>
          </a:xfrm>
          <a:prstGeom prst="rect">
            <a:avLst/>
          </a:prstGeom>
          <a:solidFill>
            <a:srgbClr val="F2F2F2"/>
          </a:solidFill>
          <a:ln>
            <a:noFill/>
          </a:ln>
        </p:spPr>
      </p:sp>
      <p:grpSp>
        <p:nvGrpSpPr>
          <p:cNvPr id="103" name="Google Shape;103;ge5e888465b_2_92"/>
          <p:cNvGrpSpPr/>
          <p:nvPr/>
        </p:nvGrpSpPr>
        <p:grpSpPr>
          <a:xfrm rot="10800000">
            <a:off x="-23445" y="10974729"/>
            <a:ext cx="24535151" cy="4304369"/>
            <a:chOff x="0" y="-156114"/>
            <a:chExt cx="24535151" cy="4304369"/>
          </a:xfrm>
        </p:grpSpPr>
        <p:sp>
          <p:nvSpPr>
            <p:cNvPr id="104" name="Google Shape;104;ge5e888465b_2_92"/>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05" name="Google Shape;105;ge5e888465b_2_92"/>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06" name="Google Shape;106;ge5e888465b_2_92"/>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07" name="Google Shape;107;ge5e888465b_2_92"/>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08" name="Google Shape;108;ge5e888465b_2_92"/>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09" name="Google Shape;109;ge5e888465b_2_92"/>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0" name="Google Shape;110;ge5e888465b_2_92"/>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1" name="Google Shape;111;ge5e888465b_2_92"/>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2" name="Google Shape;112;ge5e888465b_2_92"/>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3" name="Google Shape;113;ge5e888465b_2_92"/>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4" name="Google Shape;114;ge5e888465b_2_92"/>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5" name="Google Shape;115;ge5e888465b_2_92"/>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6" name="Google Shape;116;ge5e888465b_2_92"/>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7" name="Google Shape;117;ge5e888465b_2_92"/>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8" name="Google Shape;118;ge5e888465b_2_92"/>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19" name="Google Shape;119;ge5e888465b_2_92"/>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0" name="Google Shape;120;ge5e888465b_2_92"/>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1" name="Google Shape;121;ge5e888465b_2_92"/>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2" name="Google Shape;122;ge5e888465b_2_92"/>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3" name="Google Shape;123;ge5e888465b_2_92"/>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4" name="Google Shape;124;ge5e888465b_2_92"/>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5" name="Google Shape;125;ge5e888465b_2_92"/>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6" name="Google Shape;126;ge5e888465b_2_92"/>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7" name="Google Shape;127;ge5e888465b_2_92"/>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28" name="Google Shape;128;ge5e888465b_2_92"/>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129" name="Google Shape;129;ge5e888465b_2_92"/>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pp features">
  <p:cSld name="1_App features">
    <p:spTree>
      <p:nvGrpSpPr>
        <p:cNvPr id="130" name="Shape 130"/>
        <p:cNvGrpSpPr/>
        <p:nvPr/>
      </p:nvGrpSpPr>
      <p:grpSpPr>
        <a:xfrm>
          <a:off x="0" y="0"/>
          <a:ext cx="0" cy="0"/>
          <a:chOff x="0" y="0"/>
          <a:chExt cx="0" cy="0"/>
        </a:xfrm>
      </p:grpSpPr>
      <p:sp>
        <p:nvSpPr>
          <p:cNvPr id="131" name="Google Shape;131;ge5e888465b_2_121"/>
          <p:cNvSpPr/>
          <p:nvPr>
            <p:ph idx="2" type="pic"/>
          </p:nvPr>
        </p:nvSpPr>
        <p:spPr>
          <a:xfrm>
            <a:off x="3410888" y="3912686"/>
            <a:ext cx="7567384" cy="4780342"/>
          </a:xfrm>
          <a:prstGeom prst="rect">
            <a:avLst/>
          </a:prstGeom>
          <a:solidFill>
            <a:srgbClr val="F2F2F2"/>
          </a:solidFill>
          <a:ln>
            <a:noFill/>
          </a:ln>
        </p:spPr>
      </p:sp>
      <p:grpSp>
        <p:nvGrpSpPr>
          <p:cNvPr id="132" name="Google Shape;132;ge5e888465b_2_121"/>
          <p:cNvGrpSpPr/>
          <p:nvPr/>
        </p:nvGrpSpPr>
        <p:grpSpPr>
          <a:xfrm rot="10800000">
            <a:off x="-23445" y="10974729"/>
            <a:ext cx="24535151" cy="4304369"/>
            <a:chOff x="0" y="-156114"/>
            <a:chExt cx="24535151" cy="4304369"/>
          </a:xfrm>
        </p:grpSpPr>
        <p:sp>
          <p:nvSpPr>
            <p:cNvPr id="133" name="Google Shape;133;ge5e888465b_2_121"/>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4" name="Google Shape;134;ge5e888465b_2_121"/>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5" name="Google Shape;135;ge5e888465b_2_121"/>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6" name="Google Shape;136;ge5e888465b_2_121"/>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7" name="Google Shape;137;ge5e888465b_2_121"/>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8" name="Google Shape;138;ge5e888465b_2_121"/>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39" name="Google Shape;139;ge5e888465b_2_121"/>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0" name="Google Shape;140;ge5e888465b_2_121"/>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1" name="Google Shape;141;ge5e888465b_2_121"/>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2" name="Google Shape;142;ge5e888465b_2_121"/>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3" name="Google Shape;143;ge5e888465b_2_121"/>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4" name="Google Shape;144;ge5e888465b_2_121"/>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5" name="Google Shape;145;ge5e888465b_2_121"/>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6" name="Google Shape;146;ge5e888465b_2_121"/>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7" name="Google Shape;147;ge5e888465b_2_121"/>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8" name="Google Shape;148;ge5e888465b_2_121"/>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49" name="Google Shape;149;ge5e888465b_2_121"/>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0" name="Google Shape;150;ge5e888465b_2_121"/>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1" name="Google Shape;151;ge5e888465b_2_121"/>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2" name="Google Shape;152;ge5e888465b_2_121"/>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3" name="Google Shape;153;ge5e888465b_2_121"/>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4" name="Google Shape;154;ge5e888465b_2_121"/>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5" name="Google Shape;155;ge5e888465b_2_121"/>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6" name="Google Shape;156;ge5e888465b_2_121"/>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57" name="Google Shape;157;ge5e888465b_2_121"/>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158" name="Google Shape;158;ge5e888465b_2_121"/>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ative Break Picture">
  <p:cSld name="Creative Break Picture">
    <p:spTree>
      <p:nvGrpSpPr>
        <p:cNvPr id="159" name="Shape 159"/>
        <p:cNvGrpSpPr/>
        <p:nvPr/>
      </p:nvGrpSpPr>
      <p:grpSpPr>
        <a:xfrm>
          <a:off x="0" y="0"/>
          <a:ext cx="0" cy="0"/>
          <a:chOff x="0" y="0"/>
          <a:chExt cx="0" cy="0"/>
        </a:xfrm>
      </p:grpSpPr>
      <p:sp>
        <p:nvSpPr>
          <p:cNvPr id="160" name="Google Shape;160;ge5e888465b_2_150"/>
          <p:cNvSpPr/>
          <p:nvPr>
            <p:ph idx="2" type="pic"/>
          </p:nvPr>
        </p:nvSpPr>
        <p:spPr>
          <a:xfrm>
            <a:off x="13905213" y="1952726"/>
            <a:ext cx="8420998" cy="8420998"/>
          </a:xfrm>
          <a:prstGeom prst="rect">
            <a:avLst/>
          </a:prstGeom>
          <a:solidFill>
            <a:srgbClr val="F2F2F2"/>
          </a:solidFill>
          <a:ln>
            <a:noFill/>
          </a:ln>
        </p:spPr>
      </p:sp>
      <p:grpSp>
        <p:nvGrpSpPr>
          <p:cNvPr id="161" name="Google Shape;161;ge5e888465b_2_150"/>
          <p:cNvGrpSpPr/>
          <p:nvPr/>
        </p:nvGrpSpPr>
        <p:grpSpPr>
          <a:xfrm rot="10800000">
            <a:off x="-23445" y="10974729"/>
            <a:ext cx="24535151" cy="4304369"/>
            <a:chOff x="0" y="-156114"/>
            <a:chExt cx="24535151" cy="4304369"/>
          </a:xfrm>
        </p:grpSpPr>
        <p:sp>
          <p:nvSpPr>
            <p:cNvPr id="162" name="Google Shape;162;ge5e888465b_2_150"/>
            <p:cNvSpPr/>
            <p:nvPr/>
          </p:nvSpPr>
          <p:spPr>
            <a:xfrm>
              <a:off x="23378291" y="2431564"/>
              <a:ext cx="1134322" cy="1716691"/>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3" name="Google Shape;163;ge5e888465b_2_150"/>
            <p:cNvSpPr/>
            <p:nvPr/>
          </p:nvSpPr>
          <p:spPr>
            <a:xfrm>
              <a:off x="23079220" y="-88970"/>
              <a:ext cx="1455931" cy="4233061"/>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4" name="Google Shape;164;ge5e888465b_2_150"/>
            <p:cNvSpPr/>
            <p:nvPr/>
          </p:nvSpPr>
          <p:spPr>
            <a:xfrm>
              <a:off x="20776620" y="-88970"/>
              <a:ext cx="2646748" cy="4233061"/>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5" name="Google Shape;165;ge5e888465b_2_150"/>
            <p:cNvSpPr/>
            <p:nvPr/>
          </p:nvSpPr>
          <p:spPr>
            <a:xfrm>
              <a:off x="20420244" y="-88970"/>
              <a:ext cx="3003125" cy="4233061"/>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6" name="Google Shape;166;ge5e888465b_2_150"/>
            <p:cNvSpPr/>
            <p:nvPr/>
          </p:nvSpPr>
          <p:spPr>
            <a:xfrm>
              <a:off x="17677877" y="-88971"/>
              <a:ext cx="2785824" cy="3142198"/>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7" name="Google Shape;167;ge5e888465b_2_150"/>
            <p:cNvSpPr/>
            <p:nvPr/>
          </p:nvSpPr>
          <p:spPr>
            <a:xfrm>
              <a:off x="17608342" y="-88971"/>
              <a:ext cx="2168684" cy="1925303"/>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8" name="Google Shape;168;ge5e888465b_2_150"/>
            <p:cNvSpPr/>
            <p:nvPr/>
          </p:nvSpPr>
          <p:spPr>
            <a:xfrm>
              <a:off x="14888519" y="-88734"/>
              <a:ext cx="2811899" cy="1925303"/>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69" name="Google Shape;169;ge5e888465b_2_150"/>
            <p:cNvSpPr/>
            <p:nvPr/>
          </p:nvSpPr>
          <p:spPr>
            <a:xfrm>
              <a:off x="13589856" y="-88970"/>
              <a:ext cx="4137447" cy="3520308"/>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0" name="Google Shape;170;ge5e888465b_2_150"/>
            <p:cNvSpPr/>
            <p:nvPr/>
          </p:nvSpPr>
          <p:spPr>
            <a:xfrm>
              <a:off x="11104147" y="-111272"/>
              <a:ext cx="4346058" cy="3520308"/>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1" name="Google Shape;171;ge5e888465b_2_150"/>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2" name="Google Shape;172;ge5e888465b_2_150"/>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3" name="Google Shape;173;ge5e888465b_2_150"/>
            <p:cNvSpPr/>
            <p:nvPr/>
          </p:nvSpPr>
          <p:spPr>
            <a:xfrm>
              <a:off x="8502000" y="61758"/>
              <a:ext cx="2646751" cy="2259950"/>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4" name="Google Shape;174;ge5e888465b_2_150"/>
            <p:cNvSpPr/>
            <p:nvPr/>
          </p:nvSpPr>
          <p:spPr>
            <a:xfrm>
              <a:off x="6821130" y="61996"/>
              <a:ext cx="2985743" cy="2259950"/>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5" name="Google Shape;175;ge5e888465b_2_150"/>
            <p:cNvSpPr/>
            <p:nvPr/>
          </p:nvSpPr>
          <p:spPr>
            <a:xfrm>
              <a:off x="6829814" y="-88970"/>
              <a:ext cx="2985743" cy="808366"/>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6" name="Google Shape;176;ge5e888465b_2_150"/>
            <p:cNvSpPr/>
            <p:nvPr/>
          </p:nvSpPr>
          <p:spPr>
            <a:xfrm>
              <a:off x="5975275" y="-88970"/>
              <a:ext cx="943094" cy="808366"/>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7" name="Google Shape;177;ge5e888465b_2_150"/>
            <p:cNvSpPr/>
            <p:nvPr/>
          </p:nvSpPr>
          <p:spPr>
            <a:xfrm>
              <a:off x="5608571" y="674793"/>
              <a:ext cx="2916204" cy="1642810"/>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8" name="Google Shape;178;ge5e888465b_2_150"/>
            <p:cNvSpPr/>
            <p:nvPr/>
          </p:nvSpPr>
          <p:spPr>
            <a:xfrm>
              <a:off x="5092201" y="-155877"/>
              <a:ext cx="1760153" cy="2112184"/>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79" name="Google Shape;179;ge5e888465b_2_150"/>
            <p:cNvSpPr/>
            <p:nvPr/>
          </p:nvSpPr>
          <p:spPr>
            <a:xfrm>
              <a:off x="443059" y="190760"/>
              <a:ext cx="5232654" cy="2977052"/>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0" name="Google Shape;180;ge5e888465b_2_150"/>
            <p:cNvSpPr/>
            <p:nvPr/>
          </p:nvSpPr>
          <p:spPr>
            <a:xfrm>
              <a:off x="1264131" y="-156113"/>
              <a:ext cx="4393864" cy="2112184"/>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1" name="Google Shape;181;ge5e888465b_2_150"/>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2" name="Google Shape;182;ge5e888465b_2_150"/>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3" name="Google Shape;183;ge5e888465b_2_150"/>
            <p:cNvSpPr/>
            <p:nvPr/>
          </p:nvSpPr>
          <p:spPr>
            <a:xfrm>
              <a:off x="0" y="885559"/>
              <a:ext cx="447642" cy="2259950"/>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4" name="Google Shape;184;ge5e888465b_2_150"/>
            <p:cNvSpPr/>
            <p:nvPr/>
          </p:nvSpPr>
          <p:spPr>
            <a:xfrm>
              <a:off x="0" y="-156114"/>
              <a:ext cx="1286433" cy="3342117"/>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5" name="Google Shape;185;ge5e888465b_2_150"/>
            <p:cNvSpPr/>
            <p:nvPr/>
          </p:nvSpPr>
          <p:spPr>
            <a:xfrm>
              <a:off x="8462804" y="1591817"/>
              <a:ext cx="6988462" cy="1786231"/>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86" name="Google Shape;186;ge5e888465b_2_150"/>
            <p:cNvSpPr/>
            <p:nvPr/>
          </p:nvSpPr>
          <p:spPr>
            <a:xfrm>
              <a:off x="9776123" y="-125128"/>
              <a:ext cx="2307757" cy="1734076"/>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
        <p:nvSpPr>
          <p:cNvPr id="187" name="Google Shape;187;ge5e888465b_2_150"/>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ge5e888465b_2_0"/>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iexplainall.com/2020/05/design-equations-of-rectangular.html" TargetMode="External"/><Relationship Id="rId4" Type="http://schemas.openxmlformats.org/officeDocument/2006/relationships/hyperlink" Target="https://www.everythingrf.com/rf-calculators/microstrip-width-calculato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e5e888465b_2_179"/>
          <p:cNvSpPr txBox="1"/>
          <p:nvPr/>
        </p:nvSpPr>
        <p:spPr>
          <a:xfrm>
            <a:off x="3217468" y="2213606"/>
            <a:ext cx="17942700" cy="317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0"/>
              <a:buFont typeface="Arial"/>
              <a:buNone/>
            </a:pPr>
            <a:r>
              <a:rPr b="1" lang="en-US" sz="10000">
                <a:solidFill>
                  <a:schemeClr val="dk1"/>
                </a:solidFill>
                <a:latin typeface="Nunito"/>
                <a:ea typeface="Nunito"/>
                <a:cs typeface="Nunito"/>
                <a:sym typeface="Nunito"/>
              </a:rPr>
              <a:t>EE 448/648: Antennas and Propagation</a:t>
            </a:r>
            <a:endParaRPr b="1" i="0" sz="10000" u="none" cap="none" strike="noStrike">
              <a:solidFill>
                <a:schemeClr val="dk1"/>
              </a:solidFill>
              <a:latin typeface="Nunito"/>
              <a:ea typeface="Nunito"/>
              <a:cs typeface="Nunito"/>
              <a:sym typeface="Nunito"/>
            </a:endParaRPr>
          </a:p>
        </p:txBody>
      </p:sp>
      <p:sp>
        <p:nvSpPr>
          <p:cNvPr id="193" name="Google Shape;193;ge5e888465b_2_179"/>
          <p:cNvSpPr txBox="1"/>
          <p:nvPr/>
        </p:nvSpPr>
        <p:spPr>
          <a:xfrm>
            <a:off x="177425" y="6701463"/>
            <a:ext cx="24022800" cy="2401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5000">
                <a:solidFill>
                  <a:schemeClr val="dk1"/>
                </a:solidFill>
                <a:latin typeface="Nunito"/>
                <a:ea typeface="Nunito"/>
                <a:cs typeface="Nunito"/>
                <a:sym typeface="Nunito"/>
              </a:rPr>
              <a:t>Course project by:</a:t>
            </a:r>
            <a:endParaRPr sz="5000">
              <a:solidFill>
                <a:schemeClr val="dk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lang="en-US" sz="5000">
                <a:solidFill>
                  <a:schemeClr val="dk1"/>
                </a:solidFill>
                <a:latin typeface="Nunito"/>
                <a:ea typeface="Nunito"/>
                <a:cs typeface="Nunito"/>
                <a:sym typeface="Nunito"/>
              </a:rPr>
              <a:t>Vineet Tripathi</a:t>
            </a:r>
            <a:endParaRPr sz="5000">
              <a:solidFill>
                <a:schemeClr val="dk1"/>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800"/>
              <a:buFont typeface="Arial"/>
              <a:buNone/>
            </a:pPr>
            <a:r>
              <a:rPr lang="en-US" sz="5000">
                <a:solidFill>
                  <a:schemeClr val="dk1"/>
                </a:solidFill>
                <a:latin typeface="Nunito"/>
                <a:ea typeface="Nunito"/>
                <a:cs typeface="Nunito"/>
                <a:sym typeface="Nunito"/>
              </a:rPr>
              <a:t>Sagar Joshi</a:t>
            </a:r>
            <a:endParaRPr sz="5000">
              <a:solidFill>
                <a:schemeClr val="dk1"/>
              </a:solidFill>
              <a:latin typeface="Nunito"/>
              <a:ea typeface="Nunito"/>
              <a:cs typeface="Nunito"/>
              <a:sym typeface="Nunito"/>
            </a:endParaRPr>
          </a:p>
        </p:txBody>
      </p:sp>
      <p:sp>
        <p:nvSpPr>
          <p:cNvPr id="194" name="Google Shape;194;ge5e888465b_2_179"/>
          <p:cNvSpPr txBox="1"/>
          <p:nvPr/>
        </p:nvSpPr>
        <p:spPr>
          <a:xfrm>
            <a:off x="7184681" y="10690800"/>
            <a:ext cx="10008300" cy="116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7000">
                <a:solidFill>
                  <a:schemeClr val="accent1"/>
                </a:solidFill>
                <a:latin typeface="Nunito"/>
                <a:ea typeface="Nunito"/>
                <a:cs typeface="Nunito"/>
                <a:sym typeface="Nunito"/>
              </a:rPr>
              <a:t>April 24</a:t>
            </a:r>
            <a:r>
              <a:rPr b="1" i="0" lang="en-US" sz="7000" u="none" cap="none" strike="noStrike">
                <a:solidFill>
                  <a:schemeClr val="accent1"/>
                </a:solidFill>
                <a:latin typeface="Nunito"/>
                <a:ea typeface="Nunito"/>
                <a:cs typeface="Nunito"/>
                <a:sym typeface="Nunito"/>
              </a:rPr>
              <a:t>, 202</a:t>
            </a:r>
            <a:r>
              <a:rPr b="1" lang="en-US" sz="7000">
                <a:solidFill>
                  <a:schemeClr val="accent1"/>
                </a:solidFill>
                <a:latin typeface="Nunito"/>
                <a:ea typeface="Nunito"/>
                <a:cs typeface="Nunito"/>
                <a:sym typeface="Nunito"/>
              </a:rPr>
              <a:t>3</a:t>
            </a:r>
            <a:r>
              <a:rPr b="1" i="0" lang="en-US" sz="7000" u="none" cap="none" strike="noStrike">
                <a:solidFill>
                  <a:schemeClr val="accent1"/>
                </a:solidFill>
                <a:latin typeface="Nunito"/>
                <a:ea typeface="Nunito"/>
                <a:cs typeface="Nunito"/>
                <a:sym typeface="Nunito"/>
              </a:rPr>
              <a:t> </a:t>
            </a:r>
            <a:endParaRPr b="1" i="0" sz="7000" u="none" cap="none" strike="noStrike">
              <a:solidFill>
                <a:schemeClr val="accent1"/>
              </a:solidFill>
              <a:latin typeface="Nunito"/>
              <a:ea typeface="Nunito"/>
              <a:cs typeface="Nunito"/>
              <a:sym typeface="Nunito"/>
            </a:endParaRPr>
          </a:p>
        </p:txBody>
      </p:sp>
      <p:sp>
        <p:nvSpPr>
          <p:cNvPr id="195" name="Google Shape;195;ge5e888465b_2_179"/>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pSp>
        <p:nvGrpSpPr>
          <p:cNvPr id="196" name="Google Shape;196;ge5e888465b_2_179"/>
          <p:cNvGrpSpPr/>
          <p:nvPr/>
        </p:nvGrpSpPr>
        <p:grpSpPr>
          <a:xfrm>
            <a:off x="0" y="-1582768"/>
            <a:ext cx="24535151" cy="4304371"/>
            <a:chOff x="0" y="-156114"/>
            <a:chExt cx="24535151" cy="4304371"/>
          </a:xfrm>
        </p:grpSpPr>
        <p:sp>
          <p:nvSpPr>
            <p:cNvPr id="197" name="Google Shape;197;ge5e888465b_2_179"/>
            <p:cNvSpPr/>
            <p:nvPr/>
          </p:nvSpPr>
          <p:spPr>
            <a:xfrm>
              <a:off x="23378291" y="2431564"/>
              <a:ext cx="1134323" cy="1716693"/>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98" name="Google Shape;198;ge5e888465b_2_179"/>
            <p:cNvSpPr/>
            <p:nvPr/>
          </p:nvSpPr>
          <p:spPr>
            <a:xfrm>
              <a:off x="23079220" y="-88970"/>
              <a:ext cx="1455931" cy="4233064"/>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199" name="Google Shape;199;ge5e888465b_2_179"/>
            <p:cNvSpPr/>
            <p:nvPr/>
          </p:nvSpPr>
          <p:spPr>
            <a:xfrm>
              <a:off x="20776620" y="-88970"/>
              <a:ext cx="2646749" cy="4233064"/>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0" name="Google Shape;200;ge5e888465b_2_179"/>
            <p:cNvSpPr/>
            <p:nvPr/>
          </p:nvSpPr>
          <p:spPr>
            <a:xfrm>
              <a:off x="20420244" y="-88970"/>
              <a:ext cx="3003128" cy="4233064"/>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1" name="Google Shape;201;ge5e888465b_2_179"/>
            <p:cNvSpPr/>
            <p:nvPr/>
          </p:nvSpPr>
          <p:spPr>
            <a:xfrm>
              <a:off x="17677877" y="-88971"/>
              <a:ext cx="2785821" cy="3142196"/>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2" name="Google Shape;202;ge5e888465b_2_179"/>
            <p:cNvSpPr/>
            <p:nvPr/>
          </p:nvSpPr>
          <p:spPr>
            <a:xfrm>
              <a:off x="17608342" y="-88971"/>
              <a:ext cx="2168681" cy="1925304"/>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3" name="Google Shape;203;ge5e888465b_2_179"/>
            <p:cNvSpPr/>
            <p:nvPr/>
          </p:nvSpPr>
          <p:spPr>
            <a:xfrm>
              <a:off x="14888519" y="-88734"/>
              <a:ext cx="2811901" cy="1925304"/>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4" name="Google Shape;204;ge5e888465b_2_179"/>
            <p:cNvSpPr/>
            <p:nvPr/>
          </p:nvSpPr>
          <p:spPr>
            <a:xfrm>
              <a:off x="13589856" y="-88970"/>
              <a:ext cx="4137445" cy="3520304"/>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5" name="Google Shape;205;ge5e888465b_2_179"/>
            <p:cNvSpPr/>
            <p:nvPr/>
          </p:nvSpPr>
          <p:spPr>
            <a:xfrm>
              <a:off x="11104147" y="-111272"/>
              <a:ext cx="4346057" cy="3520304"/>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6" name="Google Shape;206;ge5e888465b_2_179"/>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7" name="Google Shape;207;ge5e888465b_2_179"/>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8" name="Google Shape;208;ge5e888465b_2_179"/>
            <p:cNvSpPr/>
            <p:nvPr/>
          </p:nvSpPr>
          <p:spPr>
            <a:xfrm>
              <a:off x="8502000" y="61758"/>
              <a:ext cx="2646751" cy="2259952"/>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09" name="Google Shape;209;ge5e888465b_2_179"/>
            <p:cNvSpPr/>
            <p:nvPr/>
          </p:nvSpPr>
          <p:spPr>
            <a:xfrm>
              <a:off x="6821130" y="61996"/>
              <a:ext cx="2985739" cy="2259952"/>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0" name="Google Shape;210;ge5e888465b_2_179"/>
            <p:cNvSpPr/>
            <p:nvPr/>
          </p:nvSpPr>
          <p:spPr>
            <a:xfrm>
              <a:off x="6829814" y="-88970"/>
              <a:ext cx="2985739" cy="808365"/>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1" name="Google Shape;211;ge5e888465b_2_179"/>
            <p:cNvSpPr/>
            <p:nvPr/>
          </p:nvSpPr>
          <p:spPr>
            <a:xfrm>
              <a:off x="5975275" y="-88970"/>
              <a:ext cx="943094" cy="808365"/>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2" name="Google Shape;212;ge5e888465b_2_179"/>
            <p:cNvSpPr/>
            <p:nvPr/>
          </p:nvSpPr>
          <p:spPr>
            <a:xfrm>
              <a:off x="5608571" y="674793"/>
              <a:ext cx="2916205" cy="1642809"/>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3" name="Google Shape;213;ge5e888465b_2_179"/>
            <p:cNvSpPr/>
            <p:nvPr/>
          </p:nvSpPr>
          <p:spPr>
            <a:xfrm>
              <a:off x="5092201" y="-155877"/>
              <a:ext cx="1760155" cy="2112182"/>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4" name="Google Shape;214;ge5e888465b_2_179"/>
            <p:cNvSpPr/>
            <p:nvPr/>
          </p:nvSpPr>
          <p:spPr>
            <a:xfrm>
              <a:off x="443059" y="190760"/>
              <a:ext cx="5232649" cy="2977056"/>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5" name="Google Shape;215;ge5e888465b_2_179"/>
            <p:cNvSpPr/>
            <p:nvPr/>
          </p:nvSpPr>
          <p:spPr>
            <a:xfrm>
              <a:off x="1264131" y="-156113"/>
              <a:ext cx="4393861" cy="2112182"/>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6" name="Google Shape;216;ge5e888465b_2_179"/>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7" name="Google Shape;217;ge5e888465b_2_179"/>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8" name="Google Shape;218;ge5e888465b_2_179"/>
            <p:cNvSpPr/>
            <p:nvPr/>
          </p:nvSpPr>
          <p:spPr>
            <a:xfrm>
              <a:off x="0" y="885559"/>
              <a:ext cx="447642" cy="2259952"/>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19" name="Google Shape;219;ge5e888465b_2_179"/>
            <p:cNvSpPr/>
            <p:nvPr/>
          </p:nvSpPr>
          <p:spPr>
            <a:xfrm>
              <a:off x="0" y="-156114"/>
              <a:ext cx="1286433" cy="3342113"/>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20" name="Google Shape;220;ge5e888465b_2_179"/>
            <p:cNvSpPr/>
            <p:nvPr/>
          </p:nvSpPr>
          <p:spPr>
            <a:xfrm>
              <a:off x="8462804" y="1591817"/>
              <a:ext cx="6988467" cy="1786229"/>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21" name="Google Shape;221;ge5e888465b_2_179"/>
            <p:cNvSpPr/>
            <p:nvPr/>
          </p:nvSpPr>
          <p:spPr>
            <a:xfrm>
              <a:off x="9776123" y="-125128"/>
              <a:ext cx="2307755" cy="1734074"/>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3907884ad8_0_196"/>
          <p:cNvSpPr txBox="1"/>
          <p:nvPr/>
        </p:nvSpPr>
        <p:spPr>
          <a:xfrm>
            <a:off x="197075" y="2153800"/>
            <a:ext cx="23983500" cy="1015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4000">
                <a:solidFill>
                  <a:schemeClr val="dk1"/>
                </a:solidFill>
                <a:latin typeface="Nunito"/>
                <a:ea typeface="Nunito"/>
                <a:cs typeface="Nunito"/>
                <a:sym typeface="Nunito"/>
              </a:rPr>
              <a:t>   </a:t>
            </a:r>
            <a:r>
              <a:rPr b="1" lang="en-US" sz="4000">
                <a:solidFill>
                  <a:schemeClr val="accent1"/>
                </a:solidFill>
                <a:latin typeface="Nunito"/>
                <a:ea typeface="Nunito"/>
                <a:cs typeface="Nunito"/>
                <a:sym typeface="Nunito"/>
              </a:rPr>
              <a:t> A. Double slotted antenna</a:t>
            </a:r>
            <a:endParaRPr b="1" sz="4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4000">
              <a:solidFill>
                <a:schemeClr val="accent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A slotted dual-band frequency microstrip patch antenna operates by creating resonances at two different frequencies.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slotted dual-band antenna has slots or openings on the patch which are designed to change the resonant frequency of the antenna. The slots create additional current paths on the patch, which interact with the electromagnetic fields and alter the resonant frequency of the antenna. By optimizing the dimensions and placement of the slots, the resonant frequency of the antenna can be shifted to a desired frequency.</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two resonant frequencies of the slotted dual-band antenna are determined by the dimensions of the patch and the slots, and can be adjusted by changing these parameters.</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21" name="Google Shape;321;g23907884ad8_0_196"/>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22" name="Google Shape;322;g23907884ad8_0_196"/>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3907884ad8_1_44"/>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sp>
        <p:nvSpPr>
          <p:cNvPr id="329" name="Google Shape;329;g23907884ad8_1_44"/>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30" name="Google Shape;330;g23907884ad8_1_44"/>
          <p:cNvSpPr txBox="1"/>
          <p:nvPr/>
        </p:nvSpPr>
        <p:spPr>
          <a:xfrm>
            <a:off x="197075" y="1710275"/>
            <a:ext cx="23983500" cy="120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4000">
                <a:solidFill>
                  <a:schemeClr val="dk1"/>
                </a:solidFill>
                <a:latin typeface="Nunito"/>
                <a:ea typeface="Nunito"/>
                <a:cs typeface="Nunito"/>
                <a:sym typeface="Nunito"/>
              </a:rPr>
              <a:t>   </a:t>
            </a:r>
            <a:r>
              <a:rPr b="1" lang="en-US" sz="4000">
                <a:solidFill>
                  <a:schemeClr val="accent1"/>
                </a:solidFill>
                <a:latin typeface="Nunito"/>
                <a:ea typeface="Nunito"/>
                <a:cs typeface="Nunito"/>
                <a:sym typeface="Nunito"/>
              </a:rPr>
              <a:t> B.  Low Profile MSPA</a:t>
            </a:r>
            <a:endParaRPr b="1" sz="4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4000">
              <a:solidFill>
                <a:schemeClr val="accent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A low profile microstrip patch antenna with inset feeding operates at two different frequencies.</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inset feed allows for the excitation of multiple resonant modes, which are excited at different frequencies.</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patch is designed to radiate at the higher frequency (2.4 GHz).</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patch is fed by an inset feed, which is a short-circuited stub located at a specific distance from the patch edge. The inset feed allows for the excitation of multiple resonant modes, which are excited at different frequencies. (1.8 GHz in this case)</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position and dimensions of the feed and inset can optimized to obtain the desired second resonant frequency.</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 This design is implemented from [5].</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3907884ad8_1_69"/>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337" name="Google Shape;337;g23907884ad8_1_69"/>
          <p:cNvPicPr preferRelativeResize="0"/>
          <p:nvPr/>
        </p:nvPicPr>
        <p:blipFill>
          <a:blip r:embed="rId3">
            <a:alphaModFix/>
          </a:blip>
          <a:stretch>
            <a:fillRect/>
          </a:stretch>
        </p:blipFill>
        <p:spPr>
          <a:xfrm>
            <a:off x="2619475" y="3586400"/>
            <a:ext cx="8019775" cy="7999925"/>
          </a:xfrm>
          <a:prstGeom prst="rect">
            <a:avLst/>
          </a:prstGeom>
          <a:noFill/>
          <a:ln>
            <a:noFill/>
          </a:ln>
        </p:spPr>
      </p:pic>
      <p:pic>
        <p:nvPicPr>
          <p:cNvPr id="338" name="Google Shape;338;g23907884ad8_1_69"/>
          <p:cNvPicPr preferRelativeResize="0"/>
          <p:nvPr/>
        </p:nvPicPr>
        <p:blipFill>
          <a:blip r:embed="rId4">
            <a:alphaModFix/>
          </a:blip>
          <a:stretch>
            <a:fillRect/>
          </a:stretch>
        </p:blipFill>
        <p:spPr>
          <a:xfrm>
            <a:off x="13379075" y="4224900"/>
            <a:ext cx="9470599" cy="7142550"/>
          </a:xfrm>
          <a:prstGeom prst="rect">
            <a:avLst/>
          </a:prstGeom>
          <a:noFill/>
          <a:ln>
            <a:noFill/>
          </a:ln>
        </p:spPr>
      </p:pic>
      <p:sp>
        <p:nvSpPr>
          <p:cNvPr id="339" name="Google Shape;339;g23907884ad8_1_69"/>
          <p:cNvSpPr txBox="1"/>
          <p:nvPr/>
        </p:nvSpPr>
        <p:spPr>
          <a:xfrm>
            <a:off x="2497900" y="12119150"/>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Proposed antenna design. Source: [5]</a:t>
            </a:r>
            <a:endParaRPr sz="3000">
              <a:latin typeface="Nunito"/>
              <a:ea typeface="Nunito"/>
              <a:cs typeface="Nunito"/>
              <a:sym typeface="Nunito"/>
            </a:endParaRPr>
          </a:p>
        </p:txBody>
      </p:sp>
      <p:sp>
        <p:nvSpPr>
          <p:cNvPr id="340" name="Google Shape;340;g23907884ad8_1_69"/>
          <p:cNvSpPr txBox="1"/>
          <p:nvPr/>
        </p:nvSpPr>
        <p:spPr>
          <a:xfrm>
            <a:off x="13379075" y="12162700"/>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                    Design Implemented in Ansys</a:t>
            </a:r>
            <a:r>
              <a:rPr lang="en-US" sz="3000">
                <a:latin typeface="Nunito"/>
                <a:ea typeface="Nunito"/>
                <a:cs typeface="Nunito"/>
                <a:sym typeface="Nunito"/>
              </a:rPr>
              <a:t>.</a:t>
            </a:r>
            <a:endParaRPr sz="3000">
              <a:latin typeface="Nunito"/>
              <a:ea typeface="Nunito"/>
              <a:cs typeface="Nunito"/>
              <a:sym typeface="Nunito"/>
            </a:endParaRPr>
          </a:p>
        </p:txBody>
      </p:sp>
      <p:sp>
        <p:nvSpPr>
          <p:cNvPr id="341" name="Google Shape;341;g23907884ad8_1_69"/>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42" name="Google Shape;342;g23907884ad8_1_69"/>
          <p:cNvSpPr txBox="1"/>
          <p:nvPr/>
        </p:nvSpPr>
        <p:spPr>
          <a:xfrm>
            <a:off x="1538600" y="1765525"/>
            <a:ext cx="632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Nunito"/>
                <a:ea typeface="Nunito"/>
                <a:cs typeface="Nunito"/>
                <a:sym typeface="Nunito"/>
              </a:rPr>
              <a:t>   </a:t>
            </a:r>
            <a:r>
              <a:rPr b="1" lang="en-US" sz="4000">
                <a:solidFill>
                  <a:schemeClr val="accent1"/>
                </a:solidFill>
                <a:latin typeface="Nunito"/>
                <a:ea typeface="Nunito"/>
                <a:cs typeface="Nunito"/>
                <a:sym typeface="Nunito"/>
              </a:rPr>
              <a:t> B.  Low Profile MSPA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3907884ad8_0_210"/>
          <p:cNvSpPr txBox="1"/>
          <p:nvPr/>
        </p:nvSpPr>
        <p:spPr>
          <a:xfrm>
            <a:off x="291450" y="1966050"/>
            <a:ext cx="23983500" cy="1323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5000">
                <a:solidFill>
                  <a:schemeClr val="accent1"/>
                </a:solidFill>
                <a:latin typeface="Nunito"/>
                <a:ea typeface="Nunito"/>
                <a:cs typeface="Nunito"/>
                <a:sym typeface="Nunito"/>
              </a:rPr>
              <a:t> C. Microstrip patch antenna with defected ground plane  </a:t>
            </a:r>
            <a:endParaRPr b="1" sz="5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5000">
              <a:solidFill>
                <a:schemeClr val="accent1"/>
              </a:solidFill>
              <a:latin typeface="Nunito"/>
              <a:ea typeface="Nunito"/>
              <a:cs typeface="Nunito"/>
              <a:sym typeface="Nunito"/>
            </a:endParaRPr>
          </a:p>
          <a:p>
            <a:pPr indent="-514350" lvl="0" marL="457200" marR="0" rtl="0" algn="l">
              <a:lnSpc>
                <a:spcPct val="100000"/>
              </a:lnSpc>
              <a:spcBef>
                <a:spcPts val="0"/>
              </a:spcBef>
              <a:spcAft>
                <a:spcPts val="0"/>
              </a:spcAft>
              <a:buClr>
                <a:schemeClr val="dk1"/>
              </a:buClr>
              <a:buSzPts val="4500"/>
              <a:buFont typeface="Nunito"/>
              <a:buChar char="●"/>
            </a:pPr>
            <a:r>
              <a:rPr lang="en-US" sz="4500">
                <a:solidFill>
                  <a:schemeClr val="dk1"/>
                </a:solidFill>
                <a:latin typeface="Nunito"/>
                <a:ea typeface="Nunito"/>
                <a:cs typeface="Nunito"/>
                <a:sym typeface="Nunito"/>
              </a:rPr>
              <a:t>Upon survey of various papers ([6], [7], [8]), we have come up with a novel design for this concept.</a:t>
            </a:r>
            <a:endParaRPr sz="45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4500">
              <a:solidFill>
                <a:schemeClr val="dk1"/>
              </a:solidFill>
              <a:latin typeface="Nunito"/>
              <a:ea typeface="Nunito"/>
              <a:cs typeface="Nunito"/>
              <a:sym typeface="Nunito"/>
            </a:endParaRPr>
          </a:p>
          <a:p>
            <a:pPr indent="-514350" lvl="0" marL="457200" marR="0" rtl="0" algn="l">
              <a:lnSpc>
                <a:spcPct val="100000"/>
              </a:lnSpc>
              <a:spcBef>
                <a:spcPts val="0"/>
              </a:spcBef>
              <a:spcAft>
                <a:spcPts val="0"/>
              </a:spcAft>
              <a:buClr>
                <a:schemeClr val="dk1"/>
              </a:buClr>
              <a:buSzPts val="4500"/>
              <a:buFont typeface="Nunito"/>
              <a:buChar char="●"/>
            </a:pPr>
            <a:r>
              <a:rPr lang="en-US" sz="4500">
                <a:solidFill>
                  <a:schemeClr val="dk1"/>
                </a:solidFill>
                <a:latin typeface="Nunito"/>
                <a:ea typeface="Nunito"/>
                <a:cs typeface="Nunito"/>
                <a:sym typeface="Nunito"/>
              </a:rPr>
              <a:t>The defected ground plane is a technique used to improve the performance of microstrip patch antennas by creating a structure with a periodic pattern of slots or holes in the ground plane. </a:t>
            </a:r>
            <a:endParaRPr sz="45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500">
              <a:solidFill>
                <a:schemeClr val="dk1"/>
              </a:solidFill>
              <a:latin typeface="Nunito"/>
              <a:ea typeface="Nunito"/>
              <a:cs typeface="Nunito"/>
              <a:sym typeface="Nunito"/>
            </a:endParaRPr>
          </a:p>
          <a:p>
            <a:pPr indent="-514350" lvl="0" marL="457200" marR="0" rtl="0" algn="l">
              <a:lnSpc>
                <a:spcPct val="100000"/>
              </a:lnSpc>
              <a:spcBef>
                <a:spcPts val="0"/>
              </a:spcBef>
              <a:spcAft>
                <a:spcPts val="0"/>
              </a:spcAft>
              <a:buClr>
                <a:schemeClr val="dk1"/>
              </a:buClr>
              <a:buSzPts val="4500"/>
              <a:buFont typeface="Nunito"/>
              <a:buChar char="●"/>
            </a:pPr>
            <a:r>
              <a:rPr lang="en-US" sz="4500">
                <a:solidFill>
                  <a:schemeClr val="dk1"/>
                </a:solidFill>
                <a:latin typeface="Nunito"/>
                <a:ea typeface="Nunito"/>
                <a:cs typeface="Nunito"/>
                <a:sym typeface="Nunito"/>
              </a:rPr>
              <a:t>This structure reduces the surface waves on the ground plane and improves the radiation efficiency of the antenna.</a:t>
            </a:r>
            <a:endParaRPr sz="45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500">
              <a:solidFill>
                <a:schemeClr val="dk1"/>
              </a:solidFill>
              <a:latin typeface="Nunito"/>
              <a:ea typeface="Nunito"/>
              <a:cs typeface="Nunito"/>
              <a:sym typeface="Nunito"/>
            </a:endParaRPr>
          </a:p>
          <a:p>
            <a:pPr indent="-514350" lvl="0" marL="457200" marR="0" rtl="0" algn="l">
              <a:lnSpc>
                <a:spcPct val="100000"/>
              </a:lnSpc>
              <a:spcBef>
                <a:spcPts val="0"/>
              </a:spcBef>
              <a:spcAft>
                <a:spcPts val="0"/>
              </a:spcAft>
              <a:buClr>
                <a:schemeClr val="dk1"/>
              </a:buClr>
              <a:buSzPts val="4500"/>
              <a:buFont typeface="Nunito"/>
              <a:buChar char="●"/>
            </a:pPr>
            <a:r>
              <a:rPr lang="en-US" sz="4500">
                <a:solidFill>
                  <a:schemeClr val="dk1"/>
                </a:solidFill>
                <a:latin typeface="Nunito"/>
                <a:ea typeface="Nunito"/>
                <a:cs typeface="Nunito"/>
                <a:sym typeface="Nunito"/>
              </a:rPr>
              <a:t>The defected ground plane also helps to reduce the size of the antenna and improve its performance in terms of gain and radiation efficiency.</a:t>
            </a:r>
            <a:endParaRPr sz="45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48" name="Google Shape;348;g23907884ad8_0_210"/>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49" name="Google Shape;349;g23907884ad8_0_210"/>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3907884ad8_0_223"/>
          <p:cNvSpPr txBox="1"/>
          <p:nvPr/>
        </p:nvSpPr>
        <p:spPr>
          <a:xfrm>
            <a:off x="291450" y="1966050"/>
            <a:ext cx="23983500" cy="338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5000">
                <a:solidFill>
                  <a:schemeClr val="accent1"/>
                </a:solidFill>
                <a:latin typeface="Nunito"/>
                <a:ea typeface="Nunito"/>
                <a:cs typeface="Nunito"/>
                <a:sym typeface="Nunito"/>
              </a:rPr>
              <a:t> C. Microstrip patch antenna with defected ground plane  </a:t>
            </a:r>
            <a:endParaRPr sz="45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55" name="Google Shape;355;g23907884ad8_0_223"/>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56" name="Google Shape;356;g23907884ad8_0_223"/>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pic>
        <p:nvPicPr>
          <p:cNvPr id="357" name="Google Shape;357;g23907884ad8_0_223"/>
          <p:cNvPicPr preferRelativeResize="0"/>
          <p:nvPr/>
        </p:nvPicPr>
        <p:blipFill>
          <a:blip r:embed="rId3">
            <a:alphaModFix/>
          </a:blip>
          <a:stretch>
            <a:fillRect/>
          </a:stretch>
        </p:blipFill>
        <p:spPr>
          <a:xfrm>
            <a:off x="2217425" y="4488850"/>
            <a:ext cx="9455425" cy="6780176"/>
          </a:xfrm>
          <a:prstGeom prst="rect">
            <a:avLst/>
          </a:prstGeom>
          <a:noFill/>
          <a:ln>
            <a:noFill/>
          </a:ln>
        </p:spPr>
      </p:pic>
      <p:pic>
        <p:nvPicPr>
          <p:cNvPr id="358" name="Google Shape;358;g23907884ad8_0_223"/>
          <p:cNvPicPr preferRelativeResize="0"/>
          <p:nvPr/>
        </p:nvPicPr>
        <p:blipFill>
          <a:blip r:embed="rId4">
            <a:alphaModFix/>
          </a:blip>
          <a:stretch>
            <a:fillRect/>
          </a:stretch>
        </p:blipFill>
        <p:spPr>
          <a:xfrm>
            <a:off x="13756391" y="4488850"/>
            <a:ext cx="9324483" cy="6780175"/>
          </a:xfrm>
          <a:prstGeom prst="rect">
            <a:avLst/>
          </a:prstGeom>
          <a:noFill/>
          <a:ln>
            <a:noFill/>
          </a:ln>
        </p:spPr>
      </p:pic>
      <p:sp>
        <p:nvSpPr>
          <p:cNvPr id="359" name="Google Shape;359;g23907884ad8_0_223"/>
          <p:cNvSpPr txBox="1"/>
          <p:nvPr/>
        </p:nvSpPr>
        <p:spPr>
          <a:xfrm>
            <a:off x="4108175" y="11661925"/>
            <a:ext cx="598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Top view of the design in ANSYS HFSS</a:t>
            </a:r>
            <a:endParaRPr sz="2500">
              <a:latin typeface="Nunito"/>
              <a:ea typeface="Nunito"/>
              <a:cs typeface="Nunito"/>
              <a:sym typeface="Nunito"/>
            </a:endParaRPr>
          </a:p>
        </p:txBody>
      </p:sp>
      <p:sp>
        <p:nvSpPr>
          <p:cNvPr id="360" name="Google Shape;360;g23907884ad8_0_223"/>
          <p:cNvSpPr txBox="1"/>
          <p:nvPr/>
        </p:nvSpPr>
        <p:spPr>
          <a:xfrm>
            <a:off x="15900400" y="11661925"/>
            <a:ext cx="598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Rear </a:t>
            </a:r>
            <a:r>
              <a:rPr lang="en-US" sz="2500">
                <a:latin typeface="Nunito"/>
                <a:ea typeface="Nunito"/>
                <a:cs typeface="Nunito"/>
                <a:sym typeface="Nunito"/>
              </a:rPr>
              <a:t>view of the design in ANSYS HFSS</a:t>
            </a:r>
            <a:endParaRPr sz="25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3907884ad8_0_175"/>
          <p:cNvSpPr txBox="1"/>
          <p:nvPr/>
        </p:nvSpPr>
        <p:spPr>
          <a:xfrm>
            <a:off x="394050" y="1608138"/>
            <a:ext cx="23880900" cy="908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 Double slotted antenna</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rtl="0" algn="l">
              <a:spcBef>
                <a:spcPts val="0"/>
              </a:spcBef>
              <a:spcAft>
                <a:spcPts val="0"/>
              </a:spcAft>
              <a:buNone/>
            </a:pPr>
            <a:r>
              <a:rPr lang="en-US" sz="5000">
                <a:solidFill>
                  <a:schemeClr val="dk1"/>
                </a:solidFill>
                <a:latin typeface="Nunito"/>
                <a:ea typeface="Nunito"/>
                <a:cs typeface="Nunito"/>
                <a:sym typeface="Nunito"/>
              </a:rPr>
              <a:t>For radiation in 1.8 GHz, the following parameter values are obtained after calculating patch dimensions from the above formulae and data obtained from the paper [4].</a:t>
            </a:r>
            <a:endParaRPr sz="5000">
              <a:solidFill>
                <a:schemeClr val="dk1"/>
              </a:solidFill>
              <a:latin typeface="Nunito"/>
              <a:ea typeface="Nunito"/>
              <a:cs typeface="Nunito"/>
              <a:sym typeface="Nunito"/>
            </a:endParaRPr>
          </a:p>
          <a:p>
            <a:pPr indent="0" lvl="0" marL="457200" rtl="0" algn="l">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66" name="Google Shape;366;g23907884ad8_0_175"/>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367" name="Google Shape;367;g23907884ad8_0_175"/>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aphicFrame>
        <p:nvGraphicFramePr>
          <p:cNvPr id="368" name="Google Shape;368;g23907884ad8_0_175"/>
          <p:cNvGraphicFramePr/>
          <p:nvPr/>
        </p:nvGraphicFramePr>
        <p:xfrm>
          <a:off x="6905425" y="6863450"/>
          <a:ext cx="3000000" cy="3000000"/>
        </p:xfrm>
        <a:graphic>
          <a:graphicData uri="http://schemas.openxmlformats.org/drawingml/2006/table">
            <a:tbl>
              <a:tblPr>
                <a:noFill/>
                <a:tableStyleId>{24F1CE3E-EB7A-417F-8B64-5E0BF39D86D0}</a:tableStyleId>
              </a:tblPr>
              <a:tblGrid>
                <a:gridCol w="5429075"/>
                <a:gridCol w="5429075"/>
              </a:tblGrid>
              <a:tr h="100000">
                <a:tc>
                  <a:txBody>
                    <a:bodyPr/>
                    <a:lstStyle/>
                    <a:p>
                      <a:pPr indent="0" lvl="0" marL="0" rtl="0" algn="ctr">
                        <a:spcBef>
                          <a:spcPts val="0"/>
                        </a:spcBef>
                        <a:spcAft>
                          <a:spcPts val="0"/>
                        </a:spcAft>
                        <a:buNone/>
                      </a:pPr>
                      <a:r>
                        <a:rPr lang="en-US" sz="4000">
                          <a:latin typeface="Nunito"/>
                          <a:ea typeface="Nunito"/>
                          <a:cs typeface="Nunito"/>
                          <a:sym typeface="Nunito"/>
                        </a:rPr>
                        <a:t>Parameter</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Value (mm)</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L</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40</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53</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Wf (feed line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8.7</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Ls (vertical slot cut)</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15.5</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Fi (inset slot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12.5</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Feed line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25</a:t>
                      </a:r>
                      <a:endParaRPr sz="4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3907884ad8_1_102"/>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375" name="Google Shape;375;g23907884ad8_1_102"/>
          <p:cNvPicPr preferRelativeResize="0"/>
          <p:nvPr/>
        </p:nvPicPr>
        <p:blipFill rotWithShape="1">
          <a:blip r:embed="rId3">
            <a:alphaModFix/>
          </a:blip>
          <a:srcRect b="0" l="-2755" r="-7037" t="0"/>
          <a:stretch/>
        </p:blipFill>
        <p:spPr>
          <a:xfrm>
            <a:off x="1833700" y="2811425"/>
            <a:ext cx="18937324" cy="9083751"/>
          </a:xfrm>
          <a:prstGeom prst="rect">
            <a:avLst/>
          </a:prstGeom>
          <a:noFill/>
          <a:ln>
            <a:noFill/>
          </a:ln>
        </p:spPr>
      </p:pic>
      <p:sp>
        <p:nvSpPr>
          <p:cNvPr id="376" name="Google Shape;376;g23907884ad8_1_102"/>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377" name="Google Shape;377;g23907884ad8_1_102"/>
          <p:cNvSpPr txBox="1"/>
          <p:nvPr/>
        </p:nvSpPr>
        <p:spPr>
          <a:xfrm>
            <a:off x="300200" y="1608150"/>
            <a:ext cx="1060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accent1"/>
                </a:solidFill>
                <a:latin typeface="Nunito"/>
                <a:ea typeface="Nunito"/>
                <a:cs typeface="Nunito"/>
                <a:sym typeface="Nunito"/>
              </a:rPr>
              <a:t>   A. Double slotted antenna</a:t>
            </a:r>
            <a:endParaRPr/>
          </a:p>
        </p:txBody>
      </p:sp>
      <p:sp>
        <p:nvSpPr>
          <p:cNvPr id="378" name="Google Shape;378;g23907884ad8_1_102"/>
          <p:cNvSpPr txBox="1"/>
          <p:nvPr/>
        </p:nvSpPr>
        <p:spPr>
          <a:xfrm>
            <a:off x="3207525" y="11895175"/>
            <a:ext cx="163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Ideally, the S parameter value for both 1.8 GHz and 2.4 GHz should be well below -10 dB. It can be seen that the S parameter value of 2.4 GHz is -4 dB, while that of 1.8 GHz just reaches -10 dB.</a:t>
            </a:r>
            <a:endParaRPr sz="25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3907884ad8_1_110"/>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385" name="Google Shape;385;g23907884ad8_1_110"/>
          <p:cNvPicPr preferRelativeResize="0"/>
          <p:nvPr/>
        </p:nvPicPr>
        <p:blipFill>
          <a:blip r:embed="rId3">
            <a:alphaModFix/>
          </a:blip>
          <a:stretch>
            <a:fillRect/>
          </a:stretch>
        </p:blipFill>
        <p:spPr>
          <a:xfrm>
            <a:off x="3905074" y="2716350"/>
            <a:ext cx="15179000" cy="9883701"/>
          </a:xfrm>
          <a:prstGeom prst="rect">
            <a:avLst/>
          </a:prstGeom>
          <a:noFill/>
          <a:ln>
            <a:noFill/>
          </a:ln>
        </p:spPr>
      </p:pic>
      <p:sp>
        <p:nvSpPr>
          <p:cNvPr id="386" name="Google Shape;386;g23907884ad8_1_110"/>
          <p:cNvSpPr txBox="1"/>
          <p:nvPr/>
        </p:nvSpPr>
        <p:spPr>
          <a:xfrm>
            <a:off x="6053150" y="12438750"/>
            <a:ext cx="11258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Gain Total </a:t>
            </a:r>
            <a:r>
              <a:rPr lang="en-US" sz="2500">
                <a:latin typeface="Nunito"/>
                <a:ea typeface="Nunito"/>
                <a:cs typeface="Nunito"/>
                <a:sym typeface="Nunito"/>
              </a:rPr>
              <a:t>plot (in dB). It can be seen that the antenna is not radiating at 2.4 GHz but has decent gain for 1.8 dB.</a:t>
            </a:r>
            <a:endParaRPr sz="2500">
              <a:latin typeface="Nunito"/>
              <a:ea typeface="Nunito"/>
              <a:cs typeface="Nunito"/>
              <a:sym typeface="Nunito"/>
            </a:endParaRPr>
          </a:p>
        </p:txBody>
      </p:sp>
      <p:sp>
        <p:nvSpPr>
          <p:cNvPr id="387" name="Google Shape;387;g23907884ad8_1_110"/>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388" name="Google Shape;388;g23907884ad8_1_110"/>
          <p:cNvSpPr txBox="1"/>
          <p:nvPr/>
        </p:nvSpPr>
        <p:spPr>
          <a:xfrm>
            <a:off x="300200" y="1608150"/>
            <a:ext cx="1060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000">
                <a:solidFill>
                  <a:schemeClr val="accent1"/>
                </a:solidFill>
                <a:latin typeface="Nunito"/>
                <a:ea typeface="Nunito"/>
                <a:cs typeface="Nunito"/>
                <a:sym typeface="Nunito"/>
              </a:rPr>
              <a:t>   A. Double slotted antenna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3907884ad8_0_247"/>
          <p:cNvSpPr txBox="1"/>
          <p:nvPr/>
        </p:nvSpPr>
        <p:spPr>
          <a:xfrm>
            <a:off x="394050" y="1608138"/>
            <a:ext cx="23880900" cy="831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 Double slotted antenna</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rtl="0" algn="l">
              <a:spcBef>
                <a:spcPts val="0"/>
              </a:spcBef>
              <a:spcAft>
                <a:spcPts val="0"/>
              </a:spcAft>
              <a:buNone/>
            </a:pPr>
            <a:r>
              <a:rPr lang="en-US" sz="5000">
                <a:solidFill>
                  <a:schemeClr val="dk1"/>
                </a:solidFill>
                <a:latin typeface="Nunito"/>
                <a:ea typeface="Nunito"/>
                <a:cs typeface="Nunito"/>
                <a:sym typeface="Nunito"/>
              </a:rPr>
              <a:t>After this, slot length and inset cut width parameters are tuned to obtain expected results.</a:t>
            </a:r>
            <a:endParaRPr sz="5000">
              <a:solidFill>
                <a:schemeClr val="dk1"/>
              </a:solidFill>
              <a:latin typeface="Nunito"/>
              <a:ea typeface="Nunito"/>
              <a:cs typeface="Nunito"/>
              <a:sym typeface="Nunito"/>
            </a:endParaRPr>
          </a:p>
          <a:p>
            <a:pPr indent="0" lvl="0" marL="457200" rtl="0" algn="l">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94" name="Google Shape;394;g23907884ad8_0_247"/>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395" name="Google Shape;395;g23907884ad8_0_247"/>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aphicFrame>
        <p:nvGraphicFramePr>
          <p:cNvPr id="396" name="Google Shape;396;g23907884ad8_0_247"/>
          <p:cNvGraphicFramePr/>
          <p:nvPr/>
        </p:nvGraphicFramePr>
        <p:xfrm>
          <a:off x="6759750" y="6272425"/>
          <a:ext cx="3000000" cy="3000000"/>
        </p:xfrm>
        <a:graphic>
          <a:graphicData uri="http://schemas.openxmlformats.org/drawingml/2006/table">
            <a:tbl>
              <a:tblPr>
                <a:noFill/>
                <a:tableStyleId>{24F1CE3E-EB7A-417F-8B64-5E0BF39D86D0}</a:tableStyleId>
              </a:tblPr>
              <a:tblGrid>
                <a:gridCol w="5429075"/>
                <a:gridCol w="5429075"/>
              </a:tblGrid>
              <a:tr h="1305325">
                <a:tc>
                  <a:txBody>
                    <a:bodyPr/>
                    <a:lstStyle/>
                    <a:p>
                      <a:pPr indent="0" lvl="0" marL="0" rtl="0" algn="ctr">
                        <a:spcBef>
                          <a:spcPts val="0"/>
                        </a:spcBef>
                        <a:spcAft>
                          <a:spcPts val="0"/>
                        </a:spcAft>
                        <a:buNone/>
                      </a:pPr>
                      <a:r>
                        <a:rPr lang="en-US" sz="4000">
                          <a:latin typeface="Nunito"/>
                          <a:ea typeface="Nunito"/>
                          <a:cs typeface="Nunito"/>
                          <a:sym typeface="Nunito"/>
                        </a:rPr>
                        <a:t>Parameter</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Value (mm)</a:t>
                      </a:r>
                      <a:endParaRPr sz="4000">
                        <a:latin typeface="Nunito"/>
                        <a:ea typeface="Nunito"/>
                        <a:cs typeface="Nunito"/>
                        <a:sym typeface="Nunito"/>
                      </a:endParaRPr>
                    </a:p>
                  </a:txBody>
                  <a:tcPr marT="91425" marB="91425" marR="91425" marL="91425"/>
                </a:tc>
              </a:tr>
              <a:tr h="1305325">
                <a:tc>
                  <a:txBody>
                    <a:bodyPr/>
                    <a:lstStyle/>
                    <a:p>
                      <a:pPr indent="0" lvl="0" marL="0" rtl="0" algn="ctr">
                        <a:spcBef>
                          <a:spcPts val="0"/>
                        </a:spcBef>
                        <a:spcAft>
                          <a:spcPts val="0"/>
                        </a:spcAft>
                        <a:buNone/>
                      </a:pPr>
                      <a:r>
                        <a:rPr lang="en-US" sz="4000">
                          <a:latin typeface="Nunito"/>
                          <a:ea typeface="Nunito"/>
                          <a:cs typeface="Nunito"/>
                          <a:sym typeface="Nunito"/>
                        </a:rPr>
                        <a:t>Ls (vertical slot cut)</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14</a:t>
                      </a:r>
                      <a:endParaRPr sz="4000">
                        <a:latin typeface="Nunito"/>
                        <a:ea typeface="Nunito"/>
                        <a:cs typeface="Nunito"/>
                        <a:sym typeface="Nunito"/>
                      </a:endParaRPr>
                    </a:p>
                  </a:txBody>
                  <a:tcPr marT="91425" marB="91425" marR="91425" marL="91425"/>
                </a:tc>
              </a:tr>
              <a:tr h="1305325">
                <a:tc>
                  <a:txBody>
                    <a:bodyPr/>
                    <a:lstStyle/>
                    <a:p>
                      <a:pPr indent="0" lvl="0" marL="0" rtl="0" algn="ctr">
                        <a:spcBef>
                          <a:spcPts val="0"/>
                        </a:spcBef>
                        <a:spcAft>
                          <a:spcPts val="0"/>
                        </a:spcAft>
                        <a:buNone/>
                      </a:pPr>
                      <a:r>
                        <a:rPr lang="en-US" sz="4000">
                          <a:latin typeface="Nunito"/>
                          <a:ea typeface="Nunito"/>
                          <a:cs typeface="Nunito"/>
                          <a:sym typeface="Nunito"/>
                        </a:rPr>
                        <a:t>inset slot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0.4</a:t>
                      </a:r>
                      <a:endParaRPr sz="4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3907884ad8_1_117"/>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03" name="Google Shape;403;g23907884ad8_1_117"/>
          <p:cNvPicPr preferRelativeResize="0"/>
          <p:nvPr/>
        </p:nvPicPr>
        <p:blipFill>
          <a:blip r:embed="rId3">
            <a:alphaModFix/>
          </a:blip>
          <a:stretch>
            <a:fillRect/>
          </a:stretch>
        </p:blipFill>
        <p:spPr>
          <a:xfrm>
            <a:off x="3493375" y="392675"/>
            <a:ext cx="15772299" cy="11408675"/>
          </a:xfrm>
          <a:prstGeom prst="rect">
            <a:avLst/>
          </a:prstGeom>
          <a:noFill/>
          <a:ln>
            <a:noFill/>
          </a:ln>
        </p:spPr>
      </p:pic>
      <p:sp>
        <p:nvSpPr>
          <p:cNvPr id="404" name="Google Shape;404;g23907884ad8_1_117"/>
          <p:cNvSpPr txBox="1"/>
          <p:nvPr/>
        </p:nvSpPr>
        <p:spPr>
          <a:xfrm>
            <a:off x="3207525" y="11895175"/>
            <a:ext cx="16344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Ideally, the S parameter value for both 1.8 GHz and 2.4 GHz should be well below -10 dB. It can be seen that the S parameter value of 2.4 GHz is -21.3 dB, while that of 1.8 GHz is -14.7 dB. Thus, the plot is ideal.</a:t>
            </a:r>
            <a:endParaRPr sz="25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e5e888465b_2_214"/>
          <p:cNvSpPr txBox="1"/>
          <p:nvPr/>
        </p:nvSpPr>
        <p:spPr>
          <a:xfrm>
            <a:off x="5971850" y="5299063"/>
            <a:ext cx="18149400" cy="6541800"/>
          </a:xfrm>
          <a:prstGeom prst="rect">
            <a:avLst/>
          </a:prstGeom>
          <a:noFill/>
          <a:ln>
            <a:noFill/>
          </a:ln>
        </p:spPr>
        <p:txBody>
          <a:bodyPr anchorCtr="0" anchor="t" bIns="45700" lIns="91425" spcFirstLastPara="1" rIns="91425" wrap="square" tIns="45700">
            <a:spAutoFit/>
          </a:bodyPr>
          <a:lstStyle/>
          <a:p>
            <a:pPr indent="-704850" lvl="0" marL="457200" marR="0" rtl="0" algn="l">
              <a:lnSpc>
                <a:spcPct val="100000"/>
              </a:lnSpc>
              <a:spcBef>
                <a:spcPts val="0"/>
              </a:spcBef>
              <a:spcAft>
                <a:spcPts val="0"/>
              </a:spcAft>
              <a:buClr>
                <a:schemeClr val="accent1"/>
              </a:buClr>
              <a:buSzPts val="7500"/>
              <a:buFont typeface="Nunito"/>
              <a:buAutoNum type="arabicPeriod"/>
            </a:pPr>
            <a:r>
              <a:rPr lang="en-US" sz="7500">
                <a:solidFill>
                  <a:schemeClr val="accent1"/>
                </a:solidFill>
                <a:latin typeface="Nunito"/>
                <a:ea typeface="Nunito"/>
                <a:cs typeface="Nunito"/>
                <a:sym typeface="Nunito"/>
              </a:rPr>
              <a:t>Objective</a:t>
            </a:r>
            <a:endParaRPr sz="7500">
              <a:solidFill>
                <a:schemeClr val="accent1"/>
              </a:solidFill>
              <a:latin typeface="Nunito"/>
              <a:ea typeface="Nunito"/>
              <a:cs typeface="Nunito"/>
              <a:sym typeface="Nunito"/>
            </a:endParaRPr>
          </a:p>
          <a:p>
            <a:pPr indent="-704850" lvl="0" marL="457200" marR="0" rtl="0" algn="l">
              <a:lnSpc>
                <a:spcPct val="100000"/>
              </a:lnSpc>
              <a:spcBef>
                <a:spcPts val="0"/>
              </a:spcBef>
              <a:spcAft>
                <a:spcPts val="0"/>
              </a:spcAft>
              <a:buClr>
                <a:schemeClr val="accent1"/>
              </a:buClr>
              <a:buSzPts val="7500"/>
              <a:buFont typeface="Nunito"/>
              <a:buAutoNum type="arabicPeriod"/>
            </a:pPr>
            <a:r>
              <a:rPr lang="en-US" sz="7500">
                <a:solidFill>
                  <a:schemeClr val="accent1"/>
                </a:solidFill>
                <a:latin typeface="Nunito"/>
                <a:ea typeface="Nunito"/>
                <a:cs typeface="Nunito"/>
                <a:sym typeface="Nunito"/>
              </a:rPr>
              <a:t>Introduction </a:t>
            </a:r>
            <a:endParaRPr sz="7500">
              <a:solidFill>
                <a:schemeClr val="accent1"/>
              </a:solidFill>
              <a:latin typeface="Nunito"/>
              <a:ea typeface="Nunito"/>
              <a:cs typeface="Nunito"/>
              <a:sym typeface="Nunito"/>
            </a:endParaRPr>
          </a:p>
          <a:p>
            <a:pPr indent="-704850" lvl="0" marL="457200" marR="0" rtl="0" algn="l">
              <a:lnSpc>
                <a:spcPct val="100000"/>
              </a:lnSpc>
              <a:spcBef>
                <a:spcPts val="0"/>
              </a:spcBef>
              <a:spcAft>
                <a:spcPts val="0"/>
              </a:spcAft>
              <a:buClr>
                <a:schemeClr val="accent1"/>
              </a:buClr>
              <a:buSzPts val="7500"/>
              <a:buFont typeface="Nunito"/>
              <a:buAutoNum type="arabicPeriod"/>
            </a:pPr>
            <a:r>
              <a:rPr lang="en-US" sz="7500">
                <a:solidFill>
                  <a:schemeClr val="accent1"/>
                </a:solidFill>
                <a:latin typeface="Nunito"/>
                <a:ea typeface="Nunito"/>
                <a:cs typeface="Nunito"/>
                <a:sym typeface="Nunito"/>
              </a:rPr>
              <a:t>Design candidates</a:t>
            </a:r>
            <a:endParaRPr sz="7500">
              <a:solidFill>
                <a:schemeClr val="accent1"/>
              </a:solidFill>
              <a:latin typeface="Nunito"/>
              <a:ea typeface="Nunito"/>
              <a:cs typeface="Nunito"/>
              <a:sym typeface="Nunito"/>
            </a:endParaRPr>
          </a:p>
          <a:p>
            <a:pPr indent="-704850" lvl="0" marL="457200" marR="0" rtl="0" algn="l">
              <a:lnSpc>
                <a:spcPct val="100000"/>
              </a:lnSpc>
              <a:spcBef>
                <a:spcPts val="0"/>
              </a:spcBef>
              <a:spcAft>
                <a:spcPts val="0"/>
              </a:spcAft>
              <a:buClr>
                <a:schemeClr val="accent1"/>
              </a:buClr>
              <a:buSzPts val="7500"/>
              <a:buFont typeface="Nunito"/>
              <a:buAutoNum type="arabicPeriod"/>
            </a:pPr>
            <a:r>
              <a:rPr lang="en-US" sz="7500">
                <a:solidFill>
                  <a:schemeClr val="accent1"/>
                </a:solidFill>
                <a:latin typeface="Nunito"/>
                <a:ea typeface="Nunito"/>
                <a:cs typeface="Nunito"/>
                <a:sym typeface="Nunito"/>
              </a:rPr>
              <a:t>Results and discussion</a:t>
            </a:r>
            <a:endParaRPr sz="7500">
              <a:solidFill>
                <a:schemeClr val="accent1"/>
              </a:solidFill>
              <a:latin typeface="Nunito"/>
              <a:ea typeface="Nunito"/>
              <a:cs typeface="Nunito"/>
              <a:sym typeface="Nunito"/>
            </a:endParaRPr>
          </a:p>
          <a:p>
            <a:pPr indent="-704850" lvl="0" marL="457200" marR="0" rtl="0" algn="l">
              <a:lnSpc>
                <a:spcPct val="100000"/>
              </a:lnSpc>
              <a:spcBef>
                <a:spcPts val="0"/>
              </a:spcBef>
              <a:spcAft>
                <a:spcPts val="0"/>
              </a:spcAft>
              <a:buClr>
                <a:schemeClr val="accent1"/>
              </a:buClr>
              <a:buSzPts val="7500"/>
              <a:buFont typeface="Nunito"/>
              <a:buAutoNum type="arabicPeriod"/>
            </a:pPr>
            <a:r>
              <a:rPr lang="en-US" sz="7500">
                <a:solidFill>
                  <a:schemeClr val="accent1"/>
                </a:solidFill>
                <a:latin typeface="Nunito"/>
                <a:ea typeface="Nunito"/>
                <a:cs typeface="Nunito"/>
                <a:sym typeface="Nunito"/>
              </a:rPr>
              <a:t>Conclusion and future work</a:t>
            </a:r>
            <a:endParaRPr sz="7500">
              <a:solidFill>
                <a:schemeClr val="accen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27" name="Google Shape;227;ge5e888465b_2_214"/>
          <p:cNvSpPr txBox="1"/>
          <p:nvPr/>
        </p:nvSpPr>
        <p:spPr>
          <a:xfrm>
            <a:off x="2217425" y="1616800"/>
            <a:ext cx="199428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14000">
                <a:solidFill>
                  <a:schemeClr val="dk1"/>
                </a:solidFill>
                <a:latin typeface="Nunito"/>
                <a:ea typeface="Nunito"/>
                <a:cs typeface="Nunito"/>
                <a:sym typeface="Nunito"/>
              </a:rPr>
              <a:t>Outline</a:t>
            </a:r>
            <a:endParaRPr b="1" i="0" sz="14000" u="none" cap="none" strike="noStrike">
              <a:solidFill>
                <a:schemeClr val="dk1"/>
              </a:solidFill>
              <a:latin typeface="Nunito"/>
              <a:ea typeface="Nunito"/>
              <a:cs typeface="Nunito"/>
              <a:sym typeface="Nunito"/>
            </a:endParaRPr>
          </a:p>
        </p:txBody>
      </p:sp>
      <p:sp>
        <p:nvSpPr>
          <p:cNvPr id="228" name="Google Shape;228;ge5e888465b_2_214"/>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pSp>
        <p:nvGrpSpPr>
          <p:cNvPr id="229" name="Google Shape;229;ge5e888465b_2_214"/>
          <p:cNvGrpSpPr/>
          <p:nvPr/>
        </p:nvGrpSpPr>
        <p:grpSpPr>
          <a:xfrm>
            <a:off x="-78750" y="-1853693"/>
            <a:ext cx="24535151" cy="4304371"/>
            <a:chOff x="0" y="-156114"/>
            <a:chExt cx="24535151" cy="4304371"/>
          </a:xfrm>
        </p:grpSpPr>
        <p:sp>
          <p:nvSpPr>
            <p:cNvPr id="230" name="Google Shape;230;ge5e888465b_2_214"/>
            <p:cNvSpPr/>
            <p:nvPr/>
          </p:nvSpPr>
          <p:spPr>
            <a:xfrm>
              <a:off x="23378291" y="2431564"/>
              <a:ext cx="1134323" cy="1716693"/>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1" name="Google Shape;231;ge5e888465b_2_214"/>
            <p:cNvSpPr/>
            <p:nvPr/>
          </p:nvSpPr>
          <p:spPr>
            <a:xfrm>
              <a:off x="23079220" y="-88970"/>
              <a:ext cx="1455931" cy="4233064"/>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2" name="Google Shape;232;ge5e888465b_2_214"/>
            <p:cNvSpPr/>
            <p:nvPr/>
          </p:nvSpPr>
          <p:spPr>
            <a:xfrm>
              <a:off x="20776620" y="-88970"/>
              <a:ext cx="2646749" cy="4233064"/>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3" name="Google Shape;233;ge5e888465b_2_214"/>
            <p:cNvSpPr/>
            <p:nvPr/>
          </p:nvSpPr>
          <p:spPr>
            <a:xfrm>
              <a:off x="20420244" y="-88970"/>
              <a:ext cx="3003128" cy="4233064"/>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4" name="Google Shape;234;ge5e888465b_2_214"/>
            <p:cNvSpPr/>
            <p:nvPr/>
          </p:nvSpPr>
          <p:spPr>
            <a:xfrm>
              <a:off x="17677877" y="-88971"/>
              <a:ext cx="2785821" cy="3142196"/>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5" name="Google Shape;235;ge5e888465b_2_214"/>
            <p:cNvSpPr/>
            <p:nvPr/>
          </p:nvSpPr>
          <p:spPr>
            <a:xfrm>
              <a:off x="17608342" y="-88971"/>
              <a:ext cx="2168687" cy="1925304"/>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6" name="Google Shape;236;ge5e888465b_2_214"/>
            <p:cNvSpPr/>
            <p:nvPr/>
          </p:nvSpPr>
          <p:spPr>
            <a:xfrm>
              <a:off x="14888519" y="-88734"/>
              <a:ext cx="2811901" cy="1925304"/>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7" name="Google Shape;237;ge5e888465b_2_214"/>
            <p:cNvSpPr/>
            <p:nvPr/>
          </p:nvSpPr>
          <p:spPr>
            <a:xfrm>
              <a:off x="13589856" y="-88970"/>
              <a:ext cx="4137445" cy="3520304"/>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8" name="Google Shape;238;ge5e888465b_2_214"/>
            <p:cNvSpPr/>
            <p:nvPr/>
          </p:nvSpPr>
          <p:spPr>
            <a:xfrm>
              <a:off x="11104147" y="-111272"/>
              <a:ext cx="4346057" cy="3520304"/>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39" name="Google Shape;239;ge5e888465b_2_214"/>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0" name="Google Shape;240;ge5e888465b_2_214"/>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1" name="Google Shape;241;ge5e888465b_2_214"/>
            <p:cNvSpPr/>
            <p:nvPr/>
          </p:nvSpPr>
          <p:spPr>
            <a:xfrm>
              <a:off x="8502000" y="61758"/>
              <a:ext cx="2646751" cy="2259952"/>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2" name="Google Shape;242;ge5e888465b_2_214"/>
            <p:cNvSpPr/>
            <p:nvPr/>
          </p:nvSpPr>
          <p:spPr>
            <a:xfrm>
              <a:off x="6821130" y="61996"/>
              <a:ext cx="2985739" cy="2259952"/>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3" name="Google Shape;243;ge5e888465b_2_214"/>
            <p:cNvSpPr/>
            <p:nvPr/>
          </p:nvSpPr>
          <p:spPr>
            <a:xfrm>
              <a:off x="6829814" y="-88970"/>
              <a:ext cx="2985739" cy="808365"/>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4" name="Google Shape;244;ge5e888465b_2_214"/>
            <p:cNvSpPr/>
            <p:nvPr/>
          </p:nvSpPr>
          <p:spPr>
            <a:xfrm>
              <a:off x="5975275" y="-88970"/>
              <a:ext cx="943094" cy="808365"/>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5" name="Google Shape;245;ge5e888465b_2_214"/>
            <p:cNvSpPr/>
            <p:nvPr/>
          </p:nvSpPr>
          <p:spPr>
            <a:xfrm>
              <a:off x="5608571" y="674793"/>
              <a:ext cx="2916205" cy="1642809"/>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6" name="Google Shape;246;ge5e888465b_2_214"/>
            <p:cNvSpPr/>
            <p:nvPr/>
          </p:nvSpPr>
          <p:spPr>
            <a:xfrm>
              <a:off x="5092201" y="-155877"/>
              <a:ext cx="1760155" cy="2112182"/>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7" name="Google Shape;247;ge5e888465b_2_214"/>
            <p:cNvSpPr/>
            <p:nvPr/>
          </p:nvSpPr>
          <p:spPr>
            <a:xfrm>
              <a:off x="443059" y="190760"/>
              <a:ext cx="5232649" cy="2977056"/>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8" name="Google Shape;248;ge5e888465b_2_214"/>
            <p:cNvSpPr/>
            <p:nvPr/>
          </p:nvSpPr>
          <p:spPr>
            <a:xfrm>
              <a:off x="1264131" y="-156113"/>
              <a:ext cx="4393861" cy="2112182"/>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49" name="Google Shape;249;ge5e888465b_2_214"/>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0" name="Google Shape;250;ge5e888465b_2_214"/>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1" name="Google Shape;251;ge5e888465b_2_214"/>
            <p:cNvSpPr/>
            <p:nvPr/>
          </p:nvSpPr>
          <p:spPr>
            <a:xfrm>
              <a:off x="0" y="885559"/>
              <a:ext cx="447642" cy="2259952"/>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2" name="Google Shape;252;ge5e888465b_2_214"/>
            <p:cNvSpPr/>
            <p:nvPr/>
          </p:nvSpPr>
          <p:spPr>
            <a:xfrm>
              <a:off x="0" y="-156114"/>
              <a:ext cx="1286433" cy="3342113"/>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3" name="Google Shape;253;ge5e888465b_2_214"/>
            <p:cNvSpPr/>
            <p:nvPr/>
          </p:nvSpPr>
          <p:spPr>
            <a:xfrm>
              <a:off x="8462804" y="1591817"/>
              <a:ext cx="6988467" cy="1786229"/>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254" name="Google Shape;254;ge5e888465b_2_214"/>
            <p:cNvSpPr/>
            <p:nvPr/>
          </p:nvSpPr>
          <p:spPr>
            <a:xfrm>
              <a:off x="9776123" y="-125128"/>
              <a:ext cx="2307755" cy="1734074"/>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3907884ad8_1_123"/>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11" name="Google Shape;411;g23907884ad8_1_123"/>
          <p:cNvPicPr preferRelativeResize="0"/>
          <p:nvPr/>
        </p:nvPicPr>
        <p:blipFill rotWithShape="1">
          <a:blip r:embed="rId3">
            <a:alphaModFix/>
          </a:blip>
          <a:srcRect b="1390" l="0" r="0" t="0"/>
          <a:stretch/>
        </p:blipFill>
        <p:spPr>
          <a:xfrm>
            <a:off x="4172250" y="800100"/>
            <a:ext cx="15485175" cy="10683075"/>
          </a:xfrm>
          <a:prstGeom prst="rect">
            <a:avLst/>
          </a:prstGeom>
          <a:noFill/>
          <a:ln>
            <a:noFill/>
          </a:ln>
        </p:spPr>
      </p:pic>
      <p:sp>
        <p:nvSpPr>
          <p:cNvPr id="412" name="Google Shape;412;g23907884ad8_1_123"/>
          <p:cNvSpPr txBox="1"/>
          <p:nvPr/>
        </p:nvSpPr>
        <p:spPr>
          <a:xfrm>
            <a:off x="5741738" y="11814750"/>
            <a:ext cx="12346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Gain Total plot (in dB). It can be seen that the antenna is still not radiating at 2.4 GHz but has decent gain for 1.8 dB.</a:t>
            </a:r>
            <a:endParaRPr sz="25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3907884ad8_1_129"/>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19" name="Google Shape;419;g23907884ad8_1_129"/>
          <p:cNvPicPr preferRelativeResize="0"/>
          <p:nvPr/>
        </p:nvPicPr>
        <p:blipFill>
          <a:blip r:embed="rId3">
            <a:alphaModFix/>
          </a:blip>
          <a:stretch>
            <a:fillRect/>
          </a:stretch>
        </p:blipFill>
        <p:spPr>
          <a:xfrm>
            <a:off x="1711325" y="1408588"/>
            <a:ext cx="9366175" cy="7735401"/>
          </a:xfrm>
          <a:prstGeom prst="rect">
            <a:avLst/>
          </a:prstGeom>
          <a:noFill/>
          <a:ln>
            <a:noFill/>
          </a:ln>
        </p:spPr>
      </p:pic>
      <p:pic>
        <p:nvPicPr>
          <p:cNvPr id="420" name="Google Shape;420;g23907884ad8_1_129"/>
          <p:cNvPicPr preferRelativeResize="0"/>
          <p:nvPr/>
        </p:nvPicPr>
        <p:blipFill>
          <a:blip r:embed="rId4">
            <a:alphaModFix/>
          </a:blip>
          <a:stretch>
            <a:fillRect/>
          </a:stretch>
        </p:blipFill>
        <p:spPr>
          <a:xfrm>
            <a:off x="13311575" y="1121450"/>
            <a:ext cx="10149874" cy="8309675"/>
          </a:xfrm>
          <a:prstGeom prst="rect">
            <a:avLst/>
          </a:prstGeom>
          <a:noFill/>
          <a:ln>
            <a:noFill/>
          </a:ln>
        </p:spPr>
      </p:pic>
      <p:sp>
        <p:nvSpPr>
          <p:cNvPr id="421" name="Google Shape;421;g23907884ad8_1_129"/>
          <p:cNvSpPr txBox="1"/>
          <p:nvPr/>
        </p:nvSpPr>
        <p:spPr>
          <a:xfrm>
            <a:off x="563074" y="9525600"/>
            <a:ext cx="11013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3D </a:t>
            </a:r>
            <a:r>
              <a:rPr lang="en-US" sz="2500">
                <a:latin typeface="Nunito"/>
                <a:ea typeface="Nunito"/>
                <a:cs typeface="Nunito"/>
                <a:sym typeface="Nunito"/>
              </a:rPr>
              <a:t>Gain Total plot for 2.4 GHz. It can be seen that the maximum gain is 4.13 dB in broadside direction.</a:t>
            </a:r>
            <a:endParaRPr sz="2500">
              <a:latin typeface="Nunito"/>
              <a:ea typeface="Nunito"/>
              <a:cs typeface="Nunito"/>
              <a:sym typeface="Nunito"/>
            </a:endParaRPr>
          </a:p>
        </p:txBody>
      </p:sp>
      <p:sp>
        <p:nvSpPr>
          <p:cNvPr id="422" name="Google Shape;422;g23907884ad8_1_129"/>
          <p:cNvSpPr txBox="1"/>
          <p:nvPr/>
        </p:nvSpPr>
        <p:spPr>
          <a:xfrm>
            <a:off x="12311199" y="9525600"/>
            <a:ext cx="11013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3D Gain Total plot for 1.8 GHz. It can be seen that the maximum gain is 0.77 dB away from broadside direction. Thus, the antenna is not optimized for 1.8 GHz.</a:t>
            </a:r>
            <a:endParaRPr sz="25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3907884ad8_1_188"/>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sp>
        <p:nvSpPr>
          <p:cNvPr id="429" name="Google Shape;429;g23907884ad8_1_188"/>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430" name="Google Shape;430;g23907884ad8_1_188"/>
          <p:cNvSpPr txBox="1"/>
          <p:nvPr/>
        </p:nvSpPr>
        <p:spPr>
          <a:xfrm>
            <a:off x="394050" y="1608138"/>
            <a:ext cx="23880900" cy="661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  B.</a:t>
            </a: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Microstrip patch antenna (Low Profile) with Inset Feed</a:t>
            </a:r>
            <a:endParaRPr b="1" sz="6000">
              <a:solidFill>
                <a:schemeClr val="accent1"/>
              </a:solidFill>
              <a:latin typeface="Nunito"/>
              <a:ea typeface="Nunito"/>
              <a:cs typeface="Nunito"/>
              <a:sym typeface="Nunito"/>
            </a:endParaRPr>
          </a:p>
          <a:p>
            <a:pPr indent="0" lvl="0" marL="457200" rtl="0" algn="l">
              <a:spcBef>
                <a:spcPts val="0"/>
              </a:spcBef>
              <a:spcAft>
                <a:spcPts val="0"/>
              </a:spcAft>
              <a:buNone/>
            </a:pPr>
            <a:r>
              <a:t/>
            </a:r>
            <a:endParaRPr sz="5000">
              <a:solidFill>
                <a:schemeClr val="dk1"/>
              </a:solidFill>
              <a:latin typeface="Nunito"/>
              <a:ea typeface="Nunito"/>
              <a:cs typeface="Nunito"/>
              <a:sym typeface="Nunito"/>
            </a:endParaRPr>
          </a:p>
          <a:p>
            <a:pPr indent="0" lvl="0" marL="457200" rtl="0" algn="l">
              <a:spcBef>
                <a:spcPts val="0"/>
              </a:spcBef>
              <a:spcAft>
                <a:spcPts val="0"/>
              </a:spcAft>
              <a:buNone/>
            </a:pPr>
            <a:r>
              <a:rPr lang="en-US" sz="5000">
                <a:solidFill>
                  <a:schemeClr val="dk1"/>
                </a:solidFill>
                <a:latin typeface="Nunito"/>
                <a:ea typeface="Nunito"/>
                <a:cs typeface="Nunito"/>
                <a:sym typeface="Nunito"/>
              </a:rPr>
              <a:t>These are the obtained parameters after calculation and wrt to [5].</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graphicFrame>
        <p:nvGraphicFramePr>
          <p:cNvPr id="431" name="Google Shape;431;g23907884ad8_1_188"/>
          <p:cNvGraphicFramePr/>
          <p:nvPr/>
        </p:nvGraphicFramePr>
        <p:xfrm>
          <a:off x="6905425" y="6863450"/>
          <a:ext cx="3000000" cy="3000000"/>
        </p:xfrm>
        <a:graphic>
          <a:graphicData uri="http://schemas.openxmlformats.org/drawingml/2006/table">
            <a:tbl>
              <a:tblPr>
                <a:noFill/>
                <a:tableStyleId>{24F1CE3E-EB7A-417F-8B64-5E0BF39D86D0}</a:tableStyleId>
              </a:tblPr>
              <a:tblGrid>
                <a:gridCol w="5429075"/>
                <a:gridCol w="5429075"/>
              </a:tblGrid>
              <a:tr h="100000">
                <a:tc>
                  <a:txBody>
                    <a:bodyPr/>
                    <a:lstStyle/>
                    <a:p>
                      <a:pPr indent="0" lvl="0" marL="0" rtl="0" algn="ctr">
                        <a:spcBef>
                          <a:spcPts val="0"/>
                        </a:spcBef>
                        <a:spcAft>
                          <a:spcPts val="0"/>
                        </a:spcAft>
                        <a:buNone/>
                      </a:pPr>
                      <a:r>
                        <a:rPr lang="en-US" sz="4000">
                          <a:latin typeface="Nunito"/>
                          <a:ea typeface="Nunito"/>
                          <a:cs typeface="Nunito"/>
                          <a:sym typeface="Nunito"/>
                        </a:rPr>
                        <a:t>Parameter</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Value (mm)</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L</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29</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a:t>
                      </a:r>
                      <a:endParaRPr sz="4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4000">
                          <a:latin typeface="Nunito"/>
                          <a:ea typeface="Nunito"/>
                          <a:cs typeface="Nunito"/>
                          <a:sym typeface="Nunito"/>
                        </a:rPr>
                        <a:t>                  38</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Wf (feed line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3.1</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Inset Slot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Fi (inset slot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6</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Feed line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25</a:t>
                      </a:r>
                      <a:endParaRPr sz="4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3907884ad8_1_219"/>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g23907884ad8_1_219"/>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439" name="Google Shape;439;g23907884ad8_1_219"/>
          <p:cNvSpPr txBox="1"/>
          <p:nvPr/>
        </p:nvSpPr>
        <p:spPr>
          <a:xfrm>
            <a:off x="394050" y="1608138"/>
            <a:ext cx="23880900" cy="661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  B.</a:t>
            </a: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Microstrip patch antenna (Low Profile) with Inset Feed</a:t>
            </a:r>
            <a:endParaRPr b="1" sz="6000">
              <a:solidFill>
                <a:schemeClr val="accent1"/>
              </a:solidFill>
              <a:latin typeface="Nunito"/>
              <a:ea typeface="Nunito"/>
              <a:cs typeface="Nunito"/>
              <a:sym typeface="Nunito"/>
            </a:endParaRPr>
          </a:p>
          <a:p>
            <a:pPr indent="0" lvl="0" marL="457200" rtl="0" algn="l">
              <a:spcBef>
                <a:spcPts val="0"/>
              </a:spcBef>
              <a:spcAft>
                <a:spcPts val="0"/>
              </a:spcAft>
              <a:buNone/>
            </a:pPr>
            <a:r>
              <a:t/>
            </a:r>
            <a:endParaRPr sz="5000">
              <a:solidFill>
                <a:schemeClr val="dk1"/>
              </a:solidFill>
              <a:latin typeface="Nunito"/>
              <a:ea typeface="Nunito"/>
              <a:cs typeface="Nunito"/>
              <a:sym typeface="Nunito"/>
            </a:endParaRPr>
          </a:p>
          <a:p>
            <a:pPr indent="0" lvl="0" marL="457200" rtl="0" algn="l">
              <a:spcBef>
                <a:spcPts val="0"/>
              </a:spcBef>
              <a:spcAft>
                <a:spcPts val="0"/>
              </a:spcAft>
              <a:buNone/>
            </a:pPr>
            <a:r>
              <a:rPr lang="en-US" sz="5000">
                <a:solidFill>
                  <a:schemeClr val="dk1"/>
                </a:solidFill>
                <a:latin typeface="Nunito"/>
                <a:ea typeface="Nunito"/>
                <a:cs typeface="Nunito"/>
                <a:sym typeface="Nunito"/>
              </a:rPr>
              <a:t>These Obtained parameters after tuning obtained are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graphicFrame>
        <p:nvGraphicFramePr>
          <p:cNvPr id="440" name="Google Shape;440;g23907884ad8_1_219"/>
          <p:cNvGraphicFramePr/>
          <p:nvPr/>
        </p:nvGraphicFramePr>
        <p:xfrm>
          <a:off x="6905425" y="6863450"/>
          <a:ext cx="3000000" cy="3000000"/>
        </p:xfrm>
        <a:graphic>
          <a:graphicData uri="http://schemas.openxmlformats.org/drawingml/2006/table">
            <a:tbl>
              <a:tblPr>
                <a:noFill/>
                <a:tableStyleId>{24F1CE3E-EB7A-417F-8B64-5E0BF39D86D0}</a:tableStyleId>
              </a:tblPr>
              <a:tblGrid>
                <a:gridCol w="5429075"/>
                <a:gridCol w="5429075"/>
              </a:tblGrid>
              <a:tr h="100000">
                <a:tc>
                  <a:txBody>
                    <a:bodyPr/>
                    <a:lstStyle/>
                    <a:p>
                      <a:pPr indent="0" lvl="0" marL="0" rtl="0" algn="ctr">
                        <a:spcBef>
                          <a:spcPts val="0"/>
                        </a:spcBef>
                        <a:spcAft>
                          <a:spcPts val="0"/>
                        </a:spcAft>
                        <a:buNone/>
                      </a:pPr>
                      <a:r>
                        <a:rPr lang="en-US" sz="4000">
                          <a:latin typeface="Nunito"/>
                          <a:ea typeface="Nunito"/>
                          <a:cs typeface="Nunito"/>
                          <a:sym typeface="Nunito"/>
                        </a:rPr>
                        <a:t>Parameter</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Value (mm)</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L</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29</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a:t>
                      </a:r>
                      <a:endParaRPr sz="40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US" sz="4000">
                          <a:latin typeface="Nunito"/>
                          <a:ea typeface="Nunito"/>
                          <a:cs typeface="Nunito"/>
                          <a:sym typeface="Nunito"/>
                        </a:rPr>
                        <a:t>                  38</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Wf (feed line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3.1</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Inset Slot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Fi (inset slot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5.541</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Feed line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30</a:t>
                      </a:r>
                      <a:endParaRPr sz="4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3907884ad8_1_227"/>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3907884ad8_1_197"/>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sp>
        <p:nvSpPr>
          <p:cNvPr id="453" name="Google Shape;453;g23907884ad8_1_197"/>
          <p:cNvSpPr txBox="1"/>
          <p:nvPr/>
        </p:nvSpPr>
        <p:spPr>
          <a:xfrm>
            <a:off x="8901050" y="10933050"/>
            <a:ext cx="90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4" name="Google Shape;454;g23907884ad8_1_197"/>
          <p:cNvSpPr txBox="1"/>
          <p:nvPr/>
        </p:nvSpPr>
        <p:spPr>
          <a:xfrm>
            <a:off x="5092528" y="10764000"/>
            <a:ext cx="15021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for different combinations of slot height, slot width and feed distance from edge. The value at 2.4 GHz is below -10 dB, however for all combinations there is a dip around 1.9 GHz rather than 1.8 GHz, which does not reach -10 dB. </a:t>
            </a:r>
            <a:endParaRPr sz="2500">
              <a:latin typeface="Nunito"/>
              <a:ea typeface="Nunito"/>
              <a:cs typeface="Nunito"/>
              <a:sym typeface="Nunito"/>
            </a:endParaRPr>
          </a:p>
        </p:txBody>
      </p:sp>
      <p:pic>
        <p:nvPicPr>
          <p:cNvPr id="455" name="Google Shape;455;g23907884ad8_1_197"/>
          <p:cNvPicPr preferRelativeResize="0"/>
          <p:nvPr/>
        </p:nvPicPr>
        <p:blipFill>
          <a:blip r:embed="rId3">
            <a:alphaModFix/>
          </a:blip>
          <a:stretch>
            <a:fillRect/>
          </a:stretch>
        </p:blipFill>
        <p:spPr>
          <a:xfrm>
            <a:off x="2030337" y="1963550"/>
            <a:ext cx="20572077" cy="8299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3907884ad8_1_205"/>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62" name="Google Shape;462;g23907884ad8_1_205"/>
          <p:cNvPicPr preferRelativeResize="0"/>
          <p:nvPr/>
        </p:nvPicPr>
        <p:blipFill>
          <a:blip r:embed="rId3">
            <a:alphaModFix/>
          </a:blip>
          <a:stretch>
            <a:fillRect/>
          </a:stretch>
        </p:blipFill>
        <p:spPr>
          <a:xfrm>
            <a:off x="552175" y="1367175"/>
            <a:ext cx="23000399" cy="9278726"/>
          </a:xfrm>
          <a:prstGeom prst="rect">
            <a:avLst/>
          </a:prstGeom>
          <a:noFill/>
          <a:ln>
            <a:noFill/>
          </a:ln>
        </p:spPr>
      </p:pic>
      <p:sp>
        <p:nvSpPr>
          <p:cNvPr id="463" name="Google Shape;463;g23907884ad8_1_205"/>
          <p:cNvSpPr txBox="1"/>
          <p:nvPr/>
        </p:nvSpPr>
        <p:spPr>
          <a:xfrm>
            <a:off x="6143263" y="10726475"/>
            <a:ext cx="12346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for different combinations of slot height, slot width and feed position, We can observe that for 2.4 GHz the return loss abs. is greater than 10dB for almost all cases. Thus optimization is required for 1.8 GHz </a:t>
            </a:r>
            <a:endParaRPr sz="25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3907884ad8_1_232"/>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70" name="Google Shape;470;g23907884ad8_1_232"/>
          <p:cNvPicPr preferRelativeResize="0"/>
          <p:nvPr/>
        </p:nvPicPr>
        <p:blipFill>
          <a:blip r:embed="rId3">
            <a:alphaModFix/>
          </a:blip>
          <a:stretch>
            <a:fillRect/>
          </a:stretch>
        </p:blipFill>
        <p:spPr>
          <a:xfrm>
            <a:off x="3278175" y="1920463"/>
            <a:ext cx="17312651" cy="8770725"/>
          </a:xfrm>
          <a:prstGeom prst="rect">
            <a:avLst/>
          </a:prstGeom>
          <a:noFill/>
          <a:ln>
            <a:noFill/>
          </a:ln>
        </p:spPr>
      </p:pic>
      <p:sp>
        <p:nvSpPr>
          <p:cNvPr id="471" name="Google Shape;471;g23907884ad8_1_232"/>
          <p:cNvSpPr txBox="1"/>
          <p:nvPr/>
        </p:nvSpPr>
        <p:spPr>
          <a:xfrm>
            <a:off x="5092528" y="10764000"/>
            <a:ext cx="15021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for best optimal parameters. The value at 2.4 GHz is below -10 dB, however for all combinations there is a dip around 1.9 GHz rather than 1.8 GHz, which does not reach -10 dB. </a:t>
            </a:r>
            <a:endParaRPr sz="25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23907884ad8_1_239"/>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78" name="Google Shape;478;g23907884ad8_1_239"/>
          <p:cNvPicPr preferRelativeResize="0"/>
          <p:nvPr/>
        </p:nvPicPr>
        <p:blipFill>
          <a:blip r:embed="rId3">
            <a:alphaModFix/>
          </a:blip>
          <a:stretch>
            <a:fillRect/>
          </a:stretch>
        </p:blipFill>
        <p:spPr>
          <a:xfrm>
            <a:off x="2073975" y="1985625"/>
            <a:ext cx="8571950" cy="7269500"/>
          </a:xfrm>
          <a:prstGeom prst="rect">
            <a:avLst/>
          </a:prstGeom>
          <a:noFill/>
          <a:ln>
            <a:noFill/>
          </a:ln>
        </p:spPr>
      </p:pic>
      <p:pic>
        <p:nvPicPr>
          <p:cNvPr id="479" name="Google Shape;479;g23907884ad8_1_239"/>
          <p:cNvPicPr preferRelativeResize="0"/>
          <p:nvPr/>
        </p:nvPicPr>
        <p:blipFill>
          <a:blip r:embed="rId4">
            <a:alphaModFix/>
          </a:blip>
          <a:stretch>
            <a:fillRect/>
          </a:stretch>
        </p:blipFill>
        <p:spPr>
          <a:xfrm>
            <a:off x="13020050" y="2118125"/>
            <a:ext cx="9013224" cy="6915449"/>
          </a:xfrm>
          <a:prstGeom prst="rect">
            <a:avLst/>
          </a:prstGeom>
          <a:noFill/>
          <a:ln>
            <a:noFill/>
          </a:ln>
        </p:spPr>
      </p:pic>
      <p:sp>
        <p:nvSpPr>
          <p:cNvPr id="480" name="Google Shape;480;g23907884ad8_1_239"/>
          <p:cNvSpPr txBox="1"/>
          <p:nvPr/>
        </p:nvSpPr>
        <p:spPr>
          <a:xfrm>
            <a:off x="5092528" y="10764000"/>
            <a:ext cx="15021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3D polar </a:t>
            </a:r>
            <a:r>
              <a:rPr lang="en-US" sz="2500">
                <a:latin typeface="Nunito"/>
                <a:ea typeface="Nunito"/>
                <a:cs typeface="Nunito"/>
                <a:sym typeface="Nunito"/>
              </a:rPr>
              <a:t>plot for best optimal parameters. The value at 2.4 GHz is below 2.06 dB in broadside and for 1.8 GHz in 2.06 dB. Thus, the gain obtained are still close to each other and radiating.</a:t>
            </a:r>
            <a:endParaRPr sz="2500">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3911861c8d_1_11"/>
          <p:cNvSpPr txBox="1"/>
          <p:nvPr/>
        </p:nvSpPr>
        <p:spPr>
          <a:xfrm>
            <a:off x="394050" y="1608138"/>
            <a:ext cx="23880900" cy="661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  C.</a:t>
            </a:r>
            <a:r>
              <a:rPr b="1" lang="en-US" sz="6000">
                <a:solidFill>
                  <a:schemeClr val="accent1"/>
                </a:solidFill>
                <a:latin typeface="Nunito"/>
                <a:ea typeface="Nunito"/>
                <a:cs typeface="Nunito"/>
                <a:sym typeface="Nunito"/>
              </a:rPr>
              <a:t> </a:t>
            </a:r>
            <a:r>
              <a:rPr b="1" lang="en-US" sz="5000">
                <a:solidFill>
                  <a:schemeClr val="accent1"/>
                </a:solidFill>
                <a:latin typeface="Nunito"/>
                <a:ea typeface="Nunito"/>
                <a:cs typeface="Nunito"/>
                <a:sym typeface="Nunito"/>
              </a:rPr>
              <a:t>Microstrip patch antenna with defected ground plane</a:t>
            </a:r>
            <a:endParaRPr b="1" sz="6000">
              <a:solidFill>
                <a:schemeClr val="accent1"/>
              </a:solidFill>
              <a:latin typeface="Nunito"/>
              <a:ea typeface="Nunito"/>
              <a:cs typeface="Nunito"/>
              <a:sym typeface="Nunito"/>
            </a:endParaRPr>
          </a:p>
          <a:p>
            <a:pPr indent="0" lvl="0" marL="457200" rtl="0" algn="l">
              <a:spcBef>
                <a:spcPts val="0"/>
              </a:spcBef>
              <a:spcAft>
                <a:spcPts val="0"/>
              </a:spcAft>
              <a:buNone/>
            </a:pPr>
            <a:r>
              <a:t/>
            </a:r>
            <a:endParaRPr sz="5000">
              <a:solidFill>
                <a:schemeClr val="dk1"/>
              </a:solidFill>
              <a:latin typeface="Nunito"/>
              <a:ea typeface="Nunito"/>
              <a:cs typeface="Nunito"/>
              <a:sym typeface="Nunito"/>
            </a:endParaRPr>
          </a:p>
          <a:p>
            <a:pPr indent="0" lvl="0" marL="457200" rtl="0" algn="l">
              <a:spcBef>
                <a:spcPts val="0"/>
              </a:spcBef>
              <a:spcAft>
                <a:spcPts val="0"/>
              </a:spcAft>
              <a:buNone/>
            </a:pPr>
            <a:r>
              <a:rPr lang="en-US" sz="5000">
                <a:solidFill>
                  <a:schemeClr val="dk1"/>
                </a:solidFill>
                <a:latin typeface="Nunito"/>
                <a:ea typeface="Nunito"/>
                <a:cs typeface="Nunito"/>
                <a:sym typeface="Nunito"/>
              </a:rPr>
              <a:t>These are </a:t>
            </a:r>
            <a:r>
              <a:rPr lang="en-US" sz="5000">
                <a:solidFill>
                  <a:schemeClr val="dk1"/>
                </a:solidFill>
                <a:latin typeface="Nunito"/>
                <a:ea typeface="Nunito"/>
                <a:cs typeface="Nunito"/>
                <a:sym typeface="Nunito"/>
              </a:rPr>
              <a:t>the final optimized parameters:</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486" name="Google Shape;486;g23911861c8d_1_11"/>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Results and discussion</a:t>
            </a:r>
            <a:endParaRPr b="1" i="0" sz="13900" u="none" cap="none" strike="noStrike">
              <a:solidFill>
                <a:schemeClr val="dk1"/>
              </a:solidFill>
              <a:latin typeface="Nunito"/>
              <a:ea typeface="Nunito"/>
              <a:cs typeface="Nunito"/>
              <a:sym typeface="Nunito"/>
            </a:endParaRPr>
          </a:p>
        </p:txBody>
      </p:sp>
      <p:sp>
        <p:nvSpPr>
          <p:cNvPr id="487" name="Google Shape;487;g23911861c8d_1_11"/>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aphicFrame>
        <p:nvGraphicFramePr>
          <p:cNvPr id="488" name="Google Shape;488;g23911861c8d_1_11"/>
          <p:cNvGraphicFramePr/>
          <p:nvPr/>
        </p:nvGraphicFramePr>
        <p:xfrm>
          <a:off x="4447425" y="4741775"/>
          <a:ext cx="3000000" cy="3000000"/>
        </p:xfrm>
        <a:graphic>
          <a:graphicData uri="http://schemas.openxmlformats.org/drawingml/2006/table">
            <a:tbl>
              <a:tblPr>
                <a:noFill/>
                <a:tableStyleId>{24F1CE3E-EB7A-417F-8B64-5E0BF39D86D0}</a:tableStyleId>
              </a:tblPr>
              <a:tblGrid>
                <a:gridCol w="6836325"/>
                <a:gridCol w="6836325"/>
              </a:tblGrid>
              <a:tr h="792450">
                <a:tc>
                  <a:txBody>
                    <a:bodyPr/>
                    <a:lstStyle/>
                    <a:p>
                      <a:pPr indent="0" lvl="0" marL="0" rtl="0" algn="ctr">
                        <a:spcBef>
                          <a:spcPts val="0"/>
                        </a:spcBef>
                        <a:spcAft>
                          <a:spcPts val="0"/>
                        </a:spcAft>
                        <a:buNone/>
                      </a:pPr>
                      <a:r>
                        <a:rPr lang="en-US" sz="4000">
                          <a:latin typeface="Nunito"/>
                          <a:ea typeface="Nunito"/>
                          <a:cs typeface="Nunito"/>
                          <a:sym typeface="Nunito"/>
                        </a:rPr>
                        <a:t>Parameter</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Value (mm)</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L</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29</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W</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40</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Wf (feed line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3.1</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Fi (inset slot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5.541</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Inset slot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1</a:t>
                      </a:r>
                      <a:endParaRPr sz="4000">
                        <a:latin typeface="Nunito"/>
                        <a:ea typeface="Nunito"/>
                        <a:cs typeface="Nunito"/>
                        <a:sym typeface="Nunito"/>
                      </a:endParaRPr>
                    </a:p>
                  </a:txBody>
                  <a:tcPr marT="91425" marB="91425" marR="91425" marL="91425"/>
                </a:tc>
              </a:tr>
              <a:tr h="792450">
                <a:tc>
                  <a:txBody>
                    <a:bodyPr/>
                    <a:lstStyle/>
                    <a:p>
                      <a:pPr indent="0" lvl="0" marL="0" rtl="0" algn="ctr">
                        <a:spcBef>
                          <a:spcPts val="0"/>
                        </a:spcBef>
                        <a:spcAft>
                          <a:spcPts val="0"/>
                        </a:spcAft>
                        <a:buNone/>
                      </a:pPr>
                      <a:r>
                        <a:rPr lang="en-US" sz="4000">
                          <a:latin typeface="Nunito"/>
                          <a:ea typeface="Nunito"/>
                          <a:cs typeface="Nunito"/>
                          <a:sym typeface="Nunito"/>
                        </a:rPr>
                        <a:t>Feed line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25</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Distance of feed from edge</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3</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Ground plane slot width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W/2.3 = 17.39</a:t>
                      </a:r>
                      <a:endParaRPr sz="4000">
                        <a:latin typeface="Nunito"/>
                        <a:ea typeface="Nunito"/>
                        <a:cs typeface="Nunito"/>
                        <a:sym typeface="Nunito"/>
                      </a:endParaRPr>
                    </a:p>
                  </a:txBody>
                  <a:tcPr marT="91425" marB="91425" marR="91425" marL="91425"/>
                </a:tc>
              </a:tr>
              <a:tr h="100000">
                <a:tc>
                  <a:txBody>
                    <a:bodyPr/>
                    <a:lstStyle/>
                    <a:p>
                      <a:pPr indent="0" lvl="0" marL="0" rtl="0" algn="ctr">
                        <a:spcBef>
                          <a:spcPts val="0"/>
                        </a:spcBef>
                        <a:spcAft>
                          <a:spcPts val="0"/>
                        </a:spcAft>
                        <a:buNone/>
                      </a:pPr>
                      <a:r>
                        <a:rPr lang="en-US" sz="4000">
                          <a:latin typeface="Nunito"/>
                          <a:ea typeface="Nunito"/>
                          <a:cs typeface="Nunito"/>
                          <a:sym typeface="Nunito"/>
                        </a:rPr>
                        <a:t>Ground plane slot length</a:t>
                      </a:r>
                      <a:endParaRPr sz="40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US" sz="4000">
                          <a:latin typeface="Nunito"/>
                          <a:ea typeface="Nunito"/>
                          <a:cs typeface="Nunito"/>
                          <a:sym typeface="Nunito"/>
                        </a:rPr>
                        <a:t>L/5 = 5.8</a:t>
                      </a:r>
                      <a:endParaRPr sz="40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3907884ad8_0_2"/>
          <p:cNvSpPr txBox="1"/>
          <p:nvPr/>
        </p:nvSpPr>
        <p:spPr>
          <a:xfrm>
            <a:off x="496625" y="4200725"/>
            <a:ext cx="23880900" cy="584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7000">
                <a:solidFill>
                  <a:schemeClr val="dk1"/>
                </a:solidFill>
                <a:latin typeface="Nunito"/>
                <a:ea typeface="Nunito"/>
                <a:cs typeface="Nunito"/>
                <a:sym typeface="Nunito"/>
              </a:rPr>
              <a:t>To design a dual-band printed antenna radiating around 1.8 and 2.4 GHz in the broadside direction. The feed should be given using a microstrip line. The gain of the antenna in both operating frequencies should be above 3.0 dBi.</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60" name="Google Shape;260;g23907884ad8_0_2"/>
          <p:cNvSpPr txBox="1"/>
          <p:nvPr/>
        </p:nvSpPr>
        <p:spPr>
          <a:xfrm>
            <a:off x="2465675" y="427575"/>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Objective</a:t>
            </a:r>
            <a:endParaRPr b="1" i="0" sz="13900" u="none" cap="none" strike="noStrike">
              <a:solidFill>
                <a:schemeClr val="dk1"/>
              </a:solidFill>
              <a:latin typeface="Nunito"/>
              <a:ea typeface="Nunito"/>
              <a:cs typeface="Nunito"/>
              <a:sym typeface="Nunito"/>
            </a:endParaRPr>
          </a:p>
        </p:txBody>
      </p:sp>
      <p:sp>
        <p:nvSpPr>
          <p:cNvPr id="261" name="Google Shape;261;g23907884ad8_0_2"/>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23907884ad8_1_146"/>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495" name="Google Shape;495;g23907884ad8_1_146"/>
          <p:cNvPicPr preferRelativeResize="0"/>
          <p:nvPr/>
        </p:nvPicPr>
        <p:blipFill>
          <a:blip r:embed="rId3">
            <a:alphaModFix/>
          </a:blip>
          <a:stretch>
            <a:fillRect/>
          </a:stretch>
        </p:blipFill>
        <p:spPr>
          <a:xfrm>
            <a:off x="1854925" y="2084513"/>
            <a:ext cx="20957225" cy="8196326"/>
          </a:xfrm>
          <a:prstGeom prst="rect">
            <a:avLst/>
          </a:prstGeom>
          <a:noFill/>
          <a:ln>
            <a:noFill/>
          </a:ln>
        </p:spPr>
      </p:pic>
      <p:sp>
        <p:nvSpPr>
          <p:cNvPr id="496" name="Google Shape;496;g23907884ad8_1_146"/>
          <p:cNvSpPr txBox="1"/>
          <p:nvPr/>
        </p:nvSpPr>
        <p:spPr>
          <a:xfrm>
            <a:off x="3714125" y="11144625"/>
            <a:ext cx="16344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S parameter plot. Ideally, the S parameter value for both 1.8 GHz and 2.4 GHz should be well below -10 dB. It can be seen that the S parameter value of 1.8 GHz is -17.23 dB, while that of 2.4 GHz is -22.16 dB. Thus, the plot is ideal.</a:t>
            </a:r>
            <a:endParaRPr sz="2500">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3907884ad8_1_152"/>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503" name="Google Shape;503;g23907884ad8_1_152"/>
          <p:cNvPicPr preferRelativeResize="0"/>
          <p:nvPr/>
        </p:nvPicPr>
        <p:blipFill rotWithShape="1">
          <a:blip r:embed="rId3">
            <a:alphaModFix/>
          </a:blip>
          <a:srcRect b="1302" l="0" r="0" t="0"/>
          <a:stretch/>
        </p:blipFill>
        <p:spPr>
          <a:xfrm>
            <a:off x="3222425" y="1087275"/>
            <a:ext cx="17428876" cy="10602276"/>
          </a:xfrm>
          <a:prstGeom prst="rect">
            <a:avLst/>
          </a:prstGeom>
          <a:noFill/>
          <a:ln>
            <a:noFill/>
          </a:ln>
        </p:spPr>
      </p:pic>
      <p:sp>
        <p:nvSpPr>
          <p:cNvPr id="504" name="Google Shape;504;g23907884ad8_1_152"/>
          <p:cNvSpPr txBox="1"/>
          <p:nvPr/>
        </p:nvSpPr>
        <p:spPr>
          <a:xfrm>
            <a:off x="5741738" y="11814750"/>
            <a:ext cx="12346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Gain Total plot (in dB). The gain at 2.4 GHz is 5 dB and the gain at 1.8 GHz is 2. Even though the gain is not 3 dB at 1.8 GHz, the proof of concept has been verified for this antenna design.</a:t>
            </a:r>
            <a:endParaRPr sz="25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3907884ad8_1_158"/>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511" name="Google Shape;511;g23907884ad8_1_158"/>
          <p:cNvPicPr preferRelativeResize="0"/>
          <p:nvPr/>
        </p:nvPicPr>
        <p:blipFill>
          <a:blip r:embed="rId3">
            <a:alphaModFix/>
          </a:blip>
          <a:stretch>
            <a:fillRect/>
          </a:stretch>
        </p:blipFill>
        <p:spPr>
          <a:xfrm>
            <a:off x="991675" y="948425"/>
            <a:ext cx="9698374" cy="9063625"/>
          </a:xfrm>
          <a:prstGeom prst="rect">
            <a:avLst/>
          </a:prstGeom>
          <a:noFill/>
          <a:ln>
            <a:noFill/>
          </a:ln>
        </p:spPr>
      </p:pic>
      <p:pic>
        <p:nvPicPr>
          <p:cNvPr id="512" name="Google Shape;512;g23907884ad8_1_158"/>
          <p:cNvPicPr preferRelativeResize="0"/>
          <p:nvPr/>
        </p:nvPicPr>
        <p:blipFill>
          <a:blip r:embed="rId4">
            <a:alphaModFix/>
          </a:blip>
          <a:stretch>
            <a:fillRect/>
          </a:stretch>
        </p:blipFill>
        <p:spPr>
          <a:xfrm>
            <a:off x="11776625" y="1455550"/>
            <a:ext cx="11769451" cy="8049376"/>
          </a:xfrm>
          <a:prstGeom prst="rect">
            <a:avLst/>
          </a:prstGeom>
          <a:noFill/>
          <a:ln>
            <a:noFill/>
          </a:ln>
        </p:spPr>
      </p:pic>
      <p:sp>
        <p:nvSpPr>
          <p:cNvPr id="513" name="Google Shape;513;g23907884ad8_1_158"/>
          <p:cNvSpPr txBox="1"/>
          <p:nvPr/>
        </p:nvSpPr>
        <p:spPr>
          <a:xfrm>
            <a:off x="5609238" y="10268675"/>
            <a:ext cx="1234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Z parameter,  Real(Red) and Imaginary(Green)</a:t>
            </a:r>
            <a:endParaRPr sz="2500">
              <a:latin typeface="Nunito"/>
              <a:ea typeface="Nunito"/>
              <a:cs typeface="Nunito"/>
              <a:sym typeface="Nunito"/>
            </a:endParaRPr>
          </a:p>
          <a:p>
            <a:pPr indent="0" lvl="0" marL="0" rtl="0" algn="l">
              <a:spcBef>
                <a:spcPts val="0"/>
              </a:spcBef>
              <a:spcAft>
                <a:spcPts val="0"/>
              </a:spcAft>
              <a:buNone/>
            </a:pPr>
            <a:r>
              <a:t/>
            </a:r>
            <a:endParaRPr sz="2500">
              <a:latin typeface="Nunito"/>
              <a:ea typeface="Nunito"/>
              <a:cs typeface="Nunito"/>
              <a:sym typeface="Nunito"/>
            </a:endParaRPr>
          </a:p>
          <a:p>
            <a:pPr indent="0" lvl="0" marL="0" rtl="0" algn="l">
              <a:spcBef>
                <a:spcPts val="0"/>
              </a:spcBef>
              <a:spcAft>
                <a:spcPts val="0"/>
              </a:spcAft>
              <a:buNone/>
            </a:pPr>
            <a:r>
              <a:rPr lang="en-US" sz="2500">
                <a:latin typeface="Nunito"/>
                <a:ea typeface="Nunito"/>
                <a:cs typeface="Nunito"/>
                <a:sym typeface="Nunito"/>
              </a:rPr>
              <a:t>Real Parameter for both frequencies is close to 50 ohms relating to impedance matching and imaginary part is close to 0.</a:t>
            </a:r>
            <a:endParaRPr sz="25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3907884ad8_1_165"/>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sp>
        <p:nvSpPr>
          <p:cNvPr id="520" name="Google Shape;520;g23907884ad8_1_165"/>
          <p:cNvSpPr txBox="1"/>
          <p:nvPr/>
        </p:nvSpPr>
        <p:spPr>
          <a:xfrm>
            <a:off x="5609238" y="10268675"/>
            <a:ext cx="12346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VSWR Plot: The Plot for VSWR in general should be less than 2. For 2.4 GHz, It is 1.16 and for 1.8 GHz, it is 1.31 which are both acceptable.</a:t>
            </a:r>
            <a:endParaRPr sz="2500">
              <a:latin typeface="Nunito"/>
              <a:ea typeface="Nunito"/>
              <a:cs typeface="Nunito"/>
              <a:sym typeface="Nunito"/>
            </a:endParaRPr>
          </a:p>
        </p:txBody>
      </p:sp>
      <p:pic>
        <p:nvPicPr>
          <p:cNvPr id="521" name="Google Shape;521;g23907884ad8_1_165"/>
          <p:cNvPicPr preferRelativeResize="0"/>
          <p:nvPr/>
        </p:nvPicPr>
        <p:blipFill>
          <a:blip r:embed="rId3">
            <a:alphaModFix/>
          </a:blip>
          <a:stretch>
            <a:fillRect/>
          </a:stretch>
        </p:blipFill>
        <p:spPr>
          <a:xfrm>
            <a:off x="4216425" y="483675"/>
            <a:ext cx="14377622" cy="9608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3907884ad8_1_174"/>
          <p:cNvSpPr txBox="1"/>
          <p:nvPr>
            <p:ph idx="12" type="sldNum"/>
          </p:nvPr>
        </p:nvSpPr>
        <p:spPr>
          <a:xfrm>
            <a:off x="22812148" y="12666269"/>
            <a:ext cx="1462800" cy="1050000"/>
          </a:xfrm>
          <a:prstGeom prst="rect">
            <a:avLst/>
          </a:prstGeom>
        </p:spPr>
        <p:txBody>
          <a:bodyPr anchorCtr="0" anchor="t" bIns="223450" lIns="223450" spcFirstLastPara="1" rIns="223450" wrap="square" tIns="223450">
            <a:noAutofit/>
          </a:bodyPr>
          <a:lstStyle/>
          <a:p>
            <a:pPr indent="0" lvl="0" marL="0" rtl="0" algn="r">
              <a:spcBef>
                <a:spcPts val="0"/>
              </a:spcBef>
              <a:spcAft>
                <a:spcPts val="0"/>
              </a:spcAft>
              <a:buClr>
                <a:srgbClr val="000000"/>
              </a:buClr>
              <a:buSzPts val="3200"/>
              <a:buFont typeface="Arial"/>
              <a:buNone/>
            </a:pPr>
            <a:fld id="{00000000-1234-1234-1234-123412341234}" type="slidenum">
              <a:rPr lang="en-US"/>
              <a:t>‹#›</a:t>
            </a:fld>
            <a:endParaRPr/>
          </a:p>
        </p:txBody>
      </p:sp>
      <p:pic>
        <p:nvPicPr>
          <p:cNvPr id="528" name="Google Shape;528;g23907884ad8_1_174"/>
          <p:cNvPicPr preferRelativeResize="0"/>
          <p:nvPr/>
        </p:nvPicPr>
        <p:blipFill>
          <a:blip r:embed="rId3">
            <a:alphaModFix/>
          </a:blip>
          <a:stretch>
            <a:fillRect/>
          </a:stretch>
        </p:blipFill>
        <p:spPr>
          <a:xfrm>
            <a:off x="1521800" y="2345975"/>
            <a:ext cx="9520100" cy="7401350"/>
          </a:xfrm>
          <a:prstGeom prst="rect">
            <a:avLst/>
          </a:prstGeom>
          <a:noFill/>
          <a:ln>
            <a:noFill/>
          </a:ln>
        </p:spPr>
      </p:pic>
      <p:pic>
        <p:nvPicPr>
          <p:cNvPr id="529" name="Google Shape;529;g23907884ad8_1_174"/>
          <p:cNvPicPr preferRelativeResize="0"/>
          <p:nvPr/>
        </p:nvPicPr>
        <p:blipFill>
          <a:blip r:embed="rId4">
            <a:alphaModFix/>
          </a:blip>
          <a:stretch>
            <a:fillRect/>
          </a:stretch>
        </p:blipFill>
        <p:spPr>
          <a:xfrm>
            <a:off x="13849850" y="2869100"/>
            <a:ext cx="8816475" cy="6355100"/>
          </a:xfrm>
          <a:prstGeom prst="rect">
            <a:avLst/>
          </a:prstGeom>
          <a:noFill/>
          <a:ln>
            <a:noFill/>
          </a:ln>
        </p:spPr>
      </p:pic>
      <p:sp>
        <p:nvSpPr>
          <p:cNvPr id="530" name="Google Shape;530;g23907884ad8_1_174"/>
          <p:cNvSpPr txBox="1"/>
          <p:nvPr/>
        </p:nvSpPr>
        <p:spPr>
          <a:xfrm>
            <a:off x="563074" y="9525600"/>
            <a:ext cx="11013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3D Gain Total plot for 1.8 GHz. It can be seen that the maximum gain is 1.97 dB in broadside direction.</a:t>
            </a:r>
            <a:endParaRPr sz="2500">
              <a:latin typeface="Nunito"/>
              <a:ea typeface="Nunito"/>
              <a:cs typeface="Nunito"/>
              <a:sym typeface="Nunito"/>
            </a:endParaRPr>
          </a:p>
        </p:txBody>
      </p:sp>
      <p:sp>
        <p:nvSpPr>
          <p:cNvPr id="531" name="Google Shape;531;g23907884ad8_1_174"/>
          <p:cNvSpPr txBox="1"/>
          <p:nvPr/>
        </p:nvSpPr>
        <p:spPr>
          <a:xfrm>
            <a:off x="12863299" y="9525600"/>
            <a:ext cx="11013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Nunito"/>
                <a:ea typeface="Nunito"/>
                <a:cs typeface="Nunito"/>
                <a:sym typeface="Nunito"/>
              </a:rPr>
              <a:t>3D Gain Total plot for 2.4 GHz. It can be seen that the maximum gain is 4.98 dB in broadside direction.</a:t>
            </a:r>
            <a:endParaRPr sz="2500">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21d4ae993fb_0_1"/>
          <p:cNvSpPr txBox="1"/>
          <p:nvPr/>
        </p:nvSpPr>
        <p:spPr>
          <a:xfrm>
            <a:off x="496625" y="3525250"/>
            <a:ext cx="23880900" cy="6249300"/>
          </a:xfrm>
          <a:prstGeom prst="rect">
            <a:avLst/>
          </a:prstGeom>
          <a:noFill/>
          <a:ln>
            <a:noFill/>
          </a:ln>
        </p:spPr>
        <p:txBody>
          <a:bodyPr anchorCtr="0" anchor="t" bIns="45700" lIns="91425" spcFirstLastPara="1" rIns="91425" wrap="square" tIns="45700">
            <a:spAutoFit/>
          </a:bodyPr>
          <a:lstStyle/>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After testing various antenna designs, it has been determined that the microstrip patch antenna with defected ground plane works best for dualband radiation in 1.8 GHz and 2.4 GHz.</a:t>
            </a:r>
            <a:endParaRPr sz="5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The S parameter plot shows respectable results for both frequency ranges. Gain for 1.8 GHz is around 2 dB and for 2.4 GHz, it is around 5 dB. Thus, there is scope for further improvement of the 1.8 GHz gain to 3 dB by testing different patterns of ground plane defects.</a:t>
            </a:r>
            <a:endParaRPr sz="5000">
              <a:solidFill>
                <a:schemeClr val="dk1"/>
              </a:solidFill>
              <a:latin typeface="Nunito"/>
              <a:ea typeface="Nunito"/>
              <a:cs typeface="Nunito"/>
              <a:sym typeface="Nunito"/>
            </a:endParaRPr>
          </a:p>
        </p:txBody>
      </p:sp>
      <p:sp>
        <p:nvSpPr>
          <p:cNvPr id="537" name="Google Shape;537;g21d4ae993fb_0_1"/>
          <p:cNvSpPr txBox="1"/>
          <p:nvPr/>
        </p:nvSpPr>
        <p:spPr>
          <a:xfrm>
            <a:off x="2465675" y="427575"/>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Conclusion and future work</a:t>
            </a:r>
            <a:endParaRPr b="1" i="0" sz="13900" u="none" cap="none" strike="noStrike">
              <a:solidFill>
                <a:schemeClr val="dk1"/>
              </a:solidFill>
              <a:latin typeface="Nunito"/>
              <a:ea typeface="Nunito"/>
              <a:cs typeface="Nunito"/>
              <a:sym typeface="Nunito"/>
            </a:endParaRPr>
          </a:p>
        </p:txBody>
      </p:sp>
      <p:sp>
        <p:nvSpPr>
          <p:cNvPr id="538" name="Google Shape;538;g21d4ae993fb_0_1"/>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3907884ad8_0_126"/>
          <p:cNvSpPr txBox="1"/>
          <p:nvPr/>
        </p:nvSpPr>
        <p:spPr>
          <a:xfrm>
            <a:off x="-486150" y="2671625"/>
            <a:ext cx="24761100" cy="121599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[1] </a:t>
            </a:r>
            <a:r>
              <a:rPr lang="en-US" sz="4000" u="sng">
                <a:solidFill>
                  <a:schemeClr val="hlink"/>
                </a:solidFill>
                <a:latin typeface="Nunito"/>
                <a:ea typeface="Nunito"/>
                <a:cs typeface="Nunito"/>
                <a:sym typeface="Nunito"/>
                <a:hlinkClick r:id="rId3"/>
              </a:rPr>
              <a:t>https://www.iexplainall.com/2020/05/design-equations-of-rectangular.html</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[2] Balanis, C., 2005. Antenna theory. New York: Wiley-Interscience.</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[3] </a:t>
            </a:r>
            <a:r>
              <a:rPr lang="en-US" sz="4000" u="sng">
                <a:solidFill>
                  <a:schemeClr val="hlink"/>
                </a:solidFill>
                <a:latin typeface="Nunito"/>
                <a:ea typeface="Nunito"/>
                <a:cs typeface="Nunito"/>
                <a:sym typeface="Nunito"/>
                <a:hlinkClick r:id="rId4"/>
              </a:rPr>
              <a:t>https://www.everythingrf.com/rf-calculators/microstrip-width-calculator</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[4] A. A. A. Alsaleh, M. R. Islam, M. A. W. Nordin and S. Al-Askari, "Design and Optimization of Dual Band Microstip Patch Antenna Using Slots Pair," 2016 International Conference on Computer and Communication Engineering (ICCCE), Kuala Lumpur, Malaysia, 2016, pp. 439-442.</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[5]A low profile rectangular patch microstrip antenna for dual-band operation of wireless communication system. IOP Conference Series Materials Science and Engineering 309(1):012046</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[6] Kaur, J., &amp; Khanna, R. (2014). Development of dual-band microstrip patch antenna for WLAN/MIMO/WIMAX/AMSAT/WAVE applications. Microwave and Optical Technology Letters, 56(4), 988–993.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[7] Ali, Imad &amp; Chang, Ronald. (2015). Design of Dual-Band Microstrip Patch Antenna with Defected Ground Plane for Modern Wireless Applications. 1-5. 10.1109/VTCFall.2015.7390887. </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rPr lang="en-US" sz="4000">
                <a:solidFill>
                  <a:schemeClr val="dk1"/>
                </a:solidFill>
                <a:latin typeface="Nunito"/>
                <a:ea typeface="Nunito"/>
                <a:cs typeface="Nunito"/>
                <a:sym typeface="Nunito"/>
              </a:rPr>
              <a:t>[8] Gautam, A. K., Bisht, A., &amp; Kanaujia, B. K. (2016). A wideband antenna with defected ground plane for WLAN/WiMAX applications. AEU-International Journal of Electronics and Communications, 70(3), 354-358.</a:t>
            </a:r>
            <a:endParaRPr sz="4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544" name="Google Shape;544;g23907884ad8_0_126"/>
          <p:cNvSpPr txBox="1"/>
          <p:nvPr/>
        </p:nvSpPr>
        <p:spPr>
          <a:xfrm>
            <a:off x="2217425" y="424325"/>
            <a:ext cx="199428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14000">
                <a:solidFill>
                  <a:schemeClr val="dk1"/>
                </a:solidFill>
                <a:latin typeface="Nunito"/>
                <a:ea typeface="Nunito"/>
                <a:cs typeface="Nunito"/>
                <a:sym typeface="Nunito"/>
              </a:rPr>
              <a:t>References</a:t>
            </a:r>
            <a:endParaRPr b="1" i="0" sz="14000" u="none" cap="none" strike="noStrike">
              <a:solidFill>
                <a:schemeClr val="dk1"/>
              </a:solidFill>
              <a:latin typeface="Nunito"/>
              <a:ea typeface="Nunito"/>
              <a:cs typeface="Nunito"/>
              <a:sym typeface="Nunito"/>
            </a:endParaRPr>
          </a:p>
        </p:txBody>
      </p:sp>
      <p:sp>
        <p:nvSpPr>
          <p:cNvPr id="545" name="Google Shape;545;g23907884ad8_0_126"/>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grpSp>
        <p:nvGrpSpPr>
          <p:cNvPr id="546" name="Google Shape;546;g23907884ad8_0_126"/>
          <p:cNvGrpSpPr/>
          <p:nvPr/>
        </p:nvGrpSpPr>
        <p:grpSpPr>
          <a:xfrm>
            <a:off x="-78750" y="-2417368"/>
            <a:ext cx="24535151" cy="4304371"/>
            <a:chOff x="0" y="-156114"/>
            <a:chExt cx="24535151" cy="4304371"/>
          </a:xfrm>
        </p:grpSpPr>
        <p:sp>
          <p:nvSpPr>
            <p:cNvPr id="547" name="Google Shape;547;g23907884ad8_0_126"/>
            <p:cNvSpPr/>
            <p:nvPr/>
          </p:nvSpPr>
          <p:spPr>
            <a:xfrm>
              <a:off x="23378291" y="2431564"/>
              <a:ext cx="1134323" cy="1716693"/>
            </a:xfrm>
            <a:custGeom>
              <a:rect b="b" l="l" r="r" t="t"/>
              <a:pathLst>
                <a:path extrusionOk="0" h="1740" w="1152">
                  <a:moveTo>
                    <a:pt x="0" y="1739"/>
                  </a:moveTo>
                  <a:lnTo>
                    <a:pt x="1151" y="918"/>
                  </a:lnTo>
                  <a:lnTo>
                    <a:pt x="1151" y="0"/>
                  </a:lnTo>
                  <a:lnTo>
                    <a:pt x="0" y="1739"/>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48" name="Google Shape;548;g23907884ad8_0_126"/>
            <p:cNvSpPr/>
            <p:nvPr/>
          </p:nvSpPr>
          <p:spPr>
            <a:xfrm>
              <a:off x="23079220" y="-88970"/>
              <a:ext cx="1455931" cy="4233064"/>
            </a:xfrm>
            <a:custGeom>
              <a:rect b="b" l="l" r="r" t="t"/>
              <a:pathLst>
                <a:path extrusionOk="0" h="4296" w="1479">
                  <a:moveTo>
                    <a:pt x="0" y="0"/>
                  </a:moveTo>
                  <a:lnTo>
                    <a:pt x="327" y="4295"/>
                  </a:lnTo>
                  <a:lnTo>
                    <a:pt x="1478" y="2556"/>
                  </a:lnTo>
                  <a:lnTo>
                    <a:pt x="147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49" name="Google Shape;549;g23907884ad8_0_126"/>
            <p:cNvSpPr/>
            <p:nvPr/>
          </p:nvSpPr>
          <p:spPr>
            <a:xfrm>
              <a:off x="20776620" y="-88970"/>
              <a:ext cx="2646749" cy="4233064"/>
            </a:xfrm>
            <a:custGeom>
              <a:rect b="b" l="l" r="r" t="t"/>
              <a:pathLst>
                <a:path extrusionOk="0" h="4296" w="2687">
                  <a:moveTo>
                    <a:pt x="0" y="0"/>
                  </a:moveTo>
                  <a:lnTo>
                    <a:pt x="2686" y="4295"/>
                  </a:lnTo>
                  <a:lnTo>
                    <a:pt x="235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0" name="Google Shape;550;g23907884ad8_0_126"/>
            <p:cNvSpPr/>
            <p:nvPr/>
          </p:nvSpPr>
          <p:spPr>
            <a:xfrm>
              <a:off x="20420244" y="-88970"/>
              <a:ext cx="3003128" cy="4233064"/>
            </a:xfrm>
            <a:custGeom>
              <a:rect b="b" l="l" r="r" t="t"/>
              <a:pathLst>
                <a:path extrusionOk="0" h="4296" w="3049">
                  <a:moveTo>
                    <a:pt x="0" y="0"/>
                  </a:moveTo>
                  <a:lnTo>
                    <a:pt x="43" y="3187"/>
                  </a:lnTo>
                  <a:lnTo>
                    <a:pt x="3048" y="4295"/>
                  </a:lnTo>
                  <a:lnTo>
                    <a:pt x="362"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1" name="Google Shape;551;g23907884ad8_0_126"/>
            <p:cNvSpPr/>
            <p:nvPr/>
          </p:nvSpPr>
          <p:spPr>
            <a:xfrm>
              <a:off x="17677877" y="-88971"/>
              <a:ext cx="2785821" cy="3142196"/>
            </a:xfrm>
            <a:custGeom>
              <a:rect b="b" l="l" r="r" t="t"/>
              <a:pathLst>
                <a:path extrusionOk="0" h="3188" w="2826">
                  <a:moveTo>
                    <a:pt x="2126" y="0"/>
                  </a:moveTo>
                  <a:lnTo>
                    <a:pt x="0" y="1954"/>
                  </a:lnTo>
                  <a:lnTo>
                    <a:pt x="2825" y="3187"/>
                  </a:lnTo>
                  <a:lnTo>
                    <a:pt x="2782" y="0"/>
                  </a:lnTo>
                  <a:lnTo>
                    <a:pt x="2126"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2" name="Google Shape;552;g23907884ad8_0_126"/>
            <p:cNvSpPr/>
            <p:nvPr/>
          </p:nvSpPr>
          <p:spPr>
            <a:xfrm>
              <a:off x="17608342" y="-88971"/>
              <a:ext cx="2168687" cy="1925304"/>
            </a:xfrm>
            <a:custGeom>
              <a:rect b="b" l="l" r="r" t="t"/>
              <a:pathLst>
                <a:path extrusionOk="0" h="1955" w="2199">
                  <a:moveTo>
                    <a:pt x="0" y="0"/>
                  </a:moveTo>
                  <a:lnTo>
                    <a:pt x="72" y="1954"/>
                  </a:lnTo>
                  <a:lnTo>
                    <a:pt x="2198"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3" name="Google Shape;553;g23907884ad8_0_126"/>
            <p:cNvSpPr/>
            <p:nvPr/>
          </p:nvSpPr>
          <p:spPr>
            <a:xfrm>
              <a:off x="14888519" y="-88734"/>
              <a:ext cx="2811901" cy="1925304"/>
            </a:xfrm>
            <a:custGeom>
              <a:rect b="b" l="l" r="r" t="t"/>
              <a:pathLst>
                <a:path extrusionOk="0" h="1955" w="2852">
                  <a:moveTo>
                    <a:pt x="0" y="0"/>
                  </a:moveTo>
                  <a:lnTo>
                    <a:pt x="2851" y="1954"/>
                  </a:lnTo>
                  <a:lnTo>
                    <a:pt x="2779" y="0"/>
                  </a:lnTo>
                  <a:lnTo>
                    <a:pt x="0" y="0"/>
                  </a:ln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4" name="Google Shape;554;g23907884ad8_0_126"/>
            <p:cNvSpPr/>
            <p:nvPr/>
          </p:nvSpPr>
          <p:spPr>
            <a:xfrm>
              <a:off x="13589856" y="-88970"/>
              <a:ext cx="4137445" cy="3520304"/>
            </a:xfrm>
            <a:custGeom>
              <a:rect b="b" l="l" r="r" t="t"/>
              <a:pathLst>
                <a:path extrusionOk="0" h="3572" w="4196">
                  <a:moveTo>
                    <a:pt x="0" y="0"/>
                  </a:moveTo>
                  <a:lnTo>
                    <a:pt x="1886" y="3571"/>
                  </a:lnTo>
                  <a:lnTo>
                    <a:pt x="4195" y="1954"/>
                  </a:lnTo>
                  <a:lnTo>
                    <a:pt x="1344" y="0"/>
                  </a:lnTo>
                  <a:lnTo>
                    <a:pt x="0" y="0"/>
                  </a:lnTo>
                </a:path>
              </a:pathLst>
            </a:custGeom>
            <a:solidFill>
              <a:srgbClr val="78E0E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5" name="Google Shape;555;g23907884ad8_0_126"/>
            <p:cNvSpPr/>
            <p:nvPr/>
          </p:nvSpPr>
          <p:spPr>
            <a:xfrm>
              <a:off x="11104147" y="-111272"/>
              <a:ext cx="4346057" cy="3520304"/>
            </a:xfrm>
            <a:custGeom>
              <a:rect b="b" l="l" r="r" t="t"/>
              <a:pathLst>
                <a:path extrusionOk="0" h="3572" w="4408">
                  <a:moveTo>
                    <a:pt x="965" y="0"/>
                  </a:moveTo>
                  <a:lnTo>
                    <a:pt x="0" y="1760"/>
                  </a:lnTo>
                  <a:lnTo>
                    <a:pt x="4407" y="3571"/>
                  </a:lnTo>
                  <a:lnTo>
                    <a:pt x="2521" y="0"/>
                  </a:lnTo>
                  <a:lnTo>
                    <a:pt x="965"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6" name="Google Shape;556;g23907884ad8_0_126"/>
            <p:cNvSpPr/>
            <p:nvPr/>
          </p:nvSpPr>
          <p:spPr>
            <a:xfrm>
              <a:off x="9793019" y="-88970"/>
              <a:ext cx="369415" cy="195571"/>
            </a:xfrm>
            <a:custGeom>
              <a:rect b="b" l="l" r="r" t="t"/>
              <a:pathLst>
                <a:path extrusionOk="0" h="198" w="374">
                  <a:moveTo>
                    <a:pt x="112" y="0"/>
                  </a:moveTo>
                  <a:lnTo>
                    <a:pt x="0" y="197"/>
                  </a:lnTo>
                  <a:lnTo>
                    <a:pt x="373" y="0"/>
                  </a:lnTo>
                  <a:lnTo>
                    <a:pt x="112"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7" name="Google Shape;557;g23907884ad8_0_126"/>
            <p:cNvSpPr/>
            <p:nvPr/>
          </p:nvSpPr>
          <p:spPr>
            <a:xfrm>
              <a:off x="9698211" y="-88970"/>
              <a:ext cx="225996" cy="195571"/>
            </a:xfrm>
            <a:custGeom>
              <a:rect b="b" l="l" r="r" t="t"/>
              <a:pathLst>
                <a:path extrusionOk="0" h="198" w="231">
                  <a:moveTo>
                    <a:pt x="0" y="0"/>
                  </a:moveTo>
                  <a:lnTo>
                    <a:pt x="118" y="197"/>
                  </a:lnTo>
                  <a:lnTo>
                    <a:pt x="230" y="0"/>
                  </a:lnTo>
                  <a:lnTo>
                    <a:pt x="0"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8" name="Google Shape;558;g23907884ad8_0_126"/>
            <p:cNvSpPr/>
            <p:nvPr/>
          </p:nvSpPr>
          <p:spPr>
            <a:xfrm>
              <a:off x="8502000" y="61758"/>
              <a:ext cx="2646751" cy="2259952"/>
            </a:xfrm>
            <a:custGeom>
              <a:rect b="b" l="l" r="r" t="t"/>
              <a:pathLst>
                <a:path extrusionOk="0" h="2292" w="2686">
                  <a:moveTo>
                    <a:pt x="2685" y="1563"/>
                  </a:moveTo>
                  <a:lnTo>
                    <a:pt x="1308" y="0"/>
                  </a:lnTo>
                  <a:lnTo>
                    <a:pt x="0" y="2291"/>
                  </a:lnTo>
                  <a:lnTo>
                    <a:pt x="2685" y="156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59" name="Google Shape;559;g23907884ad8_0_126"/>
            <p:cNvSpPr/>
            <p:nvPr/>
          </p:nvSpPr>
          <p:spPr>
            <a:xfrm>
              <a:off x="6821130" y="61996"/>
              <a:ext cx="2985739" cy="2259952"/>
            </a:xfrm>
            <a:custGeom>
              <a:rect b="b" l="l" r="r" t="t"/>
              <a:pathLst>
                <a:path extrusionOk="0" h="2292" w="3030">
                  <a:moveTo>
                    <a:pt x="3029" y="0"/>
                  </a:moveTo>
                  <a:lnTo>
                    <a:pt x="0" y="624"/>
                  </a:lnTo>
                  <a:lnTo>
                    <a:pt x="1721" y="2291"/>
                  </a:lnTo>
                  <a:lnTo>
                    <a:pt x="3029"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0" name="Google Shape;560;g23907884ad8_0_126"/>
            <p:cNvSpPr/>
            <p:nvPr/>
          </p:nvSpPr>
          <p:spPr>
            <a:xfrm>
              <a:off x="6829814" y="-88970"/>
              <a:ext cx="2985739" cy="808365"/>
            </a:xfrm>
            <a:custGeom>
              <a:rect b="b" l="l" r="r" t="t"/>
              <a:pathLst>
                <a:path extrusionOk="0" h="822" w="3030">
                  <a:moveTo>
                    <a:pt x="61" y="0"/>
                  </a:moveTo>
                  <a:lnTo>
                    <a:pt x="0" y="821"/>
                  </a:lnTo>
                  <a:lnTo>
                    <a:pt x="3029" y="197"/>
                  </a:lnTo>
                  <a:lnTo>
                    <a:pt x="2911" y="0"/>
                  </a:lnTo>
                  <a:lnTo>
                    <a:pt x="61" y="0"/>
                  </a:lnTo>
                </a:path>
              </a:pathLst>
            </a:custGeom>
            <a:solidFill>
              <a:srgbClr val="0D45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1" name="Google Shape;561;g23907884ad8_0_126"/>
            <p:cNvSpPr/>
            <p:nvPr/>
          </p:nvSpPr>
          <p:spPr>
            <a:xfrm>
              <a:off x="5975275" y="-88970"/>
              <a:ext cx="943094" cy="808365"/>
            </a:xfrm>
            <a:custGeom>
              <a:rect b="b" l="l" r="r" t="t"/>
              <a:pathLst>
                <a:path extrusionOk="0" h="822" w="955">
                  <a:moveTo>
                    <a:pt x="0" y="0"/>
                  </a:moveTo>
                  <a:lnTo>
                    <a:pt x="893" y="821"/>
                  </a:lnTo>
                  <a:lnTo>
                    <a:pt x="954"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2" name="Google Shape;562;g23907884ad8_0_126"/>
            <p:cNvSpPr/>
            <p:nvPr/>
          </p:nvSpPr>
          <p:spPr>
            <a:xfrm>
              <a:off x="5608571" y="674793"/>
              <a:ext cx="2916205" cy="1642809"/>
            </a:xfrm>
            <a:custGeom>
              <a:rect b="b" l="l" r="r" t="t"/>
              <a:pathLst>
                <a:path extrusionOk="0" h="1668" w="2959">
                  <a:moveTo>
                    <a:pt x="2958" y="1667"/>
                  </a:moveTo>
                  <a:lnTo>
                    <a:pt x="1237" y="0"/>
                  </a:lnTo>
                  <a:lnTo>
                    <a:pt x="0" y="1323"/>
                  </a:lnTo>
                  <a:lnTo>
                    <a:pt x="2958" y="1667"/>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3" name="Google Shape;563;g23907884ad8_0_126"/>
            <p:cNvSpPr/>
            <p:nvPr/>
          </p:nvSpPr>
          <p:spPr>
            <a:xfrm>
              <a:off x="5092201" y="-155877"/>
              <a:ext cx="1760155" cy="2112182"/>
            </a:xfrm>
            <a:custGeom>
              <a:rect b="b" l="l" r="r" t="t"/>
              <a:pathLst>
                <a:path extrusionOk="0" h="2145" w="1787">
                  <a:moveTo>
                    <a:pt x="0" y="0"/>
                  </a:moveTo>
                  <a:lnTo>
                    <a:pt x="549" y="2144"/>
                  </a:lnTo>
                  <a:lnTo>
                    <a:pt x="1786" y="821"/>
                  </a:lnTo>
                  <a:lnTo>
                    <a:pt x="893"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4" name="Google Shape;564;g23907884ad8_0_126"/>
            <p:cNvSpPr/>
            <p:nvPr/>
          </p:nvSpPr>
          <p:spPr>
            <a:xfrm>
              <a:off x="443059" y="190760"/>
              <a:ext cx="5232649" cy="2977056"/>
            </a:xfrm>
            <a:custGeom>
              <a:rect b="b" l="l" r="r" t="t"/>
              <a:pathLst>
                <a:path extrusionOk="0" h="3020" w="5311">
                  <a:moveTo>
                    <a:pt x="5310" y="1771"/>
                  </a:moveTo>
                  <a:lnTo>
                    <a:pt x="853" y="0"/>
                  </a:lnTo>
                  <a:lnTo>
                    <a:pt x="0" y="3019"/>
                  </a:lnTo>
                  <a:lnTo>
                    <a:pt x="5310" y="1771"/>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5" name="Google Shape;565;g23907884ad8_0_126"/>
            <p:cNvSpPr/>
            <p:nvPr/>
          </p:nvSpPr>
          <p:spPr>
            <a:xfrm>
              <a:off x="1264131" y="-156113"/>
              <a:ext cx="4393861" cy="2112182"/>
            </a:xfrm>
            <a:custGeom>
              <a:rect b="b" l="l" r="r" t="t"/>
              <a:pathLst>
                <a:path extrusionOk="0" h="2145" w="4458">
                  <a:moveTo>
                    <a:pt x="936" y="0"/>
                  </a:moveTo>
                  <a:lnTo>
                    <a:pt x="0" y="373"/>
                  </a:lnTo>
                  <a:lnTo>
                    <a:pt x="4457" y="2144"/>
                  </a:lnTo>
                  <a:lnTo>
                    <a:pt x="3908" y="0"/>
                  </a:lnTo>
                  <a:lnTo>
                    <a:pt x="936"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6" name="Google Shape;566;g23907884ad8_0_126"/>
            <p:cNvSpPr/>
            <p:nvPr/>
          </p:nvSpPr>
          <p:spPr>
            <a:xfrm>
              <a:off x="1264131" y="-133574"/>
              <a:ext cx="921364" cy="369415"/>
            </a:xfrm>
            <a:custGeom>
              <a:rect b="b" l="l" r="r" t="t"/>
              <a:pathLst>
                <a:path extrusionOk="0" h="374" w="937">
                  <a:moveTo>
                    <a:pt x="72" y="0"/>
                  </a:moveTo>
                  <a:lnTo>
                    <a:pt x="0" y="373"/>
                  </a:lnTo>
                  <a:lnTo>
                    <a:pt x="936" y="0"/>
                  </a:lnTo>
                  <a:lnTo>
                    <a:pt x="72"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7" name="Google Shape;567;g23907884ad8_0_126"/>
            <p:cNvSpPr/>
            <p:nvPr/>
          </p:nvSpPr>
          <p:spPr>
            <a:xfrm>
              <a:off x="734484" y="-133574"/>
              <a:ext cx="621488" cy="369415"/>
            </a:xfrm>
            <a:custGeom>
              <a:rect b="b" l="l" r="r" t="t"/>
              <a:pathLst>
                <a:path extrusionOk="0" h="374" w="629">
                  <a:moveTo>
                    <a:pt x="0" y="0"/>
                  </a:moveTo>
                  <a:lnTo>
                    <a:pt x="556" y="373"/>
                  </a:lnTo>
                  <a:lnTo>
                    <a:pt x="628" y="0"/>
                  </a:lnTo>
                  <a:lnTo>
                    <a:pt x="0"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8" name="Google Shape;568;g23907884ad8_0_126"/>
            <p:cNvSpPr/>
            <p:nvPr/>
          </p:nvSpPr>
          <p:spPr>
            <a:xfrm>
              <a:off x="0" y="885559"/>
              <a:ext cx="447642" cy="2259952"/>
            </a:xfrm>
            <a:custGeom>
              <a:rect b="b" l="l" r="r" t="t"/>
              <a:pathLst>
                <a:path extrusionOk="0" h="2292" w="453">
                  <a:moveTo>
                    <a:pt x="0" y="2104"/>
                  </a:moveTo>
                  <a:lnTo>
                    <a:pt x="452" y="2291"/>
                  </a:lnTo>
                  <a:lnTo>
                    <a:pt x="0" y="0"/>
                  </a:lnTo>
                  <a:lnTo>
                    <a:pt x="0" y="2104"/>
                  </a:lnTo>
                </a:path>
              </a:pathLst>
            </a:custGeom>
            <a:solidFill>
              <a:srgbClr val="0A2C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69" name="Google Shape;569;g23907884ad8_0_126"/>
            <p:cNvSpPr/>
            <p:nvPr/>
          </p:nvSpPr>
          <p:spPr>
            <a:xfrm>
              <a:off x="0" y="-156114"/>
              <a:ext cx="1286433" cy="3342113"/>
            </a:xfrm>
            <a:custGeom>
              <a:rect b="b" l="l" r="r" t="t"/>
              <a:pathLst>
                <a:path extrusionOk="0" h="3393" w="1306">
                  <a:moveTo>
                    <a:pt x="0" y="0"/>
                  </a:moveTo>
                  <a:lnTo>
                    <a:pt x="0" y="1101"/>
                  </a:lnTo>
                  <a:lnTo>
                    <a:pt x="452" y="3392"/>
                  </a:lnTo>
                  <a:lnTo>
                    <a:pt x="1305" y="373"/>
                  </a:lnTo>
                  <a:lnTo>
                    <a:pt x="749" y="0"/>
                  </a:lnTo>
                  <a:lnTo>
                    <a:pt x="0" y="0"/>
                  </a:lnTo>
                </a:path>
              </a:pathLst>
            </a:custGeom>
            <a:solidFill>
              <a:srgbClr val="10438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70" name="Google Shape;570;g23907884ad8_0_126"/>
            <p:cNvSpPr/>
            <p:nvPr/>
          </p:nvSpPr>
          <p:spPr>
            <a:xfrm>
              <a:off x="8462804" y="1591817"/>
              <a:ext cx="6988467" cy="1786229"/>
            </a:xfrm>
            <a:custGeom>
              <a:rect b="b" l="l" r="r" t="t"/>
              <a:pathLst>
                <a:path extrusionOk="0" h="1812" w="7093">
                  <a:moveTo>
                    <a:pt x="7092" y="1811"/>
                  </a:moveTo>
                  <a:lnTo>
                    <a:pt x="0" y="728"/>
                  </a:lnTo>
                  <a:lnTo>
                    <a:pt x="2685" y="0"/>
                  </a:lnTo>
                  <a:lnTo>
                    <a:pt x="7092" y="1811"/>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
          <p:nvSpPr>
            <p:cNvPr id="571" name="Google Shape;571;g23907884ad8_0_126"/>
            <p:cNvSpPr/>
            <p:nvPr/>
          </p:nvSpPr>
          <p:spPr>
            <a:xfrm>
              <a:off x="9776123" y="-125128"/>
              <a:ext cx="2307755" cy="1734074"/>
            </a:xfrm>
            <a:custGeom>
              <a:rect b="b" l="l" r="r" t="t"/>
              <a:pathLst>
                <a:path extrusionOk="0" h="1761" w="2343">
                  <a:moveTo>
                    <a:pt x="373" y="0"/>
                  </a:moveTo>
                  <a:lnTo>
                    <a:pt x="0" y="197"/>
                  </a:lnTo>
                  <a:lnTo>
                    <a:pt x="1377" y="1760"/>
                  </a:lnTo>
                  <a:lnTo>
                    <a:pt x="2342" y="0"/>
                  </a:lnTo>
                  <a:lnTo>
                    <a:pt x="373" y="0"/>
                  </a:lnTo>
                </a:path>
              </a:pathLst>
            </a:custGeom>
            <a:solidFill>
              <a:srgbClr val="1468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e5e888465b_2_723"/>
          <p:cNvSpPr/>
          <p:nvPr/>
        </p:nvSpPr>
        <p:spPr>
          <a:xfrm>
            <a:off x="10280722" y="4239912"/>
            <a:ext cx="3837610" cy="3422759"/>
          </a:xfrm>
          <a:custGeom>
            <a:rect b="b" l="l" r="r" t="t"/>
            <a:pathLst>
              <a:path extrusionOk="0" h="6385" w="5893">
                <a:moveTo>
                  <a:pt x="5710" y="3569"/>
                </a:moveTo>
                <a:lnTo>
                  <a:pt x="5710" y="3569"/>
                </a:lnTo>
                <a:cubicBezTo>
                  <a:pt x="5829" y="3378"/>
                  <a:pt x="5892" y="3172"/>
                  <a:pt x="5892" y="2942"/>
                </a:cubicBezTo>
                <a:cubicBezTo>
                  <a:pt x="5892" y="2680"/>
                  <a:pt x="5797" y="2450"/>
                  <a:pt x="5607" y="2260"/>
                </a:cubicBezTo>
                <a:cubicBezTo>
                  <a:pt x="5408" y="2062"/>
                  <a:pt x="5178" y="1967"/>
                  <a:pt x="4909" y="1967"/>
                </a:cubicBezTo>
                <a:cubicBezTo>
                  <a:pt x="4234" y="1967"/>
                  <a:pt x="4234" y="1967"/>
                  <a:pt x="4234" y="1967"/>
                </a:cubicBezTo>
                <a:cubicBezTo>
                  <a:pt x="4361" y="1713"/>
                  <a:pt x="4425" y="1467"/>
                  <a:pt x="4425" y="1229"/>
                </a:cubicBezTo>
                <a:cubicBezTo>
                  <a:pt x="4425" y="928"/>
                  <a:pt x="4377" y="690"/>
                  <a:pt x="4290" y="515"/>
                </a:cubicBezTo>
                <a:cubicBezTo>
                  <a:pt x="4195" y="341"/>
                  <a:pt x="4068" y="206"/>
                  <a:pt x="3894" y="127"/>
                </a:cubicBezTo>
                <a:cubicBezTo>
                  <a:pt x="3727" y="40"/>
                  <a:pt x="3529" y="0"/>
                  <a:pt x="3315" y="0"/>
                </a:cubicBezTo>
                <a:cubicBezTo>
                  <a:pt x="3188" y="0"/>
                  <a:pt x="3069" y="48"/>
                  <a:pt x="2974" y="143"/>
                </a:cubicBezTo>
                <a:cubicBezTo>
                  <a:pt x="2863" y="254"/>
                  <a:pt x="2783" y="389"/>
                  <a:pt x="2736" y="555"/>
                </a:cubicBezTo>
                <a:cubicBezTo>
                  <a:pt x="2688" y="730"/>
                  <a:pt x="2648" y="888"/>
                  <a:pt x="2617" y="1039"/>
                </a:cubicBezTo>
                <a:cubicBezTo>
                  <a:pt x="2585" y="1198"/>
                  <a:pt x="2538" y="1309"/>
                  <a:pt x="2482" y="1372"/>
                </a:cubicBezTo>
                <a:cubicBezTo>
                  <a:pt x="2355" y="1507"/>
                  <a:pt x="2220" y="1673"/>
                  <a:pt x="2070" y="1864"/>
                </a:cubicBezTo>
                <a:cubicBezTo>
                  <a:pt x="1808" y="2197"/>
                  <a:pt x="1633" y="2395"/>
                  <a:pt x="1546" y="2458"/>
                </a:cubicBezTo>
                <a:cubicBezTo>
                  <a:pt x="491" y="2458"/>
                  <a:pt x="491" y="2458"/>
                  <a:pt x="491" y="2458"/>
                </a:cubicBezTo>
                <a:cubicBezTo>
                  <a:pt x="357" y="2458"/>
                  <a:pt x="238" y="2506"/>
                  <a:pt x="142" y="2601"/>
                </a:cubicBezTo>
                <a:cubicBezTo>
                  <a:pt x="47" y="2696"/>
                  <a:pt x="0" y="2816"/>
                  <a:pt x="0" y="2950"/>
                </a:cubicBezTo>
                <a:cubicBezTo>
                  <a:pt x="0" y="5401"/>
                  <a:pt x="0" y="5401"/>
                  <a:pt x="0" y="5401"/>
                </a:cubicBezTo>
                <a:cubicBezTo>
                  <a:pt x="0" y="5535"/>
                  <a:pt x="47" y="5655"/>
                  <a:pt x="142" y="5750"/>
                </a:cubicBezTo>
                <a:cubicBezTo>
                  <a:pt x="238" y="5845"/>
                  <a:pt x="357" y="5892"/>
                  <a:pt x="491" y="5892"/>
                </a:cubicBezTo>
                <a:cubicBezTo>
                  <a:pt x="1594" y="5892"/>
                  <a:pt x="1594" y="5892"/>
                  <a:pt x="1594" y="5892"/>
                </a:cubicBezTo>
                <a:cubicBezTo>
                  <a:pt x="1657" y="5892"/>
                  <a:pt x="1832" y="5948"/>
                  <a:pt x="2125" y="6051"/>
                </a:cubicBezTo>
                <a:cubicBezTo>
                  <a:pt x="2442" y="6154"/>
                  <a:pt x="2720" y="6241"/>
                  <a:pt x="2958" y="6297"/>
                </a:cubicBezTo>
                <a:cubicBezTo>
                  <a:pt x="3196" y="6352"/>
                  <a:pt x="3442" y="6384"/>
                  <a:pt x="3687" y="6384"/>
                </a:cubicBezTo>
                <a:cubicBezTo>
                  <a:pt x="4179" y="6384"/>
                  <a:pt x="4179" y="6384"/>
                  <a:pt x="4179" y="6384"/>
                </a:cubicBezTo>
                <a:cubicBezTo>
                  <a:pt x="4536" y="6384"/>
                  <a:pt x="4829" y="6281"/>
                  <a:pt x="5051" y="6075"/>
                </a:cubicBezTo>
                <a:cubicBezTo>
                  <a:pt x="5273" y="5869"/>
                  <a:pt x="5377" y="5591"/>
                  <a:pt x="5377" y="5234"/>
                </a:cubicBezTo>
                <a:cubicBezTo>
                  <a:pt x="5527" y="5036"/>
                  <a:pt x="5607" y="4806"/>
                  <a:pt x="5607" y="4552"/>
                </a:cubicBezTo>
                <a:cubicBezTo>
                  <a:pt x="5607" y="4497"/>
                  <a:pt x="5599" y="4441"/>
                  <a:pt x="5599" y="4385"/>
                </a:cubicBezTo>
                <a:cubicBezTo>
                  <a:pt x="5694" y="4211"/>
                  <a:pt x="5742" y="4029"/>
                  <a:pt x="5742" y="3830"/>
                </a:cubicBezTo>
                <a:cubicBezTo>
                  <a:pt x="5742" y="3743"/>
                  <a:pt x="5726" y="3656"/>
                  <a:pt x="5710" y="3569"/>
                </a:cubicBezTo>
                <a:close/>
                <a:moveTo>
                  <a:pt x="912" y="5329"/>
                </a:moveTo>
                <a:lnTo>
                  <a:pt x="912" y="5329"/>
                </a:lnTo>
                <a:cubicBezTo>
                  <a:pt x="864" y="5377"/>
                  <a:pt x="809" y="5401"/>
                  <a:pt x="737" y="5401"/>
                </a:cubicBezTo>
                <a:cubicBezTo>
                  <a:pt x="674" y="5401"/>
                  <a:pt x="610" y="5377"/>
                  <a:pt x="563" y="5329"/>
                </a:cubicBezTo>
                <a:cubicBezTo>
                  <a:pt x="515" y="5282"/>
                  <a:pt x="491" y="5226"/>
                  <a:pt x="491" y="5155"/>
                </a:cubicBezTo>
                <a:cubicBezTo>
                  <a:pt x="491" y="5091"/>
                  <a:pt x="515" y="5036"/>
                  <a:pt x="563" y="4988"/>
                </a:cubicBezTo>
                <a:cubicBezTo>
                  <a:pt x="610" y="4933"/>
                  <a:pt x="674" y="4909"/>
                  <a:pt x="737" y="4909"/>
                </a:cubicBezTo>
                <a:cubicBezTo>
                  <a:pt x="809" y="4909"/>
                  <a:pt x="864" y="4933"/>
                  <a:pt x="912" y="4988"/>
                </a:cubicBezTo>
                <a:cubicBezTo>
                  <a:pt x="959" y="5036"/>
                  <a:pt x="983" y="5091"/>
                  <a:pt x="983" y="5155"/>
                </a:cubicBezTo>
                <a:cubicBezTo>
                  <a:pt x="983" y="5226"/>
                  <a:pt x="959" y="5282"/>
                  <a:pt x="912" y="5329"/>
                </a:cubicBezTo>
                <a:close/>
                <a:moveTo>
                  <a:pt x="5321" y="3260"/>
                </a:moveTo>
                <a:lnTo>
                  <a:pt x="5321" y="3260"/>
                </a:lnTo>
                <a:cubicBezTo>
                  <a:pt x="5266" y="3378"/>
                  <a:pt x="5194" y="3434"/>
                  <a:pt x="5115" y="3442"/>
                </a:cubicBezTo>
                <a:cubicBezTo>
                  <a:pt x="5155" y="3482"/>
                  <a:pt x="5186" y="3545"/>
                  <a:pt x="5210" y="3624"/>
                </a:cubicBezTo>
                <a:cubicBezTo>
                  <a:pt x="5234" y="3695"/>
                  <a:pt x="5250" y="3767"/>
                  <a:pt x="5250" y="3830"/>
                </a:cubicBezTo>
                <a:cubicBezTo>
                  <a:pt x="5250" y="4013"/>
                  <a:pt x="5178" y="4163"/>
                  <a:pt x="5044" y="4290"/>
                </a:cubicBezTo>
                <a:cubicBezTo>
                  <a:pt x="5091" y="4370"/>
                  <a:pt x="5115" y="4457"/>
                  <a:pt x="5115" y="4552"/>
                </a:cubicBezTo>
                <a:cubicBezTo>
                  <a:pt x="5115" y="4647"/>
                  <a:pt x="5091" y="4743"/>
                  <a:pt x="5051" y="4838"/>
                </a:cubicBezTo>
                <a:cubicBezTo>
                  <a:pt x="5004" y="4933"/>
                  <a:pt x="4940" y="4996"/>
                  <a:pt x="4869" y="5036"/>
                </a:cubicBezTo>
                <a:cubicBezTo>
                  <a:pt x="4877" y="5115"/>
                  <a:pt x="4885" y="5186"/>
                  <a:pt x="4885" y="5250"/>
                </a:cubicBezTo>
                <a:cubicBezTo>
                  <a:pt x="4885" y="5678"/>
                  <a:pt x="4639" y="5892"/>
                  <a:pt x="4148" y="5892"/>
                </a:cubicBezTo>
                <a:cubicBezTo>
                  <a:pt x="3687" y="5892"/>
                  <a:pt x="3687" y="5892"/>
                  <a:pt x="3687" y="5892"/>
                </a:cubicBezTo>
                <a:cubicBezTo>
                  <a:pt x="3346" y="5892"/>
                  <a:pt x="2910" y="5797"/>
                  <a:pt x="2371" y="5615"/>
                </a:cubicBezTo>
                <a:cubicBezTo>
                  <a:pt x="2363" y="5607"/>
                  <a:pt x="2323" y="5599"/>
                  <a:pt x="2260" y="5575"/>
                </a:cubicBezTo>
                <a:cubicBezTo>
                  <a:pt x="2197" y="5551"/>
                  <a:pt x="2157" y="5535"/>
                  <a:pt x="2125" y="5528"/>
                </a:cubicBezTo>
                <a:cubicBezTo>
                  <a:pt x="2093" y="5512"/>
                  <a:pt x="2054" y="5504"/>
                  <a:pt x="1990" y="5480"/>
                </a:cubicBezTo>
                <a:cubicBezTo>
                  <a:pt x="1927" y="5464"/>
                  <a:pt x="1879" y="5448"/>
                  <a:pt x="1848" y="5440"/>
                </a:cubicBezTo>
                <a:cubicBezTo>
                  <a:pt x="1808" y="5432"/>
                  <a:pt x="1769" y="5424"/>
                  <a:pt x="1721" y="5417"/>
                </a:cubicBezTo>
                <a:cubicBezTo>
                  <a:pt x="1673" y="5408"/>
                  <a:pt x="1633" y="5401"/>
                  <a:pt x="1594" y="5401"/>
                </a:cubicBezTo>
                <a:cubicBezTo>
                  <a:pt x="1475" y="5401"/>
                  <a:pt x="1475" y="5401"/>
                  <a:pt x="1475" y="5401"/>
                </a:cubicBezTo>
                <a:cubicBezTo>
                  <a:pt x="1475" y="2950"/>
                  <a:pt x="1475" y="2950"/>
                  <a:pt x="1475" y="2950"/>
                </a:cubicBezTo>
                <a:cubicBezTo>
                  <a:pt x="1594" y="2950"/>
                  <a:pt x="1594" y="2950"/>
                  <a:pt x="1594" y="2950"/>
                </a:cubicBezTo>
                <a:cubicBezTo>
                  <a:pt x="1642" y="2950"/>
                  <a:pt x="1681" y="2934"/>
                  <a:pt x="1737" y="2911"/>
                </a:cubicBezTo>
                <a:cubicBezTo>
                  <a:pt x="1784" y="2887"/>
                  <a:pt x="1832" y="2855"/>
                  <a:pt x="1887" y="2807"/>
                </a:cubicBezTo>
                <a:cubicBezTo>
                  <a:pt x="1943" y="2760"/>
                  <a:pt x="1990" y="2720"/>
                  <a:pt x="2038" y="2673"/>
                </a:cubicBezTo>
                <a:cubicBezTo>
                  <a:pt x="2077" y="2625"/>
                  <a:pt x="2133" y="2569"/>
                  <a:pt x="2189" y="2506"/>
                </a:cubicBezTo>
                <a:cubicBezTo>
                  <a:pt x="2244" y="2435"/>
                  <a:pt x="2292" y="2379"/>
                  <a:pt x="2323" y="2340"/>
                </a:cubicBezTo>
                <a:cubicBezTo>
                  <a:pt x="2355" y="2300"/>
                  <a:pt x="2395" y="2244"/>
                  <a:pt x="2442" y="2181"/>
                </a:cubicBezTo>
                <a:cubicBezTo>
                  <a:pt x="2490" y="2118"/>
                  <a:pt x="2522" y="2086"/>
                  <a:pt x="2530" y="2070"/>
                </a:cubicBezTo>
                <a:cubicBezTo>
                  <a:pt x="2672" y="1895"/>
                  <a:pt x="2767" y="1777"/>
                  <a:pt x="2823" y="1721"/>
                </a:cubicBezTo>
                <a:cubicBezTo>
                  <a:pt x="2926" y="1610"/>
                  <a:pt x="3005" y="1467"/>
                  <a:pt x="3053" y="1301"/>
                </a:cubicBezTo>
                <a:cubicBezTo>
                  <a:pt x="3101" y="1126"/>
                  <a:pt x="3140" y="967"/>
                  <a:pt x="3172" y="817"/>
                </a:cubicBezTo>
                <a:cubicBezTo>
                  <a:pt x="3204" y="666"/>
                  <a:pt x="3251" y="555"/>
                  <a:pt x="3315" y="492"/>
                </a:cubicBezTo>
                <a:cubicBezTo>
                  <a:pt x="3561" y="492"/>
                  <a:pt x="3727" y="555"/>
                  <a:pt x="3806" y="674"/>
                </a:cubicBezTo>
                <a:cubicBezTo>
                  <a:pt x="3886" y="793"/>
                  <a:pt x="3933" y="976"/>
                  <a:pt x="3933" y="1229"/>
                </a:cubicBezTo>
                <a:cubicBezTo>
                  <a:pt x="3933" y="1380"/>
                  <a:pt x="3870" y="1586"/>
                  <a:pt x="3743" y="1848"/>
                </a:cubicBezTo>
                <a:cubicBezTo>
                  <a:pt x="3624" y="2101"/>
                  <a:pt x="3561" y="2308"/>
                  <a:pt x="3561" y="2458"/>
                </a:cubicBezTo>
                <a:cubicBezTo>
                  <a:pt x="4909" y="2458"/>
                  <a:pt x="4909" y="2458"/>
                  <a:pt x="4909" y="2458"/>
                </a:cubicBezTo>
                <a:cubicBezTo>
                  <a:pt x="5044" y="2458"/>
                  <a:pt x="5155" y="2506"/>
                  <a:pt x="5250" y="2601"/>
                </a:cubicBezTo>
                <a:cubicBezTo>
                  <a:pt x="5353" y="2704"/>
                  <a:pt x="5400" y="2816"/>
                  <a:pt x="5400" y="2950"/>
                </a:cubicBezTo>
                <a:cubicBezTo>
                  <a:pt x="5400" y="3038"/>
                  <a:pt x="5377" y="3140"/>
                  <a:pt x="5321" y="3260"/>
                </a:cubicBezTo>
                <a:close/>
                <a:moveTo>
                  <a:pt x="5321" y="3260"/>
                </a:moveTo>
                <a:lnTo>
                  <a:pt x="5321" y="326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197"/>
              <a:buFont typeface="Arial"/>
              <a:buNone/>
            </a:pPr>
            <a:r>
              <a:t/>
            </a:r>
            <a:endParaRPr b="0" i="0" sz="7197"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3907884ad8_0_66"/>
          <p:cNvSpPr txBox="1"/>
          <p:nvPr/>
        </p:nvSpPr>
        <p:spPr>
          <a:xfrm>
            <a:off x="394050" y="2204088"/>
            <a:ext cx="23880900" cy="1215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6000">
                <a:solidFill>
                  <a:schemeClr val="accent1"/>
                </a:solidFill>
                <a:latin typeface="Nunito"/>
                <a:ea typeface="Nunito"/>
                <a:cs typeface="Nunito"/>
                <a:sym typeface="Nunito"/>
              </a:rPr>
              <a:t>A. Printed Antennas</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A printed antenna is an antenna that is made using printing techniques, such as photolithography, inkjet printing, or screen printing, on a thin material such as copper or silver.</a:t>
            </a:r>
            <a:endParaRPr sz="5000">
              <a:solidFill>
                <a:schemeClr val="dk1"/>
              </a:solidFill>
              <a:latin typeface="Nunito"/>
              <a:ea typeface="Nunito"/>
              <a:cs typeface="Nunito"/>
              <a:sym typeface="Nunito"/>
            </a:endParaRPr>
          </a:p>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In contrast, a conventional antenna is typically made using specialized manufacturing processes, such as metal casting or CNC machining, to create a 3D structure out of metal.</a:t>
            </a:r>
            <a:endParaRPr sz="5000">
              <a:solidFill>
                <a:schemeClr val="dk1"/>
              </a:solidFill>
              <a:latin typeface="Nunito"/>
              <a:ea typeface="Nunito"/>
              <a:cs typeface="Nunito"/>
              <a:sym typeface="Nunito"/>
            </a:endParaRPr>
          </a:p>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Printed antennas are much more compact and can be integrated with electronic circuitry.</a:t>
            </a:r>
            <a:endParaRPr sz="5000">
              <a:solidFill>
                <a:schemeClr val="dk1"/>
              </a:solidFill>
              <a:latin typeface="Nunito"/>
              <a:ea typeface="Nunito"/>
              <a:cs typeface="Nunito"/>
              <a:sym typeface="Nunito"/>
            </a:endParaRPr>
          </a:p>
          <a:p>
            <a:pPr indent="-546100" lvl="0" marL="457200" marR="0" rtl="0" algn="l">
              <a:lnSpc>
                <a:spcPct val="100000"/>
              </a:lnSpc>
              <a:spcBef>
                <a:spcPts val="0"/>
              </a:spcBef>
              <a:spcAft>
                <a:spcPts val="0"/>
              </a:spcAft>
              <a:buClr>
                <a:schemeClr val="dk1"/>
              </a:buClr>
              <a:buSzPts val="5000"/>
              <a:buFont typeface="Nunito"/>
              <a:buChar char="●"/>
            </a:pPr>
            <a:r>
              <a:rPr lang="en-US" sz="5000">
                <a:solidFill>
                  <a:schemeClr val="dk1"/>
                </a:solidFill>
                <a:latin typeface="Nunito"/>
                <a:ea typeface="Nunito"/>
                <a:cs typeface="Nunito"/>
                <a:sym typeface="Nunito"/>
              </a:rPr>
              <a:t>They can be manufactured using a variety of techniques, making them easy and inexpensive to produce.</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67" name="Google Shape;267;g23907884ad8_0_66"/>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Introduction</a:t>
            </a:r>
            <a:endParaRPr b="1" i="0" sz="13900" u="none" cap="none" strike="noStrike">
              <a:solidFill>
                <a:schemeClr val="dk1"/>
              </a:solidFill>
              <a:latin typeface="Nunito"/>
              <a:ea typeface="Nunito"/>
              <a:cs typeface="Nunito"/>
              <a:sym typeface="Nunito"/>
            </a:endParaRPr>
          </a:p>
        </p:txBody>
      </p:sp>
      <p:sp>
        <p:nvSpPr>
          <p:cNvPr id="268" name="Google Shape;268;g23907884ad8_0_66"/>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3907884ad8_0_99"/>
          <p:cNvSpPr txBox="1"/>
          <p:nvPr/>
        </p:nvSpPr>
        <p:spPr>
          <a:xfrm>
            <a:off x="394050" y="2295288"/>
            <a:ext cx="23880900" cy="1139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6000">
                <a:solidFill>
                  <a:schemeClr val="accent1"/>
                </a:solidFill>
                <a:latin typeface="Nunito"/>
                <a:ea typeface="Nunito"/>
                <a:cs typeface="Nunito"/>
                <a:sym typeface="Nunito"/>
              </a:rPr>
              <a:t>B. Significance of dual frequency band (1.8 GHz and 2.4 GHz)</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546100" lvl="0" marL="457200" rtl="0" algn="l">
              <a:spcBef>
                <a:spcPts val="0"/>
              </a:spcBef>
              <a:spcAft>
                <a:spcPts val="0"/>
              </a:spcAft>
              <a:buClr>
                <a:schemeClr val="dk1"/>
              </a:buClr>
              <a:buSzPts val="5000"/>
              <a:buFont typeface="Nunito"/>
              <a:buChar char="●"/>
            </a:pPr>
            <a:r>
              <a:rPr lang="en-US" sz="5000">
                <a:latin typeface="Nunito"/>
                <a:ea typeface="Nunito"/>
                <a:cs typeface="Nunito"/>
                <a:sym typeface="Nunito"/>
              </a:rPr>
              <a:t>The 1.8 GHz  (mobile comms.) and 2.4 GHz frequency bands (WLAN) are both commonly used for wireless communication applications, such as Wi-Fi, Bluetooth, and cellular networks.</a:t>
            </a:r>
            <a:endParaRPr sz="5000">
              <a:latin typeface="Nunito"/>
              <a:ea typeface="Nunito"/>
              <a:cs typeface="Nunito"/>
              <a:sym typeface="Nunito"/>
            </a:endParaRPr>
          </a:p>
          <a:p>
            <a:pPr indent="0" lvl="0" marL="457200" rtl="0" algn="l">
              <a:spcBef>
                <a:spcPts val="0"/>
              </a:spcBef>
              <a:spcAft>
                <a:spcPts val="0"/>
              </a:spcAft>
              <a:buNone/>
            </a:pPr>
            <a:r>
              <a:t/>
            </a:r>
            <a:endParaRPr sz="5000">
              <a:latin typeface="Nunito"/>
              <a:ea typeface="Nunito"/>
              <a:cs typeface="Nunito"/>
              <a:sym typeface="Nunito"/>
            </a:endParaRPr>
          </a:p>
          <a:p>
            <a:pPr indent="-546100" lvl="0" marL="457200" rtl="0" algn="l">
              <a:spcBef>
                <a:spcPts val="0"/>
              </a:spcBef>
              <a:spcAft>
                <a:spcPts val="0"/>
              </a:spcAft>
              <a:buClr>
                <a:schemeClr val="dk1"/>
              </a:buClr>
              <a:buSzPts val="5000"/>
              <a:buFont typeface="Nunito"/>
              <a:buChar char="●"/>
            </a:pPr>
            <a:r>
              <a:rPr lang="en-US" sz="5000">
                <a:latin typeface="Nunito"/>
                <a:ea typeface="Nunito"/>
                <a:cs typeface="Nunito"/>
                <a:sym typeface="Nunito"/>
              </a:rPr>
              <a:t>By having a single antenna that can operate on both frequency bands, devices can be designed with greater flexibility and efficiency. This means that a device equipped with a dual-band antenna can support multiple wireless communication standards, without the need for multiple antennas or additional hardware.</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74" name="Google Shape;274;g23907884ad8_0_99"/>
          <p:cNvSpPr txBox="1"/>
          <p:nvPr/>
        </p:nvSpPr>
        <p:spPr>
          <a:xfrm>
            <a:off x="2217425" y="-795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Introduction</a:t>
            </a:r>
            <a:endParaRPr b="1" i="0" sz="13900" u="none" cap="none" strike="noStrike">
              <a:solidFill>
                <a:schemeClr val="dk1"/>
              </a:solidFill>
              <a:latin typeface="Nunito"/>
              <a:ea typeface="Nunito"/>
              <a:cs typeface="Nunito"/>
              <a:sym typeface="Nunito"/>
            </a:endParaRPr>
          </a:p>
        </p:txBody>
      </p:sp>
      <p:sp>
        <p:nvSpPr>
          <p:cNvPr id="275" name="Google Shape;275;g23907884ad8_0_99"/>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3907884ad8_0_105"/>
          <p:cNvSpPr txBox="1"/>
          <p:nvPr/>
        </p:nvSpPr>
        <p:spPr>
          <a:xfrm>
            <a:off x="394050" y="1371063"/>
            <a:ext cx="23880900" cy="1446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C. Microstrip Patch Antenna</a:t>
            </a:r>
            <a:endParaRPr b="1" sz="6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6000">
              <a:solidFill>
                <a:schemeClr val="accent1"/>
              </a:solidFill>
              <a:latin typeface="Nunito"/>
              <a:ea typeface="Nunito"/>
              <a:cs typeface="Nunito"/>
              <a:sym typeface="Nunito"/>
            </a:endParaRPr>
          </a:p>
          <a:p>
            <a:pPr indent="-546100" lvl="0" marL="457200" rtl="0" algn="l">
              <a:spcBef>
                <a:spcPts val="0"/>
              </a:spcBef>
              <a:spcAft>
                <a:spcPts val="0"/>
              </a:spcAft>
              <a:buClr>
                <a:schemeClr val="dk1"/>
              </a:buClr>
              <a:buSzPts val="5000"/>
              <a:buFont typeface="Nunito"/>
              <a:buChar char="●"/>
            </a:pPr>
            <a:r>
              <a:rPr lang="en-US" sz="5000">
                <a:latin typeface="Nunito"/>
                <a:ea typeface="Nunito"/>
                <a:cs typeface="Nunito"/>
                <a:sym typeface="Nunito"/>
              </a:rPr>
              <a:t>Microstrip patch antennas are a popular choice for wireless communication applications due to their low profile, lightweight, and ease of fabrication.</a:t>
            </a:r>
            <a:endParaRPr sz="5000">
              <a:latin typeface="Nunito"/>
              <a:ea typeface="Nunito"/>
              <a:cs typeface="Nunito"/>
              <a:sym typeface="Nunito"/>
            </a:endParaRPr>
          </a:p>
          <a:p>
            <a:pPr indent="0" lvl="0" marL="457200" rtl="0" algn="l">
              <a:spcBef>
                <a:spcPts val="0"/>
              </a:spcBef>
              <a:spcAft>
                <a:spcPts val="0"/>
              </a:spcAft>
              <a:buNone/>
            </a:pPr>
            <a:r>
              <a:t/>
            </a:r>
            <a:endParaRPr sz="5000">
              <a:latin typeface="Nunito"/>
              <a:ea typeface="Nunito"/>
              <a:cs typeface="Nunito"/>
              <a:sym typeface="Nunito"/>
            </a:endParaRPr>
          </a:p>
          <a:p>
            <a:pPr indent="-546100" lvl="0" marL="457200" rtl="0" algn="l">
              <a:spcBef>
                <a:spcPts val="0"/>
              </a:spcBef>
              <a:spcAft>
                <a:spcPts val="0"/>
              </a:spcAft>
              <a:buClr>
                <a:schemeClr val="dk1"/>
              </a:buClr>
              <a:buSzPts val="5000"/>
              <a:buFont typeface="Nunito"/>
              <a:buChar char="●"/>
            </a:pPr>
            <a:r>
              <a:rPr lang="en-US" sz="5000">
                <a:latin typeface="Nunito"/>
                <a:ea typeface="Nunito"/>
                <a:cs typeface="Nunito"/>
                <a:sym typeface="Nunito"/>
              </a:rPr>
              <a:t>There are several different ways to feed power into a microstrip patch antenna, including coaxial feeding, microstrip line feeding, aperture coupled feeding, etc.</a:t>
            </a:r>
            <a:endParaRPr sz="5000">
              <a:latin typeface="Nunito"/>
              <a:ea typeface="Nunito"/>
              <a:cs typeface="Nunito"/>
              <a:sym typeface="Nunito"/>
            </a:endParaRPr>
          </a:p>
          <a:p>
            <a:pPr indent="0" lvl="0" marL="457200" rtl="0" algn="l">
              <a:spcBef>
                <a:spcPts val="0"/>
              </a:spcBef>
              <a:spcAft>
                <a:spcPts val="0"/>
              </a:spcAft>
              <a:buNone/>
            </a:pPr>
            <a:r>
              <a:t/>
            </a:r>
            <a:endParaRPr sz="5000">
              <a:latin typeface="Nunito"/>
              <a:ea typeface="Nunito"/>
              <a:cs typeface="Nunito"/>
              <a:sym typeface="Nunito"/>
            </a:endParaRPr>
          </a:p>
          <a:p>
            <a:pPr indent="-546100" lvl="0" marL="457200" rtl="0" algn="l">
              <a:spcBef>
                <a:spcPts val="0"/>
              </a:spcBef>
              <a:spcAft>
                <a:spcPts val="0"/>
              </a:spcAft>
              <a:buSzPts val="5000"/>
              <a:buFont typeface="Nunito"/>
              <a:buChar char="●"/>
            </a:pPr>
            <a:r>
              <a:rPr lang="en-US" sz="5000">
                <a:latin typeface="Nunito"/>
                <a:ea typeface="Nunito"/>
                <a:cs typeface="Nunito"/>
                <a:sym typeface="Nunito"/>
              </a:rPr>
              <a:t>Microstrip feeding involves using a microstrip line to feed power into the antenna, with the feed point located at the edge of the patch. An inset slot is used to improve the impedance matching and return loss.</a:t>
            </a:r>
            <a:endParaRPr sz="5000">
              <a:latin typeface="Nunito"/>
              <a:ea typeface="Nunito"/>
              <a:cs typeface="Nunito"/>
              <a:sym typeface="Nunito"/>
            </a:endParaRPr>
          </a:p>
          <a:p>
            <a:pPr indent="0" lvl="0" marL="457200" rtl="0" algn="l">
              <a:spcBef>
                <a:spcPts val="0"/>
              </a:spcBef>
              <a:spcAft>
                <a:spcPts val="0"/>
              </a:spcAft>
              <a:buNone/>
            </a:pPr>
            <a:r>
              <a:t/>
            </a:r>
            <a:endParaRPr sz="5000">
              <a:latin typeface="Nunito"/>
              <a:ea typeface="Nunito"/>
              <a:cs typeface="Nunito"/>
              <a:sym typeface="Nunito"/>
            </a:endParaRPr>
          </a:p>
          <a:p>
            <a:pPr indent="-546100" lvl="0" marL="457200" rtl="0" algn="l">
              <a:spcBef>
                <a:spcPts val="0"/>
              </a:spcBef>
              <a:spcAft>
                <a:spcPts val="0"/>
              </a:spcAft>
              <a:buSzPts val="5000"/>
              <a:buFont typeface="Nunito"/>
              <a:buChar char="●"/>
            </a:pPr>
            <a:r>
              <a:rPr lang="en-US" sz="5000">
                <a:latin typeface="Nunito"/>
                <a:ea typeface="Nunito"/>
                <a:cs typeface="Nunito"/>
                <a:sym typeface="Nunito"/>
              </a:rPr>
              <a:t>Advantages of microstrip feeding are its wide bandwidth, better radiation pattern control, and low cost. Disadvantages of microstrip feeding include that it has more complex design and lower gain.</a:t>
            </a:r>
            <a:endParaRPr sz="5000">
              <a:latin typeface="Nunito"/>
              <a:ea typeface="Nunito"/>
              <a:cs typeface="Nunito"/>
              <a:sym typeface="Nunito"/>
            </a:endParaRPr>
          </a:p>
          <a:p>
            <a:pPr indent="0" lvl="0" marL="0" marR="0" rtl="0" algn="l">
              <a:lnSpc>
                <a:spcPct val="100000"/>
              </a:lnSpc>
              <a:spcBef>
                <a:spcPts val="0"/>
              </a:spcBef>
              <a:spcAft>
                <a:spcPts val="0"/>
              </a:spcAft>
              <a:buNone/>
            </a:pPr>
            <a:r>
              <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81" name="Google Shape;281;g23907884ad8_0_105"/>
          <p:cNvSpPr txBox="1"/>
          <p:nvPr/>
        </p:nvSpPr>
        <p:spPr>
          <a:xfrm>
            <a:off x="2217425" y="-245025"/>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Introduction</a:t>
            </a:r>
            <a:endParaRPr b="1" i="0" sz="13900" u="none" cap="none" strike="noStrike">
              <a:solidFill>
                <a:schemeClr val="dk1"/>
              </a:solidFill>
              <a:latin typeface="Nunito"/>
              <a:ea typeface="Nunito"/>
              <a:cs typeface="Nunito"/>
              <a:sym typeface="Nunito"/>
            </a:endParaRPr>
          </a:p>
        </p:txBody>
      </p:sp>
      <p:sp>
        <p:nvSpPr>
          <p:cNvPr id="282" name="Google Shape;282;g23907884ad8_0_105"/>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3907884ad8_0_111"/>
          <p:cNvSpPr txBox="1"/>
          <p:nvPr/>
        </p:nvSpPr>
        <p:spPr>
          <a:xfrm>
            <a:off x="496750" y="1901338"/>
            <a:ext cx="23880900" cy="1354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C. Microstrip Patch Antenna</a:t>
            </a:r>
            <a:endParaRPr b="1" sz="6000">
              <a:solidFill>
                <a:schemeClr val="accent1"/>
              </a:solidFill>
              <a:latin typeface="Nunito"/>
              <a:ea typeface="Nunito"/>
              <a:cs typeface="Nunito"/>
              <a:sym typeface="Nunito"/>
            </a:endParaRPr>
          </a:p>
          <a:p>
            <a:pPr indent="0" lvl="0" marL="0" rtl="0" algn="l">
              <a:spcBef>
                <a:spcPts val="0"/>
              </a:spcBef>
              <a:spcAft>
                <a:spcPts val="0"/>
              </a:spcAft>
              <a:buNone/>
            </a:pPr>
            <a:r>
              <a:t/>
            </a:r>
            <a:endParaRPr sz="5000">
              <a:latin typeface="Nunito"/>
              <a:ea typeface="Nunito"/>
              <a:cs typeface="Nunito"/>
              <a:sym typeface="Nunito"/>
            </a:endParaRPr>
          </a:p>
          <a:p>
            <a:pPr indent="0" lvl="0" marL="0" rtl="0" algn="l">
              <a:spcBef>
                <a:spcPts val="0"/>
              </a:spcBef>
              <a:spcAft>
                <a:spcPts val="0"/>
              </a:spcAft>
              <a:buNone/>
            </a:pPr>
            <a:r>
              <a:t/>
            </a:r>
            <a:endParaRPr sz="7000">
              <a:latin typeface="Nunito"/>
              <a:ea typeface="Nunito"/>
              <a:cs typeface="Nunito"/>
              <a:sym typeface="Nunito"/>
            </a:endParaRPr>
          </a:p>
          <a:p>
            <a:pPr indent="0" lvl="0" marL="457200" rtl="0" algn="l">
              <a:spcBef>
                <a:spcPts val="0"/>
              </a:spcBef>
              <a:spcAft>
                <a:spcPts val="0"/>
              </a:spcAft>
              <a:buNone/>
            </a:pPr>
            <a:r>
              <a:rPr lang="en-US" sz="6000">
                <a:latin typeface="Nunito"/>
                <a:ea typeface="Nunito"/>
                <a:cs typeface="Nunito"/>
                <a:sym typeface="Nunito"/>
              </a:rPr>
              <a:t>L = length of patch</a:t>
            </a:r>
            <a:endParaRPr sz="6000">
              <a:latin typeface="Nunito"/>
              <a:ea typeface="Nunito"/>
              <a:cs typeface="Nunito"/>
              <a:sym typeface="Nunito"/>
            </a:endParaRPr>
          </a:p>
          <a:p>
            <a:pPr indent="0" lvl="0" marL="457200" rtl="0" algn="l">
              <a:spcBef>
                <a:spcPts val="0"/>
              </a:spcBef>
              <a:spcAft>
                <a:spcPts val="0"/>
              </a:spcAft>
              <a:buNone/>
            </a:pPr>
            <a:r>
              <a:t/>
            </a:r>
            <a:endParaRPr sz="6000">
              <a:latin typeface="Nunito"/>
              <a:ea typeface="Nunito"/>
              <a:cs typeface="Nunito"/>
              <a:sym typeface="Nunito"/>
            </a:endParaRPr>
          </a:p>
          <a:p>
            <a:pPr indent="0" lvl="0" marL="457200" rtl="0" algn="l">
              <a:spcBef>
                <a:spcPts val="0"/>
              </a:spcBef>
              <a:spcAft>
                <a:spcPts val="0"/>
              </a:spcAft>
              <a:buNone/>
            </a:pPr>
            <a:r>
              <a:rPr lang="en-US" sz="6000">
                <a:latin typeface="Nunito"/>
                <a:ea typeface="Nunito"/>
                <a:cs typeface="Nunito"/>
                <a:sym typeface="Nunito"/>
              </a:rPr>
              <a:t>W = width of patch</a:t>
            </a:r>
            <a:endParaRPr sz="6000">
              <a:latin typeface="Nunito"/>
              <a:ea typeface="Nunito"/>
              <a:cs typeface="Nunito"/>
              <a:sym typeface="Nunito"/>
            </a:endParaRPr>
          </a:p>
          <a:p>
            <a:pPr indent="0" lvl="0" marL="457200" rtl="0" algn="l">
              <a:spcBef>
                <a:spcPts val="0"/>
              </a:spcBef>
              <a:spcAft>
                <a:spcPts val="0"/>
              </a:spcAft>
              <a:buNone/>
            </a:pPr>
            <a:r>
              <a:t/>
            </a:r>
            <a:endParaRPr sz="6000">
              <a:latin typeface="Nunito"/>
              <a:ea typeface="Nunito"/>
              <a:cs typeface="Nunito"/>
              <a:sym typeface="Nunito"/>
            </a:endParaRPr>
          </a:p>
          <a:p>
            <a:pPr indent="0" lvl="0" marL="457200" rtl="0" algn="l">
              <a:spcBef>
                <a:spcPts val="0"/>
              </a:spcBef>
              <a:spcAft>
                <a:spcPts val="0"/>
              </a:spcAft>
              <a:buNone/>
            </a:pPr>
            <a:r>
              <a:rPr lang="en-US" sz="6000">
                <a:latin typeface="Nunito"/>
                <a:ea typeface="Nunito"/>
                <a:cs typeface="Nunito"/>
                <a:sym typeface="Nunito"/>
              </a:rPr>
              <a:t>ε</a:t>
            </a:r>
            <a:r>
              <a:rPr baseline="-25000" lang="en-US" sz="6000">
                <a:latin typeface="Nunito"/>
                <a:ea typeface="Nunito"/>
                <a:cs typeface="Nunito"/>
                <a:sym typeface="Nunito"/>
              </a:rPr>
              <a:t>r</a:t>
            </a:r>
            <a:r>
              <a:rPr lang="en-US" sz="6000">
                <a:latin typeface="Nunito"/>
                <a:ea typeface="Nunito"/>
                <a:cs typeface="Nunito"/>
                <a:sym typeface="Nunito"/>
              </a:rPr>
              <a:t> = relative dielectric constant </a:t>
            </a:r>
            <a:endParaRPr sz="6000">
              <a:latin typeface="Nunito"/>
              <a:ea typeface="Nunito"/>
              <a:cs typeface="Nunito"/>
              <a:sym typeface="Nunito"/>
            </a:endParaRPr>
          </a:p>
          <a:p>
            <a:pPr indent="0" lvl="0" marL="457200" rtl="0" algn="l">
              <a:spcBef>
                <a:spcPts val="0"/>
              </a:spcBef>
              <a:spcAft>
                <a:spcPts val="0"/>
              </a:spcAft>
              <a:buNone/>
            </a:pPr>
            <a:r>
              <a:rPr lang="en-US" sz="6000">
                <a:latin typeface="Nunito"/>
                <a:ea typeface="Nunito"/>
                <a:cs typeface="Nunito"/>
                <a:sym typeface="Nunito"/>
              </a:rPr>
              <a:t>of substrate</a:t>
            </a:r>
            <a:endParaRPr sz="6000">
              <a:latin typeface="Nunito"/>
              <a:ea typeface="Nunito"/>
              <a:cs typeface="Nunito"/>
              <a:sym typeface="Nunito"/>
            </a:endParaRPr>
          </a:p>
          <a:p>
            <a:pPr indent="0" lvl="0" marL="457200" rtl="0" algn="l">
              <a:spcBef>
                <a:spcPts val="0"/>
              </a:spcBef>
              <a:spcAft>
                <a:spcPts val="0"/>
              </a:spcAft>
              <a:buNone/>
            </a:pPr>
            <a:r>
              <a:t/>
            </a:r>
            <a:endParaRPr sz="6000">
              <a:latin typeface="Nunito"/>
              <a:ea typeface="Nunito"/>
              <a:cs typeface="Nunito"/>
              <a:sym typeface="Nunito"/>
            </a:endParaRPr>
          </a:p>
          <a:p>
            <a:pPr indent="0" lvl="0" marL="457200" rtl="0" algn="l">
              <a:spcBef>
                <a:spcPts val="0"/>
              </a:spcBef>
              <a:spcAft>
                <a:spcPts val="0"/>
              </a:spcAft>
              <a:buNone/>
            </a:pPr>
            <a:r>
              <a:rPr lang="en-US" sz="6000">
                <a:latin typeface="Nunito"/>
                <a:ea typeface="Nunito"/>
                <a:cs typeface="Nunito"/>
                <a:sym typeface="Nunito"/>
              </a:rPr>
              <a:t>h = height of substrate</a:t>
            </a:r>
            <a:endParaRPr sz="6000">
              <a:latin typeface="Nunito"/>
              <a:ea typeface="Nunito"/>
              <a:cs typeface="Nunito"/>
              <a:sym typeface="Nunito"/>
            </a:endParaRPr>
          </a:p>
          <a:p>
            <a:pPr indent="0" lvl="0" marL="457200" rtl="0" algn="l">
              <a:spcBef>
                <a:spcPts val="0"/>
              </a:spcBef>
              <a:spcAft>
                <a:spcPts val="0"/>
              </a:spcAft>
              <a:buNone/>
            </a:pPr>
            <a:r>
              <a:t/>
            </a:r>
            <a:endParaRPr sz="5000">
              <a:latin typeface="Nunito"/>
              <a:ea typeface="Nunito"/>
              <a:cs typeface="Nunito"/>
              <a:sym typeface="Nunito"/>
            </a:endParaRPr>
          </a:p>
          <a:p>
            <a:pPr indent="0" lvl="0" marL="0" marR="0" rtl="0" algn="l">
              <a:lnSpc>
                <a:spcPct val="100000"/>
              </a:lnSpc>
              <a:spcBef>
                <a:spcPts val="0"/>
              </a:spcBef>
              <a:spcAft>
                <a:spcPts val="0"/>
              </a:spcAft>
              <a:buNone/>
            </a:pPr>
            <a:r>
              <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88" name="Google Shape;288;g23907884ad8_0_111"/>
          <p:cNvSpPr txBox="1"/>
          <p:nvPr/>
        </p:nvSpPr>
        <p:spPr>
          <a:xfrm>
            <a:off x="2217425" y="-245025"/>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Introduction</a:t>
            </a:r>
            <a:endParaRPr b="1" i="0" sz="13900" u="none" cap="none" strike="noStrike">
              <a:solidFill>
                <a:schemeClr val="dk1"/>
              </a:solidFill>
              <a:latin typeface="Nunito"/>
              <a:ea typeface="Nunito"/>
              <a:cs typeface="Nunito"/>
              <a:sym typeface="Nunito"/>
            </a:endParaRPr>
          </a:p>
        </p:txBody>
      </p:sp>
      <p:sp>
        <p:nvSpPr>
          <p:cNvPr id="289" name="Google Shape;289;g23907884ad8_0_111"/>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pic>
        <p:nvPicPr>
          <p:cNvPr id="290" name="Google Shape;290;g23907884ad8_0_111"/>
          <p:cNvPicPr preferRelativeResize="0"/>
          <p:nvPr/>
        </p:nvPicPr>
        <p:blipFill>
          <a:blip r:embed="rId3">
            <a:alphaModFix/>
          </a:blip>
          <a:stretch>
            <a:fillRect/>
          </a:stretch>
        </p:blipFill>
        <p:spPr>
          <a:xfrm>
            <a:off x="11427375" y="3780049"/>
            <a:ext cx="12372100" cy="8370200"/>
          </a:xfrm>
          <a:prstGeom prst="rect">
            <a:avLst/>
          </a:prstGeom>
          <a:noFill/>
          <a:ln>
            <a:noFill/>
          </a:ln>
        </p:spPr>
      </p:pic>
      <p:sp>
        <p:nvSpPr>
          <p:cNvPr id="291" name="Google Shape;291;g23907884ad8_0_111"/>
          <p:cNvSpPr txBox="1"/>
          <p:nvPr/>
        </p:nvSpPr>
        <p:spPr>
          <a:xfrm>
            <a:off x="13201175" y="12150250"/>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Microstrip antenna with inset-feed line. Source: [1]</a:t>
            </a:r>
            <a:endParaRPr sz="3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3907884ad8_0_118"/>
          <p:cNvSpPr txBox="1"/>
          <p:nvPr/>
        </p:nvSpPr>
        <p:spPr>
          <a:xfrm>
            <a:off x="394050" y="1371063"/>
            <a:ext cx="238809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6000">
                <a:solidFill>
                  <a:schemeClr val="accent1"/>
                </a:solidFill>
                <a:latin typeface="Nunito"/>
                <a:ea typeface="Nunito"/>
                <a:cs typeface="Nunito"/>
                <a:sym typeface="Nunito"/>
              </a:rPr>
              <a:t>   </a:t>
            </a:r>
            <a:r>
              <a:rPr b="1" lang="en-US" sz="6000">
                <a:solidFill>
                  <a:schemeClr val="accent1"/>
                </a:solidFill>
                <a:latin typeface="Nunito"/>
                <a:ea typeface="Nunito"/>
                <a:cs typeface="Nunito"/>
                <a:sym typeface="Nunito"/>
              </a:rPr>
              <a:t>C</a:t>
            </a:r>
            <a:r>
              <a:rPr b="1" lang="en-US" sz="6000">
                <a:solidFill>
                  <a:schemeClr val="accent1"/>
                </a:solidFill>
                <a:latin typeface="Nunito"/>
                <a:ea typeface="Nunito"/>
                <a:cs typeface="Nunito"/>
                <a:sym typeface="Nunito"/>
              </a:rPr>
              <a:t>. </a:t>
            </a:r>
            <a:r>
              <a:rPr b="1" lang="en-US" sz="6000">
                <a:solidFill>
                  <a:schemeClr val="accent1"/>
                </a:solidFill>
                <a:latin typeface="Nunito"/>
                <a:ea typeface="Nunito"/>
                <a:cs typeface="Nunito"/>
                <a:sym typeface="Nunito"/>
              </a:rPr>
              <a:t>Microstrip Patch Antenna</a:t>
            </a:r>
            <a:endParaRPr b="1" sz="6000">
              <a:solidFill>
                <a:schemeClr val="accent1"/>
              </a:solidFill>
              <a:latin typeface="Nunito"/>
              <a:ea typeface="Nunito"/>
              <a:cs typeface="Nunito"/>
              <a:sym typeface="Nunito"/>
            </a:endParaRPr>
          </a:p>
          <a:p>
            <a:pPr indent="0" lvl="0" marL="0" rtl="0" algn="l">
              <a:spcBef>
                <a:spcPts val="0"/>
              </a:spcBef>
              <a:spcAft>
                <a:spcPts val="0"/>
              </a:spcAft>
              <a:buNone/>
            </a:pPr>
            <a:r>
              <a:t/>
            </a:r>
            <a:endParaRPr sz="5000">
              <a:latin typeface="Nunito"/>
              <a:ea typeface="Nunito"/>
              <a:cs typeface="Nunito"/>
              <a:sym typeface="Nunito"/>
            </a:endParaRPr>
          </a:p>
          <a:p>
            <a:pPr indent="0" lvl="0" marL="0" rtl="0" algn="l">
              <a:spcBef>
                <a:spcPts val="0"/>
              </a:spcBef>
              <a:spcAft>
                <a:spcPts val="0"/>
              </a:spcAft>
              <a:buNone/>
            </a:pPr>
            <a:r>
              <a:t/>
            </a:r>
            <a:endParaRPr sz="5000">
              <a:latin typeface="Nunito"/>
              <a:ea typeface="Nunito"/>
              <a:cs typeface="Nunito"/>
              <a:sym typeface="Nunito"/>
            </a:endParaRPr>
          </a:p>
          <a:p>
            <a:pPr indent="0" lvl="0" marL="0" marR="0" rtl="0" algn="l">
              <a:lnSpc>
                <a:spcPct val="100000"/>
              </a:lnSpc>
              <a:spcBef>
                <a:spcPts val="0"/>
              </a:spcBef>
              <a:spcAft>
                <a:spcPts val="0"/>
              </a:spcAft>
              <a:buNone/>
            </a:pPr>
            <a:r>
              <a:t/>
            </a:r>
            <a:endParaRPr sz="7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297" name="Google Shape;297;g23907884ad8_0_118"/>
          <p:cNvSpPr txBox="1"/>
          <p:nvPr/>
        </p:nvSpPr>
        <p:spPr>
          <a:xfrm>
            <a:off x="2217425" y="-245025"/>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Introduction</a:t>
            </a:r>
            <a:endParaRPr b="1" i="0" sz="13900" u="none" cap="none" strike="noStrike">
              <a:solidFill>
                <a:schemeClr val="dk1"/>
              </a:solidFill>
              <a:latin typeface="Nunito"/>
              <a:ea typeface="Nunito"/>
              <a:cs typeface="Nunito"/>
              <a:sym typeface="Nunito"/>
            </a:endParaRPr>
          </a:p>
        </p:txBody>
      </p:sp>
      <p:sp>
        <p:nvSpPr>
          <p:cNvPr id="298" name="Google Shape;298;g23907884ad8_0_118"/>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pic>
        <p:nvPicPr>
          <p:cNvPr id="299" name="Google Shape;299;g23907884ad8_0_118"/>
          <p:cNvPicPr preferRelativeResize="0"/>
          <p:nvPr/>
        </p:nvPicPr>
        <p:blipFill>
          <a:blip r:embed="rId3">
            <a:alphaModFix/>
          </a:blip>
          <a:stretch>
            <a:fillRect/>
          </a:stretch>
        </p:blipFill>
        <p:spPr>
          <a:xfrm>
            <a:off x="11054675" y="3700975"/>
            <a:ext cx="5247775" cy="4295850"/>
          </a:xfrm>
          <a:prstGeom prst="rect">
            <a:avLst/>
          </a:prstGeom>
          <a:noFill/>
          <a:ln>
            <a:noFill/>
          </a:ln>
        </p:spPr>
      </p:pic>
      <p:pic>
        <p:nvPicPr>
          <p:cNvPr id="300" name="Google Shape;300;g23907884ad8_0_118"/>
          <p:cNvPicPr preferRelativeResize="0"/>
          <p:nvPr/>
        </p:nvPicPr>
        <p:blipFill>
          <a:blip r:embed="rId4">
            <a:alphaModFix/>
          </a:blip>
          <a:stretch>
            <a:fillRect/>
          </a:stretch>
        </p:blipFill>
        <p:spPr>
          <a:xfrm>
            <a:off x="914400" y="2168837"/>
            <a:ext cx="10372300" cy="8037775"/>
          </a:xfrm>
          <a:prstGeom prst="rect">
            <a:avLst/>
          </a:prstGeom>
          <a:noFill/>
          <a:ln>
            <a:noFill/>
          </a:ln>
        </p:spPr>
      </p:pic>
      <p:sp>
        <p:nvSpPr>
          <p:cNvPr id="301" name="Google Shape;301;g23907884ad8_0_118"/>
          <p:cNvSpPr txBox="1"/>
          <p:nvPr/>
        </p:nvSpPr>
        <p:spPr>
          <a:xfrm>
            <a:off x="11410900" y="7568225"/>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Source: [2], [3]</a:t>
            </a:r>
            <a:endParaRPr sz="3000">
              <a:latin typeface="Nunito"/>
              <a:ea typeface="Nunito"/>
              <a:cs typeface="Nunito"/>
              <a:sym typeface="Nunito"/>
            </a:endParaRPr>
          </a:p>
        </p:txBody>
      </p:sp>
      <p:sp>
        <p:nvSpPr>
          <p:cNvPr id="302" name="Google Shape;302;g23907884ad8_0_118"/>
          <p:cNvSpPr txBox="1"/>
          <p:nvPr/>
        </p:nvSpPr>
        <p:spPr>
          <a:xfrm>
            <a:off x="2954800" y="10326725"/>
            <a:ext cx="83319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latin typeface="Nunito"/>
                <a:ea typeface="Nunito"/>
                <a:cs typeface="Nunito"/>
                <a:sym typeface="Nunito"/>
              </a:rPr>
              <a:t>c = Velocity of light</a:t>
            </a:r>
            <a:endParaRPr sz="4000">
              <a:latin typeface="Nunito"/>
              <a:ea typeface="Nunito"/>
              <a:cs typeface="Nunito"/>
              <a:sym typeface="Nunito"/>
            </a:endParaRPr>
          </a:p>
          <a:p>
            <a:pPr indent="0" lvl="0" marL="0" rtl="0" algn="l">
              <a:spcBef>
                <a:spcPts val="0"/>
              </a:spcBef>
              <a:spcAft>
                <a:spcPts val="0"/>
              </a:spcAft>
              <a:buNone/>
            </a:pPr>
            <a:r>
              <a:rPr lang="en-US" sz="4000">
                <a:latin typeface="Nunito"/>
                <a:ea typeface="Nunito"/>
                <a:cs typeface="Nunito"/>
                <a:sym typeface="Nunito"/>
              </a:rPr>
              <a:t>L</a:t>
            </a:r>
            <a:r>
              <a:rPr baseline="-25000" lang="en-US" sz="4000">
                <a:latin typeface="Nunito"/>
                <a:ea typeface="Nunito"/>
                <a:cs typeface="Nunito"/>
                <a:sym typeface="Nunito"/>
              </a:rPr>
              <a:t>eff</a:t>
            </a:r>
            <a:r>
              <a:rPr lang="en-US" sz="4000">
                <a:latin typeface="Nunito"/>
                <a:ea typeface="Nunito"/>
                <a:cs typeface="Nunito"/>
                <a:sym typeface="Nunito"/>
              </a:rPr>
              <a:t> = Effective patch length</a:t>
            </a:r>
            <a:endParaRPr sz="4000">
              <a:latin typeface="Nunito"/>
              <a:ea typeface="Nunito"/>
              <a:cs typeface="Nunito"/>
              <a:sym typeface="Nunito"/>
            </a:endParaRPr>
          </a:p>
          <a:p>
            <a:pPr indent="0" lvl="0" marL="0" rtl="0" algn="l">
              <a:spcBef>
                <a:spcPts val="0"/>
              </a:spcBef>
              <a:spcAft>
                <a:spcPts val="0"/>
              </a:spcAft>
              <a:buNone/>
            </a:pPr>
            <a:r>
              <a:rPr lang="en-US" sz="4000">
                <a:latin typeface="Nunito"/>
                <a:ea typeface="Nunito"/>
                <a:cs typeface="Nunito"/>
                <a:sym typeface="Nunito"/>
              </a:rPr>
              <a:t>ΔL = Length  extension</a:t>
            </a:r>
            <a:endParaRPr sz="4000">
              <a:latin typeface="Nunito"/>
              <a:ea typeface="Nunito"/>
              <a:cs typeface="Nunito"/>
              <a:sym typeface="Nunito"/>
            </a:endParaRPr>
          </a:p>
          <a:p>
            <a:pPr indent="0" lvl="0" marL="0" rtl="0" algn="l">
              <a:spcBef>
                <a:spcPts val="0"/>
              </a:spcBef>
              <a:spcAft>
                <a:spcPts val="0"/>
              </a:spcAft>
              <a:buNone/>
            </a:pPr>
            <a:r>
              <a:rPr lang="en-US" sz="4000">
                <a:latin typeface="Nunito"/>
                <a:ea typeface="Nunito"/>
                <a:cs typeface="Nunito"/>
                <a:sym typeface="Nunito"/>
              </a:rPr>
              <a:t>ε</a:t>
            </a:r>
            <a:r>
              <a:rPr baseline="-25000" lang="en-US" sz="4000">
                <a:latin typeface="Nunito"/>
                <a:ea typeface="Nunito"/>
                <a:cs typeface="Nunito"/>
                <a:sym typeface="Nunito"/>
              </a:rPr>
              <a:t>reff </a:t>
            </a:r>
            <a:r>
              <a:rPr lang="en-US" sz="4000">
                <a:latin typeface="Nunito"/>
                <a:ea typeface="Nunito"/>
                <a:cs typeface="Nunito"/>
                <a:sym typeface="Nunito"/>
              </a:rPr>
              <a:t>=</a:t>
            </a:r>
            <a:r>
              <a:rPr baseline="-25000" lang="en-US" sz="4000">
                <a:latin typeface="Nunito"/>
                <a:ea typeface="Nunito"/>
                <a:cs typeface="Nunito"/>
                <a:sym typeface="Nunito"/>
              </a:rPr>
              <a:t> </a:t>
            </a:r>
            <a:r>
              <a:rPr lang="en-US" sz="4000">
                <a:latin typeface="Nunito"/>
                <a:ea typeface="Nunito"/>
                <a:cs typeface="Nunito"/>
                <a:sym typeface="Nunito"/>
              </a:rPr>
              <a:t>E</a:t>
            </a:r>
            <a:r>
              <a:rPr lang="en-US" sz="4000">
                <a:latin typeface="Nunito"/>
                <a:ea typeface="Nunito"/>
                <a:cs typeface="Nunito"/>
                <a:sym typeface="Nunito"/>
              </a:rPr>
              <a:t>ffective  dielectric  constant</a:t>
            </a:r>
            <a:endParaRPr sz="4000">
              <a:latin typeface="Nunito"/>
              <a:ea typeface="Nunito"/>
              <a:cs typeface="Nunito"/>
              <a:sym typeface="Nunito"/>
            </a:endParaRPr>
          </a:p>
          <a:p>
            <a:pPr indent="0" lvl="0" marL="0" rtl="0" algn="l">
              <a:lnSpc>
                <a:spcPct val="91064"/>
              </a:lnSpc>
              <a:spcBef>
                <a:spcPts val="0"/>
              </a:spcBef>
              <a:spcAft>
                <a:spcPts val="0"/>
              </a:spcAft>
              <a:buNone/>
            </a:pPr>
            <a:r>
              <a:t/>
            </a:r>
            <a:endParaRPr sz="3600">
              <a:highlight>
                <a:srgbClr val="FFFFFF"/>
              </a:highlight>
            </a:endParaRPr>
          </a:p>
          <a:p>
            <a:pPr indent="0" lvl="0" marL="0" rtl="0" algn="l">
              <a:lnSpc>
                <a:spcPct val="91064"/>
              </a:lnSpc>
              <a:spcBef>
                <a:spcPts val="0"/>
              </a:spcBef>
              <a:spcAft>
                <a:spcPts val="0"/>
              </a:spcAft>
              <a:buNone/>
            </a:pPr>
            <a:r>
              <a:t/>
            </a:r>
            <a:endParaRPr sz="3600">
              <a:highlight>
                <a:srgbClr val="FFFFFF"/>
              </a:highlight>
            </a:endParaRPr>
          </a:p>
        </p:txBody>
      </p:sp>
      <p:pic>
        <p:nvPicPr>
          <p:cNvPr id="303" name="Google Shape;303;g23907884ad8_0_118"/>
          <p:cNvPicPr preferRelativeResize="0"/>
          <p:nvPr/>
        </p:nvPicPr>
        <p:blipFill>
          <a:blip r:embed="rId5">
            <a:alphaModFix/>
          </a:blip>
          <a:stretch>
            <a:fillRect/>
          </a:stretch>
        </p:blipFill>
        <p:spPr>
          <a:xfrm>
            <a:off x="16196271" y="4448775"/>
            <a:ext cx="7518904" cy="2955300"/>
          </a:xfrm>
          <a:prstGeom prst="rect">
            <a:avLst/>
          </a:prstGeom>
          <a:noFill/>
          <a:ln>
            <a:noFill/>
          </a:ln>
        </p:spPr>
      </p:pic>
      <p:sp>
        <p:nvSpPr>
          <p:cNvPr id="304" name="Google Shape;304;g23907884ad8_0_118"/>
          <p:cNvSpPr txBox="1"/>
          <p:nvPr/>
        </p:nvSpPr>
        <p:spPr>
          <a:xfrm>
            <a:off x="13818350" y="10083775"/>
            <a:ext cx="7226400" cy="2955300"/>
          </a:xfrm>
          <a:prstGeom prst="rect">
            <a:avLst/>
          </a:prstGeom>
          <a:noFill/>
          <a:ln>
            <a:noFill/>
          </a:ln>
        </p:spPr>
        <p:txBody>
          <a:bodyPr anchorCtr="0" anchor="t" bIns="91425" lIns="91425" spcFirstLastPara="1" rIns="91425" wrap="square" tIns="91425">
            <a:spAutoFit/>
          </a:bodyPr>
          <a:lstStyle/>
          <a:p>
            <a:pPr indent="0" lvl="0" marL="0" rtl="0" algn="l">
              <a:lnSpc>
                <a:spcPct val="91064"/>
              </a:lnSpc>
              <a:spcBef>
                <a:spcPts val="0"/>
              </a:spcBef>
              <a:spcAft>
                <a:spcPts val="0"/>
              </a:spcAft>
              <a:buNone/>
            </a:pPr>
            <a:r>
              <a:rPr lang="en-US" sz="3600">
                <a:highlight>
                  <a:schemeClr val="lt1"/>
                </a:highlight>
              </a:rPr>
              <a:t>f</a:t>
            </a:r>
            <a:r>
              <a:rPr baseline="-25000" lang="en-US" sz="3600">
                <a:highlight>
                  <a:schemeClr val="lt1"/>
                </a:highlight>
              </a:rPr>
              <a:t>r </a:t>
            </a:r>
            <a:r>
              <a:rPr lang="en-US" sz="3600">
                <a:highlight>
                  <a:schemeClr val="lt1"/>
                </a:highlight>
              </a:rPr>
              <a:t>=</a:t>
            </a:r>
            <a:r>
              <a:rPr baseline="-25000" lang="en-US" sz="3600">
                <a:highlight>
                  <a:schemeClr val="lt1"/>
                </a:highlight>
              </a:rPr>
              <a:t> </a:t>
            </a:r>
            <a:r>
              <a:rPr lang="en-US" sz="3600">
                <a:highlight>
                  <a:schemeClr val="lt1"/>
                </a:highlight>
              </a:rPr>
              <a:t>Resonant frequency</a:t>
            </a:r>
            <a:endParaRPr sz="3600">
              <a:highlight>
                <a:schemeClr val="lt1"/>
              </a:highlight>
            </a:endParaRPr>
          </a:p>
          <a:p>
            <a:pPr indent="0" lvl="0" marL="0" rtl="0" algn="l">
              <a:lnSpc>
                <a:spcPct val="91064"/>
              </a:lnSpc>
              <a:spcBef>
                <a:spcPts val="0"/>
              </a:spcBef>
              <a:spcAft>
                <a:spcPts val="0"/>
              </a:spcAft>
              <a:buNone/>
            </a:pPr>
            <a:r>
              <a:rPr lang="en-US" sz="3600">
                <a:highlight>
                  <a:schemeClr val="lt1"/>
                </a:highlight>
              </a:rPr>
              <a:t>h  = Height of dielectric substrate</a:t>
            </a:r>
            <a:endParaRPr sz="3600">
              <a:highlight>
                <a:schemeClr val="lt1"/>
              </a:highlight>
            </a:endParaRPr>
          </a:p>
          <a:p>
            <a:pPr indent="0" lvl="0" marL="0" rtl="0" algn="l">
              <a:lnSpc>
                <a:spcPct val="91064"/>
              </a:lnSpc>
              <a:spcBef>
                <a:spcPts val="0"/>
              </a:spcBef>
              <a:spcAft>
                <a:spcPts val="0"/>
              </a:spcAft>
              <a:buNone/>
            </a:pPr>
            <a:r>
              <a:rPr lang="en-US" sz="3600">
                <a:highlight>
                  <a:schemeClr val="lt1"/>
                </a:highlight>
              </a:rPr>
              <a:t>t = Thickness of patch</a:t>
            </a:r>
            <a:endParaRPr sz="3600">
              <a:highlight>
                <a:schemeClr val="lt1"/>
              </a:highlight>
            </a:endParaRPr>
          </a:p>
          <a:p>
            <a:pPr indent="0" lvl="0" marL="0" rtl="0" algn="l">
              <a:lnSpc>
                <a:spcPct val="91064"/>
              </a:lnSpc>
              <a:spcBef>
                <a:spcPts val="0"/>
              </a:spcBef>
              <a:spcAft>
                <a:spcPts val="0"/>
              </a:spcAft>
              <a:buNone/>
            </a:pPr>
            <a:r>
              <a:rPr lang="en-US" sz="3600">
                <a:highlight>
                  <a:schemeClr val="lt1"/>
                </a:highlight>
              </a:rPr>
              <a:t>w = Width of feed</a:t>
            </a:r>
            <a:endParaRPr sz="3600">
              <a:highlight>
                <a:schemeClr val="lt1"/>
              </a:highlight>
            </a:endParaRPr>
          </a:p>
          <a:p>
            <a:pPr indent="0" lvl="0" marL="0" rtl="0" algn="l">
              <a:lnSpc>
                <a:spcPct val="91064"/>
              </a:lnSpc>
              <a:spcBef>
                <a:spcPts val="0"/>
              </a:spcBef>
              <a:spcAft>
                <a:spcPts val="0"/>
              </a:spcAft>
              <a:buNone/>
            </a:pPr>
            <a:r>
              <a:rPr lang="en-US" sz="3600">
                <a:highlight>
                  <a:schemeClr val="lt1"/>
                </a:highlight>
              </a:rPr>
              <a:t>Z</a:t>
            </a:r>
            <a:r>
              <a:rPr baseline="-25000" lang="en-US" sz="3600">
                <a:highlight>
                  <a:schemeClr val="lt1"/>
                </a:highlight>
              </a:rPr>
              <a:t>0</a:t>
            </a:r>
            <a:r>
              <a:rPr lang="en-US" sz="3600">
                <a:highlight>
                  <a:schemeClr val="lt1"/>
                </a:highlight>
              </a:rPr>
              <a:t> = Target Impedance (50 ohms)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3907884ad8_0_165"/>
          <p:cNvSpPr txBox="1"/>
          <p:nvPr/>
        </p:nvSpPr>
        <p:spPr>
          <a:xfrm>
            <a:off x="291450" y="1459200"/>
            <a:ext cx="23983500" cy="646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4000">
                <a:solidFill>
                  <a:schemeClr val="dk1"/>
                </a:solidFill>
                <a:latin typeface="Nunito"/>
                <a:ea typeface="Nunito"/>
                <a:cs typeface="Nunito"/>
                <a:sym typeface="Nunito"/>
              </a:rPr>
              <a:t>For all designs, FR4 epoxy is used as the substrate (</a:t>
            </a:r>
            <a:r>
              <a:rPr lang="en-US" sz="4000">
                <a:latin typeface="Nunito"/>
                <a:ea typeface="Nunito"/>
                <a:cs typeface="Nunito"/>
                <a:sym typeface="Nunito"/>
              </a:rPr>
              <a:t>ε</a:t>
            </a:r>
            <a:r>
              <a:rPr baseline="-25000" lang="en-US" sz="4000">
                <a:latin typeface="Nunito"/>
                <a:ea typeface="Nunito"/>
                <a:cs typeface="Nunito"/>
                <a:sym typeface="Nunito"/>
              </a:rPr>
              <a:t>r</a:t>
            </a:r>
            <a:r>
              <a:rPr lang="en-US" sz="4000">
                <a:latin typeface="Nunito"/>
                <a:ea typeface="Nunito"/>
                <a:cs typeface="Nunito"/>
                <a:sym typeface="Nunito"/>
              </a:rPr>
              <a:t>=4.4)</a:t>
            </a:r>
            <a:r>
              <a:rPr lang="en-US" sz="4000">
                <a:solidFill>
                  <a:schemeClr val="dk1"/>
                </a:solidFill>
                <a:latin typeface="Nunito"/>
                <a:ea typeface="Nunito"/>
                <a:cs typeface="Nunito"/>
                <a:sym typeface="Nunito"/>
              </a:rPr>
              <a:t>, thickness of substrate (h) is taken as 1.6 mm, and Cu is used as the material for the patch and the ground plane. Further, thickness of Cu is taken as 0 unless stated otherwise as 0.035 mm.</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rPr lang="en-US" sz="4000">
                <a:solidFill>
                  <a:schemeClr val="dk1"/>
                </a:solidFill>
                <a:latin typeface="Nunito"/>
                <a:ea typeface="Nunito"/>
                <a:cs typeface="Nunito"/>
                <a:sym typeface="Nunito"/>
              </a:rPr>
              <a:t> </a:t>
            </a:r>
            <a:r>
              <a:rPr b="1" lang="en-US" sz="4000">
                <a:solidFill>
                  <a:schemeClr val="accent1"/>
                </a:solidFill>
                <a:latin typeface="Nunito"/>
                <a:ea typeface="Nunito"/>
                <a:cs typeface="Nunito"/>
                <a:sym typeface="Nunito"/>
              </a:rPr>
              <a:t>  </a:t>
            </a:r>
            <a:endParaRPr b="1" sz="4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rPr b="1" lang="en-US" sz="4000">
                <a:solidFill>
                  <a:schemeClr val="accent1"/>
                </a:solidFill>
                <a:latin typeface="Nunito"/>
                <a:ea typeface="Nunito"/>
                <a:cs typeface="Nunito"/>
                <a:sym typeface="Nunito"/>
              </a:rPr>
              <a:t> A. Double slotted antenna</a:t>
            </a:r>
            <a:endParaRPr b="1" sz="4000">
              <a:solidFill>
                <a:schemeClr val="accent1"/>
              </a:solidFill>
              <a:latin typeface="Nunito"/>
              <a:ea typeface="Nunito"/>
              <a:cs typeface="Nunito"/>
              <a:sym typeface="Nunito"/>
            </a:endParaRPr>
          </a:p>
          <a:p>
            <a:pPr indent="0" lvl="0" marL="0" marR="0" rtl="0" algn="l">
              <a:lnSpc>
                <a:spcPct val="100000"/>
              </a:lnSpc>
              <a:spcBef>
                <a:spcPts val="0"/>
              </a:spcBef>
              <a:spcAft>
                <a:spcPts val="0"/>
              </a:spcAft>
              <a:buNone/>
            </a:pPr>
            <a:r>
              <a:t/>
            </a:r>
            <a:endParaRPr b="1" sz="4000">
              <a:solidFill>
                <a:schemeClr val="accent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Design implemented from [4].</a:t>
            </a:r>
            <a:endParaRPr sz="4000">
              <a:solidFill>
                <a:schemeClr val="dk1"/>
              </a:solidFill>
              <a:latin typeface="Nunito"/>
              <a:ea typeface="Nunito"/>
              <a:cs typeface="Nunito"/>
              <a:sym typeface="Nunito"/>
            </a:endParaRPr>
          </a:p>
          <a:p>
            <a:pPr indent="-482600" lvl="0" marL="457200" marR="0" rtl="0" algn="l">
              <a:lnSpc>
                <a:spcPct val="100000"/>
              </a:lnSpc>
              <a:spcBef>
                <a:spcPts val="0"/>
              </a:spcBef>
              <a:spcAft>
                <a:spcPts val="0"/>
              </a:spcAft>
              <a:buClr>
                <a:schemeClr val="dk1"/>
              </a:buClr>
              <a:buSzPts val="4000"/>
              <a:buFont typeface="Nunito"/>
              <a:buChar char="●"/>
            </a:pPr>
            <a:r>
              <a:rPr lang="en-US" sz="4000">
                <a:solidFill>
                  <a:schemeClr val="dk1"/>
                </a:solidFill>
                <a:latin typeface="Nunito"/>
                <a:ea typeface="Nunito"/>
                <a:cs typeface="Nunito"/>
                <a:sym typeface="Nunito"/>
              </a:rPr>
              <a:t>The patch is optimized to radiate at 1.8 GHz whereas the 2 slots resonate at 2.4 GHz.</a:t>
            </a:r>
            <a:endParaRPr sz="4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sz="50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Nunito"/>
              <a:ea typeface="Nunito"/>
              <a:cs typeface="Nunito"/>
              <a:sym typeface="Nunito"/>
            </a:endParaRPr>
          </a:p>
        </p:txBody>
      </p:sp>
      <p:sp>
        <p:nvSpPr>
          <p:cNvPr id="310" name="Google Shape;310;g23907884ad8_0_165"/>
          <p:cNvSpPr txBox="1"/>
          <p:nvPr/>
        </p:nvSpPr>
        <p:spPr>
          <a:xfrm>
            <a:off x="2217425" y="-233100"/>
            <a:ext cx="19942800" cy="1616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en-US" sz="9900">
                <a:solidFill>
                  <a:schemeClr val="dk1"/>
                </a:solidFill>
                <a:latin typeface="Nunito"/>
                <a:ea typeface="Nunito"/>
                <a:cs typeface="Nunito"/>
                <a:sym typeface="Nunito"/>
              </a:rPr>
              <a:t>Design candidates</a:t>
            </a:r>
            <a:endParaRPr b="1" i="0" sz="13900" u="none" cap="none" strike="noStrike">
              <a:solidFill>
                <a:schemeClr val="dk1"/>
              </a:solidFill>
              <a:latin typeface="Nunito"/>
              <a:ea typeface="Nunito"/>
              <a:cs typeface="Nunito"/>
              <a:sym typeface="Nunito"/>
            </a:endParaRPr>
          </a:p>
        </p:txBody>
      </p:sp>
      <p:sp>
        <p:nvSpPr>
          <p:cNvPr id="311" name="Google Shape;311;g23907884ad8_0_165"/>
          <p:cNvSpPr txBox="1"/>
          <p:nvPr>
            <p:ph idx="12" type="sldNum"/>
          </p:nvPr>
        </p:nvSpPr>
        <p:spPr>
          <a:xfrm>
            <a:off x="22812148" y="12666269"/>
            <a:ext cx="1462800" cy="1050000"/>
          </a:xfrm>
          <a:prstGeom prst="rect">
            <a:avLst/>
          </a:prstGeom>
          <a:noFill/>
          <a:ln>
            <a:noFill/>
          </a:ln>
        </p:spPr>
        <p:txBody>
          <a:bodyPr anchorCtr="0" anchor="t" bIns="223450" lIns="223450" spcFirstLastPara="1" rIns="223450" wrap="square" tIns="223450">
            <a:noAutofit/>
          </a:bodyPr>
          <a:lstStyle/>
          <a:p>
            <a:pPr indent="0" lvl="0" marL="0" rtl="0" algn="r">
              <a:lnSpc>
                <a:spcPct val="100000"/>
              </a:lnSpc>
              <a:spcBef>
                <a:spcPts val="0"/>
              </a:spcBef>
              <a:spcAft>
                <a:spcPts val="0"/>
              </a:spcAft>
              <a:buSzPts val="3200"/>
              <a:buNone/>
            </a:pPr>
            <a:fld id="{00000000-1234-1234-1234-123412341234}" type="slidenum">
              <a:rPr lang="en-US"/>
              <a:t>‹#›</a:t>
            </a:fld>
            <a:endParaRPr/>
          </a:p>
        </p:txBody>
      </p:sp>
      <p:pic>
        <p:nvPicPr>
          <p:cNvPr id="312" name="Google Shape;312;g23907884ad8_0_165"/>
          <p:cNvPicPr preferRelativeResize="0"/>
          <p:nvPr/>
        </p:nvPicPr>
        <p:blipFill>
          <a:blip r:embed="rId3">
            <a:alphaModFix/>
          </a:blip>
          <a:stretch>
            <a:fillRect/>
          </a:stretch>
        </p:blipFill>
        <p:spPr>
          <a:xfrm>
            <a:off x="2458625" y="6693699"/>
            <a:ext cx="6105199" cy="5405875"/>
          </a:xfrm>
          <a:prstGeom prst="rect">
            <a:avLst/>
          </a:prstGeom>
          <a:noFill/>
          <a:ln>
            <a:noFill/>
          </a:ln>
        </p:spPr>
      </p:pic>
      <p:sp>
        <p:nvSpPr>
          <p:cNvPr id="313" name="Google Shape;313;g23907884ad8_0_165"/>
          <p:cNvSpPr txBox="1"/>
          <p:nvPr/>
        </p:nvSpPr>
        <p:spPr>
          <a:xfrm>
            <a:off x="2217425" y="12241150"/>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Proposed antenna design. </a:t>
            </a:r>
            <a:r>
              <a:rPr lang="en-US" sz="3000">
                <a:latin typeface="Nunito"/>
                <a:ea typeface="Nunito"/>
                <a:cs typeface="Nunito"/>
                <a:sym typeface="Nunito"/>
              </a:rPr>
              <a:t>Source: [4]</a:t>
            </a:r>
            <a:endParaRPr sz="3000">
              <a:latin typeface="Nunito"/>
              <a:ea typeface="Nunito"/>
              <a:cs typeface="Nunito"/>
              <a:sym typeface="Nunito"/>
            </a:endParaRPr>
          </a:p>
        </p:txBody>
      </p:sp>
      <p:pic>
        <p:nvPicPr>
          <p:cNvPr id="314" name="Google Shape;314;g23907884ad8_0_165"/>
          <p:cNvPicPr preferRelativeResize="0"/>
          <p:nvPr/>
        </p:nvPicPr>
        <p:blipFill>
          <a:blip r:embed="rId4">
            <a:alphaModFix/>
          </a:blip>
          <a:stretch>
            <a:fillRect/>
          </a:stretch>
        </p:blipFill>
        <p:spPr>
          <a:xfrm>
            <a:off x="14928151" y="6693700"/>
            <a:ext cx="5993135" cy="5914163"/>
          </a:xfrm>
          <a:prstGeom prst="rect">
            <a:avLst/>
          </a:prstGeom>
          <a:noFill/>
          <a:ln>
            <a:noFill/>
          </a:ln>
        </p:spPr>
      </p:pic>
      <p:sp>
        <p:nvSpPr>
          <p:cNvPr id="315" name="Google Shape;315;g23907884ad8_0_165"/>
          <p:cNvSpPr txBox="1"/>
          <p:nvPr/>
        </p:nvSpPr>
        <p:spPr>
          <a:xfrm>
            <a:off x="14928150" y="12666275"/>
            <a:ext cx="1171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Nunito"/>
                <a:ea typeface="Nunito"/>
                <a:cs typeface="Nunito"/>
                <a:sym typeface="Nunito"/>
              </a:rPr>
              <a:t>Implemented design in ANSYS.</a:t>
            </a:r>
            <a:endParaRPr sz="30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2014-11-12T21:47:38Z</dcterms:created>
  <dc:creator>Designed by Slidesmash</dc:creator>
</cp:coreProperties>
</file>