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2" r:id="rId14"/>
    <p:sldId id="278" r:id="rId15"/>
    <p:sldId id="277" r:id="rId16"/>
    <p:sldId id="279" r:id="rId17"/>
    <p:sldId id="276" r:id="rId18"/>
    <p:sldId id="264" r:id="rId19"/>
    <p:sldId id="280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65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ABB336-F469-4FD0-BB5F-B663E5FB493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2C550B-2F88-4E7D-BBE1-DB4F62F212A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📊 Hiring Trends</a:t>
          </a:r>
        </a:p>
      </dgm:t>
    </dgm:pt>
    <dgm:pt modelId="{73DF22DF-6E86-43F3-AD95-2EA50851E6CF}" type="parTrans" cxnId="{4BD3CA64-8604-46D6-B300-ED4B4FE40651}">
      <dgm:prSet/>
      <dgm:spPr/>
      <dgm:t>
        <a:bodyPr/>
        <a:lstStyle/>
        <a:p>
          <a:endParaRPr lang="en-US"/>
        </a:p>
      </dgm:t>
    </dgm:pt>
    <dgm:pt modelId="{6BE2AA49-00FD-425D-AFF8-6AF2693B596D}" type="sibTrans" cxnId="{4BD3CA64-8604-46D6-B300-ED4B4FE40651}">
      <dgm:prSet/>
      <dgm:spPr/>
      <dgm:t>
        <a:bodyPr/>
        <a:lstStyle/>
        <a:p>
          <a:endParaRPr lang="en-US"/>
        </a:p>
      </dgm:t>
    </dgm:pt>
    <dgm:pt modelId="{DDE723DB-6225-403C-A3CB-41237D0CB9EC}">
      <dgm:prSet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📉 </a:t>
          </a:r>
          <a:r>
            <a:rPr lang="en-US" dirty="0">
              <a:solidFill>
                <a:schemeClr val="bg1"/>
              </a:solidFill>
            </a:rPr>
            <a:t>Terminations by Year</a:t>
          </a:r>
        </a:p>
      </dgm:t>
    </dgm:pt>
    <dgm:pt modelId="{174AC13F-BBE9-4813-BA7D-BDC5333B2658}" type="parTrans" cxnId="{7376FB06-B9EE-449F-A891-AB48D76B1CC2}">
      <dgm:prSet/>
      <dgm:spPr/>
      <dgm:t>
        <a:bodyPr/>
        <a:lstStyle/>
        <a:p>
          <a:endParaRPr lang="en-US"/>
        </a:p>
      </dgm:t>
    </dgm:pt>
    <dgm:pt modelId="{DAEABD3E-1092-4206-9620-B8BB487338E5}" type="sibTrans" cxnId="{7376FB06-B9EE-449F-A891-AB48D76B1CC2}">
      <dgm:prSet/>
      <dgm:spPr/>
      <dgm:t>
        <a:bodyPr/>
        <a:lstStyle/>
        <a:p>
          <a:endParaRPr lang="en-US"/>
        </a:p>
      </dgm:t>
    </dgm:pt>
    <dgm:pt modelId="{E2B8467A-78CB-4BEE-B66C-24FA8FEEE976}">
      <dgm:prSet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🏢 </a:t>
          </a:r>
          <a:r>
            <a:rPr lang="en-US" dirty="0">
              <a:solidFill>
                <a:schemeClr val="bg1"/>
              </a:solidFill>
            </a:rPr>
            <a:t> Department Performance</a:t>
          </a:r>
        </a:p>
      </dgm:t>
    </dgm:pt>
    <dgm:pt modelId="{7362FB71-5059-4621-92E1-27290BDB9295}" type="parTrans" cxnId="{08AF882B-9B84-4B7C-90AB-5A942CF55074}">
      <dgm:prSet/>
      <dgm:spPr/>
      <dgm:t>
        <a:bodyPr/>
        <a:lstStyle/>
        <a:p>
          <a:endParaRPr lang="en-US"/>
        </a:p>
      </dgm:t>
    </dgm:pt>
    <dgm:pt modelId="{1D31B8CF-B759-409F-8866-AED16360ABCD}" type="sibTrans" cxnId="{08AF882B-9B84-4B7C-90AB-5A942CF55074}">
      <dgm:prSet/>
      <dgm:spPr/>
      <dgm:t>
        <a:bodyPr/>
        <a:lstStyle/>
        <a:p>
          <a:endParaRPr lang="en-US"/>
        </a:p>
      </dgm:t>
    </dgm:pt>
    <dgm:pt modelId="{DCA04D55-C026-4FCF-9042-FBCB727F0992}">
      <dgm:prSet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🌍 </a:t>
          </a:r>
          <a:r>
            <a:rPr lang="en-US" dirty="0">
              <a:solidFill>
                <a:schemeClr val="bg1"/>
              </a:solidFill>
            </a:rPr>
            <a:t>Regional Analysis</a:t>
          </a:r>
        </a:p>
      </dgm:t>
    </dgm:pt>
    <dgm:pt modelId="{304D838D-1DE7-46D5-942E-28689F60880E}" type="parTrans" cxnId="{73E91EDC-617B-4F47-A268-40FD94778C1F}">
      <dgm:prSet/>
      <dgm:spPr/>
      <dgm:t>
        <a:bodyPr/>
        <a:lstStyle/>
        <a:p>
          <a:endParaRPr lang="en-US"/>
        </a:p>
      </dgm:t>
    </dgm:pt>
    <dgm:pt modelId="{C46E899A-AE34-41C1-9A24-E6DF5FA9F886}" type="sibTrans" cxnId="{73E91EDC-617B-4F47-A268-40FD94778C1F}">
      <dgm:prSet/>
      <dgm:spPr/>
      <dgm:t>
        <a:bodyPr/>
        <a:lstStyle/>
        <a:p>
          <a:endParaRPr lang="en-US"/>
        </a:p>
      </dgm:t>
    </dgm:pt>
    <dgm:pt modelId="{49F914AB-F3BE-4324-8070-35CD41062F1F}">
      <dgm:prSet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👥 </a:t>
          </a:r>
          <a:r>
            <a:rPr lang="en-US" dirty="0">
              <a:solidFill>
                <a:schemeClr val="bg1"/>
              </a:solidFill>
            </a:rPr>
            <a:t> Demographics: Gender, Age, Education</a:t>
          </a:r>
        </a:p>
      </dgm:t>
    </dgm:pt>
    <dgm:pt modelId="{30C73257-0619-4773-9113-2248FACE07FC}" type="parTrans" cxnId="{61D14E13-7763-4339-9F74-22627578036E}">
      <dgm:prSet/>
      <dgm:spPr/>
      <dgm:t>
        <a:bodyPr/>
        <a:lstStyle/>
        <a:p>
          <a:endParaRPr lang="en-US"/>
        </a:p>
      </dgm:t>
    </dgm:pt>
    <dgm:pt modelId="{732F14BC-0F34-4651-9BE5-66956D053461}" type="sibTrans" cxnId="{61D14E13-7763-4339-9F74-22627578036E}">
      <dgm:prSet/>
      <dgm:spPr/>
      <dgm:t>
        <a:bodyPr/>
        <a:lstStyle/>
        <a:p>
          <a:endParaRPr lang="en-US"/>
        </a:p>
      </dgm:t>
    </dgm:pt>
    <dgm:pt modelId="{CC916A9C-3614-4641-AFEF-DE22BCB64EB8}">
      <dgm:prSet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⭐ </a:t>
          </a:r>
          <a:r>
            <a:rPr lang="en-US" dirty="0">
              <a:solidFill>
                <a:schemeClr val="bg1"/>
              </a:solidFill>
            </a:rPr>
            <a:t>Performance Insights</a:t>
          </a:r>
        </a:p>
      </dgm:t>
    </dgm:pt>
    <dgm:pt modelId="{EEFCEFD7-7F24-4E3E-B088-BBD053FB0383}" type="parTrans" cxnId="{F410A038-81FD-4D00-916F-282D68D98A62}">
      <dgm:prSet/>
      <dgm:spPr/>
      <dgm:t>
        <a:bodyPr/>
        <a:lstStyle/>
        <a:p>
          <a:endParaRPr lang="en-US"/>
        </a:p>
      </dgm:t>
    </dgm:pt>
    <dgm:pt modelId="{78777638-34F1-454D-9FA8-0EA3F8FD5E25}" type="sibTrans" cxnId="{F410A038-81FD-4D00-916F-282D68D98A62}">
      <dgm:prSet/>
      <dgm:spPr/>
      <dgm:t>
        <a:bodyPr/>
        <a:lstStyle/>
        <a:p>
          <a:endParaRPr lang="en-US"/>
        </a:p>
      </dgm:t>
    </dgm:pt>
    <dgm:pt modelId="{2ADA229D-4ABA-4643-9D5F-D277AFFA02FC}">
      <dgm:prSet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💡 </a:t>
          </a:r>
          <a:r>
            <a:rPr lang="en-US" dirty="0">
              <a:solidFill>
                <a:schemeClr val="bg1"/>
              </a:solidFill>
            </a:rPr>
            <a:t>Final Insights &amp; Recommendations</a:t>
          </a:r>
        </a:p>
      </dgm:t>
    </dgm:pt>
    <dgm:pt modelId="{32BBAFA2-9EB7-46E4-B631-32723296B4AC}" type="parTrans" cxnId="{E5B838A2-3ED8-4E08-B85A-2F495CBC26F5}">
      <dgm:prSet/>
      <dgm:spPr/>
      <dgm:t>
        <a:bodyPr/>
        <a:lstStyle/>
        <a:p>
          <a:endParaRPr lang="en-US"/>
        </a:p>
      </dgm:t>
    </dgm:pt>
    <dgm:pt modelId="{BA2B0D54-79CB-4022-B2B6-B38603423DBB}" type="sibTrans" cxnId="{E5B838A2-3ED8-4E08-B85A-2F495CBC26F5}">
      <dgm:prSet/>
      <dgm:spPr/>
      <dgm:t>
        <a:bodyPr/>
        <a:lstStyle/>
        <a:p>
          <a:endParaRPr lang="en-US"/>
        </a:p>
      </dgm:t>
    </dgm:pt>
    <dgm:pt modelId="{ED12CC75-BF04-48A4-B398-E407AAA8CAAF}" type="pres">
      <dgm:prSet presAssocID="{DCABB336-F469-4FD0-BB5F-B663E5FB4930}" presName="vert0" presStyleCnt="0">
        <dgm:presLayoutVars>
          <dgm:dir/>
          <dgm:animOne val="branch"/>
          <dgm:animLvl val="lvl"/>
        </dgm:presLayoutVars>
      </dgm:prSet>
      <dgm:spPr/>
    </dgm:pt>
    <dgm:pt modelId="{7EF070A2-0BC3-48DF-9A7B-F07511C7DCFA}" type="pres">
      <dgm:prSet presAssocID="{CE2C550B-2F88-4E7D-BBE1-DB4F62F212A7}" presName="thickLine" presStyleLbl="alignNode1" presStyleIdx="0" presStyleCnt="7"/>
      <dgm:spPr/>
    </dgm:pt>
    <dgm:pt modelId="{5BF70C95-158A-4600-A06E-7D7B2FDF5D00}" type="pres">
      <dgm:prSet presAssocID="{CE2C550B-2F88-4E7D-BBE1-DB4F62F212A7}" presName="horz1" presStyleCnt="0"/>
      <dgm:spPr/>
    </dgm:pt>
    <dgm:pt modelId="{E46BFA86-365A-4451-98AB-2712E1E56921}" type="pres">
      <dgm:prSet presAssocID="{CE2C550B-2F88-4E7D-BBE1-DB4F62F212A7}" presName="tx1" presStyleLbl="revTx" presStyleIdx="0" presStyleCnt="7"/>
      <dgm:spPr/>
    </dgm:pt>
    <dgm:pt modelId="{5F869010-A0E6-4078-BC46-9F3CFFF32810}" type="pres">
      <dgm:prSet presAssocID="{CE2C550B-2F88-4E7D-BBE1-DB4F62F212A7}" presName="vert1" presStyleCnt="0"/>
      <dgm:spPr/>
    </dgm:pt>
    <dgm:pt modelId="{5AF405DE-BE75-45A7-B3FE-2037231FF3A7}" type="pres">
      <dgm:prSet presAssocID="{DDE723DB-6225-403C-A3CB-41237D0CB9EC}" presName="thickLine" presStyleLbl="alignNode1" presStyleIdx="1" presStyleCnt="7"/>
      <dgm:spPr/>
    </dgm:pt>
    <dgm:pt modelId="{F6F6FB32-31A1-46CB-AAFE-AC768B69E6C0}" type="pres">
      <dgm:prSet presAssocID="{DDE723DB-6225-403C-A3CB-41237D0CB9EC}" presName="horz1" presStyleCnt="0"/>
      <dgm:spPr/>
    </dgm:pt>
    <dgm:pt modelId="{95F0813F-DEB9-4BD3-BA36-612DB2EE3D35}" type="pres">
      <dgm:prSet presAssocID="{DDE723DB-6225-403C-A3CB-41237D0CB9EC}" presName="tx1" presStyleLbl="revTx" presStyleIdx="1" presStyleCnt="7"/>
      <dgm:spPr/>
    </dgm:pt>
    <dgm:pt modelId="{ECB6C1FF-937C-43BA-BB59-242D66AF56CB}" type="pres">
      <dgm:prSet presAssocID="{DDE723DB-6225-403C-A3CB-41237D0CB9EC}" presName="vert1" presStyleCnt="0"/>
      <dgm:spPr/>
    </dgm:pt>
    <dgm:pt modelId="{3651B8F9-1A97-4813-BA13-C9166D9C3420}" type="pres">
      <dgm:prSet presAssocID="{E2B8467A-78CB-4BEE-B66C-24FA8FEEE976}" presName="thickLine" presStyleLbl="alignNode1" presStyleIdx="2" presStyleCnt="7"/>
      <dgm:spPr/>
    </dgm:pt>
    <dgm:pt modelId="{F346140E-80C9-4C7D-816B-E11EBE135F69}" type="pres">
      <dgm:prSet presAssocID="{E2B8467A-78CB-4BEE-B66C-24FA8FEEE976}" presName="horz1" presStyleCnt="0"/>
      <dgm:spPr/>
    </dgm:pt>
    <dgm:pt modelId="{F93137EA-13F4-4B4F-B895-9A5C2A682EDD}" type="pres">
      <dgm:prSet presAssocID="{E2B8467A-78CB-4BEE-B66C-24FA8FEEE976}" presName="tx1" presStyleLbl="revTx" presStyleIdx="2" presStyleCnt="7"/>
      <dgm:spPr/>
    </dgm:pt>
    <dgm:pt modelId="{2713EFAC-E5E1-4773-A904-7FE1E6199FE7}" type="pres">
      <dgm:prSet presAssocID="{E2B8467A-78CB-4BEE-B66C-24FA8FEEE976}" presName="vert1" presStyleCnt="0"/>
      <dgm:spPr/>
    </dgm:pt>
    <dgm:pt modelId="{635A4932-9254-4B87-B809-377C5F91C2A6}" type="pres">
      <dgm:prSet presAssocID="{DCA04D55-C026-4FCF-9042-FBCB727F0992}" presName="thickLine" presStyleLbl="alignNode1" presStyleIdx="3" presStyleCnt="7"/>
      <dgm:spPr/>
    </dgm:pt>
    <dgm:pt modelId="{21CF273E-BF45-4B81-AC97-856FAD3CD238}" type="pres">
      <dgm:prSet presAssocID="{DCA04D55-C026-4FCF-9042-FBCB727F0992}" presName="horz1" presStyleCnt="0"/>
      <dgm:spPr/>
    </dgm:pt>
    <dgm:pt modelId="{3E348548-5B00-4DC4-8BF1-831A361FF555}" type="pres">
      <dgm:prSet presAssocID="{DCA04D55-C026-4FCF-9042-FBCB727F0992}" presName="tx1" presStyleLbl="revTx" presStyleIdx="3" presStyleCnt="7"/>
      <dgm:spPr/>
    </dgm:pt>
    <dgm:pt modelId="{9B2CB3E6-0C5F-4040-9240-515BD7C01414}" type="pres">
      <dgm:prSet presAssocID="{DCA04D55-C026-4FCF-9042-FBCB727F0992}" presName="vert1" presStyleCnt="0"/>
      <dgm:spPr/>
    </dgm:pt>
    <dgm:pt modelId="{9B81BF47-5BBF-494C-8026-4B80F845F665}" type="pres">
      <dgm:prSet presAssocID="{49F914AB-F3BE-4324-8070-35CD41062F1F}" presName="thickLine" presStyleLbl="alignNode1" presStyleIdx="4" presStyleCnt="7"/>
      <dgm:spPr/>
    </dgm:pt>
    <dgm:pt modelId="{2F1A6BA6-0018-44DF-90D8-F510A4E38BC3}" type="pres">
      <dgm:prSet presAssocID="{49F914AB-F3BE-4324-8070-35CD41062F1F}" presName="horz1" presStyleCnt="0"/>
      <dgm:spPr/>
    </dgm:pt>
    <dgm:pt modelId="{65C2A389-2E53-47B8-89FF-FF38B8D071D7}" type="pres">
      <dgm:prSet presAssocID="{49F914AB-F3BE-4324-8070-35CD41062F1F}" presName="tx1" presStyleLbl="revTx" presStyleIdx="4" presStyleCnt="7"/>
      <dgm:spPr/>
    </dgm:pt>
    <dgm:pt modelId="{3ECC65D4-E84F-496B-AD30-843A4A078139}" type="pres">
      <dgm:prSet presAssocID="{49F914AB-F3BE-4324-8070-35CD41062F1F}" presName="vert1" presStyleCnt="0"/>
      <dgm:spPr/>
    </dgm:pt>
    <dgm:pt modelId="{2D764CA2-D73A-45C5-94E8-EA02098E0DF6}" type="pres">
      <dgm:prSet presAssocID="{CC916A9C-3614-4641-AFEF-DE22BCB64EB8}" presName="thickLine" presStyleLbl="alignNode1" presStyleIdx="5" presStyleCnt="7"/>
      <dgm:spPr/>
    </dgm:pt>
    <dgm:pt modelId="{2740D360-D6B9-45EC-89F1-66E67D58A334}" type="pres">
      <dgm:prSet presAssocID="{CC916A9C-3614-4641-AFEF-DE22BCB64EB8}" presName="horz1" presStyleCnt="0"/>
      <dgm:spPr/>
    </dgm:pt>
    <dgm:pt modelId="{C161BC02-937D-4F41-B6EA-2DA4DE68875E}" type="pres">
      <dgm:prSet presAssocID="{CC916A9C-3614-4641-AFEF-DE22BCB64EB8}" presName="tx1" presStyleLbl="revTx" presStyleIdx="5" presStyleCnt="7"/>
      <dgm:spPr/>
    </dgm:pt>
    <dgm:pt modelId="{94281605-1635-4A40-AFBB-FC74C1844DBE}" type="pres">
      <dgm:prSet presAssocID="{CC916A9C-3614-4641-AFEF-DE22BCB64EB8}" presName="vert1" presStyleCnt="0"/>
      <dgm:spPr/>
    </dgm:pt>
    <dgm:pt modelId="{D6740E5A-EDD7-4426-BC04-60B1D20ECCD3}" type="pres">
      <dgm:prSet presAssocID="{2ADA229D-4ABA-4643-9D5F-D277AFFA02FC}" presName="thickLine" presStyleLbl="alignNode1" presStyleIdx="6" presStyleCnt="7"/>
      <dgm:spPr/>
    </dgm:pt>
    <dgm:pt modelId="{C7E4E59A-DFD7-494C-BEE5-D768AA3D8DBF}" type="pres">
      <dgm:prSet presAssocID="{2ADA229D-4ABA-4643-9D5F-D277AFFA02FC}" presName="horz1" presStyleCnt="0"/>
      <dgm:spPr/>
    </dgm:pt>
    <dgm:pt modelId="{21CE8A66-7B38-4F86-ADFD-0A30587346B9}" type="pres">
      <dgm:prSet presAssocID="{2ADA229D-4ABA-4643-9D5F-D277AFFA02FC}" presName="tx1" presStyleLbl="revTx" presStyleIdx="6" presStyleCnt="7"/>
      <dgm:spPr/>
    </dgm:pt>
    <dgm:pt modelId="{CC6C883A-5BE4-4766-8C7F-AB37E20E47C7}" type="pres">
      <dgm:prSet presAssocID="{2ADA229D-4ABA-4643-9D5F-D277AFFA02FC}" presName="vert1" presStyleCnt="0"/>
      <dgm:spPr/>
    </dgm:pt>
  </dgm:ptLst>
  <dgm:cxnLst>
    <dgm:cxn modelId="{7376FB06-B9EE-449F-A891-AB48D76B1CC2}" srcId="{DCABB336-F469-4FD0-BB5F-B663E5FB4930}" destId="{DDE723DB-6225-403C-A3CB-41237D0CB9EC}" srcOrd="1" destOrd="0" parTransId="{174AC13F-BBE9-4813-BA7D-BDC5333B2658}" sibTransId="{DAEABD3E-1092-4206-9620-B8BB487338E5}"/>
    <dgm:cxn modelId="{61D14E13-7763-4339-9F74-22627578036E}" srcId="{DCABB336-F469-4FD0-BB5F-B663E5FB4930}" destId="{49F914AB-F3BE-4324-8070-35CD41062F1F}" srcOrd="4" destOrd="0" parTransId="{30C73257-0619-4773-9113-2248FACE07FC}" sibTransId="{732F14BC-0F34-4651-9BE5-66956D053461}"/>
    <dgm:cxn modelId="{D030C219-78B9-4B92-8D77-0684D7C72CE3}" type="presOf" srcId="{DCA04D55-C026-4FCF-9042-FBCB727F0992}" destId="{3E348548-5B00-4DC4-8BF1-831A361FF555}" srcOrd="0" destOrd="0" presId="urn:microsoft.com/office/officeart/2008/layout/LinedList"/>
    <dgm:cxn modelId="{08AF882B-9B84-4B7C-90AB-5A942CF55074}" srcId="{DCABB336-F469-4FD0-BB5F-B663E5FB4930}" destId="{E2B8467A-78CB-4BEE-B66C-24FA8FEEE976}" srcOrd="2" destOrd="0" parTransId="{7362FB71-5059-4621-92E1-27290BDB9295}" sibTransId="{1D31B8CF-B759-409F-8866-AED16360ABCD}"/>
    <dgm:cxn modelId="{F410A038-81FD-4D00-916F-282D68D98A62}" srcId="{DCABB336-F469-4FD0-BB5F-B663E5FB4930}" destId="{CC916A9C-3614-4641-AFEF-DE22BCB64EB8}" srcOrd="5" destOrd="0" parTransId="{EEFCEFD7-7F24-4E3E-B088-BBD053FB0383}" sibTransId="{78777638-34F1-454D-9FA8-0EA3F8FD5E25}"/>
    <dgm:cxn modelId="{3189503D-E0B8-4DDE-A4E4-F21BC5C211E0}" type="presOf" srcId="{2ADA229D-4ABA-4643-9D5F-D277AFFA02FC}" destId="{21CE8A66-7B38-4F86-ADFD-0A30587346B9}" srcOrd="0" destOrd="0" presId="urn:microsoft.com/office/officeart/2008/layout/LinedList"/>
    <dgm:cxn modelId="{4BD3CA64-8604-46D6-B300-ED4B4FE40651}" srcId="{DCABB336-F469-4FD0-BB5F-B663E5FB4930}" destId="{CE2C550B-2F88-4E7D-BBE1-DB4F62F212A7}" srcOrd="0" destOrd="0" parTransId="{73DF22DF-6E86-43F3-AD95-2EA50851E6CF}" sibTransId="{6BE2AA49-00FD-425D-AFF8-6AF2693B596D}"/>
    <dgm:cxn modelId="{DD81ED49-E5FA-405D-A31C-2E01A8507D3B}" type="presOf" srcId="{DDE723DB-6225-403C-A3CB-41237D0CB9EC}" destId="{95F0813F-DEB9-4BD3-BA36-612DB2EE3D35}" srcOrd="0" destOrd="0" presId="urn:microsoft.com/office/officeart/2008/layout/LinedList"/>
    <dgm:cxn modelId="{6123BA4D-4A0E-454A-8FA4-9AC1AEABBA7B}" type="presOf" srcId="{DCABB336-F469-4FD0-BB5F-B663E5FB4930}" destId="{ED12CC75-BF04-48A4-B398-E407AAA8CAAF}" srcOrd="0" destOrd="0" presId="urn:microsoft.com/office/officeart/2008/layout/LinedList"/>
    <dgm:cxn modelId="{357E6B9E-38F1-41BC-BD40-EABCB43FD2B5}" type="presOf" srcId="{CE2C550B-2F88-4E7D-BBE1-DB4F62F212A7}" destId="{E46BFA86-365A-4451-98AB-2712E1E56921}" srcOrd="0" destOrd="0" presId="urn:microsoft.com/office/officeart/2008/layout/LinedList"/>
    <dgm:cxn modelId="{962D96A1-C188-49B7-A0EF-811E394E50F8}" type="presOf" srcId="{E2B8467A-78CB-4BEE-B66C-24FA8FEEE976}" destId="{F93137EA-13F4-4B4F-B895-9A5C2A682EDD}" srcOrd="0" destOrd="0" presId="urn:microsoft.com/office/officeart/2008/layout/LinedList"/>
    <dgm:cxn modelId="{E5B838A2-3ED8-4E08-B85A-2F495CBC26F5}" srcId="{DCABB336-F469-4FD0-BB5F-B663E5FB4930}" destId="{2ADA229D-4ABA-4643-9D5F-D277AFFA02FC}" srcOrd="6" destOrd="0" parTransId="{32BBAFA2-9EB7-46E4-B631-32723296B4AC}" sibTransId="{BA2B0D54-79CB-4022-B2B6-B38603423DBB}"/>
    <dgm:cxn modelId="{73E91EDC-617B-4F47-A268-40FD94778C1F}" srcId="{DCABB336-F469-4FD0-BB5F-B663E5FB4930}" destId="{DCA04D55-C026-4FCF-9042-FBCB727F0992}" srcOrd="3" destOrd="0" parTransId="{304D838D-1DE7-46D5-942E-28689F60880E}" sibTransId="{C46E899A-AE34-41C1-9A24-E6DF5FA9F886}"/>
    <dgm:cxn modelId="{F83594E9-47DF-4B13-8F49-2721AD2DF33A}" type="presOf" srcId="{49F914AB-F3BE-4324-8070-35CD41062F1F}" destId="{65C2A389-2E53-47B8-89FF-FF38B8D071D7}" srcOrd="0" destOrd="0" presId="urn:microsoft.com/office/officeart/2008/layout/LinedList"/>
    <dgm:cxn modelId="{007431F1-BC0A-4663-9E41-84A61E6FBABA}" type="presOf" srcId="{CC916A9C-3614-4641-AFEF-DE22BCB64EB8}" destId="{C161BC02-937D-4F41-B6EA-2DA4DE68875E}" srcOrd="0" destOrd="0" presId="urn:microsoft.com/office/officeart/2008/layout/LinedList"/>
    <dgm:cxn modelId="{80377822-4444-4D0D-AA23-921D6AF4E6BF}" type="presParOf" srcId="{ED12CC75-BF04-48A4-B398-E407AAA8CAAF}" destId="{7EF070A2-0BC3-48DF-9A7B-F07511C7DCFA}" srcOrd="0" destOrd="0" presId="urn:microsoft.com/office/officeart/2008/layout/LinedList"/>
    <dgm:cxn modelId="{410F58B0-A03E-49ED-A72E-4D0DE524F9E8}" type="presParOf" srcId="{ED12CC75-BF04-48A4-B398-E407AAA8CAAF}" destId="{5BF70C95-158A-4600-A06E-7D7B2FDF5D00}" srcOrd="1" destOrd="0" presId="urn:microsoft.com/office/officeart/2008/layout/LinedList"/>
    <dgm:cxn modelId="{17B80D15-2E40-4B67-A40E-54198DB16DEA}" type="presParOf" srcId="{5BF70C95-158A-4600-A06E-7D7B2FDF5D00}" destId="{E46BFA86-365A-4451-98AB-2712E1E56921}" srcOrd="0" destOrd="0" presId="urn:microsoft.com/office/officeart/2008/layout/LinedList"/>
    <dgm:cxn modelId="{39E64F5F-1998-47ED-8B4F-CDD79E6EEC10}" type="presParOf" srcId="{5BF70C95-158A-4600-A06E-7D7B2FDF5D00}" destId="{5F869010-A0E6-4078-BC46-9F3CFFF32810}" srcOrd="1" destOrd="0" presId="urn:microsoft.com/office/officeart/2008/layout/LinedList"/>
    <dgm:cxn modelId="{99224250-E6DD-470C-915A-E59174E99FA0}" type="presParOf" srcId="{ED12CC75-BF04-48A4-B398-E407AAA8CAAF}" destId="{5AF405DE-BE75-45A7-B3FE-2037231FF3A7}" srcOrd="2" destOrd="0" presId="urn:microsoft.com/office/officeart/2008/layout/LinedList"/>
    <dgm:cxn modelId="{A7DD3DA8-1014-43F0-9A8B-BA2A0DE822B8}" type="presParOf" srcId="{ED12CC75-BF04-48A4-B398-E407AAA8CAAF}" destId="{F6F6FB32-31A1-46CB-AAFE-AC768B69E6C0}" srcOrd="3" destOrd="0" presId="urn:microsoft.com/office/officeart/2008/layout/LinedList"/>
    <dgm:cxn modelId="{82983F7D-760E-4C8B-85D7-3B4FC4CF376E}" type="presParOf" srcId="{F6F6FB32-31A1-46CB-AAFE-AC768B69E6C0}" destId="{95F0813F-DEB9-4BD3-BA36-612DB2EE3D35}" srcOrd="0" destOrd="0" presId="urn:microsoft.com/office/officeart/2008/layout/LinedList"/>
    <dgm:cxn modelId="{D904F459-7E94-4ACE-B916-9C0391C9B920}" type="presParOf" srcId="{F6F6FB32-31A1-46CB-AAFE-AC768B69E6C0}" destId="{ECB6C1FF-937C-43BA-BB59-242D66AF56CB}" srcOrd="1" destOrd="0" presId="urn:microsoft.com/office/officeart/2008/layout/LinedList"/>
    <dgm:cxn modelId="{750D8160-FA6F-4E4F-A2AE-B159B416E64D}" type="presParOf" srcId="{ED12CC75-BF04-48A4-B398-E407AAA8CAAF}" destId="{3651B8F9-1A97-4813-BA13-C9166D9C3420}" srcOrd="4" destOrd="0" presId="urn:microsoft.com/office/officeart/2008/layout/LinedList"/>
    <dgm:cxn modelId="{64A87738-B57A-42D9-A54F-ED960981E3AD}" type="presParOf" srcId="{ED12CC75-BF04-48A4-B398-E407AAA8CAAF}" destId="{F346140E-80C9-4C7D-816B-E11EBE135F69}" srcOrd="5" destOrd="0" presId="urn:microsoft.com/office/officeart/2008/layout/LinedList"/>
    <dgm:cxn modelId="{0C877A82-318A-427C-8EE8-9FCF3C49A98C}" type="presParOf" srcId="{F346140E-80C9-4C7D-816B-E11EBE135F69}" destId="{F93137EA-13F4-4B4F-B895-9A5C2A682EDD}" srcOrd="0" destOrd="0" presId="urn:microsoft.com/office/officeart/2008/layout/LinedList"/>
    <dgm:cxn modelId="{1C480D73-D85D-42CA-B057-8ADB101E3027}" type="presParOf" srcId="{F346140E-80C9-4C7D-816B-E11EBE135F69}" destId="{2713EFAC-E5E1-4773-A904-7FE1E6199FE7}" srcOrd="1" destOrd="0" presId="urn:microsoft.com/office/officeart/2008/layout/LinedList"/>
    <dgm:cxn modelId="{D0808C7E-36A4-48C0-BF95-DAAEF336A31C}" type="presParOf" srcId="{ED12CC75-BF04-48A4-B398-E407AAA8CAAF}" destId="{635A4932-9254-4B87-B809-377C5F91C2A6}" srcOrd="6" destOrd="0" presId="urn:microsoft.com/office/officeart/2008/layout/LinedList"/>
    <dgm:cxn modelId="{4ED9F715-DD57-435C-8F12-43E44FFBBFAD}" type="presParOf" srcId="{ED12CC75-BF04-48A4-B398-E407AAA8CAAF}" destId="{21CF273E-BF45-4B81-AC97-856FAD3CD238}" srcOrd="7" destOrd="0" presId="urn:microsoft.com/office/officeart/2008/layout/LinedList"/>
    <dgm:cxn modelId="{9BC8D6DC-8202-406D-9298-CDB1EA307E2C}" type="presParOf" srcId="{21CF273E-BF45-4B81-AC97-856FAD3CD238}" destId="{3E348548-5B00-4DC4-8BF1-831A361FF555}" srcOrd="0" destOrd="0" presId="urn:microsoft.com/office/officeart/2008/layout/LinedList"/>
    <dgm:cxn modelId="{AEDD0B08-6AC5-4FB1-B00F-9CFA742BDC92}" type="presParOf" srcId="{21CF273E-BF45-4B81-AC97-856FAD3CD238}" destId="{9B2CB3E6-0C5F-4040-9240-515BD7C01414}" srcOrd="1" destOrd="0" presId="urn:microsoft.com/office/officeart/2008/layout/LinedList"/>
    <dgm:cxn modelId="{6ECDAFB4-D254-41A0-8259-7AD375A36BEB}" type="presParOf" srcId="{ED12CC75-BF04-48A4-B398-E407AAA8CAAF}" destId="{9B81BF47-5BBF-494C-8026-4B80F845F665}" srcOrd="8" destOrd="0" presId="urn:microsoft.com/office/officeart/2008/layout/LinedList"/>
    <dgm:cxn modelId="{9662E02D-FC87-4A98-8695-1A842D1E8306}" type="presParOf" srcId="{ED12CC75-BF04-48A4-B398-E407AAA8CAAF}" destId="{2F1A6BA6-0018-44DF-90D8-F510A4E38BC3}" srcOrd="9" destOrd="0" presId="urn:microsoft.com/office/officeart/2008/layout/LinedList"/>
    <dgm:cxn modelId="{505F9162-43F8-4DC3-98EB-AE1F3B90D83E}" type="presParOf" srcId="{2F1A6BA6-0018-44DF-90D8-F510A4E38BC3}" destId="{65C2A389-2E53-47B8-89FF-FF38B8D071D7}" srcOrd="0" destOrd="0" presId="urn:microsoft.com/office/officeart/2008/layout/LinedList"/>
    <dgm:cxn modelId="{0D85CEB4-01F4-428D-8F1E-5673497FBD85}" type="presParOf" srcId="{2F1A6BA6-0018-44DF-90D8-F510A4E38BC3}" destId="{3ECC65D4-E84F-496B-AD30-843A4A078139}" srcOrd="1" destOrd="0" presId="urn:microsoft.com/office/officeart/2008/layout/LinedList"/>
    <dgm:cxn modelId="{2C452F1C-7674-4F2F-BAFC-8A25152261CB}" type="presParOf" srcId="{ED12CC75-BF04-48A4-B398-E407AAA8CAAF}" destId="{2D764CA2-D73A-45C5-94E8-EA02098E0DF6}" srcOrd="10" destOrd="0" presId="urn:microsoft.com/office/officeart/2008/layout/LinedList"/>
    <dgm:cxn modelId="{C5FD7585-DAAA-47F5-AE4A-29E72CE3B31A}" type="presParOf" srcId="{ED12CC75-BF04-48A4-B398-E407AAA8CAAF}" destId="{2740D360-D6B9-45EC-89F1-66E67D58A334}" srcOrd="11" destOrd="0" presId="urn:microsoft.com/office/officeart/2008/layout/LinedList"/>
    <dgm:cxn modelId="{C0A6DD60-634F-43C3-B398-7BCB030BA93E}" type="presParOf" srcId="{2740D360-D6B9-45EC-89F1-66E67D58A334}" destId="{C161BC02-937D-4F41-B6EA-2DA4DE68875E}" srcOrd="0" destOrd="0" presId="urn:microsoft.com/office/officeart/2008/layout/LinedList"/>
    <dgm:cxn modelId="{AEF6159A-B7EF-499A-A5B2-C0459FCC06A5}" type="presParOf" srcId="{2740D360-D6B9-45EC-89F1-66E67D58A334}" destId="{94281605-1635-4A40-AFBB-FC74C1844DBE}" srcOrd="1" destOrd="0" presId="urn:microsoft.com/office/officeart/2008/layout/LinedList"/>
    <dgm:cxn modelId="{07F30DF2-61AE-437A-B0E6-88AA2A6CCF78}" type="presParOf" srcId="{ED12CC75-BF04-48A4-B398-E407AAA8CAAF}" destId="{D6740E5A-EDD7-4426-BC04-60B1D20ECCD3}" srcOrd="12" destOrd="0" presId="urn:microsoft.com/office/officeart/2008/layout/LinedList"/>
    <dgm:cxn modelId="{FA77E6DE-4155-4555-ADDA-136DDA7A8DEC}" type="presParOf" srcId="{ED12CC75-BF04-48A4-B398-E407AAA8CAAF}" destId="{C7E4E59A-DFD7-494C-BEE5-D768AA3D8DBF}" srcOrd="13" destOrd="0" presId="urn:microsoft.com/office/officeart/2008/layout/LinedList"/>
    <dgm:cxn modelId="{7BD44D42-A7BF-4422-B78B-A6708529C3BA}" type="presParOf" srcId="{C7E4E59A-DFD7-494C-BEE5-D768AA3D8DBF}" destId="{21CE8A66-7B38-4F86-ADFD-0A30587346B9}" srcOrd="0" destOrd="0" presId="urn:microsoft.com/office/officeart/2008/layout/LinedList"/>
    <dgm:cxn modelId="{BDE45A45-EFAC-4B6C-9026-9A7C77A765B0}" type="presParOf" srcId="{C7E4E59A-DFD7-494C-BEE5-D768AA3D8DBF}" destId="{CC6C883A-5BE4-4766-8C7F-AB37E20E47C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013E37-F19B-4392-B164-9EB13CF0F6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3C1E52-0944-4EAE-A47C-F9DD1E36074E}" type="pres">
      <dgm:prSet presAssocID="{42013E37-F19B-4392-B164-9EB13CF0F62D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362EFB5F-D732-43F2-814D-DF2ED84D9C70}" type="presOf" srcId="{42013E37-F19B-4392-B164-9EB13CF0F62D}" destId="{F23C1E52-0944-4EAE-A47C-F9DD1E36074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070A2-0BC3-48DF-9A7B-F07511C7DCFA}">
      <dsp:nvSpPr>
        <dsp:cNvPr id="0" name=""/>
        <dsp:cNvSpPr/>
      </dsp:nvSpPr>
      <dsp:spPr>
        <a:xfrm>
          <a:off x="0" y="531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BFA86-365A-4451-98AB-2712E1E56921}">
      <dsp:nvSpPr>
        <dsp:cNvPr id="0" name=""/>
        <dsp:cNvSpPr/>
      </dsp:nvSpPr>
      <dsp:spPr>
        <a:xfrm>
          <a:off x="0" y="531"/>
          <a:ext cx="78867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bg1"/>
              </a:solidFill>
            </a:rPr>
            <a:t>📊 Hiring Trends</a:t>
          </a:r>
        </a:p>
      </dsp:txBody>
      <dsp:txXfrm>
        <a:off x="0" y="531"/>
        <a:ext cx="7886700" cy="621640"/>
      </dsp:txXfrm>
    </dsp:sp>
    <dsp:sp modelId="{5AF405DE-BE75-45A7-B3FE-2037231FF3A7}">
      <dsp:nvSpPr>
        <dsp:cNvPr id="0" name=""/>
        <dsp:cNvSpPr/>
      </dsp:nvSpPr>
      <dsp:spPr>
        <a:xfrm>
          <a:off x="0" y="622171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0813F-DEB9-4BD3-BA36-612DB2EE3D35}">
      <dsp:nvSpPr>
        <dsp:cNvPr id="0" name=""/>
        <dsp:cNvSpPr/>
      </dsp:nvSpPr>
      <dsp:spPr>
        <a:xfrm>
          <a:off x="0" y="622171"/>
          <a:ext cx="78867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solidFill>
                <a:schemeClr val="bg1"/>
              </a:solidFill>
            </a:rPr>
            <a:t>📉 </a:t>
          </a:r>
          <a:r>
            <a:rPr lang="en-US" sz="2700" kern="1200" dirty="0">
              <a:solidFill>
                <a:schemeClr val="bg1"/>
              </a:solidFill>
            </a:rPr>
            <a:t>Terminations by Year</a:t>
          </a:r>
        </a:p>
      </dsp:txBody>
      <dsp:txXfrm>
        <a:off x="0" y="622171"/>
        <a:ext cx="7886700" cy="621640"/>
      </dsp:txXfrm>
    </dsp:sp>
    <dsp:sp modelId="{3651B8F9-1A97-4813-BA13-C9166D9C3420}">
      <dsp:nvSpPr>
        <dsp:cNvPr id="0" name=""/>
        <dsp:cNvSpPr/>
      </dsp:nvSpPr>
      <dsp:spPr>
        <a:xfrm>
          <a:off x="0" y="1243811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137EA-13F4-4B4F-B895-9A5C2A682EDD}">
      <dsp:nvSpPr>
        <dsp:cNvPr id="0" name=""/>
        <dsp:cNvSpPr/>
      </dsp:nvSpPr>
      <dsp:spPr>
        <a:xfrm>
          <a:off x="0" y="1243811"/>
          <a:ext cx="78867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solidFill>
                <a:schemeClr val="bg1"/>
              </a:solidFill>
            </a:rPr>
            <a:t>🏢 </a:t>
          </a:r>
          <a:r>
            <a:rPr lang="en-US" sz="2700" kern="1200" dirty="0">
              <a:solidFill>
                <a:schemeClr val="bg1"/>
              </a:solidFill>
            </a:rPr>
            <a:t> Department Performance</a:t>
          </a:r>
        </a:p>
      </dsp:txBody>
      <dsp:txXfrm>
        <a:off x="0" y="1243811"/>
        <a:ext cx="7886700" cy="621640"/>
      </dsp:txXfrm>
    </dsp:sp>
    <dsp:sp modelId="{635A4932-9254-4B87-B809-377C5F91C2A6}">
      <dsp:nvSpPr>
        <dsp:cNvPr id="0" name=""/>
        <dsp:cNvSpPr/>
      </dsp:nvSpPr>
      <dsp:spPr>
        <a:xfrm>
          <a:off x="0" y="1865451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48548-5B00-4DC4-8BF1-831A361FF555}">
      <dsp:nvSpPr>
        <dsp:cNvPr id="0" name=""/>
        <dsp:cNvSpPr/>
      </dsp:nvSpPr>
      <dsp:spPr>
        <a:xfrm>
          <a:off x="0" y="1865451"/>
          <a:ext cx="78867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solidFill>
                <a:schemeClr val="bg1"/>
              </a:solidFill>
            </a:rPr>
            <a:t>🌍 </a:t>
          </a:r>
          <a:r>
            <a:rPr lang="en-US" sz="2700" kern="1200" dirty="0">
              <a:solidFill>
                <a:schemeClr val="bg1"/>
              </a:solidFill>
            </a:rPr>
            <a:t>Regional Analysis</a:t>
          </a:r>
        </a:p>
      </dsp:txBody>
      <dsp:txXfrm>
        <a:off x="0" y="1865451"/>
        <a:ext cx="7886700" cy="621640"/>
      </dsp:txXfrm>
    </dsp:sp>
    <dsp:sp modelId="{9B81BF47-5BBF-494C-8026-4B80F845F665}">
      <dsp:nvSpPr>
        <dsp:cNvPr id="0" name=""/>
        <dsp:cNvSpPr/>
      </dsp:nvSpPr>
      <dsp:spPr>
        <a:xfrm>
          <a:off x="0" y="2487092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2A389-2E53-47B8-89FF-FF38B8D071D7}">
      <dsp:nvSpPr>
        <dsp:cNvPr id="0" name=""/>
        <dsp:cNvSpPr/>
      </dsp:nvSpPr>
      <dsp:spPr>
        <a:xfrm>
          <a:off x="0" y="2487092"/>
          <a:ext cx="78867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solidFill>
                <a:schemeClr val="bg1"/>
              </a:solidFill>
            </a:rPr>
            <a:t>👥 </a:t>
          </a:r>
          <a:r>
            <a:rPr lang="en-US" sz="2700" kern="1200" dirty="0">
              <a:solidFill>
                <a:schemeClr val="bg1"/>
              </a:solidFill>
            </a:rPr>
            <a:t> Demographics: Gender, Age, Education</a:t>
          </a:r>
        </a:p>
      </dsp:txBody>
      <dsp:txXfrm>
        <a:off x="0" y="2487092"/>
        <a:ext cx="7886700" cy="621640"/>
      </dsp:txXfrm>
    </dsp:sp>
    <dsp:sp modelId="{2D764CA2-D73A-45C5-94E8-EA02098E0DF6}">
      <dsp:nvSpPr>
        <dsp:cNvPr id="0" name=""/>
        <dsp:cNvSpPr/>
      </dsp:nvSpPr>
      <dsp:spPr>
        <a:xfrm>
          <a:off x="0" y="3108732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1BC02-937D-4F41-B6EA-2DA4DE68875E}">
      <dsp:nvSpPr>
        <dsp:cNvPr id="0" name=""/>
        <dsp:cNvSpPr/>
      </dsp:nvSpPr>
      <dsp:spPr>
        <a:xfrm>
          <a:off x="0" y="3108732"/>
          <a:ext cx="78867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solidFill>
                <a:schemeClr val="bg1"/>
              </a:solidFill>
            </a:rPr>
            <a:t>⭐ </a:t>
          </a:r>
          <a:r>
            <a:rPr lang="en-US" sz="2700" kern="1200" dirty="0">
              <a:solidFill>
                <a:schemeClr val="bg1"/>
              </a:solidFill>
            </a:rPr>
            <a:t>Performance Insights</a:t>
          </a:r>
        </a:p>
      </dsp:txBody>
      <dsp:txXfrm>
        <a:off x="0" y="3108732"/>
        <a:ext cx="7886700" cy="621640"/>
      </dsp:txXfrm>
    </dsp:sp>
    <dsp:sp modelId="{D6740E5A-EDD7-4426-BC04-60B1D20ECCD3}">
      <dsp:nvSpPr>
        <dsp:cNvPr id="0" name=""/>
        <dsp:cNvSpPr/>
      </dsp:nvSpPr>
      <dsp:spPr>
        <a:xfrm>
          <a:off x="0" y="3730372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E8A66-7B38-4F86-ADFD-0A30587346B9}">
      <dsp:nvSpPr>
        <dsp:cNvPr id="0" name=""/>
        <dsp:cNvSpPr/>
      </dsp:nvSpPr>
      <dsp:spPr>
        <a:xfrm>
          <a:off x="0" y="3730372"/>
          <a:ext cx="78867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>
              <a:solidFill>
                <a:schemeClr val="bg1"/>
              </a:solidFill>
            </a:rPr>
            <a:t>💡 </a:t>
          </a:r>
          <a:r>
            <a:rPr lang="en-US" sz="2700" kern="1200" dirty="0">
              <a:solidFill>
                <a:schemeClr val="bg1"/>
              </a:solidFill>
            </a:rPr>
            <a:t>Final Insights &amp; Recommendations</a:t>
          </a:r>
        </a:p>
      </dsp:txBody>
      <dsp:txXfrm>
        <a:off x="0" y="3730372"/>
        <a:ext cx="7886700" cy="621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324" y="1146412"/>
            <a:ext cx="6760761" cy="2402006"/>
          </a:xfrm>
        </p:spPr>
        <p:txBody>
          <a:bodyPr anchor="b">
            <a:normAutofit/>
          </a:bodyPr>
          <a:lstStyle/>
          <a:p>
            <a:pPr algn="l"/>
            <a:r>
              <a:rPr lang="en-IN" sz="4200" dirty="0"/>
              <a:t>HR Analytics: </a:t>
            </a:r>
            <a:br>
              <a:rPr lang="en-IN" sz="4200" dirty="0"/>
            </a:br>
            <a:r>
              <a:rPr lang="en-IN" sz="4200" dirty="0"/>
              <a:t>A Tableau Dashboard Review (2015-2024)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4374554"/>
            <a:ext cx="9144005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105491" y="4374554"/>
            <a:ext cx="3038508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9143988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" y="4380927"/>
            <a:ext cx="9144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323" y="4892722"/>
            <a:ext cx="4790367" cy="1078173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sz="2500">
                <a:solidFill>
                  <a:srgbClr val="FFFFFF"/>
                </a:solidFill>
              </a:rPr>
              <a:t>A comprehensive look at hiring, terminations, and workforce trends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0E74B2-9A05-1E65-38B2-B1F5B28A5E30}"/>
              </a:ext>
            </a:extLst>
          </p:cNvPr>
          <p:cNvSpPr txBox="1"/>
          <p:nvPr/>
        </p:nvSpPr>
        <p:spPr>
          <a:xfrm>
            <a:off x="167148" y="5562263"/>
            <a:ext cx="8809704" cy="1180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bg1"/>
                </a:solidFill>
              </a:rPr>
              <a:t>New York : Dominates with 6,270 hires.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bg1"/>
                </a:solidFill>
              </a:rPr>
              <a:t>Michigan : Significant hub with 976 hires.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bg1"/>
                </a:solidFill>
              </a:rPr>
              <a:t>Lower hiring in states like Virginia (180 hires) and West Virginia (103 hires).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bg1"/>
                </a:solidFill>
              </a:rPr>
              <a:t>Emphasizes potential for regional growth and resource allocation.</a:t>
            </a: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B6416-6911-4D9F-C581-51F6339AE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8" y="0"/>
            <a:ext cx="8779001" cy="531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7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0E74B2-9A05-1E65-38B2-B1F5B28A5E30}"/>
              </a:ext>
            </a:extLst>
          </p:cNvPr>
          <p:cNvSpPr txBox="1"/>
          <p:nvPr/>
        </p:nvSpPr>
        <p:spPr>
          <a:xfrm>
            <a:off x="167148" y="5781370"/>
            <a:ext cx="8809704" cy="8357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bg1"/>
                </a:solidFill>
              </a:rPr>
              <a:t>Male: 54% of total workforce; 11% termination rate.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bg1"/>
                </a:solidFill>
              </a:rPr>
              <a:t>Female : 46% of total workforce; 11% termination rate.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bg1"/>
                </a:solidFill>
              </a:rPr>
              <a:t>Balanced gender distribution with similar hiring/termination rates.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7493A0-C05C-B07E-5A78-DB39B634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55" y="0"/>
            <a:ext cx="6961239" cy="545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64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0E74B2-9A05-1E65-38B2-B1F5B28A5E30}"/>
              </a:ext>
            </a:extLst>
          </p:cNvPr>
          <p:cNvSpPr txBox="1"/>
          <p:nvPr/>
        </p:nvSpPr>
        <p:spPr>
          <a:xfrm>
            <a:off x="167148" y="5535883"/>
            <a:ext cx="8809704" cy="1101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bg1"/>
                </a:solidFill>
              </a:rPr>
              <a:t>35-44 with BA: Largest group.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bg1"/>
                </a:solidFill>
              </a:rPr>
              <a:t>PhD holders: Few hires across all age groups.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bg1"/>
                </a:solidFill>
              </a:rPr>
              <a:t>High School: Lower representation, but present in 35-54 age groups.</a:t>
            </a: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479535-89E6-0397-D344-836F7A3D1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83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8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0E74B2-9A05-1E65-38B2-B1F5B28A5E30}"/>
              </a:ext>
            </a:extLst>
          </p:cNvPr>
          <p:cNvSpPr txBox="1"/>
          <p:nvPr/>
        </p:nvSpPr>
        <p:spPr>
          <a:xfrm>
            <a:off x="167148" y="5498592"/>
            <a:ext cx="8809704" cy="12442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bg1"/>
                </a:solidFill>
              </a:rPr>
              <a:t>35-44: Largest hiring age group (31%).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bg1"/>
                </a:solidFill>
              </a:rPr>
              <a:t>25-34 and 45-54: Both account for 24% of hires each.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bg1"/>
                </a:solidFill>
              </a:rPr>
              <a:t>20-24: Smaller proportion (9%);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bg1"/>
                </a:solidFill>
              </a:rPr>
              <a:t>Limited intake of younger employees.</a:t>
            </a: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7EFDD-BE53-E885-F83E-93E06E3883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95"/>
          <a:stretch/>
        </p:blipFill>
        <p:spPr>
          <a:xfrm>
            <a:off x="0" y="1"/>
            <a:ext cx="9144000" cy="549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0E74B2-9A05-1E65-38B2-B1F5B28A5E30}"/>
              </a:ext>
            </a:extLst>
          </p:cNvPr>
          <p:cNvSpPr txBox="1"/>
          <p:nvPr/>
        </p:nvSpPr>
        <p:spPr>
          <a:xfrm>
            <a:off x="167148" y="5732205"/>
            <a:ext cx="8809704" cy="101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bg1"/>
                </a:solidFill>
              </a:rPr>
              <a:t>BA: 61% of hires; dominant in hiring.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bg1"/>
                </a:solidFill>
              </a:rPr>
              <a:t>High School: 20% of hires; significant for entry-level roles.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bg1"/>
                </a:solidFill>
              </a:rPr>
              <a:t>Master's and PhD: Smaller portions but reflect specialized roles.</a:t>
            </a: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6629A-9E05-C938-917B-58EBD434D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7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60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0E74B2-9A05-1E65-38B2-B1F5B28A5E30}"/>
              </a:ext>
            </a:extLst>
          </p:cNvPr>
          <p:cNvSpPr txBox="1"/>
          <p:nvPr/>
        </p:nvSpPr>
        <p:spPr>
          <a:xfrm>
            <a:off x="-3293807" y="1304837"/>
            <a:ext cx="8809704" cy="1322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EE43AC-D791-430E-1CFE-1C7E665C8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1"/>
            <a:ext cx="9075174" cy="5514718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63DF3510-5739-976B-A272-7B9755617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48" y="5514719"/>
            <a:ext cx="8809704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Higher education levels, such as PhD, correlate with higher performance ratings (Excellent).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Bachelor’s degree holders tend to perform well, with many rated as "Good."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Individuals with only a high school education are more likely to require improvement. </a:t>
            </a:r>
          </a:p>
        </p:txBody>
      </p:sp>
    </p:spTree>
    <p:extLst>
      <p:ext uri="{BB962C8B-B14F-4D97-AF65-F5344CB8AC3E}">
        <p14:creationId xmlns:p14="http://schemas.microsoft.com/office/powerpoint/2010/main" val="1184050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0E74B2-9A05-1E65-38B2-B1F5B28A5E30}"/>
              </a:ext>
            </a:extLst>
          </p:cNvPr>
          <p:cNvSpPr txBox="1"/>
          <p:nvPr/>
        </p:nvSpPr>
        <p:spPr>
          <a:xfrm>
            <a:off x="167148" y="5130316"/>
            <a:ext cx="8809704" cy="1299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lang="en-IN" sz="17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bg1"/>
                </a:solidFill>
              </a:rPr>
              <a:t>Males earn slightly more at high school and bachelor’s degree levels.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bg1"/>
                </a:solidFill>
              </a:rPr>
              <a:t>Females earn significantly more at master’s and PhD levels, with the gap widest at the PhD level.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bg1"/>
                </a:solidFill>
              </a:rPr>
              <a:t>Higher education correlates with higher salaries.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bg1"/>
                </a:solidFill>
              </a:rPr>
              <a:t>Females benefit more from advanced degrees compared to males.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BC4E9-8D38-5C4C-89AC-D6404B69B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2" y="1"/>
            <a:ext cx="8613058" cy="51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37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0E74B2-9A05-1E65-38B2-B1F5B28A5E30}"/>
              </a:ext>
            </a:extLst>
          </p:cNvPr>
          <p:cNvSpPr txBox="1"/>
          <p:nvPr/>
        </p:nvSpPr>
        <p:spPr>
          <a:xfrm>
            <a:off x="167148" y="5447071"/>
            <a:ext cx="1759975" cy="129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D2A490-C8F3-13CE-7698-99B147E24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4813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4ADBE9-8407-EBFE-D28D-82F3444DBB26}"/>
              </a:ext>
            </a:extLst>
          </p:cNvPr>
          <p:cNvSpPr txBox="1"/>
          <p:nvPr/>
        </p:nvSpPr>
        <p:spPr>
          <a:xfrm>
            <a:off x="167148" y="4891792"/>
            <a:ext cx="17599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bg1"/>
                </a:solidFill>
              </a:rPr>
              <a:t>Highest Paying Roles:</a:t>
            </a:r>
            <a:endParaRPr lang="en-IN" sz="1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1" dirty="0">
                <a:solidFill>
                  <a:schemeClr val="bg1"/>
                </a:solidFill>
              </a:rPr>
              <a:t>Finance Manager:</a:t>
            </a:r>
            <a:r>
              <a:rPr lang="en-IN" sz="1000" dirty="0">
                <a:solidFill>
                  <a:schemeClr val="bg1"/>
                </a:solidFill>
              </a:rPr>
              <a:t> $125,143 (Age 49)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1" dirty="0">
                <a:solidFill>
                  <a:schemeClr val="bg1"/>
                </a:solidFill>
              </a:rPr>
              <a:t>IT Manager:</a:t>
            </a:r>
            <a:r>
              <a:rPr lang="en-IN" sz="1000" dirty="0">
                <a:solidFill>
                  <a:schemeClr val="bg1"/>
                </a:solidFill>
              </a:rPr>
              <a:t> $113,907 (Age 44)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1" dirty="0">
                <a:solidFill>
                  <a:schemeClr val="bg1"/>
                </a:solidFill>
              </a:rPr>
              <a:t>Sales Manager:</a:t>
            </a:r>
            <a:r>
              <a:rPr lang="en-IN" sz="1000" dirty="0">
                <a:solidFill>
                  <a:schemeClr val="bg1"/>
                </a:solidFill>
              </a:rPr>
              <a:t> $103,796 (Age 41)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1" dirty="0">
                <a:solidFill>
                  <a:schemeClr val="bg1"/>
                </a:solidFill>
              </a:rPr>
              <a:t>Marketing Manager:</a:t>
            </a:r>
            <a:r>
              <a:rPr lang="en-IN" sz="1000" dirty="0">
                <a:solidFill>
                  <a:schemeClr val="bg1"/>
                </a:solidFill>
              </a:rPr>
              <a:t> $95,956 (Age 41)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bg1"/>
                </a:solidFill>
              </a:rPr>
              <a:t>Salaries typically range from $95K to $125K for these roles.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C317F5F2-BBC9-8976-D038-9E24C3328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123" y="6122898"/>
            <a:ext cx="512994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Higher salaries generally correspond with older employees, especially after age 40.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Positive correlation between age and salary in most cases.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FEF39-D810-D42F-09E3-5A7E924BCCD4}"/>
              </a:ext>
            </a:extLst>
          </p:cNvPr>
          <p:cNvSpPr txBox="1"/>
          <p:nvPr/>
        </p:nvSpPr>
        <p:spPr>
          <a:xfrm>
            <a:off x="1927123" y="4924958"/>
            <a:ext cx="137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bg1"/>
                </a:solidFill>
              </a:rPr>
              <a:t>Mid-range Salaries:</a:t>
            </a:r>
            <a:endParaRPr lang="en-IN" sz="1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bg1"/>
                </a:solidFill>
              </a:rPr>
              <a:t>Operations Manager: $96,937 (Age 39)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bg1"/>
                </a:solidFill>
              </a:rPr>
              <a:t>System Administrator: $85,467 (Age 40)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bg1"/>
                </a:solidFill>
              </a:rPr>
              <a:t>Salaries: $85K to $100K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5AF51C-05FE-1015-A167-B72BCC0A5680}"/>
              </a:ext>
            </a:extLst>
          </p:cNvPr>
          <p:cNvSpPr txBox="1"/>
          <p:nvPr/>
        </p:nvSpPr>
        <p:spPr>
          <a:xfrm>
            <a:off x="3299971" y="4904976"/>
            <a:ext cx="13728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bg1"/>
                </a:solidFill>
              </a:rPr>
              <a:t>Lower Salary Roles:</a:t>
            </a:r>
            <a:endParaRPr lang="en-IN" sz="1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bg1"/>
                </a:solidFill>
              </a:rPr>
              <a:t>HR Assistant: $60,645 (Age 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bg1"/>
                </a:solidFill>
              </a:rPr>
              <a:t>HR Coordinator: $62,880 (Age 41)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bg1"/>
                </a:solidFill>
              </a:rPr>
              <a:t>Lowest salaries despite 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54CA7A-9E22-5911-2C76-8EFF1E9B28DD}"/>
              </a:ext>
            </a:extLst>
          </p:cNvPr>
          <p:cNvSpPr txBox="1"/>
          <p:nvPr/>
        </p:nvSpPr>
        <p:spPr>
          <a:xfrm>
            <a:off x="4765639" y="4880944"/>
            <a:ext cx="137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bg1"/>
                </a:solidFill>
              </a:rPr>
              <a:t>Similar Salaries, Different Ages:</a:t>
            </a:r>
            <a:endParaRPr lang="en-IN" sz="1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bg1"/>
                </a:solidFill>
              </a:rPr>
              <a:t>Sales Specialist: $75K (Age 42)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bg1"/>
                </a:solidFill>
              </a:rPr>
              <a:t>Accountant: $75K (Age 40)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bg1"/>
                </a:solidFill>
              </a:rPr>
              <a:t>SEO Specialist: $73,000 (Age 41)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44704-673E-1E04-FC05-294EE0FC2F26}"/>
              </a:ext>
            </a:extLst>
          </p:cNvPr>
          <p:cNvSpPr txBox="1"/>
          <p:nvPr/>
        </p:nvSpPr>
        <p:spPr>
          <a:xfrm>
            <a:off x="6045667" y="4904976"/>
            <a:ext cx="3818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bg1"/>
                </a:solidFill>
              </a:rPr>
              <a:t>Summary:</a:t>
            </a:r>
            <a:endParaRPr lang="en-IN" sz="1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bg1"/>
                </a:solidFill>
              </a:rPr>
              <a:t>Older age and senior roles generally mean higher salaries.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bg1"/>
                </a:solidFill>
              </a:rPr>
              <a:t>Job title significantly impacts salary, even at similar ages.</a:t>
            </a:r>
          </a:p>
        </p:txBody>
      </p:sp>
    </p:spTree>
    <p:extLst>
      <p:ext uri="{BB962C8B-B14F-4D97-AF65-F5344CB8AC3E}">
        <p14:creationId xmlns:p14="http://schemas.microsoft.com/office/powerpoint/2010/main" val="3333044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567" y="2191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Final</a:t>
            </a:r>
            <a:r>
              <a:rPr lang="en-IN" dirty="0"/>
              <a:t>HR Insights &amp; Recommendations for Growth</a:t>
            </a:r>
            <a:r>
              <a:rPr dirty="0"/>
              <a:t> 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006" y="3181964"/>
            <a:ext cx="8229600" cy="6822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400" dirty="0">
                <a:solidFill>
                  <a:schemeClr val="bg1"/>
                </a:solidFill>
              </a:rPr>
              <a:t>• High turnover in critical departments: Operations &amp; IT</a:t>
            </a:r>
          </a:p>
          <a:p>
            <a:pPr marL="0" indent="0">
              <a:buNone/>
            </a:pPr>
            <a:r>
              <a:rPr sz="2400" dirty="0">
                <a:solidFill>
                  <a:schemeClr val="bg1"/>
                </a:solidFill>
              </a:rPr>
              <a:t>• Centralized workforce—diversify into smaller regions</a:t>
            </a:r>
          </a:p>
          <a:p>
            <a:pPr marL="0" indent="0">
              <a:buNone/>
            </a:pPr>
            <a:r>
              <a:rPr sz="2400" dirty="0">
                <a:solidFill>
                  <a:schemeClr val="bg1"/>
                </a:solidFill>
              </a:rPr>
              <a:t>• Gender balance is good, but ensure equality in promotions</a:t>
            </a:r>
          </a:p>
          <a:p>
            <a:pPr marL="0" indent="0">
              <a:buNone/>
            </a:pPr>
            <a:r>
              <a:rPr sz="2400" dirty="0">
                <a:solidFill>
                  <a:schemeClr val="bg1"/>
                </a:solidFill>
              </a:rPr>
              <a:t>• Focus on specialized roles for future growth</a:t>
            </a:r>
          </a:p>
          <a:p>
            <a:pPr marL="0" indent="0">
              <a:buNone/>
            </a:pPr>
            <a:r>
              <a:rPr sz="2400" dirty="0">
                <a:solidFill>
                  <a:schemeClr val="bg1"/>
                </a:solidFill>
              </a:rPr>
              <a:t>• Expand into smaller states (e.g., Virginia, West Virginia)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1CB9E-ED82-BBB6-CDD9-873545247B71}"/>
              </a:ext>
            </a:extLst>
          </p:cNvPr>
          <p:cNvSpPr txBox="1"/>
          <p:nvPr/>
        </p:nvSpPr>
        <p:spPr>
          <a:xfrm>
            <a:off x="1632155" y="319334"/>
            <a:ext cx="5663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solidFill>
                  <a:schemeClr val="bg1"/>
                </a:solidFill>
              </a:rPr>
              <a:t>HR Insights &amp; Recommendations for Growth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660371-D670-3AE7-ECBE-48D350B06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723"/>
            <a:ext cx="9144000" cy="58452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93EABE-281E-5781-A542-E78DD98B4210}"/>
              </a:ext>
            </a:extLst>
          </p:cNvPr>
          <p:cNvSpPr txBox="1"/>
          <p:nvPr/>
        </p:nvSpPr>
        <p:spPr>
          <a:xfrm>
            <a:off x="1809136" y="-9832"/>
            <a:ext cx="566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HR Performance Overview Dashboard</a:t>
            </a:r>
          </a:p>
        </p:txBody>
      </p:sp>
    </p:spTree>
    <p:extLst>
      <p:ext uri="{BB962C8B-B14F-4D97-AF65-F5344CB8AC3E}">
        <p14:creationId xmlns:p14="http://schemas.microsoft.com/office/powerpoint/2010/main" val="258150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47A4F1-E38B-A2E6-BE39-78EB65585CBC}"/>
              </a:ext>
            </a:extLst>
          </p:cNvPr>
          <p:cNvSpPr txBox="1"/>
          <p:nvPr/>
        </p:nvSpPr>
        <p:spPr>
          <a:xfrm>
            <a:off x="0" y="119789"/>
            <a:ext cx="9144000" cy="541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IN" sz="2800" b="1" u="sng" kern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Problem Statement:</a:t>
            </a:r>
            <a:endParaRPr lang="en-IN" sz="3600" b="1" u="sng" kern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endParaRPr lang="en-IN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XYZ Corporation lacks a comprehensive view of employee data, which limits the ability to make informed HR decisions.</a:t>
            </a:r>
            <a:b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Objective: To create a Tableau dashboard that will help HR and management visualize and analyse employee data, enhancing the understanding of workforce distribution, performance trends, and salary allocations.</a:t>
            </a:r>
            <a:b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Scope: The dashboard will cover employee demographics, department-wise analysis, performance ratings, and salary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012785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E29C66-853E-831B-8079-AEB59B698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IN" sz="4500" dirty="0">
                <a:solidFill>
                  <a:schemeClr val="bg1"/>
                </a:solidFill>
              </a:rPr>
              <a:t>Agenda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8059C1B-6D2A-8B4B-EDC7-B789288E2B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365160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F934B319-B9BD-E98F-1C92-5650BF2CDA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3354861"/>
              </p:ext>
            </p:extLst>
          </p:nvPr>
        </p:nvGraphicFramePr>
        <p:xfrm>
          <a:off x="0" y="4719484"/>
          <a:ext cx="9144000" cy="213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0B3DE06-6F9B-1BF1-FB16-E87F10E2211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406"/>
          <a:stretch/>
        </p:blipFill>
        <p:spPr>
          <a:xfrm>
            <a:off x="0" y="0"/>
            <a:ext cx="9144000" cy="4894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696AA4-DB86-95D8-72DA-B1C32B3264B4}"/>
              </a:ext>
            </a:extLst>
          </p:cNvPr>
          <p:cNvSpPr txBox="1"/>
          <p:nvPr/>
        </p:nvSpPr>
        <p:spPr>
          <a:xfrm>
            <a:off x="403122" y="5304341"/>
            <a:ext cx="8308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2017 : Highest hiring year with 1,560 hires (17%).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2021 : Lowest hiring year with 422 hires (5%).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2023 : 1,201 hires (13%), followed by a dip in 2024 with 804 hires (9%).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Hiring trend shows cyclic patterns with sharp increases and decreases.</a:t>
            </a:r>
          </a:p>
        </p:txBody>
      </p:sp>
    </p:spTree>
    <p:extLst>
      <p:ext uri="{BB962C8B-B14F-4D97-AF65-F5344CB8AC3E}">
        <p14:creationId xmlns:p14="http://schemas.microsoft.com/office/powerpoint/2010/main" val="325466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769611-3508-F643-1FBE-443EF4A18E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012"/>
          <a:stretch/>
        </p:blipFill>
        <p:spPr>
          <a:xfrm>
            <a:off x="0" y="1"/>
            <a:ext cx="9144000" cy="4788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183D58-470B-DF05-FDA3-D2D53F26D228}"/>
              </a:ext>
            </a:extLst>
          </p:cNvPr>
          <p:cNvSpPr txBox="1"/>
          <p:nvPr/>
        </p:nvSpPr>
        <p:spPr>
          <a:xfrm>
            <a:off x="447367" y="5103674"/>
            <a:ext cx="83820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2023 : Highest number of terminations at 174 (18%) ,highest percentage overall.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2021 : 162 terminations (17%).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2015 : Lowest with only 1 termination (0%).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Significant rise in terminations in 2021 and 2023 after a dip in  2020  (98 terminations, 10%).</a:t>
            </a:r>
          </a:p>
        </p:txBody>
      </p:sp>
    </p:spTree>
    <p:extLst>
      <p:ext uri="{BB962C8B-B14F-4D97-AF65-F5344CB8AC3E}">
        <p14:creationId xmlns:p14="http://schemas.microsoft.com/office/powerpoint/2010/main" val="75872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03256-B9D4-5738-4FA9-05AD222B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42" y="0"/>
            <a:ext cx="8495071" cy="48878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537FB9-BDFB-C537-D056-BE402242383F}"/>
              </a:ext>
            </a:extLst>
          </p:cNvPr>
          <p:cNvSpPr txBox="1"/>
          <p:nvPr/>
        </p:nvSpPr>
        <p:spPr>
          <a:xfrm>
            <a:off x="270387" y="5274439"/>
            <a:ext cx="86032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Operations : 2,429 hires (27%) with 289 terminations (3%); highest turnover.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Sales : 18% hires and 2% terminations; high demand, moderate turnover.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Customer Service : 17% hires, 2% terminations; similar to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IT : 1,243 hires (14%), 139 terminations (2%); stable workforce.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Marketing, Finance, HR: Fewer hires but low turnover; stable workforce.</a:t>
            </a:r>
          </a:p>
        </p:txBody>
      </p:sp>
    </p:spTree>
    <p:extLst>
      <p:ext uri="{BB962C8B-B14F-4D97-AF65-F5344CB8AC3E}">
        <p14:creationId xmlns:p14="http://schemas.microsoft.com/office/powerpoint/2010/main" val="183304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39261F-1A75-67B8-3E62-4F24075865E8}"/>
              </a:ext>
            </a:extLst>
          </p:cNvPr>
          <p:cNvSpPr txBox="1"/>
          <p:nvPr/>
        </p:nvSpPr>
        <p:spPr>
          <a:xfrm>
            <a:off x="94654" y="5476568"/>
            <a:ext cx="8954692" cy="1266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Top Hires : Logistics Coordinator and Inventory Specialist (12% each).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Mid-Tier  : Sales Representative(8%), Support Specialist(7%), and     Operations Analyst (6%).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Lower Hires: System Administrator(3%), SEO Specialist (2%).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Focus on roles with higher hiring volumes; prioritize critical positions.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324D1D9-FF6B-D58C-6C3A-A2E59D0A3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8" y="0"/>
            <a:ext cx="8760543" cy="51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6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0E74B2-9A05-1E65-38B2-B1F5B28A5E30}"/>
              </a:ext>
            </a:extLst>
          </p:cNvPr>
          <p:cNvSpPr txBox="1"/>
          <p:nvPr/>
        </p:nvSpPr>
        <p:spPr>
          <a:xfrm>
            <a:off x="167148" y="5447071"/>
            <a:ext cx="8809704" cy="129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New York: 70% of total hires (6,270 hires); major hub.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Michigan: 11% of hires (976 hires); significant but much smaller.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Other states: Pennsylvania, North Carolina (5% each); lower hiring in states like Illinois and Ohio.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Regional focus in New York with potential expansion opportunities in smaller states.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3CA57-18E2-1D04-15BF-A1A35D93DF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50"/>
          <a:stretch/>
        </p:blipFill>
        <p:spPr>
          <a:xfrm>
            <a:off x="167148" y="69441"/>
            <a:ext cx="8882198" cy="512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4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0E74B2-9A05-1E65-38B2-B1F5B28A5E30}"/>
              </a:ext>
            </a:extLst>
          </p:cNvPr>
          <p:cNvSpPr txBox="1"/>
          <p:nvPr/>
        </p:nvSpPr>
        <p:spPr>
          <a:xfrm>
            <a:off x="167148" y="5761703"/>
            <a:ext cx="8809704" cy="981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bg1"/>
                </a:solidFill>
              </a:rPr>
              <a:t>Headquarters (New York): 70% of total hires (6,270); centralized workforce.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bg1"/>
                </a:solidFill>
              </a:rPr>
              <a:t>Branches: 30% of total hires (2,680); Michigan is the largest branch.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bg1"/>
                </a:solidFill>
              </a:rPr>
              <a:t>Shows a centralized business model with smaller satellite operations.</a:t>
            </a: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67D04-F26A-915C-0D86-DCB08B2D43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8" t="2082"/>
          <a:stretch/>
        </p:blipFill>
        <p:spPr>
          <a:xfrm>
            <a:off x="0" y="0"/>
            <a:ext cx="9144000" cy="553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5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A5CE0CA-EE15-4EC8-9F66-F88470865E5E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1003</Words>
  <Application>Microsoft Office PowerPoint</Application>
  <PresentationFormat>On-screen Show (4:3)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HR Analytics:  A Tableau Dashboard Review (2015-2024)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FinalHR Insights &amp; Recommendations for Growth Insights &amp; Recommendations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Vineet Ingale</dc:creator>
  <cp:keywords/>
  <dc:description>generated using python-pptx</dc:description>
  <cp:lastModifiedBy>Vineet Ingale</cp:lastModifiedBy>
  <cp:revision>16</cp:revision>
  <dcterms:created xsi:type="dcterms:W3CDTF">2013-01-27T09:14:16Z</dcterms:created>
  <dcterms:modified xsi:type="dcterms:W3CDTF">2024-09-14T06:53:30Z</dcterms:modified>
  <cp:category/>
</cp:coreProperties>
</file>