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60" r:id="rId6"/>
    <p:sldId id="274" r:id="rId7"/>
    <p:sldId id="273" r:id="rId8"/>
    <p:sldId id="275" r:id="rId9"/>
    <p:sldId id="282" r:id="rId10"/>
    <p:sldId id="276" r:id="rId11"/>
    <p:sldId id="277" r:id="rId12"/>
    <p:sldId id="278" r:id="rId13"/>
    <p:sldId id="279" r:id="rId14"/>
    <p:sldId id="284" r:id="rId15"/>
    <p:sldId id="280" r:id="rId16"/>
    <p:sldId id="281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BD99-A214-4574-FF56-830DE2053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11E08-9CBD-9474-C229-632692383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441BA-385E-9021-BB9F-2B90DEDE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103F-285A-445A-8AE9-9FD1900469C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9F05E-AFD7-A6F4-228D-C8F48B2F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67989-339D-BE5F-A97F-D8D7BA7E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4360-CE6C-4561-AD89-4C14C3F19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38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13B3-871D-F9B7-2442-170294F8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41F57-D45C-7EDE-D8FE-2CEE93F3B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DD870-688E-FB4C-D1DC-A64DD980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103F-285A-445A-8AE9-9FD1900469C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87F4C-5156-83A9-BAC2-991BE7FB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7DF15-0D78-40FD-C682-51C881F9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4360-CE6C-4561-AD89-4C14C3F19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19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315FDD-4223-5A58-3B62-2CF9BAFDC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A1E68-F30D-6F3E-C73D-D4DB2BAA0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95289-63B5-161C-9DBE-FDC3A5BE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103F-285A-445A-8AE9-9FD1900469C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E35C2-7E23-2242-7676-7551846D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CD8F3-4684-393A-62DA-88DF580E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4360-CE6C-4561-AD89-4C14C3F19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82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DB41-DC2F-6D71-9E7C-D3C48032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5B12C-1BAC-0E93-4124-5CABC19CA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764E8-B1FF-A7DF-A173-DA1A9FBB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103F-285A-445A-8AE9-9FD1900469C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9009-8965-BAA6-0D5D-95638C6E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B8A72-DF14-1B4D-81F5-2F23349E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4360-CE6C-4561-AD89-4C14C3F19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61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8DD6-821C-90DE-2D04-7DA4C8C96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F4857-C82C-709E-6D01-1356D0C2B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93265-0587-8E7A-2C58-0F63AD64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103F-285A-445A-8AE9-9FD1900469C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91756-62FC-370A-85CA-0EE63903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3EFDA-B9E0-4DC8-AE1F-ED46F043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4360-CE6C-4561-AD89-4C14C3F19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21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7185-EAC4-F7E4-25A0-10CA4FB1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2BF08-3BF9-F81A-225A-94F9BF54A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27DDC-5B01-61FE-9DD6-3765EC3E9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F3F90-14E0-1AC9-9550-FE96DAB1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103F-285A-445A-8AE9-9FD1900469C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95052-171D-2B3D-142A-CA9F6FF0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43103-F1C7-9A01-47B8-A5B3FF94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4360-CE6C-4561-AD89-4C14C3F19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95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69CF-A8D6-1BAC-FCAD-E0541F8B8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1A762-C403-8B9F-FBE5-1C11C86C6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9D2F9-20EF-BA0C-5E7C-CA9BBE32F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FE052-D475-5ABF-04BF-59004D163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A7AB9-D7EE-4E99-1605-8FFEE16ED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DD07A-7520-BEBC-946F-E442117E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103F-285A-445A-8AE9-9FD1900469C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415B8-FDB2-284E-39B1-42C35C5F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BEB3DA-0DA8-D0B6-CB51-A03DAF66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4360-CE6C-4561-AD89-4C14C3F19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47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0636-BF32-AF29-1620-221308F1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EA132-1B66-12A5-6FC0-9B08433A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103F-285A-445A-8AE9-9FD1900469C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02B85-1218-2597-A8DD-5FC8F651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02C61-D1B4-0DE9-2FEE-6158DA43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4360-CE6C-4561-AD89-4C14C3F19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11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89F57-2BD3-68F7-0007-8DF61E5F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103F-285A-445A-8AE9-9FD1900469C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DE7BB-8FA7-49BB-6127-C49958A3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F8282-9AAE-A957-817F-8BE10DF8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4360-CE6C-4561-AD89-4C14C3F19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20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2E3D-FB88-CE4F-3109-3591246B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ECC3-BDFD-B45B-8C76-484A7DE49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A5A09-7968-EC13-F7C1-75C14A27A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45988-817F-4792-93B4-74C3B88C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103F-285A-445A-8AE9-9FD1900469C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D7970-867E-667F-9BD9-7CD10D21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70180-519B-80E2-0EDC-39CA0C93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4360-CE6C-4561-AD89-4C14C3F19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35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DC2E-2C36-E7A8-430B-334475A7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82899-C65B-9C59-A63C-93C48BA4E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928C1-C69E-E3A2-9532-53A045FF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41F1B-0DBA-3B70-97A1-6FC81756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103F-285A-445A-8AE9-9FD1900469C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B3366-0E82-977D-F007-49A6FF78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3A85F-E14E-B612-BB99-D472065C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64360-CE6C-4561-AD89-4C14C3F19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2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BB3BA-CDC5-856E-1AA6-2D95F27C0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CB61A-916A-D774-2792-C822A90B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A52F7-7F19-4F0D-2FCD-C89130E8E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B7103F-285A-445A-8AE9-9FD1900469C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38FCE-A0A2-5F4A-C1F0-A8CC94D8B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12FBF-2517-C32E-5C97-4A9CAF107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664360-CE6C-4561-AD89-4C14C3F19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47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Small plant growing on soil">
            <a:extLst>
              <a:ext uri="{FF2B5EF4-FFF2-40B4-BE49-F238E27FC236}">
                <a16:creationId xmlns:a16="http://schemas.microsoft.com/office/drawing/2014/main" id="{66A443F8-0AD5-AFFF-E6BD-9AF45CDE94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E619A-5ECF-ED08-5C43-ACB76455E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/>
              <a:t>Plant Seedling Classification Using Xception and Logistic Regression</a:t>
            </a:r>
            <a:endParaRPr lang="en-IN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D7E00-CE54-A258-EB8A-37416F71F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IN" sz="1300"/>
              <a:t>A project to classify different plant seedlings</a:t>
            </a:r>
          </a:p>
          <a:p>
            <a:pPr algn="l"/>
            <a:r>
              <a:rPr lang="en-US" sz="1300"/>
              <a:t>Presented By Vineet Ingale</a:t>
            </a:r>
          </a:p>
          <a:p>
            <a:pPr algn="l"/>
            <a:r>
              <a:rPr lang="en-US" sz="1300"/>
              <a:t>Institution : Imarticus Learning</a:t>
            </a:r>
          </a:p>
          <a:p>
            <a:pPr algn="l"/>
            <a:r>
              <a:rPr lang="en-US" sz="1300"/>
              <a:t>Date : 03/10/2024</a:t>
            </a:r>
          </a:p>
          <a:p>
            <a:pPr algn="l"/>
            <a:endParaRPr lang="en-IN" sz="1300"/>
          </a:p>
        </p:txBody>
      </p:sp>
    </p:spTree>
    <p:extLst>
      <p:ext uri="{BB962C8B-B14F-4D97-AF65-F5344CB8AC3E}">
        <p14:creationId xmlns:p14="http://schemas.microsoft.com/office/powerpoint/2010/main" val="72402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C5F02-38AC-F411-AB23-3B7713565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98" y="655782"/>
            <a:ext cx="4284418" cy="40686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Confusion Matrix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numbers and a number in green squares&#10;&#10;Description automatically generated with medium confidence">
            <a:extLst>
              <a:ext uri="{FF2B5EF4-FFF2-40B4-BE49-F238E27FC236}">
                <a16:creationId xmlns:a16="http://schemas.microsoft.com/office/drawing/2014/main" id="{274C92D4-6B81-EA50-D3DD-0B3282D52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170" y="1387336"/>
            <a:ext cx="4811351" cy="407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32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0083B-84FE-469B-B226-AD40C7C3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en-IN" sz="3700" b="1" dirty="0">
                <a:solidFill>
                  <a:schemeClr val="bg1"/>
                </a:solidFill>
              </a:rPr>
              <a:t>Model Performance Overview: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69A3-B5C9-468B-F76B-AE37EE41F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900" b="1" dirty="0"/>
              <a:t>High accuracy species :</a:t>
            </a:r>
          </a:p>
          <a:p>
            <a:pPr marL="0" indent="0">
              <a:buNone/>
            </a:pPr>
            <a:endParaRPr lang="en-IN" sz="1900" b="1" dirty="0"/>
          </a:p>
          <a:p>
            <a:r>
              <a:rPr lang="en-IN" sz="1900" b="1" dirty="0"/>
              <a:t>"Ch" (Charlock): </a:t>
            </a:r>
            <a:r>
              <a:rPr lang="en-IN" sz="1900" dirty="0"/>
              <a:t>42 correct predictions.</a:t>
            </a:r>
          </a:p>
          <a:p>
            <a:r>
              <a:rPr lang="en-IN" sz="1900" b="1" dirty="0"/>
              <a:t>"M" (Maize): </a:t>
            </a:r>
            <a:r>
              <a:rPr lang="en-IN" sz="1900" dirty="0"/>
              <a:t>46 correct predictions.</a:t>
            </a:r>
          </a:p>
          <a:p>
            <a:r>
              <a:rPr lang="en-IN" sz="1900" b="1" dirty="0"/>
              <a:t>"SFC" (Small-flowered Cranesbill): </a:t>
            </a:r>
            <a:r>
              <a:rPr lang="en-IN" sz="1900" dirty="0"/>
              <a:t>40 correct predictions.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900" dirty="0"/>
          </a:p>
          <a:p>
            <a:pPr marL="0" indent="0">
              <a:buNone/>
            </a:pPr>
            <a:r>
              <a:rPr lang="en-IN" sz="1900" b="1" dirty="0"/>
              <a:t>Misclassifications:</a:t>
            </a:r>
          </a:p>
          <a:p>
            <a:pPr marL="0" indent="0">
              <a:buNone/>
            </a:pPr>
            <a:endParaRPr lang="en-IN" sz="1900" b="1" dirty="0"/>
          </a:p>
          <a:p>
            <a:pPr marL="0" indent="0">
              <a:buNone/>
            </a:pPr>
            <a:r>
              <a:rPr lang="en-IN" sz="1900" b="1" dirty="0"/>
              <a:t>Black-grass (BG)</a:t>
            </a:r>
            <a:r>
              <a:rPr lang="en-IN" sz="1900" dirty="0"/>
              <a:t> often misclassified as </a:t>
            </a:r>
            <a:r>
              <a:rPr lang="en-IN" sz="1900" b="1" dirty="0"/>
              <a:t>Loose Silky-bent (LSB)</a:t>
            </a:r>
            <a:r>
              <a:rPr lang="en-IN" sz="1900" dirty="0"/>
              <a:t> (6 times).</a:t>
            </a:r>
            <a:endParaRPr lang="en-IN" sz="1900" b="1" dirty="0"/>
          </a:p>
          <a:p>
            <a:pPr marL="0" indent="0">
              <a:buNone/>
            </a:pPr>
            <a:r>
              <a:rPr lang="en-IN" sz="1900" b="1" dirty="0"/>
              <a:t>Loose Silky-bent (LSB)</a:t>
            </a:r>
            <a:r>
              <a:rPr lang="en-IN" sz="1900" dirty="0"/>
              <a:t> misclassified as </a:t>
            </a:r>
            <a:r>
              <a:rPr lang="en-IN" sz="1900" b="1" dirty="0"/>
              <a:t>Black-grass (BG)</a:t>
            </a:r>
            <a:r>
              <a:rPr lang="en-IN" sz="1900" dirty="0"/>
              <a:t> (14 times).</a:t>
            </a:r>
          </a:p>
          <a:p>
            <a:pPr marL="0" indent="0">
              <a:buNone/>
            </a:pPr>
            <a:r>
              <a:rPr lang="en-IN" sz="1900" b="1" dirty="0"/>
              <a:t>Fat Hen (FH)</a:t>
            </a:r>
            <a:r>
              <a:rPr lang="en-IN" sz="1900" dirty="0"/>
              <a:t> and </a:t>
            </a:r>
            <a:r>
              <a:rPr lang="en-IN" sz="1900" b="1" dirty="0"/>
              <a:t>Common Chickweed (CC)</a:t>
            </a:r>
            <a:r>
              <a:rPr lang="en-IN" sz="1900" dirty="0"/>
              <a:t> show minor confusion.</a:t>
            </a:r>
            <a:endParaRPr lang="en-IN" sz="1900" b="1" dirty="0"/>
          </a:p>
          <a:p>
            <a:pPr>
              <a:buFont typeface="Arial" panose="020B0604020202020204" pitchFamily="34" charset="0"/>
              <a:buChar char="•"/>
            </a:pPr>
            <a:endParaRPr lang="en-IN" sz="1900" b="1" dirty="0"/>
          </a:p>
        </p:txBody>
      </p:sp>
    </p:spTree>
    <p:extLst>
      <p:ext uri="{BB962C8B-B14F-4D97-AF65-F5344CB8AC3E}">
        <p14:creationId xmlns:p14="http://schemas.microsoft.com/office/powerpoint/2010/main" val="244022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7A20E6-DBDA-C787-4AEE-0D8D21648A0F}"/>
              </a:ext>
            </a:extLst>
          </p:cNvPr>
          <p:cNvSpPr txBox="1"/>
          <p:nvPr/>
        </p:nvSpPr>
        <p:spPr>
          <a:xfrm>
            <a:off x="5439976" y="850052"/>
            <a:ext cx="5605373" cy="5326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Key Insights From Confusion Matrix</a:t>
            </a:r>
            <a:r>
              <a:rPr lang="en-US" sz="2400"/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Misclassifications are more common between visually similar species.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The model performs well overall but struggles with certain species distinctions.</a:t>
            </a:r>
          </a:p>
        </p:txBody>
      </p:sp>
    </p:spTree>
    <p:extLst>
      <p:ext uri="{BB962C8B-B14F-4D97-AF65-F5344CB8AC3E}">
        <p14:creationId xmlns:p14="http://schemas.microsoft.com/office/powerpoint/2010/main" val="203100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702D7-2D26-7944-1B56-5794D812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Results</a:t>
            </a:r>
            <a:endParaRPr lang="en-IN" b="1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E47E3-6258-9298-D38F-948C6F76B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>
            <a:normAutofit/>
          </a:bodyPr>
          <a:lstStyle/>
          <a:p>
            <a:r>
              <a:rPr lang="en-US" sz="2400" b="1"/>
              <a:t>Performance Metrics </a:t>
            </a:r>
          </a:p>
          <a:p>
            <a:endParaRPr lang="en-US" sz="2400"/>
          </a:p>
          <a:p>
            <a:r>
              <a:rPr lang="en-IN" sz="2400" b="1"/>
              <a:t>Validation Accuracy :  </a:t>
            </a:r>
            <a:r>
              <a:rPr lang="en-IN" sz="2400"/>
              <a:t>0.8538</a:t>
            </a:r>
          </a:p>
          <a:p>
            <a:endParaRPr lang="en-IN" sz="2400"/>
          </a:p>
          <a:p>
            <a:r>
              <a:rPr lang="en-IN" sz="2400" b="1"/>
              <a:t>ROC AUC Score: </a:t>
            </a:r>
            <a:r>
              <a:rPr lang="en-IN" sz="2400"/>
              <a:t>0.9900</a:t>
            </a:r>
          </a:p>
          <a:p>
            <a:endParaRPr lang="en-IN" sz="2400"/>
          </a:p>
          <a:p>
            <a:r>
              <a:rPr lang="en-IN" sz="2400" b="1"/>
              <a:t>Cross-Validation Scores: </a:t>
            </a:r>
            <a:r>
              <a:rPr lang="en-IN" sz="2400"/>
              <a:t>[0.84543326</a:t>
            </a:r>
            <a:r>
              <a:rPr lang="en-IN" sz="2400" b="1"/>
              <a:t> </a:t>
            </a:r>
            <a:r>
              <a:rPr lang="en-IN" sz="2400"/>
              <a:t>0.85948478</a:t>
            </a:r>
            <a:r>
              <a:rPr lang="en-IN" sz="2400" b="1"/>
              <a:t> </a:t>
            </a:r>
            <a:r>
              <a:rPr lang="en-IN" sz="2400"/>
              <a:t>0.83568075</a:t>
            </a:r>
            <a:r>
              <a:rPr lang="en-IN" sz="2400" b="1"/>
              <a:t> </a:t>
            </a:r>
            <a:r>
              <a:rPr lang="en-IN" sz="2400"/>
              <a:t>0.85680751</a:t>
            </a:r>
            <a:r>
              <a:rPr lang="en-IN" sz="2400" b="1"/>
              <a:t> </a:t>
            </a:r>
            <a:r>
              <a:rPr lang="en-IN" sz="2400"/>
              <a:t>0.83098592]</a:t>
            </a:r>
          </a:p>
          <a:p>
            <a:endParaRPr lang="en-IN" sz="2400"/>
          </a:p>
          <a:p>
            <a:r>
              <a:rPr lang="en-IN" sz="2400" b="1"/>
              <a:t>Mean CV Accuracy: </a:t>
            </a:r>
            <a:r>
              <a:rPr lang="en-IN" sz="2400"/>
              <a:t>0.8457</a:t>
            </a:r>
          </a:p>
        </p:txBody>
      </p:sp>
    </p:spTree>
    <p:extLst>
      <p:ext uri="{BB962C8B-B14F-4D97-AF65-F5344CB8AC3E}">
        <p14:creationId xmlns:p14="http://schemas.microsoft.com/office/powerpoint/2010/main" val="22062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F4126465-015F-BB21-102F-56A8FFCD8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6" y="643466"/>
            <a:ext cx="6851485" cy="556683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375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1B6E6-957F-F9E2-DE66-2E390327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91331"/>
            <a:ext cx="7047923" cy="347110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393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67E90-268B-A076-0419-F498A27C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en-IN" b="1">
                <a:solidFill>
                  <a:schemeClr val="bg1"/>
                </a:solidFill>
              </a:rPr>
              <a:t>Conclusion</a:t>
            </a:r>
            <a:br>
              <a:rPr lang="en-IN" b="1">
                <a:solidFill>
                  <a:schemeClr val="bg1"/>
                </a:solidFill>
              </a:rPr>
            </a:br>
            <a:endParaRPr lang="en-IN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94E69-81D5-2E1B-0BA3-F9D0FC341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Summary of Findings: 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Developed a plant seed classification model to categorize various seed types using image data.</a:t>
            </a:r>
          </a:p>
          <a:p>
            <a:r>
              <a:rPr lang="en-IN" sz="2000" dirty="0"/>
              <a:t>Extracted bottleneck features from images using the </a:t>
            </a:r>
            <a:r>
              <a:rPr lang="en-IN" sz="2000" b="1" dirty="0"/>
              <a:t>Xception model</a:t>
            </a:r>
            <a:r>
              <a:rPr lang="en-IN" sz="2000" dirty="0"/>
              <a:t>.</a:t>
            </a:r>
          </a:p>
          <a:p>
            <a:r>
              <a:rPr lang="en-IN" sz="2000" dirty="0"/>
              <a:t>Implemented logistic regression classifier for effective classification.</a:t>
            </a:r>
          </a:p>
          <a:p>
            <a:r>
              <a:rPr lang="en-IN" sz="2000" dirty="0"/>
              <a:t>Achieved </a:t>
            </a:r>
            <a:r>
              <a:rPr lang="en-IN" sz="2000" b="1" dirty="0"/>
              <a:t>validation accuracy</a:t>
            </a:r>
            <a:r>
              <a:rPr lang="en-IN" sz="2000" dirty="0"/>
              <a:t> of </a:t>
            </a:r>
            <a:r>
              <a:rPr lang="en-IN" sz="2000" b="1" dirty="0"/>
              <a:t>85.38%</a:t>
            </a:r>
            <a:r>
              <a:rPr lang="en-IN" sz="2000" dirty="0"/>
              <a:t>.</a:t>
            </a:r>
          </a:p>
          <a:p>
            <a:r>
              <a:rPr lang="en-IN" sz="2000" dirty="0"/>
              <a:t>Generated a </a:t>
            </a:r>
            <a:r>
              <a:rPr lang="en-IN" sz="2000" b="1" dirty="0"/>
              <a:t>confusion matrix</a:t>
            </a:r>
            <a:r>
              <a:rPr lang="en-IN" sz="2000" dirty="0"/>
              <a:t> to visualize model performance.</a:t>
            </a:r>
          </a:p>
          <a:p>
            <a:r>
              <a:rPr lang="en-IN" sz="2000" dirty="0"/>
              <a:t>Obtained impressive </a:t>
            </a:r>
            <a:r>
              <a:rPr lang="en-IN" sz="2000" b="1" dirty="0"/>
              <a:t>ROC AUC scores</a:t>
            </a:r>
            <a:r>
              <a:rPr lang="en-IN" sz="2000" dirty="0"/>
              <a:t> (0.9900), indicating strong class distinction.</a:t>
            </a:r>
          </a:p>
          <a:p>
            <a:r>
              <a:rPr lang="en-IN" sz="2000" dirty="0"/>
              <a:t>Averaged </a:t>
            </a:r>
            <a:r>
              <a:rPr lang="en-IN" sz="2000" b="1" dirty="0"/>
              <a:t>84.57%</a:t>
            </a:r>
            <a:r>
              <a:rPr lang="en-IN" sz="2000" dirty="0"/>
              <a:t> across multiple folds, confirming model reliability.</a:t>
            </a:r>
          </a:p>
        </p:txBody>
      </p:sp>
    </p:spTree>
    <p:extLst>
      <p:ext uri="{BB962C8B-B14F-4D97-AF65-F5344CB8AC3E}">
        <p14:creationId xmlns:p14="http://schemas.microsoft.com/office/powerpoint/2010/main" val="3406745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67E90-268B-A076-0419-F498A27C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en-IN" b="1">
                <a:solidFill>
                  <a:schemeClr val="bg1"/>
                </a:solidFill>
              </a:rPr>
              <a:t>Conclusion</a:t>
            </a:r>
            <a:br>
              <a:rPr lang="en-IN" b="1">
                <a:solidFill>
                  <a:schemeClr val="bg1"/>
                </a:solidFill>
              </a:rPr>
            </a:br>
            <a:endParaRPr lang="en-IN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94E69-81D5-2E1B-0BA3-F9D0FC341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Future Work: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dirty="0"/>
              <a:t>Exploring </a:t>
            </a:r>
            <a:r>
              <a:rPr lang="en-IN" sz="2400" b="1" dirty="0"/>
              <a:t>Convolutional Neural Networks (CNNs)</a:t>
            </a:r>
            <a:r>
              <a:rPr lang="en-IN" sz="2400" dirty="0"/>
              <a:t> or </a:t>
            </a:r>
            <a:r>
              <a:rPr lang="en-IN" sz="2400" b="1" dirty="0"/>
              <a:t>Ensemble Learning</a:t>
            </a:r>
            <a:r>
              <a:rPr lang="en-IN" sz="2400" dirty="0"/>
              <a:t> for improved accuracy.</a:t>
            </a:r>
            <a:endParaRPr lang="en-IN" sz="2400" b="1" dirty="0"/>
          </a:p>
          <a:p>
            <a:pPr marL="0" indent="0">
              <a:buNone/>
            </a:pPr>
            <a:r>
              <a:rPr lang="en-IN" sz="2400" dirty="0"/>
              <a:t>Implementing techniques to increase dataset diversity and enhance generalization.</a:t>
            </a:r>
            <a:endParaRPr lang="en-IN" sz="2400" b="1" dirty="0"/>
          </a:p>
          <a:p>
            <a:pPr marL="0" indent="0">
              <a:buNone/>
            </a:pPr>
            <a:r>
              <a:rPr lang="en-IN" sz="2400" dirty="0"/>
              <a:t>Fine-tune </a:t>
            </a:r>
            <a:r>
              <a:rPr lang="en-IN" sz="2400" b="1" dirty="0"/>
              <a:t>Xception</a:t>
            </a:r>
            <a:r>
              <a:rPr lang="en-IN" sz="2400" dirty="0"/>
              <a:t> or other pre-trained models for better adaptation.</a:t>
            </a:r>
            <a:r>
              <a:rPr lang="en-IN" sz="2400" b="1" dirty="0"/>
              <a:t> 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1673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CD7BD-5FE5-E4DB-F0B6-E896542E9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sz="37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07FBD9-7957-E930-CCA1-2E7B59CCC378}"/>
              </a:ext>
            </a:extLst>
          </p:cNvPr>
          <p:cNvSpPr txBox="1"/>
          <p:nvPr/>
        </p:nvSpPr>
        <p:spPr>
          <a:xfrm>
            <a:off x="5439976" y="850052"/>
            <a:ext cx="5605373" cy="5326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What is the problem?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Farmers need to identify different types of seedlings to ensure proper care.</a:t>
            </a:r>
            <a:endParaRPr lang="en-US" sz="2200" b="1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Manual classification is time-consuming and prone to error.</a:t>
            </a:r>
            <a:endParaRPr lang="en-US" sz="22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Goal of the Project: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The goal of this project is to classify plant seedlings into 12 distinct categories using a deep learning approach.</a:t>
            </a:r>
          </a:p>
        </p:txBody>
      </p:sp>
    </p:spTree>
    <p:extLst>
      <p:ext uri="{BB962C8B-B14F-4D97-AF65-F5344CB8AC3E}">
        <p14:creationId xmlns:p14="http://schemas.microsoft.com/office/powerpoint/2010/main" val="53660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A6FF2-3649-F808-AE43-0D090D34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Overview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E6B42-CAE0-E774-3A0E-6BE935BD7453}"/>
              </a:ext>
            </a:extLst>
          </p:cNvPr>
          <p:cNvSpPr txBox="1"/>
          <p:nvPr/>
        </p:nvSpPr>
        <p:spPr>
          <a:xfrm>
            <a:off x="5439976" y="850052"/>
            <a:ext cx="5605373" cy="5326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Categories: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12 plant species such as Black-grass, Charlock, Cleavers, Sugar beet, and others.</a:t>
            </a:r>
            <a:endParaRPr lang="en-US" sz="2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Dataset Structure: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Training Set: 4750 images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Testing Set: 794 images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Data Size 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dataset includes a balanced sample of 221 images per category.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68612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collage of plants&#10;&#10;Description automatically generated">
            <a:extLst>
              <a:ext uri="{FF2B5EF4-FFF2-40B4-BE49-F238E27FC236}">
                <a16:creationId xmlns:a16="http://schemas.microsoft.com/office/drawing/2014/main" id="{7DD2AE74-44C8-7C95-007F-6F26880F8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19" y="643466"/>
            <a:ext cx="6788819" cy="556683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759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D0FB7F-6940-9380-8B6F-C0AECDCC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en-IN" sz="3400" b="1">
                <a:solidFill>
                  <a:schemeClr val="bg1"/>
                </a:solidFill>
              </a:rPr>
              <a:t>Preprocessing Steps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B95AF-3986-10DA-20EC-7C9273D41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/>
              <a:t>Loading the Data: </a:t>
            </a:r>
            <a:r>
              <a:rPr lang="en-IN" sz="2200" dirty="0"/>
              <a:t>Images were loaded from folders, and associated labels were extracted.</a:t>
            </a:r>
          </a:p>
          <a:p>
            <a:endParaRPr lang="en-IN" sz="2200" dirty="0"/>
          </a:p>
          <a:p>
            <a:pPr marL="0" indent="0">
              <a:buNone/>
            </a:pPr>
            <a:r>
              <a:rPr lang="en-IN" sz="2200" b="1" dirty="0"/>
              <a:t>Image Resizing</a:t>
            </a:r>
            <a:r>
              <a:rPr lang="en-IN" sz="2200" dirty="0"/>
              <a:t>: Resized all images to 299 x 299 to match the input size of the Xception model.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sz="2200" b="1" dirty="0"/>
              <a:t>Data Splitting: </a:t>
            </a:r>
            <a:r>
              <a:rPr lang="en-IN" sz="2200" dirty="0"/>
              <a:t>Train set (80%) and validation set (20%).</a:t>
            </a:r>
          </a:p>
          <a:p>
            <a:pPr marL="0" indent="0">
              <a:buNone/>
            </a:pPr>
            <a:endParaRPr lang="en-IN" sz="2200" b="1" dirty="0"/>
          </a:p>
          <a:p>
            <a:pPr marL="0" indent="0">
              <a:buNone/>
            </a:pPr>
            <a:r>
              <a:rPr lang="en-IN" sz="2200" b="1" dirty="0"/>
              <a:t>Normalization: </a:t>
            </a:r>
            <a:r>
              <a:rPr lang="en-IN" sz="2200" dirty="0"/>
              <a:t>Images were normalized using the preprocessing method specific to the Xception model.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111977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D3E63-5C14-287C-0C7B-4BEC61DE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Xception Model Overview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3F1401-9F3A-F704-9C15-2E53548E22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39976" y="850052"/>
            <a:ext cx="5605373" cy="53269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Architecture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IN" sz="2000" dirty="0"/>
              <a:t>The Xception model, a deep convolutional neural network, was employed for feature extraction.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000" b="1" dirty="0"/>
              <a:t>Transfer Learning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IN" sz="2000" dirty="0"/>
              <a:t>Pre-trained weights from ImageNet were utilized to enhance model performance.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Designed for superior performance in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image classification tasks </a:t>
            </a:r>
          </a:p>
        </p:txBody>
      </p:sp>
    </p:spTree>
    <p:extLst>
      <p:ext uri="{BB962C8B-B14F-4D97-AF65-F5344CB8AC3E}">
        <p14:creationId xmlns:p14="http://schemas.microsoft.com/office/powerpoint/2010/main" val="179664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AF9F9-2E41-0C85-857B-30F54702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Why Xception Model?</a:t>
            </a:r>
            <a:br>
              <a:rPr lang="en-IN" b="1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58CE-407F-5CEA-E56E-E1C625555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>
            <a:normAutofit/>
          </a:bodyPr>
          <a:lstStyle/>
          <a:p>
            <a:endParaRPr lang="en-IN" sz="17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700" dirty="0"/>
              <a:t>Xception is a powerful convolutional neural network architecture designed for image classification tasks.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700" dirty="0"/>
              <a:t>It is pre-trained on ImageNet and can extract robust features from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700" dirty="0"/>
              <a:t>Outperforms traditional CNNs like VGG16 and Inception in image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700" dirty="0"/>
              <a:t>Reduces computational cost while maintaining high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700" dirty="0"/>
              <a:t>Highly efficient for small datasets like the Plant Seedlings Dataset</a:t>
            </a:r>
            <a:endParaRPr lang="en-IN" sz="1700" b="1" dirty="0"/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0779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B42722-E275-9B74-F8F8-C7BD1BEF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en-GB" b="1">
                <a:solidFill>
                  <a:schemeClr val="bg1"/>
                </a:solidFill>
              </a:rPr>
              <a:t>Training Process</a:t>
            </a:r>
            <a:endParaRPr lang="en-IN" b="1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0C01BD1-1297-0777-C9F6-55D0704E91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39976" y="850052"/>
            <a:ext cx="5605373" cy="53269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Model Selection: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Used Logistic Regression for classification due to its simplicity and effectiveness with high-dimensional data.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000" b="1" dirty="0"/>
              <a:t>Feature Extraction: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IN" sz="2000" dirty="0"/>
              <a:t>Utilized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Xception model </a:t>
            </a:r>
            <a:r>
              <a:rPr lang="en-IN" sz="2000" dirty="0"/>
              <a:t>to extract bottleneck features from images, reducing the dimensionality of the data while retaining important information.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IN" sz="2000" dirty="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IN" sz="2000" b="1" dirty="0"/>
              <a:t>Training Dataset: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IN" sz="2000" dirty="0"/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Trained on a subset of the dataset (2132 samples) with 80% allocated for training and 20% for validation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02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84BE1-D291-ECC8-DB2F-9C26F37C469C}"/>
              </a:ext>
            </a:extLst>
          </p:cNvPr>
          <p:cNvSpPr txBox="1"/>
          <p:nvPr/>
        </p:nvSpPr>
        <p:spPr>
          <a:xfrm>
            <a:off x="5439976" y="850052"/>
            <a:ext cx="5605373" cy="5326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Model Fitting</a:t>
            </a:r>
            <a:r>
              <a:rPr lang="en-US" sz="2200" dirty="0"/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Fitted the logistic regression model using logreg.fit(train_x_bf, y_train):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train_x_bf : Extracted features from the training set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y_train : Corresponding labels for the training set.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Predicting Validation Set</a:t>
            </a:r>
            <a:r>
              <a:rPr lang="en-US" sz="2200" dirty="0"/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Made predictions on the validation set to evaluate model performance using Logreg.predict(valid_x_bf)</a:t>
            </a:r>
          </a:p>
        </p:txBody>
      </p:sp>
    </p:spTree>
    <p:extLst>
      <p:ext uri="{BB962C8B-B14F-4D97-AF65-F5344CB8AC3E}">
        <p14:creationId xmlns:p14="http://schemas.microsoft.com/office/powerpoint/2010/main" val="396500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699</Words>
  <Application>Microsoft Office PowerPoint</Application>
  <PresentationFormat>Widescreen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Plant Seedling Classification Using Xception and Logistic Regression</vt:lpstr>
      <vt:lpstr>Introduction</vt:lpstr>
      <vt:lpstr>Dataset Overview</vt:lpstr>
      <vt:lpstr>PowerPoint Presentation</vt:lpstr>
      <vt:lpstr>Preprocessing Steps</vt:lpstr>
      <vt:lpstr>Xception Model Overview</vt:lpstr>
      <vt:lpstr>Why Xception Model? </vt:lpstr>
      <vt:lpstr>Training Process</vt:lpstr>
      <vt:lpstr>PowerPoint Presentation</vt:lpstr>
      <vt:lpstr>Confusion Matrix </vt:lpstr>
      <vt:lpstr>Model Performance Overview:</vt:lpstr>
      <vt:lpstr>PowerPoint Presentation</vt:lpstr>
      <vt:lpstr>Results</vt:lpstr>
      <vt:lpstr>PowerPoint Presentation</vt:lpstr>
      <vt:lpstr>PowerPoint Presentation</vt:lpstr>
      <vt:lpstr>Conclusion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Vineet Ingale</dc:creator>
  <cp:lastModifiedBy>Vineet Ingale</cp:lastModifiedBy>
  <cp:revision>15</cp:revision>
  <dcterms:created xsi:type="dcterms:W3CDTF">2024-10-02T09:27:36Z</dcterms:created>
  <dcterms:modified xsi:type="dcterms:W3CDTF">2024-10-04T05:09:59Z</dcterms:modified>
</cp:coreProperties>
</file>