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74" r:id="rId6"/>
    <p:sldId id="262" r:id="rId7"/>
    <p:sldId id="261" r:id="rId8"/>
    <p:sldId id="256" r:id="rId9"/>
    <p:sldId id="263" r:id="rId10"/>
    <p:sldId id="266" r:id="rId11"/>
    <p:sldId id="264" r:id="rId12"/>
    <p:sldId id="275" r:id="rId13"/>
    <p:sldId id="265" r:id="rId14"/>
    <p:sldId id="271" r:id="rId15"/>
    <p:sldId id="270" r:id="rId16"/>
    <p:sldId id="272" r:id="rId17"/>
    <p:sldId id="273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B8DB-A09D-9E48-B016-6C7D807E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2C7E-8C24-734F-B9AE-01580C64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483D-EC83-9847-969D-E68F15B1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F8E8-3D6D-9941-96F9-6E36F53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A0E6-E9A7-4B4F-AC27-D0E59B9B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9202-CD02-434A-A09D-2D073F45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2721-85DE-CD4F-9522-84ED96F4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F0CC-56AF-7D45-A5B4-034DAF06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862F-70B6-3044-A0E3-1A508B14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2373-E13E-B94A-896B-773AFB59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E88F9-F9E6-A544-AF20-263B5038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140CD-F2A7-754A-846A-7E86D3B6D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9BA8-FF96-0845-82BE-D41BFCA4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FB23-FDB5-F348-A39E-91CE3526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8D17-2E27-1E4B-BA2E-5ECF897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0CEC-7223-0745-A299-51EC7B94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C56A-ED47-BD4F-87C9-2C7DCAA2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882C-4246-924E-B458-19BE0AAC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78FE-47CE-C545-BA63-9D9BEB23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308F5-FF86-1348-806D-3A3E0986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34CB-1582-EC43-BBA3-5195BCD2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F0E1-F8BD-2F4F-B0F8-6BD15E18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E25E-18C8-C743-B572-1E52D11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B3DF-D5A5-704C-A9B5-337BD83D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24B0-D8FF-F14E-9A1C-56194E7B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54BC-F922-4549-9058-12F1D273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4C73-1E81-6D48-81D3-0A4A7CC2C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5F32-F54F-AC44-A828-A140B2C2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0330-261B-DA4A-B16B-D15D54BA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4C66-A7DE-0C48-9BD8-510FE133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8A45-9D82-5147-8C12-F29A46E3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8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F70-0729-3D4C-BFF8-1D011C10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A3F1-1CE6-C949-A9D8-7233E48A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D10EA-C5B3-DB45-BCB0-37AF1EEB0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B289-8816-434B-AC19-867F2D5D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2C28F-3DE0-3342-9D65-69D35469C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7D396-A1CA-2249-8ACE-9680DE42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656B8-530B-7F44-981E-C1843BFF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27705-D736-814F-B8B3-CAF70484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7709-2822-464C-87D5-8709F726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B0869-124A-8343-B0B4-84A81BDF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DB3DF-4BC0-4244-B23C-2493B9C6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311E-4F23-0F4D-8E9E-17C8B05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EA56B-9C23-1E47-9C3C-6ADB8329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94D75-CBE1-D545-9ABF-87E11C74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9421C-A6FA-1C49-9BB3-5DD2C267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6BCB-8227-E84C-9FBE-EAE781A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D512-C538-4F4D-B2D2-3F298917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D364-1DAE-2746-827B-92F0AC2C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9E360-69A7-8E4E-8780-BBE5E09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FF07-34FD-3345-9DC4-62A99090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5D0E-EEC3-FA41-8823-C35B00C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2BFB-11E7-C944-BA47-4AC65EB6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0E169-86C8-5745-8988-314AE1A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901A-2343-A447-A89F-24B5E06B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3A383-D856-A54B-8F30-A8F0E5FF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7C01-A4A8-D640-A962-4AC64803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C210-1D1B-9441-B95D-5A159B0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817E0-20B5-8544-8F2F-27E7CE27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BBA5F-9E1D-D141-9561-591929C2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E021-C7DE-3E46-9E99-5E7518A25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590D-2609-4640-A6A5-2D49B11894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17A9-C813-7C4E-BB53-C6453A06A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E9B0-1FAC-EF42-B10E-A92D1011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F4FD-0064-C946-AE71-7A81B573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37B5-3003-EE42-9BF1-09782EA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035" y="607101"/>
            <a:ext cx="4869930" cy="14015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Network Science </a:t>
            </a:r>
            <a:br>
              <a:rPr lang="en-US" b="1" dirty="0"/>
            </a:br>
            <a:r>
              <a:rPr lang="en-US" b="1" dirty="0"/>
              <a:t>for </a:t>
            </a:r>
            <a:br>
              <a:rPr lang="en-US" b="1" dirty="0"/>
            </a:br>
            <a:r>
              <a:rPr lang="en-US" b="1" dirty="0"/>
              <a:t>OSS – Supply Chain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982DC-D8F9-CA4C-B165-10CA34328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16" y="4104639"/>
            <a:ext cx="3658849" cy="226458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Vineet Mohanty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PhD student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RCODI</a:t>
            </a:r>
          </a:p>
        </p:txBody>
      </p:sp>
    </p:spTree>
    <p:extLst>
      <p:ext uri="{BB962C8B-B14F-4D97-AF65-F5344CB8AC3E}">
        <p14:creationId xmlns:p14="http://schemas.microsoft.com/office/powerpoint/2010/main" val="290064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4F9C-F08D-F948-9B19-4219C43F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 –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D0F7-64FA-244C-BBB7-ACBDF68F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chain: System/network of stakeholders present in an ecosystem to achieve a certain goal.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OSS supply chain involves: </a:t>
            </a:r>
          </a:p>
          <a:p>
            <a:r>
              <a:rPr lang="en-US" dirty="0"/>
              <a:t>source code development</a:t>
            </a:r>
          </a:p>
          <a:p>
            <a:r>
              <a:rPr lang="en-US" dirty="0"/>
              <a:t>building &amp; packaging</a:t>
            </a:r>
          </a:p>
          <a:p>
            <a:r>
              <a:rPr lang="en-US" dirty="0"/>
              <a:t>re-configuration &amp; re-packaging 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45621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294F-A035-9741-BBEC-DC7FF34D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OSS-Supply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5B8B-72D0-D640-B582-13EC1484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02"/>
            <a:ext cx="10515600" cy="4351338"/>
          </a:xfrm>
        </p:spPr>
        <p:txBody>
          <a:bodyPr/>
          <a:lstStyle/>
          <a:p>
            <a:r>
              <a:rPr lang="en-US" b="1" dirty="0"/>
              <a:t>pre-process the raw data from OSS communities </a:t>
            </a:r>
            <a:r>
              <a:rPr lang="en-US" dirty="0"/>
              <a:t>that design and maintain large commercial OSS products, namely: Debian Buster, Fedora (Red Hat).</a:t>
            </a:r>
          </a:p>
          <a:p>
            <a:r>
              <a:rPr lang="en-US" b="1" dirty="0"/>
              <a:t>develop a graph-theoretical model</a:t>
            </a:r>
            <a:r>
              <a:rPr lang="en-US" dirty="0"/>
              <a:t> that allows us to explain the </a:t>
            </a:r>
            <a:r>
              <a:rPr lang="en-US" b="1" dirty="0"/>
              <a:t>risk of OSS supply chain ecosystems </a:t>
            </a:r>
            <a:r>
              <a:rPr lang="en-US" dirty="0"/>
              <a:t>by evaluating the vulnerabilities in the design and identifying critical packages in the structure.</a:t>
            </a:r>
          </a:p>
          <a:p>
            <a:r>
              <a:rPr lang="en-US" dirty="0"/>
              <a:t>Big Data analysis and Machine Learning to classify the OSS risk profile and predict the expected bugs in the repository/OSS ecosystem</a:t>
            </a:r>
          </a:p>
        </p:txBody>
      </p:sp>
    </p:spTree>
    <p:extLst>
      <p:ext uri="{BB962C8B-B14F-4D97-AF65-F5344CB8AC3E}">
        <p14:creationId xmlns:p14="http://schemas.microsoft.com/office/powerpoint/2010/main" val="32253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5E0-A0D6-D24F-9731-59BBB5B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Motivation to solve the problem: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Risks inherent to OSS supply 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A80B-3E41-8146-A493-6B292DF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667250"/>
          </a:xfrm>
        </p:spPr>
        <p:txBody>
          <a:bodyPr>
            <a:normAutofit/>
          </a:bodyPr>
          <a:lstStyle/>
          <a:p>
            <a:r>
              <a:rPr lang="en-US" b="1" i="1" dirty="0"/>
              <a:t>Symantec Internet Security Threat Reports 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534%  </a:t>
            </a:r>
            <a:r>
              <a:rPr lang="en-US" dirty="0"/>
              <a:t>cumulative increase in compromised software products due to the increased complexity of the software supply chains relying on OSS.</a:t>
            </a:r>
          </a:p>
          <a:p>
            <a:r>
              <a:rPr lang="en-US" dirty="0" err="1"/>
              <a:t>Eg</a:t>
            </a:r>
            <a:r>
              <a:rPr lang="en-US" dirty="0"/>
              <a:t>: hack of SolarWinds, a software vendor of multiple US agencies</a:t>
            </a:r>
          </a:p>
          <a:p>
            <a:pPr lvl="1"/>
            <a:r>
              <a:rPr lang="en-US" b="1" dirty="0"/>
              <a:t>Increase in reuse </a:t>
            </a:r>
            <a:r>
              <a:rPr lang="en-US" dirty="0"/>
              <a:t>: Actors reuse each others’ freely available work and OSS products</a:t>
            </a:r>
          </a:p>
          <a:p>
            <a:pPr lvl="1"/>
            <a:r>
              <a:rPr lang="en-US" dirty="0"/>
              <a:t>More OSS packages are re-used, re-packaged across multiple products and software supply-chains.</a:t>
            </a:r>
          </a:p>
          <a:p>
            <a:pPr lvl="1"/>
            <a:r>
              <a:rPr lang="en-US" b="1" dirty="0"/>
              <a:t>Increase in interdependence </a:t>
            </a:r>
            <a:r>
              <a:rPr lang="en-US" dirty="0"/>
              <a:t>: Technical and organizational interdependence among multiple products and actors increase.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B20-A04F-DF49-9AE3-C6AB43E3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Motivation to solve the problem:</a:t>
            </a:r>
            <a:r>
              <a:rPr lang="en-US" dirty="0"/>
              <a:t> What are the sources of threat and cause for 'critical'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9385-4505-CF4B-928B-5DAAC45B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Vulnerable package due to</a:t>
            </a:r>
            <a:r>
              <a:rPr lang="en-US" dirty="0"/>
              <a:t>:</a:t>
            </a:r>
          </a:p>
          <a:p>
            <a:r>
              <a:rPr lang="en-US" dirty="0"/>
              <a:t>lack of security updates</a:t>
            </a:r>
          </a:p>
          <a:p>
            <a:r>
              <a:rPr lang="en-US" dirty="0"/>
              <a:t>lack in release frequency</a:t>
            </a:r>
          </a:p>
          <a:p>
            <a:r>
              <a:rPr lang="en-US" dirty="0"/>
              <a:t>defects in environmental configuration</a:t>
            </a:r>
          </a:p>
          <a:p>
            <a:r>
              <a:rPr lang="en-US" dirty="0"/>
              <a:t>malicious code alteration in the repository</a:t>
            </a:r>
          </a:p>
          <a:p>
            <a:r>
              <a:rPr lang="en-US" dirty="0"/>
              <a:t>failed packaging process</a:t>
            </a:r>
          </a:p>
          <a:p>
            <a:r>
              <a:rPr lang="en-US" dirty="0"/>
              <a:t>As dependence on OSS products increase, more stakeholders get involved and hence more chances of threat.</a:t>
            </a:r>
          </a:p>
        </p:txBody>
      </p:sp>
    </p:spTree>
    <p:extLst>
      <p:ext uri="{BB962C8B-B14F-4D97-AF65-F5344CB8AC3E}">
        <p14:creationId xmlns:p14="http://schemas.microsoft.com/office/powerpoint/2010/main" val="142338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2E31-1F68-E74B-AFAE-02849827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Debian(An open-source 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7B80-22F7-A64A-B7C9-E489A5E8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Debian is one of the oldest operating systems based on the Linux kernel/distribution.</a:t>
            </a:r>
          </a:p>
          <a:p>
            <a:r>
              <a:rPr lang="en-US" dirty="0"/>
              <a:t>Use raw data from Debian .</a:t>
            </a:r>
            <a:r>
              <a:rPr lang="en-US" dirty="0" err="1"/>
              <a:t>buildinfo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80863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84AC-B428-334C-9BC6-7611DD7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.</a:t>
            </a:r>
            <a:r>
              <a:rPr lang="en-US" dirty="0" err="1"/>
              <a:t>buildinfo</a:t>
            </a:r>
            <a:r>
              <a:rPr lang="en-US" dirty="0"/>
              <a:t> 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BF56-7837-3E49-908C-7E876DF9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buildinfo</a:t>
            </a:r>
            <a:r>
              <a:rPr lang="en-US" dirty="0"/>
              <a:t> file is a record of </a:t>
            </a:r>
            <a:r>
              <a:rPr lang="en-US" i="1" dirty="0"/>
              <a:t>what a particular builder did</a:t>
            </a:r>
            <a:r>
              <a:rPr lang="en-US" dirty="0"/>
              <a:t> to build some binary output/packages.</a:t>
            </a:r>
          </a:p>
          <a:p>
            <a:r>
              <a:rPr lang="en-US" dirty="0"/>
              <a:t>Records information about the </a:t>
            </a:r>
            <a:r>
              <a:rPr lang="en-US" b="1" dirty="0"/>
              <a:t>system environment </a:t>
            </a:r>
            <a:r>
              <a:rPr lang="en-US" dirty="0"/>
              <a:t>used during a particular build -- </a:t>
            </a:r>
            <a:r>
              <a:rPr lang="en-US" b="1" dirty="0"/>
              <a:t>packages installed</a:t>
            </a:r>
            <a:r>
              <a:rPr lang="en-US" dirty="0"/>
              <a:t>, </a:t>
            </a:r>
            <a:r>
              <a:rPr lang="en-US" b="1" dirty="0"/>
              <a:t>system architecture</a:t>
            </a:r>
            <a:r>
              <a:rPr lang="en-US" dirty="0"/>
              <a:t>, </a:t>
            </a:r>
            <a:r>
              <a:rPr lang="en-US" b="1" dirty="0"/>
              <a:t>version</a:t>
            </a:r>
            <a:r>
              <a:rPr lang="en-US" dirty="0"/>
              <a:t>, </a:t>
            </a:r>
            <a:r>
              <a:rPr lang="en-US" b="1" dirty="0"/>
              <a:t>source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3637-90FE-CC4B-9678-469F789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CE32-D80B-D140-9CB1-84E19B66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950E6-A8A3-A84B-A07A-7404A42A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304170"/>
            <a:ext cx="9342164" cy="62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5E5210-944E-8D44-BA07-6A29C318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239843"/>
            <a:ext cx="5273813" cy="470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9FB12-9FE9-2949-922F-691D769E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38" y="206115"/>
            <a:ext cx="5806862" cy="4919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CCEB0D-BD7E-2A4D-8286-BFD807C38A36}"/>
              </a:ext>
            </a:extLst>
          </p:cNvPr>
          <p:cNvSpPr/>
          <p:nvPr/>
        </p:nvSpPr>
        <p:spPr>
          <a:xfrm>
            <a:off x="254833" y="539646"/>
            <a:ext cx="1903751" cy="22485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FA621-FF50-4D49-B12B-2FBC05F10A0E}"/>
              </a:ext>
            </a:extLst>
          </p:cNvPr>
          <p:cNvSpPr/>
          <p:nvPr/>
        </p:nvSpPr>
        <p:spPr>
          <a:xfrm>
            <a:off x="6261801" y="427220"/>
            <a:ext cx="1903751" cy="22485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63F13-46E0-5744-892B-5E7E34B6F426}"/>
              </a:ext>
            </a:extLst>
          </p:cNvPr>
          <p:cNvSpPr/>
          <p:nvPr/>
        </p:nvSpPr>
        <p:spPr>
          <a:xfrm>
            <a:off x="314794" y="3429000"/>
            <a:ext cx="2323475" cy="224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7F444-7F85-2244-9A11-92C6A4650A81}"/>
              </a:ext>
            </a:extLst>
          </p:cNvPr>
          <p:cNvSpPr/>
          <p:nvPr/>
        </p:nvSpPr>
        <p:spPr>
          <a:xfrm>
            <a:off x="6493240" y="3206646"/>
            <a:ext cx="1903751" cy="222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7210E3-2378-6B40-8FBE-409262FBE042}"/>
              </a:ext>
            </a:extLst>
          </p:cNvPr>
          <p:cNvCxnSpPr>
            <a:cxnSpLocks/>
          </p:cNvCxnSpPr>
          <p:nvPr/>
        </p:nvCxnSpPr>
        <p:spPr>
          <a:xfrm flipV="1">
            <a:off x="2698230" y="3319072"/>
            <a:ext cx="3746869" cy="2223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D0CE37-E998-D84A-8DF4-1EA622621B1B}"/>
              </a:ext>
            </a:extLst>
          </p:cNvPr>
          <p:cNvSpPr/>
          <p:nvPr/>
        </p:nvSpPr>
        <p:spPr>
          <a:xfrm>
            <a:off x="4391782" y="5703895"/>
            <a:ext cx="359764" cy="284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9ACD2F-D547-BC47-B5D6-91A1E62449DD}"/>
              </a:ext>
            </a:extLst>
          </p:cNvPr>
          <p:cNvSpPr/>
          <p:nvPr/>
        </p:nvSpPr>
        <p:spPr>
          <a:xfrm>
            <a:off x="7213676" y="5689328"/>
            <a:ext cx="359764" cy="284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ACDE64-D1EC-7B4C-9B70-61446D6E0CFF}"/>
              </a:ext>
            </a:extLst>
          </p:cNvPr>
          <p:cNvCxnSpPr>
            <a:cxnSpLocks/>
          </p:cNvCxnSpPr>
          <p:nvPr/>
        </p:nvCxnSpPr>
        <p:spPr>
          <a:xfrm flipV="1">
            <a:off x="4751546" y="5803383"/>
            <a:ext cx="2462130" cy="145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F159E-7414-0F4B-A855-93E45E8F1508}"/>
              </a:ext>
            </a:extLst>
          </p:cNvPr>
          <p:cNvSpPr txBox="1"/>
          <p:nvPr/>
        </p:nvSpPr>
        <p:spPr>
          <a:xfrm>
            <a:off x="4107305" y="6100997"/>
            <a:ext cx="116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abs-guide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AE1C5-B63A-464E-B71B-42A22AC65A79}"/>
              </a:ext>
            </a:extLst>
          </p:cNvPr>
          <p:cNvSpPr txBox="1"/>
          <p:nvPr/>
        </p:nvSpPr>
        <p:spPr>
          <a:xfrm>
            <a:off x="6996319" y="6100997"/>
            <a:ext cx="116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0ad-data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0F691-4E87-6C40-AD6E-5B7241E75614}"/>
              </a:ext>
            </a:extLst>
          </p:cNvPr>
          <p:cNvSpPr txBox="1"/>
          <p:nvPr/>
        </p:nvSpPr>
        <p:spPr>
          <a:xfrm>
            <a:off x="4866185" y="5427858"/>
            <a:ext cx="223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autoconf</a:t>
            </a:r>
            <a:r>
              <a:rPr lang="en-US" b="1" dirty="0"/>
              <a:t> (= 2.69-14)</a:t>
            </a:r>
          </a:p>
        </p:txBody>
      </p:sp>
    </p:spTree>
    <p:extLst>
      <p:ext uri="{BB962C8B-B14F-4D97-AF65-F5344CB8AC3E}">
        <p14:creationId xmlns:p14="http://schemas.microsoft.com/office/powerpoint/2010/main" val="290485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C516-5656-D34D-A059-FD57E6DF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6089-3DEE-9149-9223-03496259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6E3AC-3BFA-F747-BA03-D46324EC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34950"/>
            <a:ext cx="12026900" cy="6388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AD71C8-B437-2140-A6A5-32317646D335}"/>
              </a:ext>
            </a:extLst>
          </p:cNvPr>
          <p:cNvSpPr/>
          <p:nvPr/>
        </p:nvSpPr>
        <p:spPr>
          <a:xfrm>
            <a:off x="2443397" y="629587"/>
            <a:ext cx="3522688" cy="50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C1F12-4EAB-0943-914A-36191FFF0D90}"/>
              </a:ext>
            </a:extLst>
          </p:cNvPr>
          <p:cNvSpPr txBox="1"/>
          <p:nvPr/>
        </p:nvSpPr>
        <p:spPr>
          <a:xfrm>
            <a:off x="2608288" y="585611"/>
            <a:ext cx="218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</a:t>
            </a:r>
            <a:r>
              <a:rPr lang="en-US" sz="2800" baseline="30000" dirty="0"/>
              <a:t>st</a:t>
            </a:r>
            <a:r>
              <a:rPr lang="en-US" sz="2800" dirty="0"/>
              <a:t> Jan 2020)</a:t>
            </a:r>
          </a:p>
        </p:txBody>
      </p:sp>
    </p:spTree>
    <p:extLst>
      <p:ext uri="{BB962C8B-B14F-4D97-AF65-F5344CB8AC3E}">
        <p14:creationId xmlns:p14="http://schemas.microsoft.com/office/powerpoint/2010/main" val="229638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33D5-563A-4844-8AAD-FB0FD49E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A1BA-3750-E74D-940F-57DF78E1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3EACC-65FC-464E-9392-9ED45828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1" y="0"/>
            <a:ext cx="1183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C2B6-F2B9-294F-AA38-2483C179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2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science is a field of study to understand complex networks such as :</a:t>
            </a:r>
          </a:p>
          <a:p>
            <a:r>
              <a:rPr lang="en-US" dirty="0"/>
              <a:t>telecommunication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biological networks</a:t>
            </a:r>
          </a:p>
          <a:p>
            <a:r>
              <a:rPr lang="en-US" dirty="0"/>
              <a:t>social networks </a:t>
            </a:r>
          </a:p>
          <a:p>
            <a:pPr marL="0" indent="0">
              <a:buNone/>
            </a:pPr>
            <a:r>
              <a:rPr lang="en-US" dirty="0"/>
              <a:t>by constructing graphs of distinct elements (nodes) and the connections between the elements as links (edges).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D6348-7B19-1A42-AAB7-B0AF58C85323}"/>
              </a:ext>
            </a:extLst>
          </p:cNvPr>
          <p:cNvSpPr txBox="1">
            <a:spLocks/>
          </p:cNvSpPr>
          <p:nvPr/>
        </p:nvSpPr>
        <p:spPr>
          <a:xfrm>
            <a:off x="3341557" y="5813009"/>
            <a:ext cx="5097905" cy="49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Source: </a:t>
            </a:r>
            <a:r>
              <a:rPr lang="en-US" i="1" dirty="0" err="1">
                <a:solidFill>
                  <a:srgbClr val="000000"/>
                </a:solidFill>
                <a:latin typeface="Trajan Pro"/>
                <a:ea typeface="ＭＳ Ｐゴシック" charset="-128"/>
                <a:cs typeface="Trajan Pro"/>
              </a:rPr>
              <a:t>www.BarabasiLab.com</a:t>
            </a:r>
            <a:endParaRPr lang="en-US" i="1" dirty="0">
              <a:solidFill>
                <a:srgbClr val="000000"/>
              </a:solidFill>
              <a:latin typeface="Trajan Pro"/>
              <a:ea typeface="ＭＳ Ｐゴシック" charset="-128"/>
              <a:cs typeface="Trajan 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0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035E-4393-394D-A7E5-590775DF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5603" cy="954009"/>
          </a:xfrm>
        </p:spPr>
        <p:txBody>
          <a:bodyPr/>
          <a:lstStyle/>
          <a:p>
            <a:r>
              <a:rPr lang="en-US" dirty="0"/>
              <a:t>Components of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C243-CD15-A349-AC5F-644C7A84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801" y="3429000"/>
            <a:ext cx="6663266" cy="2490788"/>
          </a:xfrm>
        </p:spPr>
        <p:txBody>
          <a:bodyPr/>
          <a:lstStyle/>
          <a:p>
            <a:r>
              <a:rPr lang="en-US" dirty="0"/>
              <a:t>Nodes (N)</a:t>
            </a:r>
          </a:p>
          <a:p>
            <a:r>
              <a:rPr lang="en-US" dirty="0"/>
              <a:t>Edges (E)</a:t>
            </a:r>
          </a:p>
          <a:p>
            <a:r>
              <a:rPr lang="en-US" dirty="0"/>
              <a:t>Graph (N, 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C0C45-8B43-AB44-A6B5-40D0B5BF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921" y="1690688"/>
            <a:ext cx="5943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A564-631E-3E48-A54B-CFD9FB17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281638"/>
            <a:ext cx="10515600" cy="4351338"/>
          </a:xfrm>
        </p:spPr>
        <p:txBody>
          <a:bodyPr/>
          <a:lstStyle/>
          <a:p>
            <a:r>
              <a:rPr lang="en-US" dirty="0"/>
              <a:t>Communication networks</a:t>
            </a:r>
          </a:p>
          <a:p>
            <a:r>
              <a:rPr lang="en-US" dirty="0"/>
              <a:t>Movie actor collaboration </a:t>
            </a:r>
          </a:p>
          <a:p>
            <a:r>
              <a:rPr lang="en-US" dirty="0"/>
              <a:t>Cellular networks</a:t>
            </a:r>
          </a:p>
          <a:p>
            <a:r>
              <a:rPr lang="en-US" dirty="0"/>
              <a:t>Phone call networks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C05FF-7EB2-2F4A-97A2-6656CFC3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79" y="2243997"/>
            <a:ext cx="7821222" cy="40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138-634A-2D4F-A005-E04A2A43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434" y="2403788"/>
            <a:ext cx="4753131" cy="1493655"/>
          </a:xfrm>
        </p:spPr>
        <p:txBody>
          <a:bodyPr/>
          <a:lstStyle/>
          <a:p>
            <a:r>
              <a:rPr lang="en-US" dirty="0"/>
              <a:t>Network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06F8-35C0-D54A-9B4C-1228EBFB650E}"/>
              </a:ext>
            </a:extLst>
          </p:cNvPr>
          <p:cNvSpPr txBox="1">
            <a:spLocks/>
          </p:cNvSpPr>
          <p:nvPr/>
        </p:nvSpPr>
        <p:spPr>
          <a:xfrm>
            <a:off x="7373911" y="6157783"/>
            <a:ext cx="5097905" cy="49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Source: </a:t>
            </a:r>
            <a:r>
              <a:rPr lang="en-US" sz="2000" i="1" dirty="0" err="1">
                <a:solidFill>
                  <a:srgbClr val="000000"/>
                </a:solidFill>
                <a:latin typeface="Trajan Pro"/>
                <a:ea typeface="ＭＳ Ｐゴシック" charset="-128"/>
                <a:cs typeface="Trajan Pro"/>
              </a:rPr>
              <a:t>www.BarabasiLab.com</a:t>
            </a:r>
            <a:endParaRPr lang="en-US" sz="2000" i="1" dirty="0">
              <a:solidFill>
                <a:srgbClr val="000000"/>
              </a:solidFill>
              <a:latin typeface="Trajan Pro"/>
              <a:ea typeface="ＭＳ Ｐゴシック" charset="-128"/>
              <a:cs typeface="Trajan Pr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781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E850-C302-9447-840D-0A1244FF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EA1C-0607-5948-BABA-1A71E4D3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5070057"/>
            <a:ext cx="4316959" cy="1030940"/>
          </a:xfrm>
        </p:spPr>
        <p:txBody>
          <a:bodyPr>
            <a:normAutofit/>
          </a:bodyPr>
          <a:lstStyle/>
          <a:p>
            <a:r>
              <a:rPr lang="en-US" sz="2400" dirty="0"/>
              <a:t>Co-authors of a research paper</a:t>
            </a:r>
          </a:p>
          <a:p>
            <a:r>
              <a:rPr lang="en-US" sz="2400" dirty="0"/>
              <a:t>Facebook mutual friends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F1D6B-A9D2-A24A-8325-084321D3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65125"/>
            <a:ext cx="9939062" cy="39670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A0087D-7AE0-274B-A636-C57C81F5BCFD}"/>
              </a:ext>
            </a:extLst>
          </p:cNvPr>
          <p:cNvSpPr txBox="1">
            <a:spLocks/>
          </p:cNvSpPr>
          <p:nvPr/>
        </p:nvSpPr>
        <p:spPr>
          <a:xfrm>
            <a:off x="7050167" y="5070056"/>
            <a:ext cx="4062335" cy="881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Phone calls</a:t>
            </a:r>
          </a:p>
          <a:p>
            <a:r>
              <a:rPr lang="en-US" dirty="0"/>
              <a:t>Twitter Followers</a:t>
            </a:r>
          </a:p>
        </p:txBody>
      </p:sp>
    </p:spTree>
    <p:extLst>
      <p:ext uri="{BB962C8B-B14F-4D97-AF65-F5344CB8AC3E}">
        <p14:creationId xmlns:p14="http://schemas.microsoft.com/office/powerpoint/2010/main" val="32980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A9C5-2583-994B-AD6F-62CF6E80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084F5-D198-CE4D-9BA4-7B0C9C26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3849687"/>
            <a:ext cx="8991600" cy="193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7C170-B127-A043-97CD-8CB3A502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49313"/>
            <a:ext cx="8686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DE3C-3646-464A-88BC-0BAEEEF0D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583" y="145177"/>
            <a:ext cx="7455109" cy="75404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 Coefficient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042C4-45AF-F54A-BD56-AD13653C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38" y="12483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Clustering coefficient is a measure of the degree to which nodes in a graph tend to cluster together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what fraction of your neighbors are connected?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805FD-2AFE-3C4C-99E0-A4C08805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0" y="3253146"/>
            <a:ext cx="9410700" cy="2006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E91DC4-45CB-6241-B4DC-467DB0BD7024}"/>
              </a:ext>
            </a:extLst>
          </p:cNvPr>
          <p:cNvSpPr/>
          <p:nvPr/>
        </p:nvSpPr>
        <p:spPr>
          <a:xfrm>
            <a:off x="854440" y="5623257"/>
            <a:ext cx="725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k:  the degree of node </a:t>
            </a:r>
            <a:r>
              <a:rPr lang="en-US" dirty="0" err="1">
                <a:latin typeface="Calibri,BoldItalic"/>
              </a:rPr>
              <a:t>i</a:t>
            </a:r>
            <a:r>
              <a:rPr lang="en-US" dirty="0">
                <a:latin typeface="Calibri,BoldItalic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,Bold"/>
              </a:rPr>
              <a:t>e: </a:t>
            </a:r>
            <a:r>
              <a:rPr lang="en-US" dirty="0">
                <a:latin typeface="Calibri" panose="020F0502020204030204" pitchFamily="34" charset="0"/>
              </a:rPr>
              <a:t>is the number of edges between the </a:t>
            </a:r>
            <a:r>
              <a:rPr lang="en-US" dirty="0" err="1">
                <a:latin typeface="Calibri,BoldItalic"/>
              </a:rPr>
              <a:t>k</a:t>
            </a:r>
            <a:r>
              <a:rPr lang="en-US" sz="800" dirty="0" err="1">
                <a:effectLst/>
                <a:latin typeface="Calibri,BoldItalic"/>
              </a:rPr>
              <a:t>i</a:t>
            </a:r>
            <a:r>
              <a:rPr lang="en-US" sz="800" dirty="0">
                <a:effectLst/>
                <a:latin typeface="Calibri,BoldItalic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neighbors of node </a:t>
            </a:r>
            <a:r>
              <a:rPr lang="en-US" dirty="0" err="1">
                <a:latin typeface="Calibri,BoldItalic"/>
              </a:rPr>
              <a:t>i</a:t>
            </a:r>
            <a:endParaRPr lang="en-US" dirty="0">
              <a:latin typeface="Calibri,Bold"/>
            </a:endParaRPr>
          </a:p>
          <a:p>
            <a:r>
              <a:rPr lang="en-US" dirty="0">
                <a:latin typeface="Calibri,Bold"/>
              </a:rPr>
              <a:t>C in [0,1]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8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63A0CE-F561-0440-B67D-3EAFEF93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02" y="1040101"/>
            <a:ext cx="10515600" cy="4351338"/>
          </a:xfrm>
        </p:spPr>
        <p:txBody>
          <a:bodyPr/>
          <a:lstStyle/>
          <a:p>
            <a:r>
              <a:rPr lang="en-US" dirty="0"/>
              <a:t>The distance (shortest path) between two nodes is defined as the number of edges along the shortest path connecting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ECD15-1342-FC47-9D9C-29637047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73" y="2381250"/>
            <a:ext cx="2755900" cy="2095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6244F9-A7A8-4E40-B196-739CCA222EFA}"/>
              </a:ext>
            </a:extLst>
          </p:cNvPr>
          <p:cNvSpPr/>
          <p:nvPr/>
        </p:nvSpPr>
        <p:spPr>
          <a:xfrm>
            <a:off x="988102" y="5156286"/>
            <a:ext cx="10572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Diameter</a:t>
            </a:r>
            <a:r>
              <a:rPr lang="en-US" sz="2400" dirty="0"/>
              <a:t>: </a:t>
            </a:r>
            <a:r>
              <a:rPr lang="en-US" sz="2400" b="1" i="1" dirty="0" err="1"/>
              <a:t>d</a:t>
            </a:r>
            <a:r>
              <a:rPr lang="en-US" sz="2400" b="1" i="1" baseline="-25000" dirty="0" err="1"/>
              <a:t>max</a:t>
            </a:r>
            <a:r>
              <a:rPr lang="en-US" sz="2400" baseline="-25000" dirty="0"/>
              <a:t>   </a:t>
            </a:r>
            <a:r>
              <a:rPr lang="en-US" sz="2400" dirty="0"/>
              <a:t>the maximum distance between any pair of nodes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7321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574</Words>
  <Application>Microsoft Macintosh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Calibri,Bold</vt:lpstr>
      <vt:lpstr>Calibri,BoldItalic</vt:lpstr>
      <vt:lpstr>Trajan Pro</vt:lpstr>
      <vt:lpstr>Office Theme</vt:lpstr>
      <vt:lpstr>Network Science  for  OSS – Supply Chain</vt:lpstr>
      <vt:lpstr>PowerPoint Presentation</vt:lpstr>
      <vt:lpstr>Components of a network</vt:lpstr>
      <vt:lpstr>PowerPoint Presentation</vt:lpstr>
      <vt:lpstr>Network properties</vt:lpstr>
      <vt:lpstr>PowerPoint Presentation</vt:lpstr>
      <vt:lpstr>PowerPoint Presentation</vt:lpstr>
      <vt:lpstr>Clustering Coefficient</vt:lpstr>
      <vt:lpstr>PowerPoint Presentation</vt:lpstr>
      <vt:lpstr>OSS – Supply Chain</vt:lpstr>
      <vt:lpstr>OSS-Supply Chain</vt:lpstr>
      <vt:lpstr>Motivation to solve the problem:  Risks inherent to OSS supply chain?</vt:lpstr>
      <vt:lpstr>Motivation to solve the problem: What are the sources of threat and cause for 'critical' packages?</vt:lpstr>
      <vt:lpstr>Debian(An open-source software)</vt:lpstr>
      <vt:lpstr>The .buildinfo file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Coefficient</dc:title>
  <dc:creator>Vineet Kumar Mohanty</dc:creator>
  <cp:lastModifiedBy>Vineet Kumar Mohanty</cp:lastModifiedBy>
  <cp:revision>7</cp:revision>
  <dcterms:created xsi:type="dcterms:W3CDTF">2021-09-23T07:23:35Z</dcterms:created>
  <dcterms:modified xsi:type="dcterms:W3CDTF">2021-10-14T17:03:54Z</dcterms:modified>
</cp:coreProperties>
</file>