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Poppins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TckrB+IZkPXl/8bMwk5afQFMD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oppinsMedium-bold.fntdata"/><Relationship Id="rId12" Type="http://schemas.openxmlformats.org/officeDocument/2006/relationships/font" Target="fonts/Poppi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oppinsMedium-boldItalic.fntdata"/><Relationship Id="rId14" Type="http://schemas.openxmlformats.org/officeDocument/2006/relationships/font" Target="fonts/PoppinsMedium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72530698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172530698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725306982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72530698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172530698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725306982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725306982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172530698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725306982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Dark with Logo">
  <p:cSld name="Main Point Dark with Logo">
    <p:bg>
      <p:bgPr>
        <a:solidFill>
          <a:srgbClr val="25333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/>
          <p:nvPr/>
        </p:nvSpPr>
        <p:spPr>
          <a:xfrm>
            <a:off x="9325441" y="111760"/>
            <a:ext cx="587939" cy="94409"/>
          </a:xfrm>
          <a:prstGeom prst="rect">
            <a:avLst/>
          </a:prstGeom>
          <a:solidFill>
            <a:srgbClr val="253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33"/>
          <p:cNvGrpSpPr/>
          <p:nvPr/>
        </p:nvGrpSpPr>
        <p:grpSpPr>
          <a:xfrm>
            <a:off x="8855890" y="168802"/>
            <a:ext cx="1527040" cy="502165"/>
            <a:chOff x="6165650" y="6311199"/>
            <a:chExt cx="1527048" cy="502168"/>
          </a:xfrm>
        </p:grpSpPr>
        <p:pic>
          <p:nvPicPr>
            <p:cNvPr descr="A close up of a sign&#10;&#10;Description automatically generated" id="70" name="Google Shape;70;p33"/>
            <p:cNvPicPr preferRelativeResize="0"/>
            <p:nvPr/>
          </p:nvPicPr>
          <p:blipFill rotWithShape="1">
            <a:blip r:embed="rId2">
              <a:alphaModFix amt="79000"/>
            </a:blip>
            <a:srcRect b="0" l="0" r="0" t="0"/>
            <a:stretch/>
          </p:blipFill>
          <p:spPr>
            <a:xfrm>
              <a:off x="6165650" y="6311199"/>
              <a:ext cx="384048" cy="502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33"/>
            <p:cNvSpPr txBox="1"/>
            <p:nvPr/>
          </p:nvSpPr>
          <p:spPr>
            <a:xfrm>
              <a:off x="6533406" y="638094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M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ASS </a:t>
              </a: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G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ENERAL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N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EUROSURGERY</a:t>
              </a:r>
              <a:endParaRPr/>
            </a:p>
          </p:txBody>
        </p:sp>
      </p:grpSp>
      <p:grpSp>
        <p:nvGrpSpPr>
          <p:cNvPr id="72" name="Google Shape;72;p33"/>
          <p:cNvGrpSpPr/>
          <p:nvPr/>
        </p:nvGrpSpPr>
        <p:grpSpPr>
          <a:xfrm>
            <a:off x="10375361" y="123572"/>
            <a:ext cx="1588039" cy="577516"/>
            <a:chOff x="4562728" y="6258213"/>
            <a:chExt cx="1745297" cy="634705"/>
          </a:xfrm>
        </p:grpSpPr>
        <p:pic>
          <p:nvPicPr>
            <p:cNvPr id="73" name="Google Shape;73;p33"/>
            <p:cNvPicPr preferRelativeResize="0"/>
            <p:nvPr/>
          </p:nvPicPr>
          <p:blipFill rotWithShape="1">
            <a:blip r:embed="rId3">
              <a:alphaModFix/>
            </a:blip>
            <a:srcRect b="8138" l="0" r="0" t="0"/>
            <a:stretch/>
          </p:blipFill>
          <p:spPr>
            <a:xfrm>
              <a:off x="4562728" y="6258213"/>
              <a:ext cx="618872" cy="568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33"/>
            <p:cNvSpPr txBox="1"/>
            <p:nvPr/>
          </p:nvSpPr>
          <p:spPr>
            <a:xfrm>
              <a:off x="5094096" y="6304002"/>
              <a:ext cx="1213929" cy="588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BRAIN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MODULATION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LAB</a:t>
              </a:r>
              <a:endParaRPr/>
            </a:p>
          </p:txBody>
        </p:sp>
      </p:grpSp>
      <p:sp>
        <p:nvSpPr>
          <p:cNvPr id="75" name="Google Shape;75;p33"/>
          <p:cNvSpPr txBox="1"/>
          <p:nvPr>
            <p:ph type="title"/>
          </p:nvPr>
        </p:nvSpPr>
        <p:spPr>
          <a:xfrm>
            <a:off x="457200" y="2690018"/>
            <a:ext cx="6096000" cy="738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venir"/>
              <a:buNone/>
              <a:defRPr b="1" i="0" sz="5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Caption with Logo">
  <p:cSld name="Dark Caption with Logo">
    <p:bg>
      <p:bgPr>
        <a:solidFill>
          <a:srgbClr val="25333D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5"/>
          <p:cNvGrpSpPr/>
          <p:nvPr/>
        </p:nvGrpSpPr>
        <p:grpSpPr>
          <a:xfrm>
            <a:off x="9114730" y="6172200"/>
            <a:ext cx="1527040" cy="502165"/>
            <a:chOff x="6165650" y="6311199"/>
            <a:chExt cx="1527048" cy="502168"/>
          </a:xfrm>
        </p:grpSpPr>
        <p:pic>
          <p:nvPicPr>
            <p:cNvPr descr="A close up of a sign&#10;&#10;Description automatically generated" id="78" name="Google Shape;78;p35"/>
            <p:cNvPicPr preferRelativeResize="0"/>
            <p:nvPr/>
          </p:nvPicPr>
          <p:blipFill rotWithShape="1">
            <a:blip r:embed="rId2">
              <a:alphaModFix amt="79000"/>
            </a:blip>
            <a:srcRect b="0" l="0" r="0" t="0"/>
            <a:stretch/>
          </p:blipFill>
          <p:spPr>
            <a:xfrm>
              <a:off x="6165650" y="6311199"/>
              <a:ext cx="384048" cy="502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35"/>
            <p:cNvSpPr txBox="1"/>
            <p:nvPr/>
          </p:nvSpPr>
          <p:spPr>
            <a:xfrm>
              <a:off x="6533406" y="638094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M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ASS </a:t>
              </a: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G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ENERAL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N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EUROSURGERY</a:t>
              </a:r>
              <a:endParaRPr/>
            </a:p>
          </p:txBody>
        </p:sp>
      </p:grpSp>
      <p:grpSp>
        <p:nvGrpSpPr>
          <p:cNvPr id="80" name="Google Shape;80;p35"/>
          <p:cNvGrpSpPr/>
          <p:nvPr/>
        </p:nvGrpSpPr>
        <p:grpSpPr>
          <a:xfrm>
            <a:off x="10641770" y="6172200"/>
            <a:ext cx="1588039" cy="577516"/>
            <a:chOff x="4562728" y="6258213"/>
            <a:chExt cx="1745297" cy="634705"/>
          </a:xfrm>
        </p:grpSpPr>
        <p:pic>
          <p:nvPicPr>
            <p:cNvPr id="81" name="Google Shape;81;p35"/>
            <p:cNvPicPr preferRelativeResize="0"/>
            <p:nvPr/>
          </p:nvPicPr>
          <p:blipFill rotWithShape="1">
            <a:blip r:embed="rId3">
              <a:alphaModFix/>
            </a:blip>
            <a:srcRect b="8138" l="0" r="0" t="0"/>
            <a:stretch/>
          </p:blipFill>
          <p:spPr>
            <a:xfrm>
              <a:off x="4562728" y="6258213"/>
              <a:ext cx="618872" cy="568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35"/>
            <p:cNvSpPr txBox="1"/>
            <p:nvPr/>
          </p:nvSpPr>
          <p:spPr>
            <a:xfrm>
              <a:off x="5094096" y="6304002"/>
              <a:ext cx="1213929" cy="588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BRAIN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MODULATION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LAB</a:t>
              </a:r>
              <a:endParaRPr/>
            </a:p>
          </p:txBody>
        </p:sp>
      </p:grpSp>
      <p:sp>
        <p:nvSpPr>
          <p:cNvPr id="83" name="Google Shape;83;p35"/>
          <p:cNvSpPr/>
          <p:nvPr/>
        </p:nvSpPr>
        <p:spPr>
          <a:xfrm>
            <a:off x="0" y="0"/>
            <a:ext cx="12192000" cy="6077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5"/>
          <p:cNvSpPr txBox="1"/>
          <p:nvPr>
            <p:ph type="title"/>
          </p:nvPr>
        </p:nvSpPr>
        <p:spPr>
          <a:xfrm>
            <a:off x="152400" y="6188836"/>
            <a:ext cx="8686800" cy="50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Title Light Background">
  <p:cSld name="Dark Title Light Background">
    <p:bg>
      <p:bgPr>
        <a:solidFill>
          <a:srgbClr val="25333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/>
          <p:nvPr/>
        </p:nvSpPr>
        <p:spPr>
          <a:xfrm>
            <a:off x="0" y="816065"/>
            <a:ext cx="12192000" cy="60419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7"/>
          <p:cNvSpPr txBox="1"/>
          <p:nvPr>
            <p:ph type="title"/>
          </p:nvPr>
        </p:nvSpPr>
        <p:spPr>
          <a:xfrm>
            <a:off x="246632" y="167939"/>
            <a:ext cx="8211568" cy="50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37"/>
          <p:cNvSpPr/>
          <p:nvPr/>
        </p:nvSpPr>
        <p:spPr>
          <a:xfrm>
            <a:off x="9325441" y="111760"/>
            <a:ext cx="587939" cy="94409"/>
          </a:xfrm>
          <a:prstGeom prst="rect">
            <a:avLst/>
          </a:prstGeom>
          <a:solidFill>
            <a:srgbClr val="253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37"/>
          <p:cNvGrpSpPr/>
          <p:nvPr/>
        </p:nvGrpSpPr>
        <p:grpSpPr>
          <a:xfrm>
            <a:off x="8855890" y="168802"/>
            <a:ext cx="1527040" cy="502165"/>
            <a:chOff x="6165650" y="6311199"/>
            <a:chExt cx="1527048" cy="502168"/>
          </a:xfrm>
        </p:grpSpPr>
        <p:pic>
          <p:nvPicPr>
            <p:cNvPr descr="A close up of a sign&#10;&#10;Description automatically generated" id="90" name="Google Shape;90;p37"/>
            <p:cNvPicPr preferRelativeResize="0"/>
            <p:nvPr/>
          </p:nvPicPr>
          <p:blipFill rotWithShape="1">
            <a:blip r:embed="rId2">
              <a:alphaModFix amt="79000"/>
            </a:blip>
            <a:srcRect b="0" l="0" r="0" t="0"/>
            <a:stretch/>
          </p:blipFill>
          <p:spPr>
            <a:xfrm>
              <a:off x="6165650" y="6311199"/>
              <a:ext cx="384048" cy="502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37"/>
            <p:cNvSpPr txBox="1"/>
            <p:nvPr/>
          </p:nvSpPr>
          <p:spPr>
            <a:xfrm>
              <a:off x="6533406" y="638094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M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ASS </a:t>
              </a: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G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ENERAL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N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EUROSURGERY</a:t>
              </a:r>
              <a:endParaRPr/>
            </a:p>
          </p:txBody>
        </p:sp>
      </p:grpSp>
      <p:grpSp>
        <p:nvGrpSpPr>
          <p:cNvPr id="92" name="Google Shape;92;p37"/>
          <p:cNvGrpSpPr/>
          <p:nvPr/>
        </p:nvGrpSpPr>
        <p:grpSpPr>
          <a:xfrm>
            <a:off x="10375361" y="123572"/>
            <a:ext cx="1588039" cy="577516"/>
            <a:chOff x="4562728" y="6258213"/>
            <a:chExt cx="1745297" cy="634705"/>
          </a:xfrm>
        </p:grpSpPr>
        <p:pic>
          <p:nvPicPr>
            <p:cNvPr id="93" name="Google Shape;93;p37"/>
            <p:cNvPicPr preferRelativeResize="0"/>
            <p:nvPr/>
          </p:nvPicPr>
          <p:blipFill rotWithShape="1">
            <a:blip r:embed="rId3">
              <a:alphaModFix/>
            </a:blip>
            <a:srcRect b="8138" l="0" r="0" t="0"/>
            <a:stretch/>
          </p:blipFill>
          <p:spPr>
            <a:xfrm>
              <a:off x="4562728" y="6258213"/>
              <a:ext cx="618872" cy="568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37"/>
            <p:cNvSpPr txBox="1"/>
            <p:nvPr/>
          </p:nvSpPr>
          <p:spPr>
            <a:xfrm>
              <a:off x="5094096" y="6304002"/>
              <a:ext cx="1213929" cy="588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BRAIN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MODULATION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LAB</a:t>
              </a:r>
              <a:endParaRPr/>
            </a:p>
          </p:txBody>
        </p:sp>
      </p:grpSp>
    </p:spTree>
  </p:cSld>
  <p:clrMapOvr>
    <a:masterClrMapping/>
  </p:clrMapOvr>
  <p:transition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ext &amp; Column with Log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/>
          <p:nvPr/>
        </p:nvSpPr>
        <p:spPr>
          <a:xfrm>
            <a:off x="0" y="0"/>
            <a:ext cx="5029200" cy="6858000"/>
          </a:xfrm>
          <a:prstGeom prst="rect">
            <a:avLst/>
          </a:prstGeom>
          <a:solidFill>
            <a:srgbClr val="25333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human face, cartoon, illustration&#10;&#10;Description automatically generated" id="13" name="Google Shape;1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4600" y="76044"/>
            <a:ext cx="1828800" cy="68595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8"/>
          <p:cNvSpPr txBox="1"/>
          <p:nvPr>
            <p:ph type="title"/>
          </p:nvPr>
        </p:nvSpPr>
        <p:spPr>
          <a:xfrm>
            <a:off x="228600" y="365125"/>
            <a:ext cx="4343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 Light with Log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human face, cartoon, illustration&#10;&#10;Description automatically generated" id="16" name="Google Shape;1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4600" y="76044"/>
            <a:ext cx="1828800" cy="68595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9"/>
          <p:cNvSpPr txBox="1"/>
          <p:nvPr>
            <p:ph type="title"/>
          </p:nvPr>
        </p:nvSpPr>
        <p:spPr>
          <a:xfrm>
            <a:off x="457200" y="2690018"/>
            <a:ext cx="6096000" cy="738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5400"/>
              <a:buFont typeface="Avenir"/>
              <a:buNone/>
              <a:defRPr b="1" i="0" sz="5400" u="none" cap="none" strike="noStrike">
                <a:solidFill>
                  <a:srgbClr val="25333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Title with Logo">
  <p:cSld name="Light Title with Logo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human face, cartoon, illustration&#10;&#10;Description automatically generated" id="19" name="Google Shape;1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4600" y="76044"/>
            <a:ext cx="1828800" cy="685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40"/>
          <p:cNvCxnSpPr/>
          <p:nvPr/>
        </p:nvCxnSpPr>
        <p:spPr>
          <a:xfrm>
            <a:off x="228600" y="814892"/>
            <a:ext cx="11734800" cy="0"/>
          </a:xfrm>
          <a:prstGeom prst="straightConnector1">
            <a:avLst/>
          </a:prstGeom>
          <a:noFill/>
          <a:ln cap="flat" cmpd="sng" w="19050">
            <a:solidFill>
              <a:srgbClr val="0293B4">
                <a:alpha val="5019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40"/>
          <p:cNvSpPr txBox="1"/>
          <p:nvPr>
            <p:ph type="title"/>
          </p:nvPr>
        </p:nvSpPr>
        <p:spPr>
          <a:xfrm>
            <a:off x="246632" y="167939"/>
            <a:ext cx="8846594" cy="50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3200"/>
              <a:buFont typeface="Avenir"/>
              <a:buNone/>
              <a:defRPr b="0" i="0" sz="3200" u="none" cap="none" strike="noStrike">
                <a:solidFill>
                  <a:srgbClr val="25333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Title Light Background">
  <p:cSld name="Dark Title Light Background">
    <p:bg>
      <p:bgPr>
        <a:solidFill>
          <a:srgbClr val="25333D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0" y="816065"/>
            <a:ext cx="12192000" cy="60419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6"/>
          <p:cNvSpPr txBox="1"/>
          <p:nvPr>
            <p:ph type="title"/>
          </p:nvPr>
        </p:nvSpPr>
        <p:spPr>
          <a:xfrm>
            <a:off x="246632" y="167939"/>
            <a:ext cx="8211568" cy="50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6"/>
          <p:cNvSpPr/>
          <p:nvPr/>
        </p:nvSpPr>
        <p:spPr>
          <a:xfrm>
            <a:off x="9325441" y="111760"/>
            <a:ext cx="587939" cy="94409"/>
          </a:xfrm>
          <a:prstGeom prst="rect">
            <a:avLst/>
          </a:prstGeom>
          <a:solidFill>
            <a:srgbClr val="253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oogle Shape;26;p36"/>
          <p:cNvGrpSpPr/>
          <p:nvPr/>
        </p:nvGrpSpPr>
        <p:grpSpPr>
          <a:xfrm>
            <a:off x="8855890" y="168802"/>
            <a:ext cx="1527040" cy="502165"/>
            <a:chOff x="6165650" y="6311199"/>
            <a:chExt cx="1527048" cy="502168"/>
          </a:xfrm>
        </p:grpSpPr>
        <p:pic>
          <p:nvPicPr>
            <p:cNvPr descr="A close up of a sign&#10;&#10;Description automatically generated" id="27" name="Google Shape;27;p36"/>
            <p:cNvPicPr preferRelativeResize="0"/>
            <p:nvPr/>
          </p:nvPicPr>
          <p:blipFill rotWithShape="1">
            <a:blip r:embed="rId2">
              <a:alphaModFix amt="79000"/>
            </a:blip>
            <a:srcRect b="0" l="0" r="0" t="0"/>
            <a:stretch/>
          </p:blipFill>
          <p:spPr>
            <a:xfrm>
              <a:off x="6165650" y="6311199"/>
              <a:ext cx="384048" cy="502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28;p36"/>
            <p:cNvSpPr txBox="1"/>
            <p:nvPr/>
          </p:nvSpPr>
          <p:spPr>
            <a:xfrm>
              <a:off x="6533406" y="638094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M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ASS </a:t>
              </a: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G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ENERAL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N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EUROSURGERY</a:t>
              </a:r>
              <a:endParaRPr/>
            </a:p>
          </p:txBody>
        </p:sp>
      </p:grpSp>
      <p:grpSp>
        <p:nvGrpSpPr>
          <p:cNvPr id="29" name="Google Shape;29;p36"/>
          <p:cNvGrpSpPr/>
          <p:nvPr/>
        </p:nvGrpSpPr>
        <p:grpSpPr>
          <a:xfrm>
            <a:off x="10375361" y="123572"/>
            <a:ext cx="1588039" cy="577516"/>
            <a:chOff x="4562728" y="6258213"/>
            <a:chExt cx="1745297" cy="634705"/>
          </a:xfrm>
        </p:grpSpPr>
        <p:pic>
          <p:nvPicPr>
            <p:cNvPr id="30" name="Google Shape;30;p36"/>
            <p:cNvPicPr preferRelativeResize="0"/>
            <p:nvPr/>
          </p:nvPicPr>
          <p:blipFill rotWithShape="1">
            <a:blip r:embed="rId3">
              <a:alphaModFix/>
            </a:blip>
            <a:srcRect b="8138" l="0" r="0" t="0"/>
            <a:stretch/>
          </p:blipFill>
          <p:spPr>
            <a:xfrm>
              <a:off x="4562728" y="6258213"/>
              <a:ext cx="618872" cy="568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31;p36"/>
            <p:cNvSpPr txBox="1"/>
            <p:nvPr/>
          </p:nvSpPr>
          <p:spPr>
            <a:xfrm>
              <a:off x="5094096" y="6304002"/>
              <a:ext cx="1213929" cy="588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BRAIN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MODULATION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LAB</a:t>
              </a:r>
              <a:endParaRPr/>
            </a:p>
          </p:txBody>
        </p:sp>
      </p:grpSp>
    </p:spTree>
  </p:cSld>
  <p:clrMapOvr>
    <a:masterClrMapping/>
  </p:clrMapOvr>
  <p:transition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Title with Logo">
  <p:cSld name="Dark Title with Logo">
    <p:bg>
      <p:bgPr>
        <a:solidFill>
          <a:srgbClr val="25333D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/>
          <p:nvPr/>
        </p:nvSpPr>
        <p:spPr>
          <a:xfrm>
            <a:off x="9325441" y="111760"/>
            <a:ext cx="587939" cy="94409"/>
          </a:xfrm>
          <a:prstGeom prst="rect">
            <a:avLst/>
          </a:prstGeom>
          <a:solidFill>
            <a:srgbClr val="253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oogle Shape;34;p41"/>
          <p:cNvGrpSpPr/>
          <p:nvPr/>
        </p:nvGrpSpPr>
        <p:grpSpPr>
          <a:xfrm>
            <a:off x="8855890" y="168802"/>
            <a:ext cx="1527040" cy="502165"/>
            <a:chOff x="6165650" y="6311199"/>
            <a:chExt cx="1527048" cy="502168"/>
          </a:xfrm>
        </p:grpSpPr>
        <p:pic>
          <p:nvPicPr>
            <p:cNvPr descr="A close up of a sign&#10;&#10;Description automatically generated" id="35" name="Google Shape;35;p41"/>
            <p:cNvPicPr preferRelativeResize="0"/>
            <p:nvPr/>
          </p:nvPicPr>
          <p:blipFill rotWithShape="1">
            <a:blip r:embed="rId2">
              <a:alphaModFix amt="79000"/>
            </a:blip>
            <a:srcRect b="0" l="0" r="0" t="0"/>
            <a:stretch/>
          </p:blipFill>
          <p:spPr>
            <a:xfrm>
              <a:off x="6165650" y="6311199"/>
              <a:ext cx="384048" cy="502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41"/>
            <p:cNvSpPr txBox="1"/>
            <p:nvPr/>
          </p:nvSpPr>
          <p:spPr>
            <a:xfrm>
              <a:off x="6533406" y="638094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M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ASS </a:t>
              </a: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G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ENERAL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N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EUROSURGERY</a:t>
              </a:r>
              <a:endParaRPr/>
            </a:p>
          </p:txBody>
        </p:sp>
      </p:grpSp>
      <p:grpSp>
        <p:nvGrpSpPr>
          <p:cNvPr id="37" name="Google Shape;37;p41"/>
          <p:cNvGrpSpPr/>
          <p:nvPr/>
        </p:nvGrpSpPr>
        <p:grpSpPr>
          <a:xfrm>
            <a:off x="10375361" y="123572"/>
            <a:ext cx="1588039" cy="577516"/>
            <a:chOff x="4562728" y="6258213"/>
            <a:chExt cx="1745297" cy="634705"/>
          </a:xfrm>
        </p:grpSpPr>
        <p:pic>
          <p:nvPicPr>
            <p:cNvPr id="38" name="Google Shape;38;p41"/>
            <p:cNvPicPr preferRelativeResize="0"/>
            <p:nvPr/>
          </p:nvPicPr>
          <p:blipFill rotWithShape="1">
            <a:blip r:embed="rId3">
              <a:alphaModFix/>
            </a:blip>
            <a:srcRect b="8138" l="0" r="0" t="0"/>
            <a:stretch/>
          </p:blipFill>
          <p:spPr>
            <a:xfrm>
              <a:off x="4562728" y="6258213"/>
              <a:ext cx="618872" cy="568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41"/>
            <p:cNvSpPr txBox="1"/>
            <p:nvPr/>
          </p:nvSpPr>
          <p:spPr>
            <a:xfrm>
              <a:off x="5094096" y="6304002"/>
              <a:ext cx="1213929" cy="588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BRAIN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MODULATION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LAB</a:t>
              </a:r>
              <a:endParaRPr/>
            </a:p>
          </p:txBody>
        </p:sp>
      </p:grpSp>
      <p:cxnSp>
        <p:nvCxnSpPr>
          <p:cNvPr id="40" name="Google Shape;40;p41"/>
          <p:cNvCxnSpPr/>
          <p:nvPr/>
        </p:nvCxnSpPr>
        <p:spPr>
          <a:xfrm>
            <a:off x="152400" y="762000"/>
            <a:ext cx="118872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41"/>
          <p:cNvSpPr txBox="1"/>
          <p:nvPr>
            <p:ph type="title"/>
          </p:nvPr>
        </p:nvSpPr>
        <p:spPr>
          <a:xfrm>
            <a:off x="246632" y="167939"/>
            <a:ext cx="8211568" cy="50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Caption with Logo">
  <p:cSld name="Dark Caption with Logo">
    <p:bg>
      <p:bgPr>
        <a:solidFill>
          <a:srgbClr val="25333D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4"/>
          <p:cNvGrpSpPr/>
          <p:nvPr/>
        </p:nvGrpSpPr>
        <p:grpSpPr>
          <a:xfrm>
            <a:off x="9114730" y="6172200"/>
            <a:ext cx="1527040" cy="502165"/>
            <a:chOff x="6165650" y="6311199"/>
            <a:chExt cx="1527048" cy="502168"/>
          </a:xfrm>
        </p:grpSpPr>
        <p:pic>
          <p:nvPicPr>
            <p:cNvPr descr="A close up of a sign&#10;&#10;Description automatically generated" id="44" name="Google Shape;44;p34"/>
            <p:cNvPicPr preferRelativeResize="0"/>
            <p:nvPr/>
          </p:nvPicPr>
          <p:blipFill rotWithShape="1">
            <a:blip r:embed="rId2">
              <a:alphaModFix amt="79000"/>
            </a:blip>
            <a:srcRect b="0" l="0" r="0" t="0"/>
            <a:stretch/>
          </p:blipFill>
          <p:spPr>
            <a:xfrm>
              <a:off x="6165650" y="6311199"/>
              <a:ext cx="384048" cy="502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34"/>
            <p:cNvSpPr txBox="1"/>
            <p:nvPr/>
          </p:nvSpPr>
          <p:spPr>
            <a:xfrm>
              <a:off x="6533406" y="638094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M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ASS </a:t>
              </a: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G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ENERAL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N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EUROSURGERY</a:t>
              </a:r>
              <a:endParaRPr/>
            </a:p>
          </p:txBody>
        </p:sp>
      </p:grpSp>
      <p:grpSp>
        <p:nvGrpSpPr>
          <p:cNvPr id="46" name="Google Shape;46;p34"/>
          <p:cNvGrpSpPr/>
          <p:nvPr/>
        </p:nvGrpSpPr>
        <p:grpSpPr>
          <a:xfrm>
            <a:off x="10641770" y="6172200"/>
            <a:ext cx="1588039" cy="577516"/>
            <a:chOff x="4562728" y="6258213"/>
            <a:chExt cx="1745297" cy="634705"/>
          </a:xfrm>
        </p:grpSpPr>
        <p:pic>
          <p:nvPicPr>
            <p:cNvPr id="47" name="Google Shape;47;p34"/>
            <p:cNvPicPr preferRelativeResize="0"/>
            <p:nvPr/>
          </p:nvPicPr>
          <p:blipFill rotWithShape="1">
            <a:blip r:embed="rId3">
              <a:alphaModFix/>
            </a:blip>
            <a:srcRect b="8138" l="0" r="0" t="0"/>
            <a:stretch/>
          </p:blipFill>
          <p:spPr>
            <a:xfrm>
              <a:off x="4562728" y="6258213"/>
              <a:ext cx="618872" cy="568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34"/>
            <p:cNvSpPr txBox="1"/>
            <p:nvPr/>
          </p:nvSpPr>
          <p:spPr>
            <a:xfrm>
              <a:off x="5094096" y="6304002"/>
              <a:ext cx="1213929" cy="588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BRAIN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MODULATION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LAB</a:t>
              </a:r>
              <a:endParaRPr/>
            </a:p>
          </p:txBody>
        </p:sp>
      </p:grpSp>
      <p:sp>
        <p:nvSpPr>
          <p:cNvPr id="49" name="Google Shape;49;p34"/>
          <p:cNvSpPr/>
          <p:nvPr/>
        </p:nvSpPr>
        <p:spPr>
          <a:xfrm>
            <a:off x="0" y="0"/>
            <a:ext cx="12192000" cy="6077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4"/>
          <p:cNvSpPr txBox="1"/>
          <p:nvPr>
            <p:ph type="title"/>
          </p:nvPr>
        </p:nvSpPr>
        <p:spPr>
          <a:xfrm>
            <a:off x="152400" y="6188836"/>
            <a:ext cx="8686800" cy="50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&amp; Column with Log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rgbClr val="25333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2"/>
          <p:cNvSpPr/>
          <p:nvPr/>
        </p:nvSpPr>
        <p:spPr>
          <a:xfrm>
            <a:off x="1" y="58834"/>
            <a:ext cx="5751500" cy="5865833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4" name="Google Shape;54;p42"/>
          <p:cNvSpPr/>
          <p:nvPr/>
        </p:nvSpPr>
        <p:spPr>
          <a:xfrm>
            <a:off x="-4446" y="5542"/>
            <a:ext cx="5755867" cy="58608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25333D"/>
          </a:solidFill>
          <a:ln>
            <a:noFill/>
          </a:ln>
        </p:spPr>
      </p:sp>
      <p:pic>
        <p:nvPicPr>
          <p:cNvPr descr="A picture containing text, human face, cartoon, illustration&#10;&#10;Description automatically generated" id="55" name="Google Shape;5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4600" y="76044"/>
            <a:ext cx="1828800" cy="68595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2"/>
          <p:cNvSpPr txBox="1"/>
          <p:nvPr>
            <p:ph type="title"/>
          </p:nvPr>
        </p:nvSpPr>
        <p:spPr>
          <a:xfrm>
            <a:off x="304800" y="270551"/>
            <a:ext cx="5105400" cy="491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  <a:defRPr b="0" i="0" sz="3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Dark with Logo">
  <p:cSld name="Main Point Dark with Logo">
    <p:bg>
      <p:bgPr>
        <a:solidFill>
          <a:srgbClr val="25333D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/>
          <p:nvPr/>
        </p:nvSpPr>
        <p:spPr>
          <a:xfrm>
            <a:off x="9325441" y="111760"/>
            <a:ext cx="587939" cy="94409"/>
          </a:xfrm>
          <a:prstGeom prst="rect">
            <a:avLst/>
          </a:prstGeom>
          <a:solidFill>
            <a:srgbClr val="253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" name="Google Shape;59;p32"/>
          <p:cNvGrpSpPr/>
          <p:nvPr/>
        </p:nvGrpSpPr>
        <p:grpSpPr>
          <a:xfrm>
            <a:off x="8855890" y="168802"/>
            <a:ext cx="1527040" cy="502165"/>
            <a:chOff x="6165650" y="6311199"/>
            <a:chExt cx="1527048" cy="502168"/>
          </a:xfrm>
        </p:grpSpPr>
        <p:pic>
          <p:nvPicPr>
            <p:cNvPr descr="A close up of a sign&#10;&#10;Description automatically generated" id="60" name="Google Shape;60;p32"/>
            <p:cNvPicPr preferRelativeResize="0"/>
            <p:nvPr/>
          </p:nvPicPr>
          <p:blipFill rotWithShape="1">
            <a:blip r:embed="rId2">
              <a:alphaModFix amt="79000"/>
            </a:blip>
            <a:srcRect b="0" l="0" r="0" t="0"/>
            <a:stretch/>
          </p:blipFill>
          <p:spPr>
            <a:xfrm>
              <a:off x="6165650" y="6311199"/>
              <a:ext cx="384048" cy="502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32"/>
            <p:cNvSpPr txBox="1"/>
            <p:nvPr/>
          </p:nvSpPr>
          <p:spPr>
            <a:xfrm>
              <a:off x="6533406" y="6380946"/>
              <a:ext cx="115929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M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ASS </a:t>
              </a: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G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ENERAL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0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N</a:t>
              </a:r>
              <a:r>
                <a:rPr b="0" lang="en-US" sz="900">
                  <a:solidFill>
                    <a:srgbClr val="BFBFBF"/>
                  </a:solidFill>
                  <a:latin typeface="Palatino"/>
                  <a:ea typeface="Palatino"/>
                  <a:cs typeface="Palatino"/>
                  <a:sym typeface="Palatino"/>
                </a:rPr>
                <a:t>EUROSURGERY</a:t>
              </a:r>
              <a:endParaRPr/>
            </a:p>
          </p:txBody>
        </p:sp>
      </p:grpSp>
      <p:grpSp>
        <p:nvGrpSpPr>
          <p:cNvPr id="62" name="Google Shape;62;p32"/>
          <p:cNvGrpSpPr/>
          <p:nvPr/>
        </p:nvGrpSpPr>
        <p:grpSpPr>
          <a:xfrm>
            <a:off x="10375361" y="123572"/>
            <a:ext cx="1588039" cy="577516"/>
            <a:chOff x="4562728" y="6258213"/>
            <a:chExt cx="1745297" cy="634705"/>
          </a:xfrm>
        </p:grpSpPr>
        <p:pic>
          <p:nvPicPr>
            <p:cNvPr id="63" name="Google Shape;63;p32"/>
            <p:cNvPicPr preferRelativeResize="0"/>
            <p:nvPr/>
          </p:nvPicPr>
          <p:blipFill rotWithShape="1">
            <a:blip r:embed="rId3">
              <a:alphaModFix/>
            </a:blip>
            <a:srcRect b="8138" l="0" r="0" t="0"/>
            <a:stretch/>
          </p:blipFill>
          <p:spPr>
            <a:xfrm>
              <a:off x="4562728" y="6258213"/>
              <a:ext cx="618872" cy="568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32"/>
            <p:cNvSpPr txBox="1"/>
            <p:nvPr/>
          </p:nvSpPr>
          <p:spPr>
            <a:xfrm>
              <a:off x="5094096" y="6304002"/>
              <a:ext cx="1213929" cy="588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BRAIN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MODULATION</a:t>
              </a:r>
              <a:b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</a:br>
              <a:r>
                <a:rPr lang="en-US" sz="1000">
                  <a:solidFill>
                    <a:srgbClr val="BFBF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LAB</a:t>
              </a:r>
              <a:endParaRPr/>
            </a:p>
          </p:txBody>
        </p:sp>
      </p:grpSp>
      <p:sp>
        <p:nvSpPr>
          <p:cNvPr id="65" name="Google Shape;65;p32"/>
          <p:cNvSpPr txBox="1"/>
          <p:nvPr>
            <p:ph type="title"/>
          </p:nvPr>
        </p:nvSpPr>
        <p:spPr>
          <a:xfrm>
            <a:off x="457200" y="2690018"/>
            <a:ext cx="6096000" cy="738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venir"/>
              <a:buNone/>
              <a:defRPr b="1" i="0" sz="5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transition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transition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vineet-reddy/SeizureScoreAI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vireshpati" TargetMode="External"/><Relationship Id="rId10" Type="http://schemas.openxmlformats.org/officeDocument/2006/relationships/hyperlink" Target="https://github.com/computer-s-2" TargetMode="External"/><Relationship Id="rId13" Type="http://schemas.openxmlformats.org/officeDocument/2006/relationships/hyperlink" Target="https://github.com/computer-s-2" TargetMode="External"/><Relationship Id="rId12" Type="http://schemas.openxmlformats.org/officeDocument/2006/relationships/hyperlink" Target="https://github.com/MukProgra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vineet-reddy" TargetMode="External"/><Relationship Id="rId4" Type="http://schemas.openxmlformats.org/officeDocument/2006/relationships/hyperlink" Target="https://github.com/vineet-reddy" TargetMode="External"/><Relationship Id="rId9" Type="http://schemas.openxmlformats.org/officeDocument/2006/relationships/hyperlink" Target="https://github.com/computer-s-2" TargetMode="External"/><Relationship Id="rId5" Type="http://schemas.openxmlformats.org/officeDocument/2006/relationships/hyperlink" Target="https://github.com/vireshpati" TargetMode="External"/><Relationship Id="rId6" Type="http://schemas.openxmlformats.org/officeDocument/2006/relationships/hyperlink" Target="https://github.com/vireshpati" TargetMode="External"/><Relationship Id="rId7" Type="http://schemas.openxmlformats.org/officeDocument/2006/relationships/hyperlink" Target="https://github.com/MukProgram" TargetMode="External"/><Relationship Id="rId8" Type="http://schemas.openxmlformats.org/officeDocument/2006/relationships/hyperlink" Target="https://github.com/MukProgr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"/>
          <p:cNvGrpSpPr/>
          <p:nvPr/>
        </p:nvGrpSpPr>
        <p:grpSpPr>
          <a:xfrm>
            <a:off x="3991774" y="3938550"/>
            <a:ext cx="4208442" cy="921298"/>
            <a:chOff x="5258010" y="4317695"/>
            <a:chExt cx="4008422" cy="877510"/>
          </a:xfrm>
        </p:grpSpPr>
        <p:grpSp>
          <p:nvGrpSpPr>
            <p:cNvPr id="101" name="Google Shape;101;p1"/>
            <p:cNvGrpSpPr/>
            <p:nvPr/>
          </p:nvGrpSpPr>
          <p:grpSpPr>
            <a:xfrm>
              <a:off x="5258010" y="4317695"/>
              <a:ext cx="1524035" cy="864099"/>
              <a:chOff x="4956562" y="4749253"/>
              <a:chExt cx="846733" cy="476219"/>
            </a:xfrm>
          </p:grpSpPr>
          <p:pic>
            <p:nvPicPr>
              <p:cNvPr descr="A close up of a sign&#10;&#10;Description automatically generated" id="102" name="Google Shape;102;p1"/>
              <p:cNvPicPr preferRelativeResize="0"/>
              <p:nvPr/>
            </p:nvPicPr>
            <p:blipFill rotWithShape="1">
              <a:blip r:embed="rId3">
                <a:alphaModFix amt="79000"/>
              </a:blip>
              <a:srcRect b="0" l="0" r="0" t="0"/>
              <a:stretch/>
            </p:blipFill>
            <p:spPr>
              <a:xfrm>
                <a:off x="4956562" y="4749253"/>
                <a:ext cx="364201" cy="4762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"/>
              <p:cNvPicPr preferRelativeResize="0"/>
              <p:nvPr/>
            </p:nvPicPr>
            <p:blipFill rotWithShape="1">
              <a:blip r:embed="rId4">
                <a:alphaModFix amt="90000"/>
              </a:blip>
              <a:srcRect b="0" l="0" r="78135" t="0"/>
              <a:stretch/>
            </p:blipFill>
            <p:spPr>
              <a:xfrm>
                <a:off x="5422295" y="4755270"/>
                <a:ext cx="381000" cy="4702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A picture containing text, human face, cartoon, illustration&#10;&#10;Description automatically generated" id="104" name="Google Shape;10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2747" y="4331126"/>
              <a:ext cx="2303685" cy="8640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"/>
          <p:cNvSpPr txBox="1"/>
          <p:nvPr/>
        </p:nvSpPr>
        <p:spPr>
          <a:xfrm>
            <a:off x="457200" y="1611160"/>
            <a:ext cx="112776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5333D"/>
                </a:solidFill>
              </a:rPr>
              <a:t>SeizureScoreAI: Multi-Agent Clinical Reasoning System</a:t>
            </a:r>
            <a:endParaRPr i="0" sz="2800" u="none" cap="none" strike="noStrike">
              <a:solidFill>
                <a:srgbClr val="25333D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rgbClr val="25333D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none" cap="none" strike="noStrike">
                <a:solidFill>
                  <a:srgbClr val="25333D"/>
                </a:solidFill>
              </a:rPr>
              <a:t>Vineet Reddy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25333D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371546" y="870850"/>
            <a:ext cx="11448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25333D"/>
                </a:solidFill>
              </a:rPr>
              <a:t>Objective:</a:t>
            </a:r>
            <a:r>
              <a:rPr i="1" lang="en-US" sz="1800">
                <a:solidFill>
                  <a:srgbClr val="25333D"/>
                </a:solidFill>
              </a:rPr>
              <a:t> </a:t>
            </a:r>
            <a:r>
              <a:rPr lang="en-US" sz="1800">
                <a:solidFill>
                  <a:srgbClr val="25333D"/>
                </a:solidFill>
              </a:rPr>
              <a:t>Simulate epileptologists' clinical reasoning to assign ILAE (International League Against Epilepsy) outcome scores after epilepsy surgery.</a:t>
            </a:r>
            <a:endParaRPr sz="1800">
              <a:solidFill>
                <a:srgbClr val="25333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333D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Core Function: </a:t>
            </a:r>
            <a:r>
              <a:rPr lang="en-US" sz="1800">
                <a:solidFill>
                  <a:srgbClr val="25333D"/>
                </a:solidFill>
              </a:rPr>
              <a:t>Automates interpretation of clinical notes using a multi-agent system driven by Large Language Models (LLMs).</a:t>
            </a:r>
            <a:endParaRPr sz="1800">
              <a:solidFill>
                <a:srgbClr val="25333D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333D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Relevance: </a:t>
            </a:r>
            <a:r>
              <a:rPr lang="en-US" sz="1800">
                <a:solidFill>
                  <a:srgbClr val="25333D"/>
                </a:solidFill>
              </a:rPr>
              <a:t>Streamlines decision-making, ensuring reproducibility and transparency in outcome reporting.</a:t>
            </a:r>
            <a:endParaRPr sz="1800">
              <a:solidFill>
                <a:srgbClr val="25333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333D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Adaptability: </a:t>
            </a:r>
            <a:r>
              <a:rPr lang="en-US" sz="1800">
                <a:solidFill>
                  <a:srgbClr val="25333D"/>
                </a:solidFill>
              </a:rPr>
              <a:t>While the system is tuned to generate ILAE scores, it can be fully adapted to generate Engel scores instead.</a:t>
            </a:r>
            <a:endParaRPr sz="1800">
              <a:solidFill>
                <a:srgbClr val="25333D"/>
              </a:solidFill>
            </a:endParaRPr>
          </a:p>
        </p:txBody>
      </p:sp>
      <p:sp>
        <p:nvSpPr>
          <p:cNvPr id="112" name="Google Shape;112;p4"/>
          <p:cNvSpPr txBox="1"/>
          <p:nvPr>
            <p:ph type="title"/>
          </p:nvPr>
        </p:nvSpPr>
        <p:spPr>
          <a:xfrm>
            <a:off x="37323" y="177275"/>
            <a:ext cx="9979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SeizureScoreAI - Enhancing Post-Surgical Outcome Evaluation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7638" r="0" t="15590"/>
          <a:stretch/>
        </p:blipFill>
        <p:spPr>
          <a:xfrm>
            <a:off x="1688150" y="4385200"/>
            <a:ext cx="8926849" cy="23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82981" l="0" r="66519" t="0"/>
          <a:stretch/>
        </p:blipFill>
        <p:spPr>
          <a:xfrm>
            <a:off x="1688138" y="4018425"/>
            <a:ext cx="3235976" cy="4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1430325" y="3834750"/>
            <a:ext cx="9442500" cy="2976600"/>
          </a:xfrm>
          <a:prstGeom prst="roundRect">
            <a:avLst>
              <a:gd fmla="val 16667" name="adj"/>
            </a:avLst>
          </a:prstGeom>
          <a:solidFill>
            <a:srgbClr val="FFFFFF">
              <a:alpha val="0"/>
            </a:srgbClr>
          </a:solidFill>
          <a:ln cap="flat" cmpd="sng" w="19050">
            <a:solidFill>
              <a:srgbClr val="253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725306982_0_3"/>
          <p:cNvSpPr txBox="1"/>
          <p:nvPr/>
        </p:nvSpPr>
        <p:spPr>
          <a:xfrm>
            <a:off x="176971" y="964175"/>
            <a:ext cx="11448900" cy="5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3-Agent System: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Clinical Information Extractor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Identifies key data from clinical notes: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-US" sz="1600">
                <a:solidFill>
                  <a:schemeClr val="dk1"/>
                </a:solidFill>
              </a:rPr>
              <a:t>Seizure recurrence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-US" sz="1600">
                <a:solidFill>
                  <a:schemeClr val="dk1"/>
                </a:solidFill>
              </a:rPr>
              <a:t>Aura presence</a:t>
            </a:r>
            <a:endParaRPr b="1"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-US" sz="1600">
                <a:solidFill>
                  <a:schemeClr val="dk1"/>
                </a:solidFill>
              </a:rPr>
              <a:t>Baseline vs. post-operative seizure frequency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ILAE Score Calculator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Implements ILAE-defined scoring criteria: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Incorporates nuanced clinical reasoning for score determination.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Concise Reporter</a:t>
            </a:r>
            <a:r>
              <a:rPr lang="en-U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Generates user-friendly summaries: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Final </a:t>
            </a:r>
            <a:r>
              <a:rPr b="1" lang="en-US" sz="1600">
                <a:solidFill>
                  <a:schemeClr val="dk1"/>
                </a:solidFill>
              </a:rPr>
              <a:t>ILAE score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Key influencing factors from clinical note text.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-US" sz="1600">
                <a:solidFill>
                  <a:schemeClr val="dk1"/>
                </a:solidFill>
              </a:rPr>
              <a:t>Clinical logic supporting the result.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Workflow: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Input</a:t>
            </a:r>
            <a:r>
              <a:rPr lang="en-US" sz="1600">
                <a:solidFill>
                  <a:schemeClr val="dk1"/>
                </a:solidFill>
              </a:rPr>
              <a:t>: Operative clinical notes.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Processing</a:t>
            </a:r>
            <a:r>
              <a:rPr lang="en-US" sz="1600">
                <a:solidFill>
                  <a:schemeClr val="dk1"/>
                </a:solidFill>
              </a:rPr>
              <a:t>: Extraction → Classification → Scoring.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Output</a:t>
            </a:r>
            <a:r>
              <a:rPr lang="en-US" sz="1600">
                <a:solidFill>
                  <a:schemeClr val="dk1"/>
                </a:solidFill>
              </a:rPr>
              <a:t>: Transparent, structured score reports and </a:t>
            </a:r>
            <a:r>
              <a:rPr lang="en-US" sz="1600">
                <a:solidFill>
                  <a:schemeClr val="dk1"/>
                </a:solidFill>
              </a:rPr>
              <a:t>explanations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b="1" sz="2300">
              <a:solidFill>
                <a:srgbClr val="25333D"/>
              </a:solidFill>
            </a:endParaRPr>
          </a:p>
        </p:txBody>
      </p:sp>
      <p:sp>
        <p:nvSpPr>
          <p:cNvPr id="122" name="Google Shape;122;g31725306982_0_3"/>
          <p:cNvSpPr txBox="1"/>
          <p:nvPr>
            <p:ph type="title"/>
          </p:nvPr>
        </p:nvSpPr>
        <p:spPr>
          <a:xfrm>
            <a:off x="37323" y="177275"/>
            <a:ext cx="9979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Epilepsy-Focused Pipeline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31725306982_0_3"/>
          <p:cNvPicPr preferRelativeResize="0"/>
          <p:nvPr/>
        </p:nvPicPr>
        <p:blipFill rotWithShape="1">
          <a:blip r:embed="rId3">
            <a:alphaModFix/>
          </a:blip>
          <a:srcRect b="5150" l="0" r="0" t="0"/>
          <a:stretch/>
        </p:blipFill>
        <p:spPr>
          <a:xfrm>
            <a:off x="7648625" y="870875"/>
            <a:ext cx="3387379" cy="598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725306982_0_21"/>
          <p:cNvSpPr txBox="1"/>
          <p:nvPr/>
        </p:nvSpPr>
        <p:spPr>
          <a:xfrm>
            <a:off x="371550" y="917500"/>
            <a:ext cx="114489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5333D"/>
                </a:solidFill>
              </a:rPr>
              <a:t>Features</a:t>
            </a:r>
            <a:endParaRPr i="1" sz="1800">
              <a:solidFill>
                <a:srgbClr val="25333D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Epileptology-Specific:</a:t>
            </a:r>
            <a:r>
              <a:rPr lang="en-US" sz="1800">
                <a:solidFill>
                  <a:srgbClr val="25333D"/>
                </a:solidFill>
              </a:rPr>
              <a:t> Tailored for seizure outcomes and ILAE scoring.</a:t>
            </a:r>
            <a:endParaRPr sz="1800">
              <a:solidFill>
                <a:srgbClr val="25333D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Streamlit Frontend:</a:t>
            </a:r>
            <a:r>
              <a:rPr lang="en-US" sz="1800">
                <a:solidFill>
                  <a:srgbClr val="25333D"/>
                </a:solidFill>
              </a:rPr>
              <a:t> Easy-to-use portal for efficient clinical note processing.</a:t>
            </a:r>
            <a:endParaRPr sz="1800">
              <a:solidFill>
                <a:srgbClr val="25333D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Backend:</a:t>
            </a:r>
            <a:r>
              <a:rPr lang="en-US" sz="1800">
                <a:solidFill>
                  <a:srgbClr val="25333D"/>
                </a:solidFill>
              </a:rPr>
              <a:t> Advanced multi-agent LLM pipeline for structured data analysis. Can be used to loop through thousands of clinical notes with inexpensive API costs.</a:t>
            </a:r>
            <a:endParaRPr sz="1800">
              <a:solidFill>
                <a:srgbClr val="25333D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Outputs:</a:t>
            </a:r>
            <a:r>
              <a:rPr lang="en-US" sz="1800">
                <a:solidFill>
                  <a:srgbClr val="25333D"/>
                </a:solidFill>
              </a:rPr>
              <a:t> Provides JSON-formatted reasoning consistent with ILAE guidelines.</a:t>
            </a:r>
            <a:endParaRPr sz="1800">
              <a:solidFill>
                <a:srgbClr val="25333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5333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5333D"/>
                </a:solidFill>
              </a:rPr>
              <a:t>Limitations</a:t>
            </a:r>
            <a:endParaRPr i="1" sz="1800">
              <a:solidFill>
                <a:srgbClr val="25333D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Not HIPAA-Compliant:</a:t>
            </a:r>
            <a:r>
              <a:rPr lang="en-US" sz="1800">
                <a:solidFill>
                  <a:srgbClr val="25333D"/>
                </a:solidFill>
              </a:rPr>
              <a:t> Avoid using protected health information (PHI) until future updates.</a:t>
            </a:r>
            <a:endParaRPr sz="1800">
              <a:solidFill>
                <a:srgbClr val="25333D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Assists, Not Replaces:</a:t>
            </a:r>
            <a:r>
              <a:rPr lang="en-US" sz="1800">
                <a:solidFill>
                  <a:srgbClr val="25333D"/>
                </a:solidFill>
              </a:rPr>
              <a:t> Complements expert judgment but does not substitute it.</a:t>
            </a:r>
            <a:endParaRPr sz="1800">
              <a:solidFill>
                <a:srgbClr val="25333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5333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25333D"/>
                </a:solidFill>
              </a:rPr>
              <a:t>Get Involved</a:t>
            </a:r>
            <a:endParaRPr i="1" sz="1800">
              <a:solidFill>
                <a:srgbClr val="25333D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Explore: </a:t>
            </a:r>
            <a:r>
              <a:rPr lang="en-US" sz="1800">
                <a:solidFill>
                  <a:srgbClr val="25333D"/>
                </a:solidFill>
              </a:rPr>
              <a:t>Visit the</a:t>
            </a:r>
            <a:r>
              <a:rPr b="1" lang="en-US" sz="1800">
                <a:solidFill>
                  <a:srgbClr val="25333D"/>
                </a:solidFill>
              </a:rPr>
              <a:t>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GitHub Repository</a:t>
            </a:r>
            <a:r>
              <a:rPr lang="en-US" sz="1800">
                <a:solidFill>
                  <a:srgbClr val="25333D"/>
                </a:solidFill>
              </a:rPr>
              <a:t> for more details.</a:t>
            </a:r>
            <a:endParaRPr sz="1800">
              <a:solidFill>
                <a:srgbClr val="25333D"/>
              </a:solidFill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333D"/>
              </a:buClr>
              <a:buSzPts val="1800"/>
              <a:buChar char="•"/>
            </a:pPr>
            <a:r>
              <a:rPr b="1" lang="en-US" sz="1800">
                <a:solidFill>
                  <a:srgbClr val="25333D"/>
                </a:solidFill>
              </a:rPr>
              <a:t>Collaborate:</a:t>
            </a:r>
            <a:r>
              <a:rPr lang="en-US" sz="1800">
                <a:solidFill>
                  <a:srgbClr val="25333D"/>
                </a:solidFill>
              </a:rPr>
              <a:t> Help refine this epilepsy-focused AI system!</a:t>
            </a:r>
            <a:endParaRPr sz="1800">
              <a:solidFill>
                <a:srgbClr val="25333D"/>
              </a:solidFill>
            </a:endParaRPr>
          </a:p>
        </p:txBody>
      </p:sp>
      <p:sp>
        <p:nvSpPr>
          <p:cNvPr id="130" name="Google Shape;130;g31725306982_0_21"/>
          <p:cNvSpPr txBox="1"/>
          <p:nvPr>
            <p:ph type="title"/>
          </p:nvPr>
        </p:nvSpPr>
        <p:spPr>
          <a:xfrm>
            <a:off x="46673" y="167950"/>
            <a:ext cx="9979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Enhancing Post-Surgical Outcome Evaluation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25306982_0_36"/>
          <p:cNvSpPr txBox="1"/>
          <p:nvPr/>
        </p:nvSpPr>
        <p:spPr>
          <a:xfrm>
            <a:off x="371546" y="917500"/>
            <a:ext cx="11448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This project builds upon an original AI ATL Hackathon project developed by</a:t>
            </a:r>
            <a:r>
              <a:rPr lang="en-US" sz="2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Vineet Reddy</a:t>
            </a:r>
            <a:r>
              <a:rPr lang="en-US" sz="2000">
                <a:solidFill>
                  <a:schemeClr val="dk1"/>
                </a:solidFill>
              </a:rPr>
              <a:t>,</a:t>
            </a:r>
            <a:r>
              <a:rPr lang="en-US" sz="20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Viresh Pati</a:t>
            </a:r>
            <a:r>
              <a:rPr lang="en-US" sz="2000">
                <a:solidFill>
                  <a:schemeClr val="dk1"/>
                </a:solidFill>
              </a:rPr>
              <a:t>,</a:t>
            </a:r>
            <a:r>
              <a:rPr lang="en-US" sz="20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MukProgram</a:t>
            </a:r>
            <a:r>
              <a:rPr lang="en-US" sz="2000">
                <a:solidFill>
                  <a:schemeClr val="dk1"/>
                </a:solidFill>
              </a:rPr>
              <a:t>, and</a:t>
            </a:r>
            <a:r>
              <a:rPr lang="en-US" sz="20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2000" u="sng">
                <a:solidFill>
                  <a:schemeClr val="hlink"/>
                </a:solidFill>
                <a:hlinkClick r:id="rId10"/>
              </a:rPr>
              <a:t>Sachi Goel</a:t>
            </a:r>
            <a:r>
              <a:rPr lang="en-US" sz="2000">
                <a:solidFill>
                  <a:schemeClr val="dk1"/>
                </a:solidFill>
              </a:rPr>
              <a:t>. After the hackathon, I revamped the project to create the advanced multi-agent RAG system and updated interface presented today.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 u="sng">
                <a:solidFill>
                  <a:schemeClr val="hlink"/>
                </a:solidFill>
                <a:hlinkClick r:id="rId11"/>
              </a:rPr>
              <a:t>Viresh Pati</a:t>
            </a:r>
            <a:r>
              <a:rPr lang="en-US" sz="2000">
                <a:solidFill>
                  <a:schemeClr val="dk1"/>
                </a:solidFill>
              </a:rPr>
              <a:t>: Contributed to the design of the initial named entity recognition (NER) and knowledge graph retrieval-augmented generation (KG RAG) system, which has since been replaced with the multi-agent RAG system currently in use.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 u="sng">
                <a:solidFill>
                  <a:schemeClr val="hlink"/>
                </a:solidFill>
                <a:hlinkClick r:id="rId12"/>
              </a:rPr>
              <a:t>Mukesh</a:t>
            </a:r>
            <a:r>
              <a:rPr lang="en-US" sz="2000">
                <a:solidFill>
                  <a:schemeClr val="dk1"/>
                </a:solidFill>
              </a:rPr>
              <a:t>: Helped develop the backend for the original NLP-styled NER and KG RAG system.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 u="sng">
                <a:solidFill>
                  <a:schemeClr val="hlink"/>
                </a:solidFill>
                <a:hlinkClick r:id="rId13"/>
              </a:rPr>
              <a:t>Sachi Goel</a:t>
            </a:r>
            <a:r>
              <a:rPr lang="en-US" sz="2000">
                <a:solidFill>
                  <a:schemeClr val="dk1"/>
                </a:solidFill>
              </a:rPr>
              <a:t>: Designed the initial Streamlit frontend, which has been revamped into the current version.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Their contributions laid the foundation for the advanced multi-agent RAG system and user interface enhancements that define the project today.</a:t>
            </a:r>
            <a:endParaRPr sz="2700">
              <a:solidFill>
                <a:srgbClr val="25333D"/>
              </a:solidFill>
            </a:endParaRPr>
          </a:p>
        </p:txBody>
      </p:sp>
      <p:sp>
        <p:nvSpPr>
          <p:cNvPr id="137" name="Google Shape;137;g31725306982_0_36"/>
          <p:cNvSpPr txBox="1"/>
          <p:nvPr>
            <p:ph type="title"/>
          </p:nvPr>
        </p:nvSpPr>
        <p:spPr>
          <a:xfrm>
            <a:off x="83948" y="177275"/>
            <a:ext cx="9979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Contributors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2024-07-10T20:56:19Z</dcterms:created>
  <dc:creator>Vineet Reddy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0x0101008E3E480EBDFCBA4AB1FA6773067DD70A</vt:lpwstr>
  </property>
</Properties>
</file>