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notesMasterIdLst>
    <p:notesMasterId r:id="rId36"/>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F8912-E6F8-4EC2-A9AE-95D860F93C0E}"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1942E-CE05-4309-9D86-9FC699CE7909}" type="slidenum">
              <a:rPr lang="en-IN" smtClean="0"/>
              <a:t>‹#›</a:t>
            </a:fld>
            <a:endParaRPr lang="en-IN"/>
          </a:p>
        </p:txBody>
      </p:sp>
    </p:spTree>
    <p:extLst>
      <p:ext uri="{BB962C8B-B14F-4D97-AF65-F5344CB8AC3E}">
        <p14:creationId xmlns:p14="http://schemas.microsoft.com/office/powerpoint/2010/main" val="55932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E1942E-CE05-4309-9D86-9FC699CE7909}" type="slidenum">
              <a:rPr lang="en-IN" smtClean="0"/>
              <a:t>11</a:t>
            </a:fld>
            <a:endParaRPr lang="en-IN"/>
          </a:p>
        </p:txBody>
      </p:sp>
    </p:spTree>
    <p:extLst>
      <p:ext uri="{BB962C8B-B14F-4D97-AF65-F5344CB8AC3E}">
        <p14:creationId xmlns:p14="http://schemas.microsoft.com/office/powerpoint/2010/main" val="94537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89;p21"/>
          <p:cNvPicPr/>
          <p:nvPr/>
        </p:nvPicPr>
        <p:blipFill>
          <a:blip r:embed="rId3"/>
          <a:srcRect l="6383" r="6393"/>
          <a:stretch/>
        </p:blipFill>
        <p:spPr>
          <a:xfrm rot="10800000" flipH="1">
            <a:off x="4023720" y="1527120"/>
            <a:ext cx="8813520" cy="5851440"/>
          </a:xfrm>
          <a:prstGeom prst="rect">
            <a:avLst/>
          </a:prstGeom>
          <a:ln w="0">
            <a:noFill/>
          </a:ln>
        </p:spPr>
      </p:pic>
      <p:pic>
        <p:nvPicPr>
          <p:cNvPr id="38" name="Google Shape;90;p21"/>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92;p22"/>
          <p:cNvPicPr/>
          <p:nvPr/>
        </p:nvPicPr>
        <p:blipFill>
          <a:blip r:embed="rId3"/>
          <a:srcRect l="6383" r="6393"/>
          <a:stretch/>
        </p:blipFill>
        <p:spPr>
          <a:xfrm rot="10800000" flipH="1">
            <a:off x="4586400" y="-353880"/>
            <a:ext cx="8813520" cy="5851440"/>
          </a:xfrm>
          <a:prstGeom prst="rect">
            <a:avLst/>
          </a:prstGeom>
          <a:ln w="0">
            <a:noFill/>
          </a:ln>
        </p:spPr>
      </p:pic>
      <p:pic>
        <p:nvPicPr>
          <p:cNvPr id="40" name="Google Shape;93;p22"/>
          <p:cNvPicPr/>
          <p:nvPr/>
        </p:nvPicPr>
        <p:blipFill>
          <a:blip r:embed="rId4"/>
          <a:srcRect t="3115" b="-4959"/>
          <a:stretch/>
        </p:blipFill>
        <p:spPr>
          <a:xfrm rot="10800000" flipH="1">
            <a:off x="1513800" y="-622008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43" name="Google Shape;20;p4"/>
          <p:cNvPicPr/>
          <p:nvPr/>
        </p:nvPicPr>
        <p:blipFill>
          <a:blip r:embed="rId3"/>
          <a:srcRect l="6383" r="6393"/>
          <a:stretch/>
        </p:blipFill>
        <p:spPr>
          <a:xfrm rot="10800000" flipH="1">
            <a:off x="4023720" y="1527120"/>
            <a:ext cx="8813520" cy="5851440"/>
          </a:xfrm>
          <a:prstGeom prst="rect">
            <a:avLst/>
          </a:prstGeom>
          <a:ln w="0">
            <a:noFill/>
          </a:ln>
        </p:spPr>
      </p:pic>
      <p:pic>
        <p:nvPicPr>
          <p:cNvPr id="44" name="Google Shape;21;p4"/>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29;p7"/>
          <p:cNvPicPr/>
          <p:nvPr/>
        </p:nvPicPr>
        <p:blipFill>
          <a:blip r:embed="rId3"/>
          <a:srcRect t="3115" b="-4959"/>
          <a:stretch/>
        </p:blipFill>
        <p:spPr>
          <a:xfrm rot="10800000" flipH="1">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1666"/>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pic>
        <p:nvPicPr>
          <p:cNvPr id="57" name="Google Shape;35;p8"/>
          <p:cNvPicPr/>
          <p:nvPr/>
        </p:nvPicPr>
        <p:blipFill>
          <a:blip r:embed="rId3"/>
          <a:srcRect t="3115" b="-4959"/>
          <a:stretch/>
        </p:blipFill>
        <p:spPr>
          <a:xfrm flipH="1">
            <a:off x="3021120" y="-1942200"/>
            <a:ext cx="12059280" cy="12282120"/>
          </a:xfrm>
          <a:prstGeom prst="rect">
            <a:avLst/>
          </a:prstGeom>
          <a:ln w="0">
            <a:noFill/>
          </a:ln>
        </p:spPr>
      </p:pic>
      <p:pic>
        <p:nvPicPr>
          <p:cNvPr id="58" name="Google Shape;36;p8"/>
          <p:cNvPicPr/>
          <p:nvPr/>
        </p:nvPicPr>
        <p:blipFill>
          <a:blip r:embed="rId4"/>
          <a:srcRect l="6383" r="6393"/>
          <a:stretch/>
        </p:blipFill>
        <p:spPr>
          <a:xfrm flipH="1">
            <a:off x="4167720" y="243612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 name="Google Shape;38;p9"/>
          <p:cNvPicPr/>
          <p:nvPr/>
        </p:nvPicPr>
        <p:blipFill>
          <a:blip r:embed="rId3"/>
          <a:srcRect t="3115" b="-4959"/>
          <a:stretch/>
        </p:blipFill>
        <p:spPr>
          <a:xfrm rot="10800000" flipH="1">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pic>
        <p:nvPicPr>
          <p:cNvPr id="5" name="Google Shape;47;p11"/>
          <p:cNvPicPr/>
          <p:nvPr/>
        </p:nvPicPr>
        <p:blipFill>
          <a:blip r:embed="rId3"/>
          <a:srcRect t="3115" b="-4959"/>
          <a:stretch/>
        </p:blipFill>
        <p:spPr>
          <a:xfrm flipH="1">
            <a:off x="4419720" y="-4718520"/>
            <a:ext cx="12059280" cy="12282120"/>
          </a:xfrm>
          <a:prstGeom prst="rect">
            <a:avLst/>
          </a:prstGeom>
          <a:ln w="0">
            <a:noFill/>
          </a:ln>
        </p:spPr>
      </p:pic>
      <p:pic>
        <p:nvPicPr>
          <p:cNvPr id="6" name="Google Shape;48;p11"/>
          <p:cNvPicPr/>
          <p:nvPr/>
        </p:nvPicPr>
        <p:blipFill>
          <a:blip r:embed="rId4"/>
          <a:srcRect l="6383" r="6393"/>
          <a:stretch/>
        </p:blipFill>
        <p:spPr>
          <a:xfrm flipH="1">
            <a:off x="5565960" y="-34056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8" name="Google Shape;53;p13"/>
          <p:cNvPicPr/>
          <p:nvPr/>
        </p:nvPicPr>
        <p:blipFill>
          <a:blip r:embed="rId3"/>
          <a:srcRect t="3115" b="-4959"/>
          <a:stretch/>
        </p:blipFill>
        <p:spPr>
          <a:xfrm>
            <a:off x="-5568840" y="-2605320"/>
            <a:ext cx="12059280" cy="12282120"/>
          </a:xfrm>
          <a:prstGeom prst="rect">
            <a:avLst/>
          </a:prstGeom>
          <a:ln w="0">
            <a:noFill/>
          </a:ln>
        </p:spPr>
      </p:pic>
      <p:pic>
        <p:nvPicPr>
          <p:cNvPr id="9" name="Google Shape;54;p13"/>
          <p:cNvPicPr/>
          <p:nvPr/>
        </p:nvPicPr>
        <p:blipFill>
          <a:blip r:embed="rId4"/>
          <a:srcRect l="6383" r="6393"/>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13" name="Google Shape;59;p14"/>
          <p:cNvPicPr/>
          <p:nvPr/>
        </p:nvPicPr>
        <p:blipFill>
          <a:blip r:embed="rId3"/>
          <a:srcRect t="8325" b="8325"/>
          <a:stretch/>
        </p:blipFill>
        <p:spPr>
          <a:xfrm>
            <a:off x="-2659680" y="-4391280"/>
            <a:ext cx="8353440" cy="696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67;p16"/>
          <p:cNvPicPr/>
          <p:nvPr/>
        </p:nvPicPr>
        <p:blipFill>
          <a:blip r:embed="rId3"/>
          <a:srcRect t="3115" b="-4959"/>
          <a:stretch/>
        </p:blipFill>
        <p:spPr>
          <a:xfrm rot="10800000" flipH="1">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72;p17"/>
          <p:cNvPicPr/>
          <p:nvPr/>
        </p:nvPicPr>
        <p:blipFill>
          <a:blip r:embed="rId3"/>
          <a:srcRect t="3115" b="-4959"/>
          <a:stretch/>
        </p:blipFill>
        <p:spPr>
          <a:xfrm rot="10800000" flipH="1">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Google Shape;109;p27"/>
          <p:cNvPicPr/>
          <p:nvPr/>
        </p:nvPicPr>
        <p:blipFill>
          <a:blip r:embed="rId2"/>
          <a:srcRect t="80" b="67"/>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5000" b="1" strike="noStrike" spc="-1" dirty="0">
                <a:solidFill>
                  <a:schemeClr val="dk1"/>
                </a:solidFill>
                <a:latin typeface="Bai Jamjuree"/>
                <a:ea typeface="Bai Jamjuree"/>
              </a:rPr>
              <a:t>Phishing Awareness</a:t>
            </a:r>
            <a:endParaRPr lang="fr-FR" sz="5000" b="0" strike="noStrike" spc="-1" dirty="0">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r>
              <a:rPr lang="en-US" sz="1200" b="0" strike="noStrike" spc="-1" dirty="0">
                <a:solidFill>
                  <a:schemeClr val="dk1"/>
                </a:solidFill>
                <a:latin typeface="Catamaran"/>
                <a:ea typeface="Catamaran"/>
              </a:rPr>
              <a:t>Presented By=Vineet Gajbhiye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Staying safe online is all about being smart! Never click on suspicious links or download unknown attachments. Trust your gut—if something feels off, double-check! Use Multi-Factor Authentication for extra security, keep your software updated, and create strong, varied passwords for your accounts. And remember, sharing personal info over email or phone can be risky.</a:t>
            </a:r>
            <a:endParaRPr lang="en-US" sz="1600" b="0" strike="noStrike" spc="-1">
              <a:solidFill>
                <a:srgbClr val="FFFFFF"/>
              </a:solidFill>
              <a:latin typeface="OpenSymbol"/>
            </a:endParaRPr>
          </a:p>
        </p:txBody>
      </p:sp>
      <p:sp>
        <p:nvSpPr>
          <p:cNvPr id="94"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Best Practices to Stay Safe</a:t>
            </a:r>
            <a:endParaRPr lang="fr-FR" sz="50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In a nutshell, being aware of phishing tactics and understanding how to spot them helps you stay safe online. By recognizing those red flags in emails and websites, and following solid safety practices, you can protect yourself from scammers looking to take advantage of you. Stay informed and stay secure!</a:t>
            </a:r>
            <a:endParaRPr lang="en-US" sz="1600" b="0" strike="noStrike" spc="-1">
              <a:solidFill>
                <a:srgbClr val="FFFFFF"/>
              </a:solidFill>
              <a:latin typeface="OpenSymbol"/>
            </a:endParaRPr>
          </a:p>
        </p:txBody>
      </p:sp>
      <p:sp>
        <p:nvSpPr>
          <p:cNvPr id="96"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Conclusions</a:t>
            </a:r>
            <a:endParaRPr lang="fr-FR" sz="50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965D2-F44B-5675-EF9D-A02AE7F8A788}"/>
              </a:ext>
            </a:extLst>
          </p:cNvPr>
          <p:cNvSpPr txBox="1"/>
          <p:nvPr/>
        </p:nvSpPr>
        <p:spPr>
          <a:xfrm>
            <a:off x="2322871" y="1666568"/>
            <a:ext cx="5072735" cy="1107996"/>
          </a:xfrm>
          <a:prstGeom prst="rect">
            <a:avLst/>
          </a:prstGeom>
          <a:noFill/>
        </p:spPr>
        <p:txBody>
          <a:bodyPr wrap="none" rtlCol="0">
            <a:spAutoFit/>
          </a:bodyPr>
          <a:lstStyle/>
          <a:p>
            <a:r>
              <a:rPr lang="en-IN" sz="6600" dirty="0">
                <a:latin typeface="Arial Black" panose="020B0A04020102020204" pitchFamily="34" charset="0"/>
              </a:rPr>
              <a:t>Thank You</a:t>
            </a:r>
          </a:p>
        </p:txBody>
      </p:sp>
    </p:spTree>
    <p:extLst>
      <p:ext uri="{BB962C8B-B14F-4D97-AF65-F5344CB8AC3E}">
        <p14:creationId xmlns:p14="http://schemas.microsoft.com/office/powerpoint/2010/main" val="56240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040673" y="468906"/>
            <a:ext cx="3704760" cy="18856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200" b="1" strike="noStrike" spc="-1" dirty="0">
                <a:solidFill>
                  <a:schemeClr val="dk1"/>
                </a:solidFill>
                <a:latin typeface="Bai Jamjuree"/>
                <a:ea typeface="Bai Jamjuree"/>
              </a:rPr>
              <a:t>Introduction</a:t>
            </a:r>
            <a:br>
              <a:rPr lang="en" sz="3200" b="1" strike="noStrike" spc="-1" dirty="0">
                <a:solidFill>
                  <a:schemeClr val="dk1"/>
                </a:solidFill>
                <a:latin typeface="Bai Jamjuree"/>
                <a:ea typeface="Bai Jamjuree"/>
              </a:rPr>
            </a:br>
            <a:r>
              <a:rPr lang="en" sz="3200" b="1" strike="noStrike" spc="-1" dirty="0">
                <a:solidFill>
                  <a:schemeClr val="dk1"/>
                </a:solidFill>
                <a:latin typeface="Bai Jamjuree"/>
                <a:ea typeface="Bai Jamjuree"/>
              </a:rPr>
              <a:t>&gt;&gt;&gt;&gt;&gt;</a:t>
            </a:r>
            <a:endParaRPr lang="fr-FR" sz="3200" b="0" strike="noStrike" spc="-1" dirty="0">
              <a:solidFill>
                <a:schemeClr val="dk1"/>
              </a:solidFill>
              <a:latin typeface="Arial"/>
            </a:endParaRPr>
          </a:p>
        </p:txBody>
      </p:sp>
      <p:pic>
        <p:nvPicPr>
          <p:cNvPr id="73" name="Google Shape;173;p36"/>
          <p:cNvPicPr/>
          <p:nvPr/>
        </p:nvPicPr>
        <p:blipFill>
          <a:blip r:embed="rId2"/>
          <a:srcRect l="27239" r="9446"/>
          <a:stretch/>
        </p:blipFill>
        <p:spPr>
          <a:xfrm flipH="1">
            <a:off x="360" y="0"/>
            <a:ext cx="488592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57;p34"/>
          <p:cNvPicPr/>
          <p:nvPr/>
        </p:nvPicPr>
        <p:blipFill>
          <a:blip r:embed="rId2"/>
          <a:srcRect t="5212" b="5204"/>
          <a:stretch/>
        </p:blipFill>
        <p:spPr>
          <a:xfrm>
            <a:off x="0" y="0"/>
            <a:ext cx="9143640" cy="5143320"/>
          </a:xfrm>
          <a:prstGeom prst="rect">
            <a:avLst/>
          </a:prstGeom>
          <a:ln w="0">
            <a:noFill/>
          </a:ln>
        </p:spPr>
      </p:pic>
      <p:sp>
        <p:nvSpPr>
          <p:cNvPr id="75" name="PlaceHolder 1"/>
          <p:cNvSpPr>
            <a:spLocks noGrp="1"/>
          </p:cNvSpPr>
          <p:nvPr>
            <p:ph type="title"/>
          </p:nvPr>
        </p:nvSpPr>
        <p:spPr>
          <a:xfrm>
            <a:off x="83329" y="1669151"/>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dirty="0">
                <a:solidFill>
                  <a:schemeClr val="dk1"/>
                </a:solidFill>
                <a:latin typeface="Bai Jamjuree"/>
                <a:ea typeface="Bai Jamjuree"/>
              </a:rPr>
              <a:t>Phishing Overview</a:t>
            </a:r>
            <a:endParaRPr lang="fr-FR" sz="4000" b="0" strike="noStrike" spc="-1" dirty="0">
              <a:solidFill>
                <a:schemeClr val="dk1"/>
              </a:solidFill>
              <a:latin typeface="Arial"/>
            </a:endParaRPr>
          </a:p>
        </p:txBody>
      </p:sp>
      <p:sp>
        <p:nvSpPr>
          <p:cNvPr id="76" name="PlaceHolder 2"/>
          <p:cNvSpPr>
            <a:spLocks noGrp="1"/>
          </p:cNvSpPr>
          <p:nvPr>
            <p:ph type="title"/>
          </p:nvPr>
        </p:nvSpPr>
        <p:spPr>
          <a:xfrm>
            <a:off x="264229" y="695116"/>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dirty="0">
                <a:solidFill>
                  <a:schemeClr val="dk1"/>
                </a:solidFill>
                <a:latin typeface="Bai Jamjuree"/>
                <a:ea typeface="Bai Jamjuree"/>
              </a:rPr>
              <a:t>01</a:t>
            </a:r>
            <a:endParaRPr lang="fr-FR" sz="6000" b="0" strike="noStrike" spc="-1" dirty="0">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Phishing is a sneaky type of cyberattack where scammers try to trick you into sharing your personal details. They create fake emails or messages that look like they’re from trusted sources, all to get things like your passwords or bank information. It's essential to be aware of this tactic to keep your info safe.</a:t>
            </a:r>
            <a:endParaRPr lang="en-US" sz="1600" b="0" strike="noStrike" spc="-1">
              <a:solidFill>
                <a:srgbClr val="FFFFFF"/>
              </a:solidFill>
              <a:latin typeface="OpenSymbol"/>
            </a:endParaRPr>
          </a:p>
        </p:txBody>
      </p:sp>
      <p:sp>
        <p:nvSpPr>
          <p:cNvPr id="78"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Definition of Phishing</a:t>
            </a:r>
            <a:endParaRPr lang="fr-FR" sz="50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So, how does phishing work, you ask? It typically starts with a fake message that lands in your inbox. This message often has a link or an attachment urging you to click on it. Once you do, you might end up on a scam website or inadvertently download harmful software. Ultimately, the goal is to pluck your data right out of your hands, so being cautious is key!</a:t>
            </a:r>
            <a:endParaRPr lang="en-US" sz="1600" b="0" strike="noStrike" spc="-1">
              <a:solidFill>
                <a:srgbClr val="FFFFFF"/>
              </a:solidFill>
              <a:latin typeface="OpenSymbol"/>
            </a:endParaRPr>
          </a:p>
        </p:txBody>
      </p:sp>
      <p:sp>
        <p:nvSpPr>
          <p:cNvPr id="80"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How Phishing Works</a:t>
            </a:r>
            <a:endParaRPr lang="fr-FR" sz="50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dirty="0">
                <a:solidFill>
                  <a:schemeClr val="dk1"/>
                </a:solidFill>
                <a:latin typeface="Bai Jamjuree"/>
                <a:ea typeface="Bai Jamjuree"/>
              </a:rPr>
              <a:t>Common Social Engineering Tactics</a:t>
            </a:r>
            <a:endParaRPr lang="fr-FR" sz="3200" b="0" strike="noStrike" spc="-1" dirty="0">
              <a:solidFill>
                <a:schemeClr val="dk1"/>
              </a:solidFill>
              <a:latin typeface="Arial"/>
            </a:endParaRPr>
          </a:p>
        </p:txBody>
      </p:sp>
      <p:sp>
        <p:nvSpPr>
          <p:cNvPr id="82"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Scammers often play tricks on your emotions to get what they want. They might pretend to be someone you know, like your boss or a bank rep, to create urgency—like saying your account is in trouble. This panic can make you act fast without thinking. They might also promise rewards or prizes to attract your attention and let your guard down.</a:t>
            </a:r>
            <a:endParaRPr lang="en-US" sz="1200" b="0" strike="noStrike" spc="-1">
              <a:solidFill>
                <a:srgbClr val="FFFFFF"/>
              </a:solidFill>
              <a:latin typeface="OpenSymbol"/>
            </a:endParaRPr>
          </a:p>
        </p:txBody>
      </p:sp>
      <p:pic>
        <p:nvPicPr>
          <p:cNvPr id="83"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Google Shape;125;p29"/>
          <p:cNvPicPr/>
          <p:nvPr/>
        </p:nvPicPr>
        <p:blipFill>
          <a:blip r:embed="rId2"/>
          <a:srcRect t="5212" b="5204"/>
          <a:stretch/>
        </p:blipFill>
        <p:spPr>
          <a:xfrm>
            <a:off x="0" y="0"/>
            <a:ext cx="9143640" cy="5143320"/>
          </a:xfrm>
          <a:prstGeom prst="rect">
            <a:avLst/>
          </a:prstGeom>
          <a:ln w="0">
            <a:noFill/>
          </a:ln>
        </p:spPr>
      </p:pic>
      <p:sp>
        <p:nvSpPr>
          <p:cNvPr id="85"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Phishing Prevention</a:t>
            </a:r>
            <a:endParaRPr lang="fr-FR" sz="4000" b="0" strike="noStrike" spc="-1">
              <a:solidFill>
                <a:schemeClr val="dk1"/>
              </a:solidFill>
              <a:latin typeface="Arial"/>
            </a:endParaRPr>
          </a:p>
        </p:txBody>
      </p:sp>
      <p:sp>
        <p:nvSpPr>
          <p:cNvPr id="86"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02</a:t>
            </a:r>
            <a:endParaRPr lang="fr-FR" sz="6000" b="0" strike="noStrike" spc="-1">
              <a:solidFill>
                <a:schemeClr val="dk1"/>
              </a:solidFill>
              <a:latin typeface="Arial"/>
            </a:endParaRPr>
          </a:p>
        </p:txBody>
      </p:sp>
      <p:sp>
        <p:nvSpPr>
          <p:cNvPr id="87" name="PlaceHolder 3"/>
          <p:cNvSpPr>
            <a:spLocks noGrp="1"/>
          </p:cNvSpPr>
          <p:nvPr>
            <p:ph type="subTitle"/>
          </p:nvPr>
        </p:nvSpPr>
        <p:spPr>
          <a:xfrm>
            <a:off x="228600" y="4172040"/>
            <a:ext cx="8362440" cy="45719"/>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25000" lnSpcReduction="20000"/>
          </a:bodyPr>
          <a:lstStyle/>
          <a:p>
            <a:pPr indent="0" algn="ctr">
              <a:buNone/>
            </a:pPr>
            <a:r>
              <a:rPr lang="en-US" sz="1600" b="0" strike="noStrike" spc="-1" dirty="0">
                <a:solidFill>
                  <a:schemeClr val="dk1"/>
                </a:solidFill>
                <a:latin typeface="Catamaran"/>
                <a:ea typeface="Catamaran"/>
              </a:rPr>
              <a: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0280" y="2762280"/>
            <a:ext cx="3704760" cy="18856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200" b="1" strike="noStrike" spc="-1">
                <a:solidFill>
                  <a:schemeClr val="dk1"/>
                </a:solidFill>
                <a:latin typeface="Bai Jamjuree"/>
                <a:ea typeface="Bai Jamjuree"/>
              </a:rPr>
              <a:t>Recognizing Phishing Emails</a:t>
            </a:r>
            <a:endParaRPr lang="fr-FR" sz="3200" b="0" strike="noStrike" spc="-1">
              <a:solidFill>
                <a:schemeClr val="dk1"/>
              </a:solidFill>
              <a:latin typeface="Arial"/>
            </a:endParaRPr>
          </a:p>
        </p:txBody>
      </p:sp>
      <p:sp>
        <p:nvSpPr>
          <p:cNvPr id="89" name="PlaceHolder 2"/>
          <p:cNvSpPr>
            <a:spLocks noGrp="1"/>
          </p:cNvSpPr>
          <p:nvPr>
            <p:ph type="subTitle"/>
          </p:nvPr>
        </p:nvSpPr>
        <p:spPr>
          <a:xfrm>
            <a:off x="5210280" y="390600"/>
            <a:ext cx="3704760" cy="22665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1200" b="0" strike="noStrike" spc="-1">
                <a:solidFill>
                  <a:schemeClr val="dk1"/>
                </a:solidFill>
                <a:latin typeface="Catamaran"/>
                <a:ea typeface="Catamaran"/>
              </a:rPr>
              <a:t>Spotting a phishing email isn’t always easy, but there are telltale signs. Look for strange email addresses or generic greetings. If the message has typos or looks poorly designed, that's a red flag! Also, be extra cautious of messages pressing you to click on links or download attachments, especially if they seem urgent.</a:t>
            </a:r>
            <a:endParaRPr lang="en-US" sz="1200" b="0" strike="noStrike" spc="-1">
              <a:solidFill>
                <a:srgbClr val="FFFFFF"/>
              </a:solidFill>
              <a:latin typeface="OpenSymbol"/>
            </a:endParaRPr>
          </a:p>
        </p:txBody>
      </p:sp>
      <p:pic>
        <p:nvPicPr>
          <p:cNvPr id="90" name="Google Shape;173;p36"/>
          <p:cNvPicPr/>
          <p:nvPr/>
        </p:nvPicPr>
        <p:blipFill>
          <a:blip r:embed="rId2"/>
          <a:srcRect l="27239" r="9446"/>
          <a:stretch/>
        </p:blipFill>
        <p:spPr>
          <a:xfrm flipH="1">
            <a:off x="360" y="0"/>
            <a:ext cx="4885920" cy="51433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Fake websites can be tricky to spot, but you can outsmart them! Make sure to check the URL closely for misspellings and ensure it starts with 'https://'—that little padlock icon means it’s secure. If the site looks poorly designed or asks for personal information unnecessarily, it’s best to steer clear.</a:t>
            </a:r>
            <a:endParaRPr lang="en-US" sz="1600" b="0" strike="noStrike" spc="-1">
              <a:solidFill>
                <a:srgbClr val="FFFFFF"/>
              </a:solidFill>
              <a:latin typeface="OpenSymbol"/>
            </a:endParaRPr>
          </a:p>
        </p:txBody>
      </p:sp>
      <p:sp>
        <p:nvSpPr>
          <p:cNvPr id="9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Identifying Fake Websites</a:t>
            </a:r>
            <a:endParaRPr lang="fr-FR" sz="50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487</Words>
  <Application>Microsoft Office PowerPoint</Application>
  <PresentationFormat>On-screen Show (16:9)</PresentationFormat>
  <Paragraphs>24</Paragraphs>
  <Slides>12</Slides>
  <Notes>1</Notes>
  <HiddenSlides>0</HiddenSlides>
  <MMClips>0</MMClips>
  <ScaleCrop>false</ScaleCrop>
  <HeadingPairs>
    <vt:vector size="6" baseType="variant">
      <vt:variant>
        <vt:lpstr>Fonts Used</vt:lpstr>
      </vt:variant>
      <vt:variant>
        <vt:i4>8</vt:i4>
      </vt:variant>
      <vt:variant>
        <vt:lpstr>Theme</vt:lpstr>
      </vt:variant>
      <vt:variant>
        <vt:i4>23</vt:i4>
      </vt:variant>
      <vt:variant>
        <vt:lpstr>Slide Titles</vt:lpstr>
      </vt:variant>
      <vt:variant>
        <vt:i4>12</vt:i4>
      </vt:variant>
    </vt:vector>
  </HeadingPairs>
  <TitlesOfParts>
    <vt:vector size="43" baseType="lpstr">
      <vt:lpstr>Arial</vt:lpstr>
      <vt:lpstr>Arial Black</vt:lpstr>
      <vt:lpstr>Bai Jamjuree</vt:lpstr>
      <vt:lpstr>Calibri</vt:lpstr>
      <vt:lpstr>Catamaran</vt:lpstr>
      <vt:lpstr>OpenSymbol</vt:lpstr>
      <vt:lpstr>Symbol</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Phishing Awareness</vt:lpstr>
      <vt:lpstr>Introduction &gt;&gt;&gt;&gt;&gt;</vt:lpstr>
      <vt:lpstr>Phishing Overview</vt:lpstr>
      <vt:lpstr>Definition of Phishing</vt:lpstr>
      <vt:lpstr>How Phishing Works</vt:lpstr>
      <vt:lpstr>Common Social Engineering Tactics</vt:lpstr>
      <vt:lpstr>Phishing Prevention</vt:lpstr>
      <vt:lpstr>Recognizing Phishing Emails</vt:lpstr>
      <vt:lpstr>Identifying Fake Websites</vt:lpstr>
      <vt:lpstr>Best Practices to Stay Safe</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Vineet Gajbhiye</dc:creator>
  <cp:lastModifiedBy>Vineet Gajbhiye</cp:lastModifiedBy>
  <cp:revision>1</cp:revision>
  <dcterms:modified xsi:type="dcterms:W3CDTF">2025-06-10T17:08:14Z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2025-06-10T16:53:55Z</dcterms:created>
  <dc:creator>Unknown Creator</dc:creator>
  <dc:description/>
  <dc:language>en-US</dc:language>
  <cp:lastModifiedBy>Unknown Creator</cp:lastModifiedBy>
  <dcterms:modified xsi:type="dcterms:W3CDTF">2025-06-10T16:53:55Z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