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Arimo Bold" charset="1" panose="020B0704020202020204"/>
      <p:regular r:id="rId27"/>
    </p:embeddedFont>
    <p:embeddedFont>
      <p:font typeface="Canva Sans Bold" charset="1" panose="020B0803030501040103"/>
      <p:regular r:id="rId28"/>
    </p:embeddedFont>
    <p:embeddedFont>
      <p:font typeface="Poppins" charset="1" panose="00000500000000000000"/>
      <p:regular r:id="rId29"/>
    </p:embeddedFont>
    <p:embeddedFont>
      <p:font typeface="Poppins Bold" charset="1" panose="00000800000000000000"/>
      <p:regular r:id="rId30"/>
    </p:embeddedFont>
    <p:embeddedFont>
      <p:font typeface="Arimo" charset="1" panose="020B0604020202020204"/>
      <p:regular r:id="rId31"/>
    </p:embeddedFont>
    <p:embeddedFont>
      <p:font typeface="IBM Plex Sans" charset="1" panose="020B0503050203000203"/>
      <p:regular r:id="rId32"/>
    </p:embeddedFont>
    <p:embeddedFont>
      <p:font typeface="IBM Plex Sans Bold" charset="1" panose="020B08030502030002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38.png" Type="http://schemas.openxmlformats.org/officeDocument/2006/relationships/image"/><Relationship Id="rId3" Target="../media/image39.png" Type="http://schemas.openxmlformats.org/officeDocument/2006/relationships/image"/><Relationship Id="rId4" Target="../media/image40.png" Type="http://schemas.openxmlformats.org/officeDocument/2006/relationships/image"/><Relationship Id="rId5" Target="../media/image17.pn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9.png" Type="http://schemas.openxmlformats.org/officeDocument/2006/relationships/image"/><Relationship Id="rId9"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4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9.png" Type="http://schemas.openxmlformats.org/officeDocument/2006/relationships/image"/><Relationship Id="rId6" Target="../media/image7.png" Type="http://schemas.openxmlformats.org/officeDocument/2006/relationships/image"/><Relationship Id="rId7" Target="../media/image10.pn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7.png" Type="http://schemas.openxmlformats.org/officeDocument/2006/relationships/image"/><Relationship Id="rId5" Target="../media/image17.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4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10.png" Type="http://schemas.openxmlformats.org/officeDocument/2006/relationships/image"/><Relationship Id="rId7" Target="../media/image43.png" Type="http://schemas.openxmlformats.org/officeDocument/2006/relationships/image"/><Relationship Id="rId8"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17.png" Type="http://schemas.openxmlformats.org/officeDocument/2006/relationships/image"/><Relationship Id="rId7" Target="../media/image10.pn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17.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17.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17.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17.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53.png" Type="http://schemas.openxmlformats.org/officeDocument/2006/relationships/image"/><Relationship Id="rId7" Target="../media/image54.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20.png" Type="http://schemas.openxmlformats.org/officeDocument/2006/relationships/image"/><Relationship Id="rId13" Target="../media/image21.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17.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1.png" Type="http://schemas.openxmlformats.org/officeDocument/2006/relationships/image"/><Relationship Id="rId13" Target="../media/image32.png" Type="http://schemas.openxmlformats.org/officeDocument/2006/relationships/image"/><Relationship Id="rId2" Target="../media/image17.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9.png" Type="http://schemas.openxmlformats.org/officeDocument/2006/relationships/image"/><Relationship Id="rId6" Target="../media/image7.png" Type="http://schemas.openxmlformats.org/officeDocument/2006/relationships/image"/><Relationship Id="rId7" Target="../media/image10.pn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34.png" Type="http://schemas.openxmlformats.org/officeDocument/2006/relationships/image"/><Relationship Id="rId2" Target="../media/image33.png" Type="http://schemas.openxmlformats.org/officeDocument/2006/relationships/image"/><Relationship Id="rId3" Target="../media/image17.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9.png" Type="http://schemas.openxmlformats.org/officeDocument/2006/relationships/image"/><Relationship Id="rId7" Target="../media/image7.png" Type="http://schemas.openxmlformats.org/officeDocument/2006/relationships/image"/><Relationship Id="rId8" Target="../media/image10.pn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2" Target="../media/image35.png" Type="http://schemas.openxmlformats.org/officeDocument/2006/relationships/image"/><Relationship Id="rId3" Target="../media/image17.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9.png" Type="http://schemas.openxmlformats.org/officeDocument/2006/relationships/image"/><Relationship Id="rId7" Target="../media/image7.png" Type="http://schemas.openxmlformats.org/officeDocument/2006/relationships/image"/><Relationship Id="rId8" Target="../media/image10.png" Type="http://schemas.openxmlformats.org/officeDocument/2006/relationships/image"/><Relationship Id="rId9"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2" Target="../media/image36.png" Type="http://schemas.openxmlformats.org/officeDocument/2006/relationships/image"/><Relationship Id="rId3" Target="../media/image17.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9.png" Type="http://schemas.openxmlformats.org/officeDocument/2006/relationships/image"/><Relationship Id="rId7" Target="../media/image7.png" Type="http://schemas.openxmlformats.org/officeDocument/2006/relationships/image"/><Relationship Id="rId8" Target="../media/image10.png" Type="http://schemas.openxmlformats.org/officeDocument/2006/relationships/image"/><Relationship Id="rId9"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2" Target="../media/image37.png" Type="http://schemas.openxmlformats.org/officeDocument/2006/relationships/image"/><Relationship Id="rId3" Target="../media/image17.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9.png" Type="http://schemas.openxmlformats.org/officeDocument/2006/relationships/image"/><Relationship Id="rId7" Target="../media/image7.png" Type="http://schemas.openxmlformats.org/officeDocument/2006/relationships/image"/><Relationship Id="rId8" Target="../media/image10.png" Type="http://schemas.openxmlformats.org/officeDocument/2006/relationships/image"/><Relationship Id="rId9"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2321"/>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14666" r="0" b="-14666"/>
              </a:stretch>
            </a:blipFill>
          </p:spPr>
        </p:sp>
      </p:grpSp>
      <p:grpSp>
        <p:nvGrpSpPr>
          <p:cNvPr name="Group 4" id="4"/>
          <p:cNvGrpSpPr/>
          <p:nvPr/>
        </p:nvGrpSpPr>
        <p:grpSpPr>
          <a:xfrm rot="0">
            <a:off x="0" y="-92321"/>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14666" r="0" b="-14666"/>
              </a:stretch>
            </a:blipFill>
          </p:spPr>
        </p:sp>
      </p:grpSp>
      <p:grpSp>
        <p:nvGrpSpPr>
          <p:cNvPr name="Group 6" id="6"/>
          <p:cNvGrpSpPr/>
          <p:nvPr/>
        </p:nvGrpSpPr>
        <p:grpSpPr>
          <a:xfrm rot="0">
            <a:off x="0" y="-92321"/>
            <a:ext cx="18288000" cy="10287000"/>
            <a:chOff x="0" y="0"/>
            <a:chExt cx="24384000" cy="13716000"/>
          </a:xfrm>
        </p:grpSpPr>
        <p:sp>
          <p:nvSpPr>
            <p:cNvPr name="Freeform 7" id="7"/>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14666" r="0" b="-14666"/>
              </a:stretch>
            </a:blipFill>
          </p:spPr>
        </p:sp>
      </p:grpSp>
      <p:grpSp>
        <p:nvGrpSpPr>
          <p:cNvPr name="Group 8" id="8"/>
          <p:cNvGrpSpPr/>
          <p:nvPr/>
        </p:nvGrpSpPr>
        <p:grpSpPr>
          <a:xfrm rot="0">
            <a:off x="0" y="-92321"/>
            <a:ext cx="18288000" cy="10287000"/>
            <a:chOff x="0" y="0"/>
            <a:chExt cx="24384000" cy="13716000"/>
          </a:xfrm>
        </p:grpSpPr>
        <p:sp>
          <p:nvSpPr>
            <p:cNvPr name="Freeform 9" id="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14666" r="0" b="-14666"/>
              </a:stretch>
            </a:blipFill>
          </p:spPr>
        </p:sp>
      </p:grpSp>
      <p:sp>
        <p:nvSpPr>
          <p:cNvPr name="Freeform 10" id="10"/>
          <p:cNvSpPr/>
          <p:nvPr/>
        </p:nvSpPr>
        <p:spPr>
          <a:xfrm flipH="false" flipV="false" rot="0">
            <a:off x="14733765" y="4764643"/>
            <a:ext cx="2525535" cy="2525535"/>
          </a:xfrm>
          <a:custGeom>
            <a:avLst/>
            <a:gdLst/>
            <a:ahLst/>
            <a:cxnLst/>
            <a:rect r="r" b="b" t="t" l="l"/>
            <a:pathLst>
              <a:path h="2525535" w="2525535">
                <a:moveTo>
                  <a:pt x="0" y="0"/>
                </a:moveTo>
                <a:lnTo>
                  <a:pt x="2525535" y="0"/>
                </a:lnTo>
                <a:lnTo>
                  <a:pt x="2525535" y="2525535"/>
                </a:lnTo>
                <a:lnTo>
                  <a:pt x="0" y="25255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4921780" y="-853416"/>
            <a:ext cx="3749427" cy="3749427"/>
          </a:xfrm>
          <a:custGeom>
            <a:avLst/>
            <a:gdLst/>
            <a:ahLst/>
            <a:cxnLst/>
            <a:rect r="r" b="b" t="t" l="l"/>
            <a:pathLst>
              <a:path h="3749427" w="3749427">
                <a:moveTo>
                  <a:pt x="0" y="0"/>
                </a:moveTo>
                <a:lnTo>
                  <a:pt x="3749427" y="0"/>
                </a:lnTo>
                <a:lnTo>
                  <a:pt x="3749427" y="3749427"/>
                </a:lnTo>
                <a:lnTo>
                  <a:pt x="0" y="3749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3610902" y="2896011"/>
            <a:ext cx="1122863" cy="1122863"/>
          </a:xfrm>
          <a:custGeom>
            <a:avLst/>
            <a:gdLst/>
            <a:ahLst/>
            <a:cxnLst/>
            <a:rect r="r" b="b" t="t" l="l"/>
            <a:pathLst>
              <a:path h="1122863" w="1122863">
                <a:moveTo>
                  <a:pt x="0" y="0"/>
                </a:moveTo>
                <a:lnTo>
                  <a:pt x="1122863" y="0"/>
                </a:lnTo>
                <a:lnTo>
                  <a:pt x="1122863" y="1122863"/>
                </a:lnTo>
                <a:lnTo>
                  <a:pt x="0" y="11228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578925" y="3911835"/>
            <a:ext cx="13031977" cy="1505592"/>
          </a:xfrm>
          <a:prstGeom prst="rect">
            <a:avLst/>
          </a:prstGeom>
        </p:spPr>
        <p:txBody>
          <a:bodyPr anchor="t" rtlCol="false" tIns="0" lIns="0" bIns="0" rIns="0">
            <a:spAutoFit/>
          </a:bodyPr>
          <a:lstStyle/>
          <a:p>
            <a:pPr algn="ctr">
              <a:lnSpc>
                <a:spcPts val="12039"/>
              </a:lnSpc>
            </a:pPr>
            <a:r>
              <a:rPr lang="en-US" sz="8599" b="true">
                <a:solidFill>
                  <a:srgbClr val="012050"/>
                </a:solidFill>
                <a:latin typeface="Arimo Bold"/>
                <a:ea typeface="Arimo Bold"/>
                <a:cs typeface="Arimo Bold"/>
                <a:sym typeface="Arimo Bold"/>
              </a:rPr>
              <a:t>Open IIT - Data Analytics</a:t>
            </a:r>
          </a:p>
        </p:txBody>
      </p:sp>
      <p:sp>
        <p:nvSpPr>
          <p:cNvPr name="TextBox 14" id="14"/>
          <p:cNvSpPr txBox="true"/>
          <p:nvPr/>
        </p:nvSpPr>
        <p:spPr>
          <a:xfrm rot="0">
            <a:off x="15303440" y="571599"/>
            <a:ext cx="2571725" cy="1051796"/>
          </a:xfrm>
          <a:prstGeom prst="rect">
            <a:avLst/>
          </a:prstGeom>
        </p:spPr>
        <p:txBody>
          <a:bodyPr anchor="t" rtlCol="false" tIns="0" lIns="0" bIns="0" rIns="0">
            <a:spAutoFit/>
          </a:bodyPr>
          <a:lstStyle/>
          <a:p>
            <a:pPr algn="ctr">
              <a:lnSpc>
                <a:spcPts val="8619"/>
              </a:lnSpc>
            </a:pPr>
            <a:r>
              <a:rPr lang="en-US" sz="6156" b="true">
                <a:solidFill>
                  <a:srgbClr val="FFFFFF"/>
                </a:solidFill>
                <a:latin typeface="Canva Sans Bold"/>
                <a:ea typeface="Canva Sans Bold"/>
                <a:cs typeface="Canva Sans Bold"/>
                <a:sym typeface="Canva Sans Bold"/>
              </a:rPr>
              <a:t>D-43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75" y="1069141"/>
            <a:ext cx="18287848" cy="9250216"/>
            <a:chOff x="0" y="0"/>
            <a:chExt cx="24383797" cy="12333621"/>
          </a:xfrm>
        </p:grpSpPr>
        <p:sp>
          <p:nvSpPr>
            <p:cNvPr name="Freeform 3" id="3"/>
            <p:cNvSpPr/>
            <p:nvPr/>
          </p:nvSpPr>
          <p:spPr>
            <a:xfrm flipH="false" flipV="false" rot="0">
              <a:off x="0" y="0"/>
              <a:ext cx="24383746" cy="12333605"/>
            </a:xfrm>
            <a:custGeom>
              <a:avLst/>
              <a:gdLst/>
              <a:ahLst/>
              <a:cxnLst/>
              <a:rect r="r" b="b" t="t" l="l"/>
              <a:pathLst>
                <a:path h="12333605" w="24383746">
                  <a:moveTo>
                    <a:pt x="0" y="0"/>
                  </a:moveTo>
                  <a:lnTo>
                    <a:pt x="24383746" y="0"/>
                  </a:lnTo>
                  <a:lnTo>
                    <a:pt x="24383746" y="12333605"/>
                  </a:lnTo>
                  <a:lnTo>
                    <a:pt x="0" y="12333605"/>
                  </a:lnTo>
                  <a:close/>
                </a:path>
              </a:pathLst>
            </a:custGeom>
            <a:solidFill>
              <a:srgbClr val="EFEFEF"/>
            </a:solidFill>
          </p:spPr>
        </p:sp>
      </p:grpSp>
      <p:sp>
        <p:nvSpPr>
          <p:cNvPr name="TextBox 4" id="4"/>
          <p:cNvSpPr txBox="true"/>
          <p:nvPr/>
        </p:nvSpPr>
        <p:spPr>
          <a:xfrm rot="0">
            <a:off x="424946" y="-126061"/>
            <a:ext cx="5089500" cy="832548"/>
          </a:xfrm>
          <a:prstGeom prst="rect">
            <a:avLst/>
          </a:prstGeom>
        </p:spPr>
        <p:txBody>
          <a:bodyPr anchor="t" rtlCol="false" tIns="0" lIns="0" bIns="0" rIns="0">
            <a:spAutoFit/>
          </a:bodyPr>
          <a:lstStyle/>
          <a:p>
            <a:pPr algn="l">
              <a:lnSpc>
                <a:spcPts val="3359"/>
              </a:lnSpc>
            </a:pPr>
          </a:p>
          <a:p>
            <a:pPr algn="l">
              <a:lnSpc>
                <a:spcPts val="3120"/>
              </a:lnSpc>
            </a:pPr>
            <a:r>
              <a:rPr lang="en-US" sz="2600" b="true">
                <a:solidFill>
                  <a:srgbClr val="000000"/>
                </a:solidFill>
                <a:latin typeface="Arimo Bold"/>
                <a:ea typeface="Arimo Bold"/>
                <a:cs typeface="Arimo Bold"/>
                <a:sym typeface="Arimo Bold"/>
              </a:rPr>
              <a:t>DATA PRE-PROCESSING</a:t>
            </a:r>
          </a:p>
        </p:txBody>
      </p:sp>
      <p:sp>
        <p:nvSpPr>
          <p:cNvPr name="TextBox 5" id="5"/>
          <p:cNvSpPr txBox="true"/>
          <p:nvPr/>
        </p:nvSpPr>
        <p:spPr>
          <a:xfrm rot="0">
            <a:off x="487472" y="1574541"/>
            <a:ext cx="17493158" cy="1809648"/>
          </a:xfrm>
          <a:prstGeom prst="rect">
            <a:avLst/>
          </a:prstGeom>
        </p:spPr>
        <p:txBody>
          <a:bodyPr anchor="t" rtlCol="false" tIns="0" lIns="0" bIns="0" rIns="0">
            <a:spAutoFit/>
          </a:bodyPr>
          <a:lstStyle/>
          <a:p>
            <a:pPr algn="l" marL="638200" indent="-319100" lvl="1">
              <a:lnSpc>
                <a:spcPts val="3548"/>
              </a:lnSpc>
              <a:buFont typeface="Arial"/>
              <a:buChar char="•"/>
            </a:pPr>
            <a:r>
              <a:rPr lang="en-US" sz="2956">
                <a:solidFill>
                  <a:srgbClr val="000000"/>
                </a:solidFill>
                <a:latin typeface="Poppins"/>
                <a:ea typeface="Poppins"/>
                <a:cs typeface="Poppins"/>
                <a:sym typeface="Poppins"/>
              </a:rPr>
              <a:t>Most of the flights are delayed as is shown by the graph</a:t>
            </a:r>
            <a:r>
              <a:rPr lang="en-US" b="true" sz="2956">
                <a:solidFill>
                  <a:srgbClr val="000000"/>
                </a:solidFill>
                <a:latin typeface="Poppins Bold"/>
                <a:ea typeface="Poppins Bold"/>
                <a:cs typeface="Poppins Bold"/>
                <a:sym typeface="Poppins Bold"/>
              </a:rPr>
              <a:t> </a:t>
            </a:r>
            <a:r>
              <a:rPr lang="en-US" sz="2956">
                <a:solidFill>
                  <a:srgbClr val="000000"/>
                </a:solidFill>
                <a:latin typeface="Poppins"/>
                <a:ea typeface="Poppins"/>
                <a:cs typeface="Poppins"/>
                <a:sym typeface="Poppins"/>
              </a:rPr>
              <a:t>- Over 85 percent of the flights already depart late which suggest need for optimization in their scheduling, and also the arrival delays show a very high correlation with departure delay, with their correlation being over 97 percent.</a:t>
            </a:r>
          </a:p>
        </p:txBody>
      </p:sp>
      <p:sp>
        <p:nvSpPr>
          <p:cNvPr name="TextBox 6" id="6"/>
          <p:cNvSpPr txBox="true"/>
          <p:nvPr/>
        </p:nvSpPr>
        <p:spPr>
          <a:xfrm rot="0">
            <a:off x="487472" y="3600996"/>
            <a:ext cx="17493158" cy="1809699"/>
          </a:xfrm>
          <a:prstGeom prst="rect">
            <a:avLst/>
          </a:prstGeom>
        </p:spPr>
        <p:txBody>
          <a:bodyPr anchor="t" rtlCol="false" tIns="0" lIns="0" bIns="0" rIns="0">
            <a:spAutoFit/>
          </a:bodyPr>
          <a:lstStyle/>
          <a:p>
            <a:pPr algn="l" marL="638200" indent="-319100" lvl="1">
              <a:lnSpc>
                <a:spcPts val="3547"/>
              </a:lnSpc>
              <a:buFont typeface="Arial"/>
              <a:buChar char="•"/>
            </a:pPr>
            <a:r>
              <a:rPr lang="en-US" sz="2955">
                <a:solidFill>
                  <a:srgbClr val="000000"/>
                </a:solidFill>
                <a:latin typeface="Poppins"/>
                <a:ea typeface="Poppins"/>
                <a:cs typeface="Poppins"/>
                <a:sym typeface="Poppins"/>
              </a:rPr>
              <a:t>Certain airline companies, more notably Southwest Airlines have an</a:t>
            </a:r>
            <a:r>
              <a:rPr lang="en-US" sz="2955">
                <a:solidFill>
                  <a:srgbClr val="000000"/>
                </a:solidFill>
                <a:latin typeface="Poppins"/>
                <a:ea typeface="Poppins"/>
                <a:cs typeface="Poppins"/>
                <a:sym typeface="Poppins"/>
              </a:rPr>
              <a:t> </a:t>
            </a:r>
          </a:p>
          <a:p>
            <a:pPr algn="l">
              <a:lnSpc>
                <a:spcPts val="3547"/>
              </a:lnSpc>
            </a:pPr>
            <a:r>
              <a:rPr lang="en-US" sz="2955">
                <a:solidFill>
                  <a:srgbClr val="000000"/>
                </a:solidFill>
                <a:latin typeface="Poppins"/>
                <a:ea typeface="Poppins"/>
                <a:cs typeface="Poppins"/>
                <a:sym typeface="Poppins"/>
              </a:rPr>
              <a:t>      unusally high departure delay on an average, comprising of nearly 40 </a:t>
            </a:r>
          </a:p>
          <a:p>
            <a:pPr algn="l">
              <a:lnSpc>
                <a:spcPts val="3547"/>
              </a:lnSpc>
            </a:pPr>
            <a:r>
              <a:rPr lang="en-US" sz="2955">
                <a:solidFill>
                  <a:srgbClr val="000000"/>
                </a:solidFill>
                <a:latin typeface="Poppins"/>
                <a:ea typeface="Poppins"/>
                <a:cs typeface="Poppins"/>
                <a:sym typeface="Poppins"/>
              </a:rPr>
              <a:t>      percent of the departure delays.</a:t>
            </a:r>
          </a:p>
          <a:p>
            <a:pPr algn="l">
              <a:lnSpc>
                <a:spcPts val="3548"/>
              </a:lnSpc>
            </a:pPr>
          </a:p>
        </p:txBody>
      </p:sp>
      <p:sp>
        <p:nvSpPr>
          <p:cNvPr name="TextBox 7" id="7"/>
          <p:cNvSpPr txBox="true"/>
          <p:nvPr/>
        </p:nvSpPr>
        <p:spPr>
          <a:xfrm rot="0">
            <a:off x="521775" y="5124450"/>
            <a:ext cx="17493158" cy="1362024"/>
          </a:xfrm>
          <a:prstGeom prst="rect">
            <a:avLst/>
          </a:prstGeom>
        </p:spPr>
        <p:txBody>
          <a:bodyPr anchor="t" rtlCol="false" tIns="0" lIns="0" bIns="0" rIns="0">
            <a:spAutoFit/>
          </a:bodyPr>
          <a:lstStyle/>
          <a:p>
            <a:pPr algn="l" marL="638200" indent="-319100" lvl="1">
              <a:lnSpc>
                <a:spcPts val="3547"/>
              </a:lnSpc>
              <a:buFont typeface="Arial"/>
              <a:buChar char="•"/>
            </a:pPr>
            <a:r>
              <a:rPr lang="en-US" sz="2955">
                <a:solidFill>
                  <a:srgbClr val="000000"/>
                </a:solidFill>
                <a:latin typeface="Poppins"/>
                <a:ea typeface="Poppins"/>
                <a:cs typeface="Poppins"/>
                <a:sym typeface="Poppins"/>
              </a:rPr>
              <a:t>Most of the delay is caused due to Carrier, followed by late aircrafts.</a:t>
            </a:r>
          </a:p>
          <a:p>
            <a:pPr algn="l">
              <a:lnSpc>
                <a:spcPts val="3547"/>
              </a:lnSpc>
            </a:pPr>
            <a:r>
              <a:rPr lang="en-US" sz="2955">
                <a:solidFill>
                  <a:srgbClr val="000000"/>
                </a:solidFill>
                <a:latin typeface="Poppins"/>
                <a:ea typeface="Poppins"/>
                <a:cs typeface="Poppins"/>
                <a:sym typeface="Poppins"/>
              </a:rPr>
              <a:t>      Security reasons are the least cause of flight delays.</a:t>
            </a:r>
          </a:p>
          <a:p>
            <a:pPr algn="l">
              <a:lnSpc>
                <a:spcPts val="3548"/>
              </a:lnSpc>
            </a:pPr>
          </a:p>
        </p:txBody>
      </p:sp>
      <p:pic>
        <p:nvPicPr>
          <p:cNvPr name="Picture 8" id="8"/>
          <p:cNvPicPr>
            <a:picLocks noChangeAspect="true"/>
          </p:cNvPicPr>
          <p:nvPr/>
        </p:nvPicPr>
        <p:blipFill>
          <a:blip r:embed="rId2"/>
          <a:stretch>
            <a:fillRect/>
          </a:stretch>
        </p:blipFill>
        <p:spPr>
          <a:xfrm rot="0">
            <a:off x="1211662" y="6122675"/>
            <a:ext cx="3420682" cy="3420682"/>
          </a:xfrm>
          <a:prstGeom prst="rect">
            <a:avLst/>
          </a:prstGeom>
        </p:spPr>
      </p:pic>
      <p:sp>
        <p:nvSpPr>
          <p:cNvPr name="Freeform 9" id="9"/>
          <p:cNvSpPr/>
          <p:nvPr/>
        </p:nvSpPr>
        <p:spPr>
          <a:xfrm flipH="false" flipV="false" rot="0">
            <a:off x="12440153" y="6229845"/>
            <a:ext cx="4243868" cy="3800309"/>
          </a:xfrm>
          <a:custGeom>
            <a:avLst/>
            <a:gdLst/>
            <a:ahLst/>
            <a:cxnLst/>
            <a:rect r="r" b="b" t="t" l="l"/>
            <a:pathLst>
              <a:path h="3800309" w="4243868">
                <a:moveTo>
                  <a:pt x="0" y="0"/>
                </a:moveTo>
                <a:lnTo>
                  <a:pt x="4243868" y="0"/>
                </a:lnTo>
                <a:lnTo>
                  <a:pt x="4243868" y="3800309"/>
                </a:lnTo>
                <a:lnTo>
                  <a:pt x="0" y="3800309"/>
                </a:lnTo>
                <a:lnTo>
                  <a:pt x="0" y="0"/>
                </a:lnTo>
                <a:close/>
              </a:path>
            </a:pathLst>
          </a:custGeom>
          <a:blipFill>
            <a:blip r:embed="rId3"/>
            <a:stretch>
              <a:fillRect l="0" t="0" r="-2340" b="0"/>
            </a:stretch>
          </a:blipFill>
        </p:spPr>
      </p:sp>
      <p:sp>
        <p:nvSpPr>
          <p:cNvPr name="Freeform 10" id="10"/>
          <p:cNvSpPr/>
          <p:nvPr/>
        </p:nvSpPr>
        <p:spPr>
          <a:xfrm flipH="false" flipV="false" rot="0">
            <a:off x="6060397" y="6069463"/>
            <a:ext cx="5526397" cy="4121073"/>
          </a:xfrm>
          <a:custGeom>
            <a:avLst/>
            <a:gdLst/>
            <a:ahLst/>
            <a:cxnLst/>
            <a:rect r="r" b="b" t="t" l="l"/>
            <a:pathLst>
              <a:path h="4121073" w="5526397">
                <a:moveTo>
                  <a:pt x="0" y="0"/>
                </a:moveTo>
                <a:lnTo>
                  <a:pt x="5526397" y="0"/>
                </a:lnTo>
                <a:lnTo>
                  <a:pt x="5526397" y="4121073"/>
                </a:lnTo>
                <a:lnTo>
                  <a:pt x="0" y="4121073"/>
                </a:lnTo>
                <a:lnTo>
                  <a:pt x="0" y="0"/>
                </a:lnTo>
                <a:close/>
              </a:path>
            </a:pathLst>
          </a:custGeom>
          <a:blipFill>
            <a:blip r:embed="rId4"/>
            <a:stretch>
              <a:fillRect l="-56259" t="0" r="-44442" b="0"/>
            </a:stretch>
          </a:blipFill>
        </p:spPr>
      </p:sp>
      <p:sp>
        <p:nvSpPr>
          <p:cNvPr name="TextBox 11" id="11"/>
          <p:cNvSpPr txBox="true"/>
          <p:nvPr/>
        </p:nvSpPr>
        <p:spPr>
          <a:xfrm rot="0">
            <a:off x="1496719" y="7810048"/>
            <a:ext cx="3120562" cy="467144"/>
          </a:xfrm>
          <a:prstGeom prst="rect">
            <a:avLst/>
          </a:prstGeom>
        </p:spPr>
        <p:txBody>
          <a:bodyPr anchor="t" rtlCol="false" tIns="0" lIns="0" bIns="0" rIns="0">
            <a:spAutoFit/>
          </a:bodyPr>
          <a:lstStyle/>
          <a:p>
            <a:pPr algn="ctr">
              <a:lnSpc>
                <a:spcPts val="1864"/>
              </a:lnSpc>
            </a:pPr>
            <a:r>
              <a:rPr lang="en-US" sz="1332" spc="348">
                <a:solidFill>
                  <a:srgbClr val="FFFFFF"/>
                </a:solidFill>
                <a:latin typeface="IBM Plex Sans"/>
                <a:ea typeface="IBM Plex Sans"/>
                <a:cs typeface="IBM Plex Sans"/>
                <a:sym typeface="IBM Plex Sans"/>
              </a:rPr>
              <a:t>DELAYED</a:t>
            </a:r>
          </a:p>
          <a:p>
            <a:pPr algn="ctr">
              <a:lnSpc>
                <a:spcPts val="1864"/>
              </a:lnSpc>
              <a:spcBef>
                <a:spcPct val="0"/>
              </a:spcBef>
            </a:pPr>
            <a:r>
              <a:rPr lang="en-US" sz="1332" spc="348">
                <a:solidFill>
                  <a:srgbClr val="FFFFFF"/>
                </a:solidFill>
                <a:latin typeface="IBM Plex Sans"/>
                <a:ea typeface="IBM Plex Sans"/>
                <a:cs typeface="IBM Plex Sans"/>
                <a:sym typeface="IBM Plex Sans"/>
              </a:rPr>
              <a:t>88.4%</a:t>
            </a:r>
          </a:p>
        </p:txBody>
      </p:sp>
      <p:grpSp>
        <p:nvGrpSpPr>
          <p:cNvPr name="Group 12" id="12"/>
          <p:cNvGrpSpPr/>
          <p:nvPr/>
        </p:nvGrpSpPr>
        <p:grpSpPr>
          <a:xfrm rot="0">
            <a:off x="15296900" y="2350"/>
            <a:ext cx="2991040" cy="1122616"/>
            <a:chOff x="0" y="0"/>
            <a:chExt cx="3988054" cy="1496822"/>
          </a:xfrm>
        </p:grpSpPr>
        <p:sp>
          <p:nvSpPr>
            <p:cNvPr name="Freeform 13" id="13"/>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4" id="14"/>
          <p:cNvGrpSpPr/>
          <p:nvPr/>
        </p:nvGrpSpPr>
        <p:grpSpPr>
          <a:xfrm rot="0">
            <a:off x="17300800" y="101834"/>
            <a:ext cx="846650" cy="923618"/>
            <a:chOff x="0" y="0"/>
            <a:chExt cx="1128867" cy="1231491"/>
          </a:xfrm>
        </p:grpSpPr>
        <p:sp>
          <p:nvSpPr>
            <p:cNvPr name="Freeform 15" id="15"/>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5"/>
              <a:stretch>
                <a:fillRect l="-216" t="0" r="-213" b="2"/>
              </a:stretch>
            </a:blipFill>
          </p:spPr>
        </p:sp>
      </p:grpSp>
      <p:sp>
        <p:nvSpPr>
          <p:cNvPr name="Freeform 16" id="16"/>
          <p:cNvSpPr/>
          <p:nvPr/>
        </p:nvSpPr>
        <p:spPr>
          <a:xfrm flipH="false" flipV="false" rot="0">
            <a:off x="10210330" y="-87961"/>
            <a:ext cx="8087142" cy="1113267"/>
          </a:xfrm>
          <a:custGeom>
            <a:avLst/>
            <a:gdLst/>
            <a:ahLst/>
            <a:cxnLst/>
            <a:rect r="r" b="b" t="t" l="l"/>
            <a:pathLst>
              <a:path h="1113267" w="8087142">
                <a:moveTo>
                  <a:pt x="0" y="0"/>
                </a:moveTo>
                <a:lnTo>
                  <a:pt x="8087142" y="0"/>
                </a:lnTo>
                <a:lnTo>
                  <a:pt x="8087142" y="1113267"/>
                </a:lnTo>
                <a:lnTo>
                  <a:pt x="0" y="11132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7575381" y="-37814"/>
            <a:ext cx="2691657" cy="1070680"/>
            <a:chOff x="0" y="0"/>
            <a:chExt cx="3588875" cy="1427574"/>
          </a:xfrm>
        </p:grpSpPr>
        <p:sp>
          <p:nvSpPr>
            <p:cNvPr name="Freeform 18" id="18"/>
            <p:cNvSpPr/>
            <p:nvPr/>
          </p:nvSpPr>
          <p:spPr>
            <a:xfrm flipH="false" flipV="false" rot="0">
              <a:off x="0" y="0"/>
              <a:ext cx="3588893" cy="1427607"/>
            </a:xfrm>
            <a:custGeom>
              <a:avLst/>
              <a:gdLst/>
              <a:ahLst/>
              <a:cxnLst/>
              <a:rect r="r" b="b" t="t" l="l"/>
              <a:pathLst>
                <a:path h="1427607" w="3588893">
                  <a:moveTo>
                    <a:pt x="0" y="0"/>
                  </a:moveTo>
                  <a:lnTo>
                    <a:pt x="3588893" y="0"/>
                  </a:lnTo>
                  <a:lnTo>
                    <a:pt x="3588893" y="1427607"/>
                  </a:lnTo>
                  <a:lnTo>
                    <a:pt x="0" y="1427607"/>
                  </a:lnTo>
                  <a:close/>
                </a:path>
              </a:pathLst>
            </a:custGeom>
            <a:solidFill>
              <a:srgbClr val="38B6FF"/>
            </a:solidFill>
          </p:spPr>
        </p:sp>
      </p:grpSp>
      <p:grpSp>
        <p:nvGrpSpPr>
          <p:cNvPr name="Group 19" id="19"/>
          <p:cNvGrpSpPr/>
          <p:nvPr/>
        </p:nvGrpSpPr>
        <p:grpSpPr>
          <a:xfrm rot="0">
            <a:off x="9544965" y="261670"/>
            <a:ext cx="487569" cy="517110"/>
            <a:chOff x="0" y="0"/>
            <a:chExt cx="650092" cy="689480"/>
          </a:xfrm>
        </p:grpSpPr>
        <p:sp>
          <p:nvSpPr>
            <p:cNvPr name="Freeform 20" id="20"/>
            <p:cNvSpPr/>
            <p:nvPr/>
          </p:nvSpPr>
          <p:spPr>
            <a:xfrm flipH="false" flipV="false" rot="0">
              <a:off x="0" y="0"/>
              <a:ext cx="650113" cy="689483"/>
            </a:xfrm>
            <a:custGeom>
              <a:avLst/>
              <a:gdLst/>
              <a:ahLst/>
              <a:cxnLst/>
              <a:rect r="r" b="b" t="t" l="l"/>
              <a:pathLst>
                <a:path h="689483" w="650113">
                  <a:moveTo>
                    <a:pt x="0" y="0"/>
                  </a:moveTo>
                  <a:lnTo>
                    <a:pt x="650113" y="0"/>
                  </a:lnTo>
                  <a:lnTo>
                    <a:pt x="650113" y="689483"/>
                  </a:lnTo>
                  <a:lnTo>
                    <a:pt x="0" y="689483"/>
                  </a:lnTo>
                  <a:lnTo>
                    <a:pt x="0" y="0"/>
                  </a:lnTo>
                  <a:close/>
                </a:path>
              </a:pathLst>
            </a:custGeom>
            <a:blipFill>
              <a:blip r:embed="rId8"/>
              <a:stretch>
                <a:fillRect l="-3029" t="0" r="-3026" b="0"/>
              </a:stretch>
            </a:blipFill>
          </p:spPr>
        </p:sp>
      </p:grpSp>
      <p:grpSp>
        <p:nvGrpSpPr>
          <p:cNvPr name="Group 21" id="21"/>
          <p:cNvGrpSpPr/>
          <p:nvPr/>
        </p:nvGrpSpPr>
        <p:grpSpPr>
          <a:xfrm rot="0">
            <a:off x="10227102" y="-398916"/>
            <a:ext cx="2320180" cy="1424275"/>
            <a:chOff x="0" y="0"/>
            <a:chExt cx="3093573" cy="1899034"/>
          </a:xfrm>
        </p:grpSpPr>
        <p:sp>
          <p:nvSpPr>
            <p:cNvPr name="Freeform 22" id="22"/>
            <p:cNvSpPr/>
            <p:nvPr/>
          </p:nvSpPr>
          <p:spPr>
            <a:xfrm flipH="false" flipV="false" rot="0">
              <a:off x="0" y="0"/>
              <a:ext cx="3093593" cy="1899031"/>
            </a:xfrm>
            <a:custGeom>
              <a:avLst/>
              <a:gdLst/>
              <a:ahLst/>
              <a:cxnLst/>
              <a:rect r="r" b="b" t="t" l="l"/>
              <a:pathLst>
                <a:path h="1899031" w="3093593">
                  <a:moveTo>
                    <a:pt x="0" y="0"/>
                  </a:moveTo>
                  <a:lnTo>
                    <a:pt x="3093593" y="0"/>
                  </a:lnTo>
                  <a:lnTo>
                    <a:pt x="3093593" y="1899031"/>
                  </a:lnTo>
                  <a:lnTo>
                    <a:pt x="0" y="1899031"/>
                  </a:lnTo>
                  <a:close/>
                </a:path>
              </a:pathLst>
            </a:custGeom>
            <a:solidFill>
              <a:srgbClr val="004AAD"/>
            </a:solidFill>
          </p:spPr>
        </p:sp>
      </p:grpSp>
      <p:sp>
        <p:nvSpPr>
          <p:cNvPr name="TextBox 23" id="23"/>
          <p:cNvSpPr txBox="true"/>
          <p:nvPr/>
        </p:nvSpPr>
        <p:spPr>
          <a:xfrm rot="0">
            <a:off x="10141240" y="385686"/>
            <a:ext cx="1846743" cy="273343"/>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EDA</a:t>
            </a:r>
          </a:p>
        </p:txBody>
      </p:sp>
      <p:grpSp>
        <p:nvGrpSpPr>
          <p:cNvPr name="Group 24" id="24"/>
          <p:cNvGrpSpPr/>
          <p:nvPr/>
        </p:nvGrpSpPr>
        <p:grpSpPr>
          <a:xfrm rot="0">
            <a:off x="15597237" y="15101"/>
            <a:ext cx="2691657" cy="1010250"/>
            <a:chOff x="0" y="0"/>
            <a:chExt cx="3588875" cy="1347000"/>
          </a:xfrm>
        </p:grpSpPr>
        <p:sp>
          <p:nvSpPr>
            <p:cNvPr name="Freeform 25" id="25"/>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6" id="26"/>
          <p:cNvSpPr txBox="true"/>
          <p:nvPr/>
        </p:nvSpPr>
        <p:spPr>
          <a:xfrm rot="0">
            <a:off x="15397076" y="265684"/>
            <a:ext cx="2120494"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FORECASTING </a:t>
            </a:r>
          </a:p>
          <a:p>
            <a:pPr algn="ctr">
              <a:lnSpc>
                <a:spcPts val="1942"/>
              </a:lnSpc>
            </a:pPr>
            <a:r>
              <a:rPr lang="en-US" sz="1618" b="true">
                <a:solidFill>
                  <a:srgbClr val="000000"/>
                </a:solidFill>
                <a:latin typeface="Arimo Bold"/>
                <a:ea typeface="Arimo Bold"/>
                <a:cs typeface="Arimo Bold"/>
                <a:sym typeface="Arimo Bold"/>
              </a:rPr>
              <a:t>MODEL</a:t>
            </a:r>
          </a:p>
        </p:txBody>
      </p:sp>
      <p:grpSp>
        <p:nvGrpSpPr>
          <p:cNvPr name="Group 27" id="27"/>
          <p:cNvGrpSpPr/>
          <p:nvPr/>
        </p:nvGrpSpPr>
        <p:grpSpPr>
          <a:xfrm rot="0">
            <a:off x="12718617" y="-7577"/>
            <a:ext cx="2691657" cy="1010250"/>
            <a:chOff x="0" y="0"/>
            <a:chExt cx="3588875" cy="1347000"/>
          </a:xfrm>
        </p:grpSpPr>
        <p:sp>
          <p:nvSpPr>
            <p:cNvPr name="Freeform 28" id="28"/>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9" id="29"/>
          <p:cNvSpPr txBox="true"/>
          <p:nvPr/>
        </p:nvSpPr>
        <p:spPr>
          <a:xfrm rot="0">
            <a:off x="12910388"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PRE-</a:t>
            </a:r>
          </a:p>
          <a:p>
            <a:pPr algn="ctr">
              <a:lnSpc>
                <a:spcPts val="1942"/>
              </a:lnSpc>
            </a:pPr>
            <a:r>
              <a:rPr lang="en-US" sz="1618" b="true">
                <a:solidFill>
                  <a:srgbClr val="000000"/>
                </a:solidFill>
                <a:latin typeface="Arimo Bold"/>
                <a:ea typeface="Arimo Bold"/>
                <a:cs typeface="Arimo Bold"/>
                <a:sym typeface="Arimo Bold"/>
              </a:rPr>
              <a:t>PROCESSING</a:t>
            </a:r>
          </a:p>
        </p:txBody>
      </p:sp>
      <p:grpSp>
        <p:nvGrpSpPr>
          <p:cNvPr name="Group 30" id="30"/>
          <p:cNvGrpSpPr/>
          <p:nvPr/>
        </p:nvGrpSpPr>
        <p:grpSpPr>
          <a:xfrm rot="0">
            <a:off x="14697300" y="184952"/>
            <a:ext cx="667698" cy="708128"/>
            <a:chOff x="0" y="0"/>
            <a:chExt cx="890264" cy="944170"/>
          </a:xfrm>
        </p:grpSpPr>
        <p:sp>
          <p:nvSpPr>
            <p:cNvPr name="Freeform 31" id="31"/>
            <p:cNvSpPr/>
            <p:nvPr/>
          </p:nvSpPr>
          <p:spPr>
            <a:xfrm flipH="false" flipV="false" rot="0">
              <a:off x="0" y="0"/>
              <a:ext cx="890270" cy="944118"/>
            </a:xfrm>
            <a:custGeom>
              <a:avLst/>
              <a:gdLst/>
              <a:ahLst/>
              <a:cxnLst/>
              <a:rect r="r" b="b" t="t" l="l"/>
              <a:pathLst>
                <a:path h="944118" w="890270">
                  <a:moveTo>
                    <a:pt x="0" y="0"/>
                  </a:moveTo>
                  <a:lnTo>
                    <a:pt x="890270" y="0"/>
                  </a:lnTo>
                  <a:lnTo>
                    <a:pt x="890270" y="944118"/>
                  </a:lnTo>
                  <a:lnTo>
                    <a:pt x="0" y="944118"/>
                  </a:lnTo>
                  <a:lnTo>
                    <a:pt x="0" y="0"/>
                  </a:lnTo>
                  <a:close/>
                </a:path>
              </a:pathLst>
            </a:custGeom>
            <a:blipFill>
              <a:blip r:embed="rId9"/>
              <a:stretch>
                <a:fillRect l="-3027" t="0" r="-3026" b="-5"/>
              </a:stretch>
            </a:blipFill>
          </p:spPr>
        </p:sp>
      </p:grpSp>
      <p:grpSp>
        <p:nvGrpSpPr>
          <p:cNvPr name="Group 32" id="32"/>
          <p:cNvGrpSpPr/>
          <p:nvPr/>
        </p:nvGrpSpPr>
        <p:grpSpPr>
          <a:xfrm rot="0">
            <a:off x="17400561" y="104627"/>
            <a:ext cx="761906" cy="831170"/>
            <a:chOff x="0" y="0"/>
            <a:chExt cx="1015875" cy="1108227"/>
          </a:xfrm>
        </p:grpSpPr>
        <p:sp>
          <p:nvSpPr>
            <p:cNvPr name="Freeform 33" id="33"/>
            <p:cNvSpPr/>
            <p:nvPr/>
          </p:nvSpPr>
          <p:spPr>
            <a:xfrm flipH="false" flipV="false" rot="0">
              <a:off x="0" y="0"/>
              <a:ext cx="1015873" cy="1108202"/>
            </a:xfrm>
            <a:custGeom>
              <a:avLst/>
              <a:gdLst/>
              <a:ahLst/>
              <a:cxnLst/>
              <a:rect r="r" b="b" t="t" l="l"/>
              <a:pathLst>
                <a:path h="1108202" w="1015873">
                  <a:moveTo>
                    <a:pt x="0" y="0"/>
                  </a:moveTo>
                  <a:lnTo>
                    <a:pt x="1015873" y="0"/>
                  </a:lnTo>
                  <a:lnTo>
                    <a:pt x="1015873" y="1108202"/>
                  </a:lnTo>
                  <a:lnTo>
                    <a:pt x="0" y="1108202"/>
                  </a:lnTo>
                  <a:lnTo>
                    <a:pt x="0" y="0"/>
                  </a:lnTo>
                  <a:close/>
                </a:path>
              </a:pathLst>
            </a:custGeom>
            <a:blipFill>
              <a:blip r:embed="rId5"/>
              <a:stretch>
                <a:fillRect l="-216" t="0" r="-216" b="-2"/>
              </a:stretch>
            </a:blipFill>
          </p:spPr>
        </p:sp>
      </p:grpSp>
      <p:grpSp>
        <p:nvGrpSpPr>
          <p:cNvPr name="Group 34" id="34"/>
          <p:cNvGrpSpPr/>
          <p:nvPr/>
        </p:nvGrpSpPr>
        <p:grpSpPr>
          <a:xfrm rot="0">
            <a:off x="11586794" y="104627"/>
            <a:ext cx="761906" cy="761906"/>
            <a:chOff x="0" y="0"/>
            <a:chExt cx="1015875" cy="1015875"/>
          </a:xfrm>
        </p:grpSpPr>
        <p:sp>
          <p:nvSpPr>
            <p:cNvPr name="Freeform 35" id="35"/>
            <p:cNvSpPr/>
            <p:nvPr/>
          </p:nvSpPr>
          <p:spPr>
            <a:xfrm flipH="false" flipV="false" rot="0">
              <a:off x="0" y="0"/>
              <a:ext cx="1015873" cy="1015873"/>
            </a:xfrm>
            <a:custGeom>
              <a:avLst/>
              <a:gdLst/>
              <a:ahLst/>
              <a:cxnLst/>
              <a:rect r="r" b="b" t="t" l="l"/>
              <a:pathLst>
                <a:path h="1015873" w="1015873">
                  <a:moveTo>
                    <a:pt x="0" y="0"/>
                  </a:moveTo>
                  <a:lnTo>
                    <a:pt x="1015873" y="0"/>
                  </a:lnTo>
                  <a:lnTo>
                    <a:pt x="1015873" y="1015873"/>
                  </a:lnTo>
                  <a:lnTo>
                    <a:pt x="0" y="1015873"/>
                  </a:lnTo>
                  <a:lnTo>
                    <a:pt x="0" y="0"/>
                  </a:lnTo>
                  <a:close/>
                </a:path>
              </a:pathLst>
            </a:custGeom>
            <a:blipFill>
              <a:blip r:embed="rId10"/>
              <a:stretch>
                <a:fillRect l="0" t="0" r="0" b="0"/>
              </a:stretch>
            </a:blipFill>
          </p:spPr>
        </p:sp>
      </p:grpSp>
      <p:grpSp>
        <p:nvGrpSpPr>
          <p:cNvPr name="Group 36" id="36"/>
          <p:cNvGrpSpPr/>
          <p:nvPr/>
        </p:nvGrpSpPr>
        <p:grpSpPr>
          <a:xfrm rot="0">
            <a:off x="5372725" y="-5662"/>
            <a:ext cx="4161482" cy="1122616"/>
            <a:chOff x="0" y="0"/>
            <a:chExt cx="5548642" cy="1496822"/>
          </a:xfrm>
        </p:grpSpPr>
        <p:sp>
          <p:nvSpPr>
            <p:cNvPr name="Freeform 37" id="37"/>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sp>
        <p:nvSpPr>
          <p:cNvPr name="Freeform 38" id="38"/>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9" id="39"/>
          <p:cNvGrpSpPr/>
          <p:nvPr/>
        </p:nvGrpSpPr>
        <p:grpSpPr>
          <a:xfrm rot="0">
            <a:off x="7433429" y="265925"/>
            <a:ext cx="532809" cy="565091"/>
            <a:chOff x="0" y="0"/>
            <a:chExt cx="722400" cy="766168"/>
          </a:xfrm>
        </p:grpSpPr>
        <p:sp>
          <p:nvSpPr>
            <p:cNvPr name="Freeform 40" id="40"/>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8"/>
              <a:stretch>
                <a:fillRect l="-3029" t="0" r="-3032" b="3"/>
              </a:stretch>
            </a:blipFill>
          </p:spPr>
        </p:sp>
      </p:grpSp>
      <p:grpSp>
        <p:nvGrpSpPr>
          <p:cNvPr name="Group 41" id="41"/>
          <p:cNvGrpSpPr/>
          <p:nvPr/>
        </p:nvGrpSpPr>
        <p:grpSpPr>
          <a:xfrm rot="0">
            <a:off x="8149968" y="40167"/>
            <a:ext cx="2371154" cy="1030224"/>
            <a:chOff x="0" y="0"/>
            <a:chExt cx="3161538" cy="1373632"/>
          </a:xfrm>
        </p:grpSpPr>
        <p:sp>
          <p:nvSpPr>
            <p:cNvPr name="Freeform 42" id="42"/>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grpSp>
        <p:nvGrpSpPr>
          <p:cNvPr name="Group 43" id="43"/>
          <p:cNvGrpSpPr/>
          <p:nvPr/>
        </p:nvGrpSpPr>
        <p:grpSpPr>
          <a:xfrm rot="0">
            <a:off x="14126518" y="-6033"/>
            <a:ext cx="4161482" cy="1122616"/>
            <a:chOff x="0" y="0"/>
            <a:chExt cx="5548642" cy="1496822"/>
          </a:xfrm>
        </p:grpSpPr>
        <p:sp>
          <p:nvSpPr>
            <p:cNvPr name="Freeform 44" id="44"/>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45" id="45"/>
          <p:cNvGrpSpPr/>
          <p:nvPr/>
        </p:nvGrpSpPr>
        <p:grpSpPr>
          <a:xfrm rot="0">
            <a:off x="10927718" y="-31233"/>
            <a:ext cx="2991040" cy="1122616"/>
            <a:chOff x="0" y="0"/>
            <a:chExt cx="3988054" cy="1496822"/>
          </a:xfrm>
        </p:grpSpPr>
        <p:sp>
          <p:nvSpPr>
            <p:cNvPr name="Freeform 46" id="46"/>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47" id="47"/>
          <p:cNvGrpSpPr/>
          <p:nvPr/>
        </p:nvGrpSpPr>
        <p:grpSpPr>
          <a:xfrm rot="0">
            <a:off x="10609754" y="-34559"/>
            <a:ext cx="2654499" cy="1196404"/>
            <a:chOff x="0" y="0"/>
            <a:chExt cx="3480178" cy="1568544"/>
          </a:xfrm>
        </p:grpSpPr>
        <p:sp>
          <p:nvSpPr>
            <p:cNvPr name="Freeform 48" id="48"/>
            <p:cNvSpPr/>
            <p:nvPr/>
          </p:nvSpPr>
          <p:spPr>
            <a:xfrm flipH="false" flipV="false" rot="0">
              <a:off x="0" y="0"/>
              <a:ext cx="3480178" cy="1568544"/>
            </a:xfrm>
            <a:custGeom>
              <a:avLst/>
              <a:gdLst/>
              <a:ahLst/>
              <a:cxnLst/>
              <a:rect r="r" b="b" t="t" l="l"/>
              <a:pathLst>
                <a:path h="1568544" w="3480178">
                  <a:moveTo>
                    <a:pt x="0" y="0"/>
                  </a:moveTo>
                  <a:lnTo>
                    <a:pt x="3480178" y="0"/>
                  </a:lnTo>
                  <a:lnTo>
                    <a:pt x="3480178" y="1568544"/>
                  </a:lnTo>
                  <a:lnTo>
                    <a:pt x="0" y="1568544"/>
                  </a:lnTo>
                  <a:close/>
                </a:path>
              </a:pathLst>
            </a:custGeom>
            <a:solidFill>
              <a:srgbClr val="004AAD"/>
            </a:solidFill>
          </p:spPr>
        </p:sp>
      </p:grpSp>
      <p:sp>
        <p:nvSpPr>
          <p:cNvPr name="TextBox 49" id="49"/>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50" id="50"/>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grpSp>
        <p:nvGrpSpPr>
          <p:cNvPr name="Group 51" id="51"/>
          <p:cNvGrpSpPr/>
          <p:nvPr/>
        </p:nvGrpSpPr>
        <p:grpSpPr>
          <a:xfrm rot="0">
            <a:off x="12463061" y="162201"/>
            <a:ext cx="741964" cy="786890"/>
            <a:chOff x="0" y="0"/>
            <a:chExt cx="989285" cy="1049187"/>
          </a:xfrm>
        </p:grpSpPr>
        <p:sp>
          <p:nvSpPr>
            <p:cNvPr name="Freeform 52" id="52"/>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9"/>
              <a:stretch>
                <a:fillRect l="-3027" t="0" r="-3022" b="-3"/>
              </a:stretch>
            </a:blipFill>
          </p:spPr>
        </p:sp>
      </p:grpSp>
      <p:grpSp>
        <p:nvGrpSpPr>
          <p:cNvPr name="Group 53" id="53"/>
          <p:cNvGrpSpPr/>
          <p:nvPr/>
        </p:nvGrpSpPr>
        <p:grpSpPr>
          <a:xfrm rot="0">
            <a:off x="15233209" y="62353"/>
            <a:ext cx="846650" cy="923618"/>
            <a:chOff x="0" y="0"/>
            <a:chExt cx="1128867" cy="1231491"/>
          </a:xfrm>
        </p:grpSpPr>
        <p:sp>
          <p:nvSpPr>
            <p:cNvPr name="Freeform 54" id="54"/>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5"/>
              <a:stretch>
                <a:fillRect l="-216" t="0" r="-213" b="2"/>
              </a:stretch>
            </a:blipFill>
          </p:spPr>
        </p:sp>
      </p:grpSp>
      <p:grpSp>
        <p:nvGrpSpPr>
          <p:cNvPr name="Group 55" id="55"/>
          <p:cNvGrpSpPr/>
          <p:nvPr/>
        </p:nvGrpSpPr>
        <p:grpSpPr>
          <a:xfrm rot="0">
            <a:off x="9366694" y="119325"/>
            <a:ext cx="846650" cy="846650"/>
            <a:chOff x="0" y="0"/>
            <a:chExt cx="1128867" cy="1128867"/>
          </a:xfrm>
        </p:grpSpPr>
        <p:sp>
          <p:nvSpPr>
            <p:cNvPr name="Freeform 56" id="56"/>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10"/>
              <a:stretch>
                <a:fillRect l="0" t="0" r="3" b="3"/>
              </a:stretch>
            </a:blipFill>
          </p:spPr>
        </p:sp>
      </p:grpSp>
      <p:sp>
        <p:nvSpPr>
          <p:cNvPr name="TextBox 57" id="57"/>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Freeform 58" id="58"/>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59" id="59"/>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60" id="60"/>
          <p:cNvGrpSpPr/>
          <p:nvPr/>
        </p:nvGrpSpPr>
        <p:grpSpPr>
          <a:xfrm rot="0">
            <a:off x="0" y="1055394"/>
            <a:ext cx="5342917" cy="139146"/>
            <a:chOff x="0" y="0"/>
            <a:chExt cx="7123889" cy="185528"/>
          </a:xfrm>
        </p:grpSpPr>
        <p:grpSp>
          <p:nvGrpSpPr>
            <p:cNvPr name="Group 61" id="61"/>
            <p:cNvGrpSpPr/>
            <p:nvPr/>
          </p:nvGrpSpPr>
          <p:grpSpPr>
            <a:xfrm rot="0">
              <a:off x="0" y="0"/>
              <a:ext cx="6429629" cy="185528"/>
              <a:chOff x="0" y="0"/>
              <a:chExt cx="6429629" cy="185528"/>
            </a:xfrm>
          </p:grpSpPr>
          <p:sp>
            <p:nvSpPr>
              <p:cNvPr name="Freeform 62" id="62"/>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63" id="63"/>
            <p:cNvGrpSpPr/>
            <p:nvPr/>
          </p:nvGrpSpPr>
          <p:grpSpPr>
            <a:xfrm rot="0">
              <a:off x="2997532" y="6331"/>
              <a:ext cx="4126357" cy="179197"/>
              <a:chOff x="0" y="0"/>
              <a:chExt cx="4126357" cy="179197"/>
            </a:xfrm>
          </p:grpSpPr>
          <p:sp>
            <p:nvSpPr>
              <p:cNvPr name="Freeform 64" id="64"/>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grpSp>
        <p:nvGrpSpPr>
          <p:cNvPr name="Group 65" id="65"/>
          <p:cNvGrpSpPr/>
          <p:nvPr/>
        </p:nvGrpSpPr>
        <p:grpSpPr>
          <a:xfrm rot="0">
            <a:off x="10609754" y="1055394"/>
            <a:ext cx="2654499" cy="121198"/>
            <a:chOff x="0" y="0"/>
            <a:chExt cx="3931229" cy="179490"/>
          </a:xfrm>
        </p:grpSpPr>
        <p:sp>
          <p:nvSpPr>
            <p:cNvPr name="Freeform 66" id="66"/>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2030" y="1042752"/>
            <a:ext cx="16863541" cy="8633408"/>
            <a:chOff x="0" y="0"/>
            <a:chExt cx="22484721" cy="11511211"/>
          </a:xfrm>
        </p:grpSpPr>
        <p:sp>
          <p:nvSpPr>
            <p:cNvPr name="Freeform 3" id="3"/>
            <p:cNvSpPr/>
            <p:nvPr/>
          </p:nvSpPr>
          <p:spPr>
            <a:xfrm flipH="false" flipV="false" rot="0">
              <a:off x="0" y="0"/>
              <a:ext cx="22484714" cy="11511211"/>
            </a:xfrm>
            <a:custGeom>
              <a:avLst/>
              <a:gdLst/>
              <a:ahLst/>
              <a:cxnLst/>
              <a:rect r="r" b="b" t="t" l="l"/>
              <a:pathLst>
                <a:path h="11511211" w="22484714">
                  <a:moveTo>
                    <a:pt x="0" y="0"/>
                  </a:moveTo>
                  <a:lnTo>
                    <a:pt x="22484714" y="0"/>
                  </a:lnTo>
                  <a:lnTo>
                    <a:pt x="22484714" y="11511211"/>
                  </a:lnTo>
                  <a:lnTo>
                    <a:pt x="0" y="11511211"/>
                  </a:lnTo>
                  <a:close/>
                </a:path>
              </a:pathLst>
            </a:custGeom>
            <a:solidFill>
              <a:srgbClr val="EFEFEF"/>
            </a:solidFill>
          </p:spPr>
        </p:sp>
      </p:grpSp>
      <p:sp>
        <p:nvSpPr>
          <p:cNvPr name="TextBox 4" id="4"/>
          <p:cNvSpPr txBox="true"/>
          <p:nvPr/>
        </p:nvSpPr>
        <p:spPr>
          <a:xfrm rot="0">
            <a:off x="1465214" y="1753273"/>
            <a:ext cx="15551547" cy="1241982"/>
          </a:xfrm>
          <a:prstGeom prst="rect">
            <a:avLst/>
          </a:prstGeom>
        </p:spPr>
        <p:txBody>
          <a:bodyPr anchor="t" rtlCol="false" tIns="0" lIns="0" bIns="0" rIns="0">
            <a:spAutoFit/>
          </a:bodyPr>
          <a:lstStyle/>
          <a:p>
            <a:pPr algn="l">
              <a:lnSpc>
                <a:spcPts val="3265"/>
              </a:lnSpc>
            </a:pPr>
            <a:r>
              <a:rPr lang="en-US" sz="2721">
                <a:solidFill>
                  <a:srgbClr val="000000"/>
                </a:solidFill>
                <a:latin typeface="Poppins"/>
                <a:ea typeface="Poppins"/>
                <a:cs typeface="Poppins"/>
                <a:sym typeface="Poppins"/>
              </a:rPr>
              <a:t> Ce</a:t>
            </a:r>
            <a:r>
              <a:rPr lang="en-US" sz="2721">
                <a:solidFill>
                  <a:srgbClr val="000000"/>
                </a:solidFill>
                <a:latin typeface="Poppins"/>
                <a:ea typeface="Poppins"/>
                <a:cs typeface="Poppins"/>
                <a:sym typeface="Poppins"/>
              </a:rPr>
              <a:t>rtain airline companies, more notably South-west Airlines have an unusally high departure delay on an average, comprising of nearly 40 percent of the departure delays.</a:t>
            </a:r>
          </a:p>
          <a:p>
            <a:pPr algn="l">
              <a:lnSpc>
                <a:spcPts val="3265"/>
              </a:lnSpc>
            </a:pPr>
          </a:p>
        </p:txBody>
      </p:sp>
      <p:sp>
        <p:nvSpPr>
          <p:cNvPr name="Freeform 5" id="5"/>
          <p:cNvSpPr/>
          <p:nvPr/>
        </p:nvSpPr>
        <p:spPr>
          <a:xfrm flipH="false" flipV="false" rot="0">
            <a:off x="1558906" y="3252429"/>
            <a:ext cx="15364163" cy="5394439"/>
          </a:xfrm>
          <a:custGeom>
            <a:avLst/>
            <a:gdLst/>
            <a:ahLst/>
            <a:cxnLst/>
            <a:rect r="r" b="b" t="t" l="l"/>
            <a:pathLst>
              <a:path h="5394439" w="15364163">
                <a:moveTo>
                  <a:pt x="0" y="0"/>
                </a:moveTo>
                <a:lnTo>
                  <a:pt x="15364163" y="0"/>
                </a:lnTo>
                <a:lnTo>
                  <a:pt x="15364163" y="5394439"/>
                </a:lnTo>
                <a:lnTo>
                  <a:pt x="0" y="5394439"/>
                </a:lnTo>
                <a:lnTo>
                  <a:pt x="0" y="0"/>
                </a:lnTo>
                <a:close/>
              </a:path>
            </a:pathLst>
          </a:custGeom>
          <a:blipFill>
            <a:blip r:embed="rId2"/>
            <a:stretch>
              <a:fillRect l="0" t="-527" r="0" b="-463"/>
            </a:stretch>
          </a:blipFill>
        </p:spPr>
      </p:sp>
      <p:sp>
        <p:nvSpPr>
          <p:cNvPr name="TextBox 6" id="6"/>
          <p:cNvSpPr txBox="true"/>
          <p:nvPr/>
        </p:nvSpPr>
        <p:spPr>
          <a:xfrm rot="0">
            <a:off x="424946" y="-126061"/>
            <a:ext cx="5089500" cy="832548"/>
          </a:xfrm>
          <a:prstGeom prst="rect">
            <a:avLst/>
          </a:prstGeom>
        </p:spPr>
        <p:txBody>
          <a:bodyPr anchor="t" rtlCol="false" tIns="0" lIns="0" bIns="0" rIns="0">
            <a:spAutoFit/>
          </a:bodyPr>
          <a:lstStyle/>
          <a:p>
            <a:pPr algn="l">
              <a:lnSpc>
                <a:spcPts val="3359"/>
              </a:lnSpc>
            </a:pPr>
          </a:p>
          <a:p>
            <a:pPr algn="l">
              <a:lnSpc>
                <a:spcPts val="3120"/>
              </a:lnSpc>
            </a:pPr>
            <a:r>
              <a:rPr lang="en-US" sz="2600" b="true">
                <a:solidFill>
                  <a:srgbClr val="000000"/>
                </a:solidFill>
                <a:latin typeface="Arimo Bold"/>
                <a:ea typeface="Arimo Bold"/>
                <a:cs typeface="Arimo Bold"/>
                <a:sym typeface="Arimo Bold"/>
              </a:rPr>
              <a:t>DATA PRE-PROCESSING</a:t>
            </a:r>
          </a:p>
        </p:txBody>
      </p:sp>
      <p:grpSp>
        <p:nvGrpSpPr>
          <p:cNvPr name="Group 7" id="7"/>
          <p:cNvGrpSpPr/>
          <p:nvPr/>
        </p:nvGrpSpPr>
        <p:grpSpPr>
          <a:xfrm rot="0">
            <a:off x="15296900" y="2350"/>
            <a:ext cx="2991040" cy="1122616"/>
            <a:chOff x="0" y="0"/>
            <a:chExt cx="3988054" cy="1496822"/>
          </a:xfrm>
        </p:grpSpPr>
        <p:sp>
          <p:nvSpPr>
            <p:cNvPr name="Freeform 8" id="8"/>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Freeform 9" id="9"/>
          <p:cNvSpPr/>
          <p:nvPr/>
        </p:nvSpPr>
        <p:spPr>
          <a:xfrm flipH="false" flipV="false" rot="0">
            <a:off x="10210330" y="-87961"/>
            <a:ext cx="8087142" cy="1113267"/>
          </a:xfrm>
          <a:custGeom>
            <a:avLst/>
            <a:gdLst/>
            <a:ahLst/>
            <a:cxnLst/>
            <a:rect r="r" b="b" t="t" l="l"/>
            <a:pathLst>
              <a:path h="1113267" w="8087142">
                <a:moveTo>
                  <a:pt x="0" y="0"/>
                </a:moveTo>
                <a:lnTo>
                  <a:pt x="8087142" y="0"/>
                </a:lnTo>
                <a:lnTo>
                  <a:pt x="8087142" y="1113267"/>
                </a:lnTo>
                <a:lnTo>
                  <a:pt x="0" y="11132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7575381" y="-37814"/>
            <a:ext cx="2691657" cy="1070680"/>
            <a:chOff x="0" y="0"/>
            <a:chExt cx="3588875" cy="1427574"/>
          </a:xfrm>
        </p:grpSpPr>
        <p:sp>
          <p:nvSpPr>
            <p:cNvPr name="Freeform 11" id="11"/>
            <p:cNvSpPr/>
            <p:nvPr/>
          </p:nvSpPr>
          <p:spPr>
            <a:xfrm flipH="false" flipV="false" rot="0">
              <a:off x="0" y="0"/>
              <a:ext cx="3588893" cy="1427607"/>
            </a:xfrm>
            <a:custGeom>
              <a:avLst/>
              <a:gdLst/>
              <a:ahLst/>
              <a:cxnLst/>
              <a:rect r="r" b="b" t="t" l="l"/>
              <a:pathLst>
                <a:path h="1427607" w="3588893">
                  <a:moveTo>
                    <a:pt x="0" y="0"/>
                  </a:moveTo>
                  <a:lnTo>
                    <a:pt x="3588893" y="0"/>
                  </a:lnTo>
                  <a:lnTo>
                    <a:pt x="3588893" y="1427607"/>
                  </a:lnTo>
                  <a:lnTo>
                    <a:pt x="0" y="1427607"/>
                  </a:lnTo>
                  <a:close/>
                </a:path>
              </a:pathLst>
            </a:custGeom>
            <a:solidFill>
              <a:srgbClr val="38B6FF"/>
            </a:solidFill>
          </p:spPr>
        </p:sp>
      </p:grpSp>
      <p:grpSp>
        <p:nvGrpSpPr>
          <p:cNvPr name="Group 12" id="12"/>
          <p:cNvGrpSpPr/>
          <p:nvPr/>
        </p:nvGrpSpPr>
        <p:grpSpPr>
          <a:xfrm rot="0">
            <a:off x="9544965" y="261670"/>
            <a:ext cx="487569" cy="517110"/>
            <a:chOff x="0" y="0"/>
            <a:chExt cx="650092" cy="689480"/>
          </a:xfrm>
        </p:grpSpPr>
        <p:sp>
          <p:nvSpPr>
            <p:cNvPr name="Freeform 13" id="13"/>
            <p:cNvSpPr/>
            <p:nvPr/>
          </p:nvSpPr>
          <p:spPr>
            <a:xfrm flipH="false" flipV="false" rot="0">
              <a:off x="0" y="0"/>
              <a:ext cx="650113" cy="689483"/>
            </a:xfrm>
            <a:custGeom>
              <a:avLst/>
              <a:gdLst/>
              <a:ahLst/>
              <a:cxnLst/>
              <a:rect r="r" b="b" t="t" l="l"/>
              <a:pathLst>
                <a:path h="689483" w="650113">
                  <a:moveTo>
                    <a:pt x="0" y="0"/>
                  </a:moveTo>
                  <a:lnTo>
                    <a:pt x="650113" y="0"/>
                  </a:lnTo>
                  <a:lnTo>
                    <a:pt x="650113" y="689483"/>
                  </a:lnTo>
                  <a:lnTo>
                    <a:pt x="0" y="689483"/>
                  </a:lnTo>
                  <a:lnTo>
                    <a:pt x="0" y="0"/>
                  </a:lnTo>
                  <a:close/>
                </a:path>
              </a:pathLst>
            </a:custGeom>
            <a:blipFill>
              <a:blip r:embed="rId5"/>
              <a:stretch>
                <a:fillRect l="-3029" t="0" r="-3026" b="0"/>
              </a:stretch>
            </a:blipFill>
          </p:spPr>
        </p:sp>
      </p:grpSp>
      <p:grpSp>
        <p:nvGrpSpPr>
          <p:cNvPr name="Group 14" id="14"/>
          <p:cNvGrpSpPr/>
          <p:nvPr/>
        </p:nvGrpSpPr>
        <p:grpSpPr>
          <a:xfrm rot="0">
            <a:off x="10227102" y="-398916"/>
            <a:ext cx="2320180" cy="1424275"/>
            <a:chOff x="0" y="0"/>
            <a:chExt cx="3093573" cy="1899034"/>
          </a:xfrm>
        </p:grpSpPr>
        <p:sp>
          <p:nvSpPr>
            <p:cNvPr name="Freeform 15" id="15"/>
            <p:cNvSpPr/>
            <p:nvPr/>
          </p:nvSpPr>
          <p:spPr>
            <a:xfrm flipH="false" flipV="false" rot="0">
              <a:off x="0" y="0"/>
              <a:ext cx="3093593" cy="1899031"/>
            </a:xfrm>
            <a:custGeom>
              <a:avLst/>
              <a:gdLst/>
              <a:ahLst/>
              <a:cxnLst/>
              <a:rect r="r" b="b" t="t" l="l"/>
              <a:pathLst>
                <a:path h="1899031" w="3093593">
                  <a:moveTo>
                    <a:pt x="0" y="0"/>
                  </a:moveTo>
                  <a:lnTo>
                    <a:pt x="3093593" y="0"/>
                  </a:lnTo>
                  <a:lnTo>
                    <a:pt x="3093593" y="1899031"/>
                  </a:lnTo>
                  <a:lnTo>
                    <a:pt x="0" y="1899031"/>
                  </a:lnTo>
                  <a:close/>
                </a:path>
              </a:pathLst>
            </a:custGeom>
            <a:solidFill>
              <a:srgbClr val="004AAD"/>
            </a:solidFill>
          </p:spPr>
        </p:sp>
      </p:grpSp>
      <p:sp>
        <p:nvSpPr>
          <p:cNvPr name="TextBox 16" id="16"/>
          <p:cNvSpPr txBox="true"/>
          <p:nvPr/>
        </p:nvSpPr>
        <p:spPr>
          <a:xfrm rot="0">
            <a:off x="10141240" y="385686"/>
            <a:ext cx="1846743" cy="273343"/>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EDA</a:t>
            </a:r>
          </a:p>
        </p:txBody>
      </p:sp>
      <p:grpSp>
        <p:nvGrpSpPr>
          <p:cNvPr name="Group 17" id="17"/>
          <p:cNvGrpSpPr/>
          <p:nvPr/>
        </p:nvGrpSpPr>
        <p:grpSpPr>
          <a:xfrm rot="0">
            <a:off x="15597237" y="15101"/>
            <a:ext cx="2691657" cy="1010250"/>
            <a:chOff x="0" y="0"/>
            <a:chExt cx="3588875" cy="1347000"/>
          </a:xfrm>
        </p:grpSpPr>
        <p:sp>
          <p:nvSpPr>
            <p:cNvPr name="Freeform 18" id="18"/>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19" id="19"/>
          <p:cNvSpPr txBox="true"/>
          <p:nvPr/>
        </p:nvSpPr>
        <p:spPr>
          <a:xfrm rot="0">
            <a:off x="15397076" y="265684"/>
            <a:ext cx="2120494"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FORECASTING </a:t>
            </a:r>
          </a:p>
          <a:p>
            <a:pPr algn="ctr">
              <a:lnSpc>
                <a:spcPts val="1942"/>
              </a:lnSpc>
            </a:pPr>
            <a:r>
              <a:rPr lang="en-US" sz="1618" b="true">
                <a:solidFill>
                  <a:srgbClr val="000000"/>
                </a:solidFill>
                <a:latin typeface="Arimo Bold"/>
                <a:ea typeface="Arimo Bold"/>
                <a:cs typeface="Arimo Bold"/>
                <a:sym typeface="Arimo Bold"/>
              </a:rPr>
              <a:t>MODEL</a:t>
            </a:r>
          </a:p>
        </p:txBody>
      </p:sp>
      <p:grpSp>
        <p:nvGrpSpPr>
          <p:cNvPr name="Group 20" id="20"/>
          <p:cNvGrpSpPr/>
          <p:nvPr/>
        </p:nvGrpSpPr>
        <p:grpSpPr>
          <a:xfrm rot="0">
            <a:off x="12718617" y="-7577"/>
            <a:ext cx="2691657" cy="1010250"/>
            <a:chOff x="0" y="0"/>
            <a:chExt cx="3588875" cy="1347000"/>
          </a:xfrm>
        </p:grpSpPr>
        <p:sp>
          <p:nvSpPr>
            <p:cNvPr name="Freeform 21" id="21"/>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2" id="22"/>
          <p:cNvSpPr txBox="true"/>
          <p:nvPr/>
        </p:nvSpPr>
        <p:spPr>
          <a:xfrm rot="0">
            <a:off x="12910388"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PRE-</a:t>
            </a:r>
          </a:p>
          <a:p>
            <a:pPr algn="ctr">
              <a:lnSpc>
                <a:spcPts val="1942"/>
              </a:lnSpc>
            </a:pPr>
            <a:r>
              <a:rPr lang="en-US" sz="1618" b="true">
                <a:solidFill>
                  <a:srgbClr val="000000"/>
                </a:solidFill>
                <a:latin typeface="Arimo Bold"/>
                <a:ea typeface="Arimo Bold"/>
                <a:cs typeface="Arimo Bold"/>
                <a:sym typeface="Arimo Bold"/>
              </a:rPr>
              <a:t>PROCESSING</a:t>
            </a:r>
          </a:p>
        </p:txBody>
      </p:sp>
      <p:grpSp>
        <p:nvGrpSpPr>
          <p:cNvPr name="Group 23" id="23"/>
          <p:cNvGrpSpPr/>
          <p:nvPr/>
        </p:nvGrpSpPr>
        <p:grpSpPr>
          <a:xfrm rot="0">
            <a:off x="14697300" y="184952"/>
            <a:ext cx="667698" cy="708128"/>
            <a:chOff x="0" y="0"/>
            <a:chExt cx="890264" cy="944170"/>
          </a:xfrm>
        </p:grpSpPr>
        <p:sp>
          <p:nvSpPr>
            <p:cNvPr name="Freeform 24" id="24"/>
            <p:cNvSpPr/>
            <p:nvPr/>
          </p:nvSpPr>
          <p:spPr>
            <a:xfrm flipH="false" flipV="false" rot="0">
              <a:off x="0" y="0"/>
              <a:ext cx="890270" cy="944118"/>
            </a:xfrm>
            <a:custGeom>
              <a:avLst/>
              <a:gdLst/>
              <a:ahLst/>
              <a:cxnLst/>
              <a:rect r="r" b="b" t="t" l="l"/>
              <a:pathLst>
                <a:path h="944118" w="890270">
                  <a:moveTo>
                    <a:pt x="0" y="0"/>
                  </a:moveTo>
                  <a:lnTo>
                    <a:pt x="890270" y="0"/>
                  </a:lnTo>
                  <a:lnTo>
                    <a:pt x="890270" y="944118"/>
                  </a:lnTo>
                  <a:lnTo>
                    <a:pt x="0" y="944118"/>
                  </a:lnTo>
                  <a:lnTo>
                    <a:pt x="0" y="0"/>
                  </a:lnTo>
                  <a:close/>
                </a:path>
              </a:pathLst>
            </a:custGeom>
            <a:blipFill>
              <a:blip r:embed="rId6"/>
              <a:stretch>
                <a:fillRect l="-3027" t="0" r="-3026" b="-5"/>
              </a:stretch>
            </a:blipFill>
          </p:spPr>
        </p:sp>
      </p:grpSp>
      <p:grpSp>
        <p:nvGrpSpPr>
          <p:cNvPr name="Group 25" id="25"/>
          <p:cNvGrpSpPr/>
          <p:nvPr/>
        </p:nvGrpSpPr>
        <p:grpSpPr>
          <a:xfrm rot="0">
            <a:off x="11586794" y="104627"/>
            <a:ext cx="761906" cy="761906"/>
            <a:chOff x="0" y="0"/>
            <a:chExt cx="1015875" cy="1015875"/>
          </a:xfrm>
        </p:grpSpPr>
        <p:sp>
          <p:nvSpPr>
            <p:cNvPr name="Freeform 26" id="26"/>
            <p:cNvSpPr/>
            <p:nvPr/>
          </p:nvSpPr>
          <p:spPr>
            <a:xfrm flipH="false" flipV="false" rot="0">
              <a:off x="0" y="0"/>
              <a:ext cx="1015873" cy="1015873"/>
            </a:xfrm>
            <a:custGeom>
              <a:avLst/>
              <a:gdLst/>
              <a:ahLst/>
              <a:cxnLst/>
              <a:rect r="r" b="b" t="t" l="l"/>
              <a:pathLst>
                <a:path h="1015873" w="1015873">
                  <a:moveTo>
                    <a:pt x="0" y="0"/>
                  </a:moveTo>
                  <a:lnTo>
                    <a:pt x="1015873" y="0"/>
                  </a:lnTo>
                  <a:lnTo>
                    <a:pt x="1015873" y="1015873"/>
                  </a:lnTo>
                  <a:lnTo>
                    <a:pt x="0" y="1015873"/>
                  </a:lnTo>
                  <a:lnTo>
                    <a:pt x="0" y="0"/>
                  </a:lnTo>
                  <a:close/>
                </a:path>
              </a:pathLst>
            </a:custGeom>
            <a:blipFill>
              <a:blip r:embed="rId7"/>
              <a:stretch>
                <a:fillRect l="0" t="0" r="0" b="0"/>
              </a:stretch>
            </a:blipFill>
          </p:spPr>
        </p:sp>
      </p:grpSp>
      <p:grpSp>
        <p:nvGrpSpPr>
          <p:cNvPr name="Group 27" id="27"/>
          <p:cNvGrpSpPr/>
          <p:nvPr/>
        </p:nvGrpSpPr>
        <p:grpSpPr>
          <a:xfrm rot="0">
            <a:off x="5342917" y="-5662"/>
            <a:ext cx="4161482" cy="1122616"/>
            <a:chOff x="0" y="0"/>
            <a:chExt cx="5548642" cy="1496822"/>
          </a:xfrm>
        </p:grpSpPr>
        <p:sp>
          <p:nvSpPr>
            <p:cNvPr name="Freeform 28" id="28"/>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sp>
        <p:nvSpPr>
          <p:cNvPr name="Freeform 29" id="29"/>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0" id="30"/>
          <p:cNvGrpSpPr/>
          <p:nvPr/>
        </p:nvGrpSpPr>
        <p:grpSpPr>
          <a:xfrm rot="0">
            <a:off x="7295621" y="225761"/>
            <a:ext cx="541800" cy="574626"/>
            <a:chOff x="0" y="0"/>
            <a:chExt cx="722400" cy="766168"/>
          </a:xfrm>
        </p:grpSpPr>
        <p:sp>
          <p:nvSpPr>
            <p:cNvPr name="Freeform 31" id="31"/>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5"/>
              <a:stretch>
                <a:fillRect l="-3029" t="0" r="-3032" b="3"/>
              </a:stretch>
            </a:blipFill>
          </p:spPr>
        </p:sp>
      </p:grpSp>
      <p:grpSp>
        <p:nvGrpSpPr>
          <p:cNvPr name="Group 32" id="32"/>
          <p:cNvGrpSpPr/>
          <p:nvPr/>
        </p:nvGrpSpPr>
        <p:grpSpPr>
          <a:xfrm rot="0">
            <a:off x="8149968" y="40167"/>
            <a:ext cx="2371154" cy="1030224"/>
            <a:chOff x="0" y="0"/>
            <a:chExt cx="3161538" cy="1373632"/>
          </a:xfrm>
        </p:grpSpPr>
        <p:sp>
          <p:nvSpPr>
            <p:cNvPr name="Freeform 33" id="33"/>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34" id="34"/>
          <p:cNvSpPr txBox="true"/>
          <p:nvPr/>
        </p:nvSpPr>
        <p:spPr>
          <a:xfrm rot="0">
            <a:off x="7536640" y="401733"/>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35" id="35"/>
          <p:cNvGrpSpPr/>
          <p:nvPr/>
        </p:nvGrpSpPr>
        <p:grpSpPr>
          <a:xfrm rot="0">
            <a:off x="14126518" y="-6033"/>
            <a:ext cx="4161482" cy="1122616"/>
            <a:chOff x="0" y="0"/>
            <a:chExt cx="5548642" cy="1496822"/>
          </a:xfrm>
        </p:grpSpPr>
        <p:sp>
          <p:nvSpPr>
            <p:cNvPr name="Freeform 36" id="36"/>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37" id="37"/>
          <p:cNvGrpSpPr/>
          <p:nvPr/>
        </p:nvGrpSpPr>
        <p:grpSpPr>
          <a:xfrm rot="0">
            <a:off x="10927718" y="-31233"/>
            <a:ext cx="2991040" cy="1122616"/>
            <a:chOff x="0" y="0"/>
            <a:chExt cx="3988054" cy="1496822"/>
          </a:xfrm>
        </p:grpSpPr>
        <p:sp>
          <p:nvSpPr>
            <p:cNvPr name="Freeform 38" id="38"/>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39" id="39"/>
          <p:cNvGrpSpPr/>
          <p:nvPr/>
        </p:nvGrpSpPr>
        <p:grpSpPr>
          <a:xfrm rot="0">
            <a:off x="10609754" y="-34559"/>
            <a:ext cx="2654499" cy="1196404"/>
            <a:chOff x="0" y="0"/>
            <a:chExt cx="3480178" cy="1568544"/>
          </a:xfrm>
        </p:grpSpPr>
        <p:sp>
          <p:nvSpPr>
            <p:cNvPr name="Freeform 40" id="40"/>
            <p:cNvSpPr/>
            <p:nvPr/>
          </p:nvSpPr>
          <p:spPr>
            <a:xfrm flipH="false" flipV="false" rot="0">
              <a:off x="0" y="0"/>
              <a:ext cx="3480178" cy="1568544"/>
            </a:xfrm>
            <a:custGeom>
              <a:avLst/>
              <a:gdLst/>
              <a:ahLst/>
              <a:cxnLst/>
              <a:rect r="r" b="b" t="t" l="l"/>
              <a:pathLst>
                <a:path h="1568544" w="3480178">
                  <a:moveTo>
                    <a:pt x="0" y="0"/>
                  </a:moveTo>
                  <a:lnTo>
                    <a:pt x="3480178" y="0"/>
                  </a:lnTo>
                  <a:lnTo>
                    <a:pt x="3480178" y="1568544"/>
                  </a:lnTo>
                  <a:lnTo>
                    <a:pt x="0" y="1568544"/>
                  </a:lnTo>
                  <a:close/>
                </a:path>
              </a:pathLst>
            </a:custGeom>
            <a:solidFill>
              <a:srgbClr val="004AAD"/>
            </a:solidFill>
          </p:spPr>
        </p:sp>
      </p:grpSp>
      <p:sp>
        <p:nvSpPr>
          <p:cNvPr name="TextBox 41" id="41"/>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42" id="42"/>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grpSp>
        <p:nvGrpSpPr>
          <p:cNvPr name="Group 43" id="43"/>
          <p:cNvGrpSpPr/>
          <p:nvPr/>
        </p:nvGrpSpPr>
        <p:grpSpPr>
          <a:xfrm rot="0">
            <a:off x="12463061" y="162201"/>
            <a:ext cx="741964" cy="786890"/>
            <a:chOff x="0" y="0"/>
            <a:chExt cx="989285" cy="1049187"/>
          </a:xfrm>
        </p:grpSpPr>
        <p:sp>
          <p:nvSpPr>
            <p:cNvPr name="Freeform 44" id="44"/>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6"/>
              <a:stretch>
                <a:fillRect l="-3027" t="0" r="-3022" b="-3"/>
              </a:stretch>
            </a:blipFill>
          </p:spPr>
        </p:sp>
      </p:grpSp>
      <p:grpSp>
        <p:nvGrpSpPr>
          <p:cNvPr name="Group 45" id="45"/>
          <p:cNvGrpSpPr/>
          <p:nvPr/>
        </p:nvGrpSpPr>
        <p:grpSpPr>
          <a:xfrm rot="0">
            <a:off x="15233209" y="62353"/>
            <a:ext cx="846650" cy="923618"/>
            <a:chOff x="0" y="0"/>
            <a:chExt cx="1128867" cy="1231491"/>
          </a:xfrm>
        </p:grpSpPr>
        <p:sp>
          <p:nvSpPr>
            <p:cNvPr name="Freeform 46" id="46"/>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10"/>
              <a:stretch>
                <a:fillRect l="-216" t="0" r="-213" b="2"/>
              </a:stretch>
            </a:blipFill>
          </p:spPr>
        </p:sp>
      </p:grpSp>
      <p:grpSp>
        <p:nvGrpSpPr>
          <p:cNvPr name="Group 47" id="47"/>
          <p:cNvGrpSpPr/>
          <p:nvPr/>
        </p:nvGrpSpPr>
        <p:grpSpPr>
          <a:xfrm rot="0">
            <a:off x="9366694" y="119325"/>
            <a:ext cx="846650" cy="846650"/>
            <a:chOff x="0" y="0"/>
            <a:chExt cx="1128867" cy="1128867"/>
          </a:xfrm>
        </p:grpSpPr>
        <p:sp>
          <p:nvSpPr>
            <p:cNvPr name="Freeform 48" id="48"/>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sp>
        <p:nvSpPr>
          <p:cNvPr name="TextBox 49" id="49"/>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50" id="50"/>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51" id="51"/>
          <p:cNvGrpSpPr/>
          <p:nvPr/>
        </p:nvGrpSpPr>
        <p:grpSpPr>
          <a:xfrm rot="0">
            <a:off x="0" y="1055394"/>
            <a:ext cx="5342917" cy="139146"/>
            <a:chOff x="0" y="0"/>
            <a:chExt cx="7123889" cy="185528"/>
          </a:xfrm>
        </p:grpSpPr>
        <p:grpSp>
          <p:nvGrpSpPr>
            <p:cNvPr name="Group 52" id="52"/>
            <p:cNvGrpSpPr/>
            <p:nvPr/>
          </p:nvGrpSpPr>
          <p:grpSpPr>
            <a:xfrm rot="0">
              <a:off x="0" y="0"/>
              <a:ext cx="6429629" cy="185528"/>
              <a:chOff x="0" y="0"/>
              <a:chExt cx="6429629" cy="185528"/>
            </a:xfrm>
          </p:grpSpPr>
          <p:sp>
            <p:nvSpPr>
              <p:cNvPr name="Freeform 53" id="53"/>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54" id="54"/>
            <p:cNvGrpSpPr/>
            <p:nvPr/>
          </p:nvGrpSpPr>
          <p:grpSpPr>
            <a:xfrm rot="0">
              <a:off x="2997532" y="6331"/>
              <a:ext cx="4126357" cy="179197"/>
              <a:chOff x="0" y="0"/>
              <a:chExt cx="4126357" cy="179197"/>
            </a:xfrm>
          </p:grpSpPr>
          <p:sp>
            <p:nvSpPr>
              <p:cNvPr name="Freeform 55" id="55"/>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grpSp>
        <p:nvGrpSpPr>
          <p:cNvPr name="Group 56" id="56"/>
          <p:cNvGrpSpPr/>
          <p:nvPr/>
        </p:nvGrpSpPr>
        <p:grpSpPr>
          <a:xfrm rot="0">
            <a:off x="10609754" y="1055394"/>
            <a:ext cx="2654499" cy="121198"/>
            <a:chOff x="0" y="0"/>
            <a:chExt cx="3931229" cy="179490"/>
          </a:xfrm>
        </p:grpSpPr>
        <p:sp>
          <p:nvSpPr>
            <p:cNvPr name="Freeform 57" id="57"/>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57976" y="1295122"/>
            <a:ext cx="16352116" cy="2704999"/>
          </a:xfrm>
          <a:prstGeom prst="rect">
            <a:avLst/>
          </a:prstGeom>
        </p:spPr>
        <p:txBody>
          <a:bodyPr anchor="t" rtlCol="false" tIns="0" lIns="0" bIns="0" rIns="0">
            <a:spAutoFit/>
          </a:bodyPr>
          <a:lstStyle/>
          <a:p>
            <a:pPr algn="l" marL="638200" indent="-319100" lvl="1">
              <a:lnSpc>
                <a:spcPts val="3547"/>
              </a:lnSpc>
              <a:buFont typeface="Arial"/>
              <a:buChar char="•"/>
            </a:pPr>
            <a:r>
              <a:rPr lang="en-US" sz="2955" strike="noStrike" u="none">
                <a:solidFill>
                  <a:srgbClr val="000000"/>
                </a:solidFill>
                <a:latin typeface="Poppins"/>
                <a:ea typeface="Poppins"/>
                <a:cs typeface="Poppins"/>
                <a:sym typeface="Poppins"/>
              </a:rPr>
              <a:t>Pearson’s Correlation between 6 non-categorical independent attributes: CRS_DEP_TIME, TAXI_OUT, CRS_ARR_TIME, TAXI_IN, CRS_ELASPED_TIME DISTANCE and dependent variable: ARR_DELAY.</a:t>
            </a:r>
          </a:p>
          <a:p>
            <a:pPr algn="l" marL="638200" indent="-319100" lvl="1">
              <a:lnSpc>
                <a:spcPts val="3547"/>
              </a:lnSpc>
              <a:spcBef>
                <a:spcPct val="0"/>
              </a:spcBef>
              <a:buFont typeface="Arial"/>
              <a:buChar char="•"/>
            </a:pPr>
            <a:r>
              <a:rPr lang="en-US" sz="2955" strike="noStrike" u="none">
                <a:solidFill>
                  <a:srgbClr val="000000"/>
                </a:solidFill>
                <a:latin typeface="Poppins"/>
                <a:ea typeface="Poppins"/>
                <a:cs typeface="Poppins"/>
                <a:sym typeface="Poppins"/>
              </a:rPr>
              <a:t>PCA on normalized data did not help increase correlation.</a:t>
            </a:r>
          </a:p>
          <a:p>
            <a:pPr algn="l" marL="638200" indent="-319100" lvl="1">
              <a:lnSpc>
                <a:spcPts val="3547"/>
              </a:lnSpc>
              <a:spcBef>
                <a:spcPct val="0"/>
              </a:spcBef>
              <a:buFont typeface="Arial"/>
              <a:buChar char="•"/>
            </a:pPr>
            <a:r>
              <a:rPr lang="en-US" sz="2955" strike="noStrike" u="none">
                <a:solidFill>
                  <a:srgbClr val="000000"/>
                </a:solidFill>
                <a:latin typeface="Poppins"/>
                <a:ea typeface="Poppins"/>
                <a:cs typeface="Poppins"/>
                <a:sym typeface="Poppins"/>
              </a:rPr>
              <a:t> Eliminated redundancies in categorical attributes which was verified using The Kruskal Wallis H-test.</a:t>
            </a:r>
          </a:p>
        </p:txBody>
      </p:sp>
      <p:sp>
        <p:nvSpPr>
          <p:cNvPr name="Freeform 3" id="3"/>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097458" y="-28175"/>
            <a:ext cx="2991040" cy="1153141"/>
            <a:chOff x="0" y="0"/>
            <a:chExt cx="3988054" cy="1537522"/>
          </a:xfrm>
        </p:grpSpPr>
        <p:sp>
          <p:nvSpPr>
            <p:cNvPr name="Freeform 5" id="5"/>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38B6FF"/>
            </a:solidFill>
          </p:spPr>
        </p:sp>
      </p:grpSp>
      <p:grpSp>
        <p:nvGrpSpPr>
          <p:cNvPr name="Group 6" id="6"/>
          <p:cNvGrpSpPr/>
          <p:nvPr/>
        </p:nvGrpSpPr>
        <p:grpSpPr>
          <a:xfrm rot="0">
            <a:off x="8149968" y="40167"/>
            <a:ext cx="2371154" cy="1030224"/>
            <a:chOff x="0" y="0"/>
            <a:chExt cx="3161538" cy="1373632"/>
          </a:xfrm>
        </p:grpSpPr>
        <p:sp>
          <p:nvSpPr>
            <p:cNvPr name="Freeform 7" id="7"/>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grpSp>
        <p:nvGrpSpPr>
          <p:cNvPr name="Group 8" id="8"/>
          <p:cNvGrpSpPr/>
          <p:nvPr/>
        </p:nvGrpSpPr>
        <p:grpSpPr>
          <a:xfrm rot="0">
            <a:off x="14118784" y="24443"/>
            <a:ext cx="4161482" cy="1122616"/>
            <a:chOff x="0" y="0"/>
            <a:chExt cx="5548642" cy="1496822"/>
          </a:xfrm>
        </p:grpSpPr>
        <p:sp>
          <p:nvSpPr>
            <p:cNvPr name="Freeform 9" id="9"/>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10" id="10"/>
          <p:cNvGrpSpPr/>
          <p:nvPr/>
        </p:nvGrpSpPr>
        <p:grpSpPr>
          <a:xfrm rot="0">
            <a:off x="13233600" y="20596"/>
            <a:ext cx="2991040" cy="1122616"/>
            <a:chOff x="0" y="0"/>
            <a:chExt cx="3988054" cy="1496822"/>
          </a:xfrm>
        </p:grpSpPr>
        <p:sp>
          <p:nvSpPr>
            <p:cNvPr name="Freeform 11" id="11"/>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004AAD"/>
            </a:solidFill>
          </p:spPr>
        </p:sp>
      </p:grpSp>
      <p:grpSp>
        <p:nvGrpSpPr>
          <p:cNvPr name="Group 12" id="12"/>
          <p:cNvGrpSpPr/>
          <p:nvPr/>
        </p:nvGrpSpPr>
        <p:grpSpPr>
          <a:xfrm rot="0">
            <a:off x="13262175" y="976446"/>
            <a:ext cx="2991041" cy="136564"/>
            <a:chOff x="0" y="0"/>
            <a:chExt cx="3931229" cy="179490"/>
          </a:xfrm>
        </p:grpSpPr>
        <p:sp>
          <p:nvSpPr>
            <p:cNvPr name="Freeform 13" id="13"/>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
        <p:nvSpPr>
          <p:cNvPr name="TextBox 14" id="14"/>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15" id="15"/>
          <p:cNvGrpSpPr/>
          <p:nvPr/>
        </p:nvGrpSpPr>
        <p:grpSpPr>
          <a:xfrm rot="0">
            <a:off x="12463061" y="162201"/>
            <a:ext cx="741964" cy="786890"/>
            <a:chOff x="0" y="0"/>
            <a:chExt cx="989285" cy="1049187"/>
          </a:xfrm>
        </p:grpSpPr>
        <p:sp>
          <p:nvSpPr>
            <p:cNvPr name="Freeform 16" id="16"/>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4"/>
              <a:stretch>
                <a:fillRect l="-3027" t="0" r="-3022" b="-3"/>
              </a:stretch>
            </a:blipFill>
          </p:spPr>
        </p:sp>
      </p:grpSp>
      <p:grpSp>
        <p:nvGrpSpPr>
          <p:cNvPr name="Group 17" id="17"/>
          <p:cNvGrpSpPr/>
          <p:nvPr/>
        </p:nvGrpSpPr>
        <p:grpSpPr>
          <a:xfrm rot="0">
            <a:off x="15233209" y="62353"/>
            <a:ext cx="846650" cy="923618"/>
            <a:chOff x="0" y="0"/>
            <a:chExt cx="1128867" cy="1231491"/>
          </a:xfrm>
        </p:grpSpPr>
        <p:sp>
          <p:nvSpPr>
            <p:cNvPr name="Freeform 18" id="18"/>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5"/>
              <a:stretch>
                <a:fillRect l="-216" t="0" r="-213" b="2"/>
              </a:stretch>
            </a:blipFill>
          </p:spPr>
        </p:sp>
      </p:grpSp>
      <p:grpSp>
        <p:nvGrpSpPr>
          <p:cNvPr name="Group 19" id="19"/>
          <p:cNvGrpSpPr/>
          <p:nvPr/>
        </p:nvGrpSpPr>
        <p:grpSpPr>
          <a:xfrm rot="0">
            <a:off x="9366694" y="119325"/>
            <a:ext cx="846650" cy="846650"/>
            <a:chOff x="0" y="0"/>
            <a:chExt cx="1128867" cy="1128867"/>
          </a:xfrm>
        </p:grpSpPr>
        <p:sp>
          <p:nvSpPr>
            <p:cNvPr name="Freeform 20" id="20"/>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6"/>
              <a:stretch>
                <a:fillRect l="0" t="0" r="3" b="3"/>
              </a:stretch>
            </a:blipFill>
          </p:spPr>
        </p:sp>
      </p:grpSp>
      <p:sp>
        <p:nvSpPr>
          <p:cNvPr name="Freeform 21" id="21"/>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23" id="23"/>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24" id="24"/>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25" id="25"/>
          <p:cNvSpPr txBox="true"/>
          <p:nvPr/>
        </p:nvSpPr>
        <p:spPr>
          <a:xfrm rot="0">
            <a:off x="521479" y="304365"/>
            <a:ext cx="3940438" cy="485775"/>
          </a:xfrm>
          <a:prstGeom prst="rect">
            <a:avLst/>
          </a:prstGeom>
        </p:spPr>
        <p:txBody>
          <a:bodyPr anchor="t" rtlCol="false" tIns="0" lIns="0" bIns="0" rIns="0">
            <a:spAutoFit/>
          </a:bodyPr>
          <a:lstStyle/>
          <a:p>
            <a:pPr algn="l" marL="0" indent="0" lvl="0">
              <a:lnSpc>
                <a:spcPts val="3719"/>
              </a:lnSpc>
              <a:spcBef>
                <a:spcPct val="0"/>
              </a:spcBef>
            </a:pPr>
            <a:r>
              <a:rPr lang="en-US" b="true" sz="3099" strike="noStrike" u="none">
                <a:solidFill>
                  <a:srgbClr val="000000"/>
                </a:solidFill>
                <a:latin typeface="Arimo Bold"/>
                <a:ea typeface="Arimo Bold"/>
                <a:cs typeface="Arimo Bold"/>
                <a:sym typeface="Arimo Bold"/>
              </a:rPr>
              <a:t>Feature Selection</a:t>
            </a:r>
          </a:p>
        </p:txBody>
      </p:sp>
      <p:sp>
        <p:nvSpPr>
          <p:cNvPr name="Freeform 26" id="26"/>
          <p:cNvSpPr/>
          <p:nvPr/>
        </p:nvSpPr>
        <p:spPr>
          <a:xfrm flipH="false" flipV="false" rot="0">
            <a:off x="2619375" y="4797141"/>
            <a:ext cx="15321950" cy="5186568"/>
          </a:xfrm>
          <a:custGeom>
            <a:avLst/>
            <a:gdLst/>
            <a:ahLst/>
            <a:cxnLst/>
            <a:rect r="r" b="b" t="t" l="l"/>
            <a:pathLst>
              <a:path h="5186568" w="15321950">
                <a:moveTo>
                  <a:pt x="0" y="0"/>
                </a:moveTo>
                <a:lnTo>
                  <a:pt x="15321950" y="0"/>
                </a:lnTo>
                <a:lnTo>
                  <a:pt x="15321950" y="5186568"/>
                </a:lnTo>
                <a:lnTo>
                  <a:pt x="0" y="5186568"/>
                </a:lnTo>
                <a:lnTo>
                  <a:pt x="0" y="0"/>
                </a:lnTo>
                <a:close/>
              </a:path>
            </a:pathLst>
          </a:custGeom>
          <a:blipFill>
            <a:blip r:embed="rId9"/>
            <a:stretch>
              <a:fillRect l="0" t="0" r="0" b="0"/>
            </a:stretch>
          </a:blipFill>
        </p:spPr>
      </p:sp>
      <p:sp>
        <p:nvSpPr>
          <p:cNvPr name="TextBox 27" id="27"/>
          <p:cNvSpPr txBox="true"/>
          <p:nvPr/>
        </p:nvSpPr>
        <p:spPr>
          <a:xfrm rot="0">
            <a:off x="521479" y="4463766"/>
            <a:ext cx="8199934" cy="459043"/>
          </a:xfrm>
          <a:prstGeom prst="rect">
            <a:avLst/>
          </a:prstGeom>
        </p:spPr>
        <p:txBody>
          <a:bodyPr anchor="t" rtlCol="false" tIns="0" lIns="0" bIns="0" rIns="0">
            <a:spAutoFit/>
          </a:bodyPr>
          <a:lstStyle/>
          <a:p>
            <a:pPr algn="l" marL="638200" indent="-319100" lvl="1">
              <a:lnSpc>
                <a:spcPts val="3547"/>
              </a:lnSpc>
              <a:spcBef>
                <a:spcPct val="0"/>
              </a:spcBef>
              <a:buFont typeface="Arial"/>
              <a:buChar char="•"/>
            </a:pPr>
            <a:r>
              <a:rPr lang="en-US" sz="2955" strike="noStrike" u="none">
                <a:solidFill>
                  <a:srgbClr val="000000"/>
                </a:solidFill>
                <a:latin typeface="Poppins"/>
                <a:ea typeface="Poppins"/>
                <a:cs typeface="Poppins"/>
                <a:sym typeface="Poppins"/>
              </a:rPr>
              <a:t>OUTLIER PRUNING</a:t>
            </a:r>
          </a:p>
        </p:txBody>
      </p:sp>
      <p:grpSp>
        <p:nvGrpSpPr>
          <p:cNvPr name="Group 28" id="28"/>
          <p:cNvGrpSpPr/>
          <p:nvPr/>
        </p:nvGrpSpPr>
        <p:grpSpPr>
          <a:xfrm rot="0">
            <a:off x="0" y="1055394"/>
            <a:ext cx="5238750" cy="139146"/>
            <a:chOff x="0" y="0"/>
            <a:chExt cx="6985000" cy="185528"/>
          </a:xfrm>
        </p:grpSpPr>
        <p:grpSp>
          <p:nvGrpSpPr>
            <p:cNvPr name="Group 29" id="29"/>
            <p:cNvGrpSpPr/>
            <p:nvPr/>
          </p:nvGrpSpPr>
          <p:grpSpPr>
            <a:xfrm rot="0">
              <a:off x="0" y="0"/>
              <a:ext cx="6304276" cy="185528"/>
              <a:chOff x="0" y="0"/>
              <a:chExt cx="6304276" cy="185528"/>
            </a:xfrm>
          </p:grpSpPr>
          <p:sp>
            <p:nvSpPr>
              <p:cNvPr name="Freeform 30" id="30"/>
              <p:cNvSpPr/>
              <p:nvPr/>
            </p:nvSpPr>
            <p:spPr>
              <a:xfrm flipH="false" flipV="false" rot="0">
                <a:off x="0" y="0"/>
                <a:ext cx="6304275" cy="185547"/>
              </a:xfrm>
              <a:custGeom>
                <a:avLst/>
                <a:gdLst/>
                <a:ahLst/>
                <a:cxnLst/>
                <a:rect r="r" b="b" t="t" l="l"/>
                <a:pathLst>
                  <a:path h="185547" w="6304275">
                    <a:moveTo>
                      <a:pt x="0" y="0"/>
                    </a:moveTo>
                    <a:lnTo>
                      <a:pt x="6304275" y="0"/>
                    </a:lnTo>
                    <a:lnTo>
                      <a:pt x="6304275" y="185547"/>
                    </a:lnTo>
                    <a:lnTo>
                      <a:pt x="0" y="185547"/>
                    </a:lnTo>
                    <a:close/>
                  </a:path>
                </a:pathLst>
              </a:custGeom>
              <a:solidFill>
                <a:srgbClr val="012050"/>
              </a:solidFill>
            </p:spPr>
          </p:sp>
        </p:grpSp>
        <p:grpSp>
          <p:nvGrpSpPr>
            <p:cNvPr name="Group 31" id="31"/>
            <p:cNvGrpSpPr/>
            <p:nvPr/>
          </p:nvGrpSpPr>
          <p:grpSpPr>
            <a:xfrm rot="0">
              <a:off x="2939091" y="6331"/>
              <a:ext cx="4045909" cy="179197"/>
              <a:chOff x="0" y="0"/>
              <a:chExt cx="4045909" cy="179197"/>
            </a:xfrm>
          </p:grpSpPr>
          <p:sp>
            <p:nvSpPr>
              <p:cNvPr name="Freeform 32" id="32"/>
              <p:cNvSpPr/>
              <p:nvPr/>
            </p:nvSpPr>
            <p:spPr>
              <a:xfrm flipH="false" flipV="false" rot="0">
                <a:off x="0" y="0"/>
                <a:ext cx="4045909" cy="179197"/>
              </a:xfrm>
              <a:custGeom>
                <a:avLst/>
                <a:gdLst/>
                <a:ahLst/>
                <a:cxnLst/>
                <a:rect r="r" b="b" t="t" l="l"/>
                <a:pathLst>
                  <a:path h="179197" w="4045909">
                    <a:moveTo>
                      <a:pt x="0" y="0"/>
                    </a:moveTo>
                    <a:lnTo>
                      <a:pt x="4045909" y="0"/>
                    </a:lnTo>
                    <a:lnTo>
                      <a:pt x="4045909" y="179197"/>
                    </a:lnTo>
                    <a:lnTo>
                      <a:pt x="0" y="179197"/>
                    </a:lnTo>
                    <a:close/>
                  </a:path>
                </a:pathLst>
              </a:custGeom>
              <a:solidFill>
                <a:srgbClr val="004AAD"/>
              </a:solidFill>
            </p:spPr>
          </p:sp>
        </p:grpSp>
      </p:grpSp>
      <p:sp>
        <p:nvSpPr>
          <p:cNvPr name="TextBox 33" id="33"/>
          <p:cNvSpPr txBox="true"/>
          <p:nvPr/>
        </p:nvSpPr>
        <p:spPr>
          <a:xfrm rot="0">
            <a:off x="7527115" y="401733"/>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34" id="34"/>
          <p:cNvGrpSpPr/>
          <p:nvPr/>
        </p:nvGrpSpPr>
        <p:grpSpPr>
          <a:xfrm rot="0">
            <a:off x="7295621" y="225761"/>
            <a:ext cx="541800" cy="574626"/>
            <a:chOff x="0" y="0"/>
            <a:chExt cx="722400" cy="766168"/>
          </a:xfrm>
        </p:grpSpPr>
        <p:sp>
          <p:nvSpPr>
            <p:cNvPr name="Freeform 35" id="35"/>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10"/>
              <a:stretch>
                <a:fillRect l="-3029" t="0" r="-3032" b="3"/>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3563" y="273045"/>
            <a:ext cx="6859350" cy="514350"/>
          </a:xfrm>
          <a:prstGeom prst="rect">
            <a:avLst/>
          </a:prstGeom>
        </p:spPr>
        <p:txBody>
          <a:bodyPr anchor="t" rtlCol="false" tIns="0" lIns="0" bIns="0" rIns="0">
            <a:spAutoFit/>
          </a:bodyPr>
          <a:lstStyle/>
          <a:p>
            <a:pPr algn="l">
              <a:lnSpc>
                <a:spcPts val="3839"/>
              </a:lnSpc>
            </a:pPr>
            <a:r>
              <a:rPr lang="en-US" sz="3199" b="true">
                <a:solidFill>
                  <a:srgbClr val="000000"/>
                </a:solidFill>
                <a:latin typeface="Arimo Bold"/>
                <a:ea typeface="Arimo Bold"/>
                <a:cs typeface="Arimo Bold"/>
                <a:sym typeface="Arimo Bold"/>
              </a:rPr>
              <a:t>Forecasting Model</a:t>
            </a:r>
          </a:p>
        </p:txBody>
      </p:sp>
      <p:sp>
        <p:nvSpPr>
          <p:cNvPr name="Freeform 3" id="3"/>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103556" y="-40131"/>
            <a:ext cx="2991040" cy="1153141"/>
            <a:chOff x="0" y="0"/>
            <a:chExt cx="3988054" cy="1537522"/>
          </a:xfrm>
        </p:grpSpPr>
        <p:sp>
          <p:nvSpPr>
            <p:cNvPr name="Freeform 5" id="5"/>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38B6FF"/>
            </a:solidFill>
          </p:spPr>
        </p:sp>
      </p:grpSp>
      <p:grpSp>
        <p:nvGrpSpPr>
          <p:cNvPr name="Group 6" id="6"/>
          <p:cNvGrpSpPr/>
          <p:nvPr/>
        </p:nvGrpSpPr>
        <p:grpSpPr>
          <a:xfrm rot="0">
            <a:off x="7255170" y="268333"/>
            <a:ext cx="541800" cy="574626"/>
            <a:chOff x="0" y="0"/>
            <a:chExt cx="722400" cy="766168"/>
          </a:xfrm>
        </p:grpSpPr>
        <p:sp>
          <p:nvSpPr>
            <p:cNvPr name="Freeform 7" id="7"/>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4"/>
              <a:stretch>
                <a:fillRect l="-3029" t="0" r="-3032" b="3"/>
              </a:stretch>
            </a:blipFill>
          </p:spPr>
        </p:sp>
      </p:grpSp>
      <p:grpSp>
        <p:nvGrpSpPr>
          <p:cNvPr name="Group 8" id="8"/>
          <p:cNvGrpSpPr/>
          <p:nvPr/>
        </p:nvGrpSpPr>
        <p:grpSpPr>
          <a:xfrm rot="0">
            <a:off x="8149968" y="40167"/>
            <a:ext cx="2371154" cy="1030224"/>
            <a:chOff x="0" y="0"/>
            <a:chExt cx="3161538" cy="1373632"/>
          </a:xfrm>
        </p:grpSpPr>
        <p:sp>
          <p:nvSpPr>
            <p:cNvPr name="Freeform 9" id="9"/>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10" id="10"/>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11" id="11"/>
          <p:cNvGrpSpPr/>
          <p:nvPr/>
        </p:nvGrpSpPr>
        <p:grpSpPr>
          <a:xfrm rot="0">
            <a:off x="14118784" y="0"/>
            <a:ext cx="4161482" cy="1122616"/>
            <a:chOff x="0" y="0"/>
            <a:chExt cx="5548642" cy="1496822"/>
          </a:xfrm>
        </p:grpSpPr>
        <p:sp>
          <p:nvSpPr>
            <p:cNvPr name="Freeform 12" id="12"/>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13" id="13"/>
          <p:cNvGrpSpPr/>
          <p:nvPr/>
        </p:nvGrpSpPr>
        <p:grpSpPr>
          <a:xfrm rot="0">
            <a:off x="10927718" y="-31233"/>
            <a:ext cx="2991040" cy="1122616"/>
            <a:chOff x="0" y="0"/>
            <a:chExt cx="3988054" cy="1496822"/>
          </a:xfrm>
        </p:grpSpPr>
        <p:sp>
          <p:nvSpPr>
            <p:cNvPr name="Freeform 14" id="14"/>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5" id="15"/>
          <p:cNvGrpSpPr/>
          <p:nvPr/>
        </p:nvGrpSpPr>
        <p:grpSpPr>
          <a:xfrm rot="0">
            <a:off x="12463061" y="162201"/>
            <a:ext cx="741964" cy="786890"/>
            <a:chOff x="0" y="0"/>
            <a:chExt cx="989285" cy="1049187"/>
          </a:xfrm>
        </p:grpSpPr>
        <p:sp>
          <p:nvSpPr>
            <p:cNvPr name="Freeform 16" id="16"/>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5"/>
              <a:stretch>
                <a:fillRect l="-3027" t="0" r="-3022" b="-3"/>
              </a:stretch>
            </a:blipFill>
          </p:spPr>
        </p:sp>
      </p:grpSp>
      <p:grpSp>
        <p:nvGrpSpPr>
          <p:cNvPr name="Group 17" id="17"/>
          <p:cNvGrpSpPr/>
          <p:nvPr/>
        </p:nvGrpSpPr>
        <p:grpSpPr>
          <a:xfrm rot="0">
            <a:off x="9366694" y="119325"/>
            <a:ext cx="846650" cy="846650"/>
            <a:chOff x="0" y="0"/>
            <a:chExt cx="1128867" cy="1128867"/>
          </a:xfrm>
        </p:grpSpPr>
        <p:sp>
          <p:nvSpPr>
            <p:cNvPr name="Freeform 18" id="18"/>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6"/>
              <a:stretch>
                <a:fillRect l="0" t="0" r="3" b="3"/>
              </a:stretch>
            </a:blipFill>
          </p:spPr>
        </p:sp>
      </p:grpSp>
      <p:grpSp>
        <p:nvGrpSpPr>
          <p:cNvPr name="Group 19" id="19"/>
          <p:cNvGrpSpPr/>
          <p:nvPr/>
        </p:nvGrpSpPr>
        <p:grpSpPr>
          <a:xfrm rot="0">
            <a:off x="0" y="1055394"/>
            <a:ext cx="5238750" cy="139146"/>
            <a:chOff x="0" y="0"/>
            <a:chExt cx="6985000" cy="185528"/>
          </a:xfrm>
        </p:grpSpPr>
        <p:grpSp>
          <p:nvGrpSpPr>
            <p:cNvPr name="Group 20" id="20"/>
            <p:cNvGrpSpPr/>
            <p:nvPr/>
          </p:nvGrpSpPr>
          <p:grpSpPr>
            <a:xfrm rot="0">
              <a:off x="0" y="0"/>
              <a:ext cx="6304276" cy="185528"/>
              <a:chOff x="0" y="0"/>
              <a:chExt cx="6304276" cy="185528"/>
            </a:xfrm>
          </p:grpSpPr>
          <p:sp>
            <p:nvSpPr>
              <p:cNvPr name="Freeform 21" id="21"/>
              <p:cNvSpPr/>
              <p:nvPr/>
            </p:nvSpPr>
            <p:spPr>
              <a:xfrm flipH="false" flipV="false" rot="0">
                <a:off x="0" y="0"/>
                <a:ext cx="6304275" cy="185547"/>
              </a:xfrm>
              <a:custGeom>
                <a:avLst/>
                <a:gdLst/>
                <a:ahLst/>
                <a:cxnLst/>
                <a:rect r="r" b="b" t="t" l="l"/>
                <a:pathLst>
                  <a:path h="185547" w="6304275">
                    <a:moveTo>
                      <a:pt x="0" y="0"/>
                    </a:moveTo>
                    <a:lnTo>
                      <a:pt x="6304275" y="0"/>
                    </a:lnTo>
                    <a:lnTo>
                      <a:pt x="6304275" y="185547"/>
                    </a:lnTo>
                    <a:lnTo>
                      <a:pt x="0" y="185547"/>
                    </a:lnTo>
                    <a:close/>
                  </a:path>
                </a:pathLst>
              </a:custGeom>
              <a:solidFill>
                <a:srgbClr val="012050"/>
              </a:solidFill>
            </p:spPr>
          </p:sp>
        </p:grpSp>
        <p:grpSp>
          <p:nvGrpSpPr>
            <p:cNvPr name="Group 22" id="22"/>
            <p:cNvGrpSpPr/>
            <p:nvPr/>
          </p:nvGrpSpPr>
          <p:grpSpPr>
            <a:xfrm rot="0">
              <a:off x="2939091" y="6331"/>
              <a:ext cx="4045909" cy="179197"/>
              <a:chOff x="0" y="0"/>
              <a:chExt cx="4045909" cy="179197"/>
            </a:xfrm>
          </p:grpSpPr>
          <p:sp>
            <p:nvSpPr>
              <p:cNvPr name="Freeform 23" id="23"/>
              <p:cNvSpPr/>
              <p:nvPr/>
            </p:nvSpPr>
            <p:spPr>
              <a:xfrm flipH="false" flipV="false" rot="0">
                <a:off x="0" y="0"/>
                <a:ext cx="4045909" cy="179197"/>
              </a:xfrm>
              <a:custGeom>
                <a:avLst/>
                <a:gdLst/>
                <a:ahLst/>
                <a:cxnLst/>
                <a:rect r="r" b="b" t="t" l="l"/>
                <a:pathLst>
                  <a:path h="179197" w="4045909">
                    <a:moveTo>
                      <a:pt x="0" y="0"/>
                    </a:moveTo>
                    <a:lnTo>
                      <a:pt x="4045909" y="0"/>
                    </a:lnTo>
                    <a:lnTo>
                      <a:pt x="4045909" y="179197"/>
                    </a:lnTo>
                    <a:lnTo>
                      <a:pt x="0" y="179197"/>
                    </a:lnTo>
                    <a:close/>
                  </a:path>
                </a:pathLst>
              </a:custGeom>
              <a:solidFill>
                <a:srgbClr val="004AAD"/>
              </a:solidFill>
            </p:spPr>
          </p:sp>
        </p:grpSp>
      </p:grpSp>
      <p:sp>
        <p:nvSpPr>
          <p:cNvPr name="Freeform 24" id="24"/>
          <p:cNvSpPr/>
          <p:nvPr/>
        </p:nvSpPr>
        <p:spPr>
          <a:xfrm flipH="false" flipV="false" rot="0">
            <a:off x="3147121" y="3350654"/>
            <a:ext cx="12007385" cy="6617653"/>
          </a:xfrm>
          <a:custGeom>
            <a:avLst/>
            <a:gdLst/>
            <a:ahLst/>
            <a:cxnLst/>
            <a:rect r="r" b="b" t="t" l="l"/>
            <a:pathLst>
              <a:path h="6617653" w="12007385">
                <a:moveTo>
                  <a:pt x="0" y="0"/>
                </a:moveTo>
                <a:lnTo>
                  <a:pt x="12007385" y="0"/>
                </a:lnTo>
                <a:lnTo>
                  <a:pt x="12007385" y="6617653"/>
                </a:lnTo>
                <a:lnTo>
                  <a:pt x="0" y="6617653"/>
                </a:lnTo>
                <a:lnTo>
                  <a:pt x="0" y="0"/>
                </a:lnTo>
                <a:close/>
              </a:path>
            </a:pathLst>
          </a:custGeom>
          <a:blipFill>
            <a:blip r:embed="rId7"/>
            <a:stretch>
              <a:fillRect l="0" t="-1258" r="0" b="-1258"/>
            </a:stretch>
          </a:blipFill>
        </p:spPr>
      </p:sp>
      <p:sp>
        <p:nvSpPr>
          <p:cNvPr name="TextBox 25" id="25"/>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26" id="26"/>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grpSp>
        <p:nvGrpSpPr>
          <p:cNvPr name="Group 27" id="27"/>
          <p:cNvGrpSpPr/>
          <p:nvPr/>
        </p:nvGrpSpPr>
        <p:grpSpPr>
          <a:xfrm rot="0">
            <a:off x="13252650" y="-46496"/>
            <a:ext cx="2991040" cy="1122616"/>
            <a:chOff x="0" y="0"/>
            <a:chExt cx="3988054" cy="1496822"/>
          </a:xfrm>
        </p:grpSpPr>
        <p:sp>
          <p:nvSpPr>
            <p:cNvPr name="Freeform 28" id="28"/>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004AAD"/>
            </a:solidFill>
          </p:spPr>
        </p:sp>
      </p:grpSp>
      <p:sp>
        <p:nvSpPr>
          <p:cNvPr name="TextBox 29" id="29"/>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30" id="30"/>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31" id="31"/>
          <p:cNvSpPr txBox="true"/>
          <p:nvPr/>
        </p:nvSpPr>
        <p:spPr>
          <a:xfrm rot="0">
            <a:off x="1028700" y="1518389"/>
            <a:ext cx="16375004" cy="2704999"/>
          </a:xfrm>
          <a:prstGeom prst="rect">
            <a:avLst/>
          </a:prstGeom>
        </p:spPr>
        <p:txBody>
          <a:bodyPr anchor="t" rtlCol="false" tIns="0" lIns="0" bIns="0" rIns="0">
            <a:spAutoFit/>
          </a:bodyPr>
          <a:lstStyle/>
          <a:p>
            <a:pPr algn="l" marL="638200" indent="-319100" lvl="1">
              <a:lnSpc>
                <a:spcPts val="3547"/>
              </a:lnSpc>
              <a:spcBef>
                <a:spcPct val="0"/>
              </a:spcBef>
              <a:buFont typeface="Arial"/>
              <a:buChar char="•"/>
            </a:pPr>
            <a:r>
              <a:rPr lang="en-US" sz="2955" strike="noStrike" u="none">
                <a:solidFill>
                  <a:srgbClr val="000000"/>
                </a:solidFill>
                <a:latin typeface="Poppins"/>
                <a:ea typeface="Poppins"/>
                <a:cs typeface="Poppins"/>
                <a:sym typeface="Poppins"/>
              </a:rPr>
              <a:t>XGBoost (Extreme Gradient Boosting) is a powerful machine learning algorithm that builds an ensemble of decision trees to make accurate predictions, particularly for structured data. It uses gradient boosting to iteratively improve model performance by minimizing errors, combining the strengths of each tree. Known for its efficiency and scalability, XGBoost is widely used for its high accuracy in classification and regression tasks.</a:t>
            </a:r>
          </a:p>
        </p:txBody>
      </p:sp>
      <p:grpSp>
        <p:nvGrpSpPr>
          <p:cNvPr name="Group 32" id="32"/>
          <p:cNvGrpSpPr/>
          <p:nvPr/>
        </p:nvGrpSpPr>
        <p:grpSpPr>
          <a:xfrm rot="0">
            <a:off x="13252650" y="976446"/>
            <a:ext cx="2991041" cy="136564"/>
            <a:chOff x="0" y="0"/>
            <a:chExt cx="3931229" cy="179490"/>
          </a:xfrm>
        </p:grpSpPr>
        <p:sp>
          <p:nvSpPr>
            <p:cNvPr name="Freeform 33" id="33"/>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grpSp>
        <p:nvGrpSpPr>
          <p:cNvPr name="Group 34" id="34"/>
          <p:cNvGrpSpPr/>
          <p:nvPr/>
        </p:nvGrpSpPr>
        <p:grpSpPr>
          <a:xfrm rot="0">
            <a:off x="15233209" y="62353"/>
            <a:ext cx="846650" cy="923618"/>
            <a:chOff x="0" y="0"/>
            <a:chExt cx="1128867" cy="1231491"/>
          </a:xfrm>
        </p:grpSpPr>
        <p:sp>
          <p:nvSpPr>
            <p:cNvPr name="Freeform 35" id="35"/>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8"/>
              <a:stretch>
                <a:fillRect l="-216" t="0" r="-213" b="2"/>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3563" y="273045"/>
            <a:ext cx="6859350" cy="514350"/>
          </a:xfrm>
          <a:prstGeom prst="rect">
            <a:avLst/>
          </a:prstGeom>
        </p:spPr>
        <p:txBody>
          <a:bodyPr anchor="t" rtlCol="false" tIns="0" lIns="0" bIns="0" rIns="0">
            <a:spAutoFit/>
          </a:bodyPr>
          <a:lstStyle/>
          <a:p>
            <a:pPr algn="l">
              <a:lnSpc>
                <a:spcPts val="3839"/>
              </a:lnSpc>
            </a:pPr>
            <a:r>
              <a:rPr lang="en-US" sz="3199" b="true">
                <a:solidFill>
                  <a:srgbClr val="000000"/>
                </a:solidFill>
                <a:latin typeface="Arimo Bold"/>
                <a:ea typeface="Arimo Bold"/>
                <a:cs typeface="Arimo Bold"/>
                <a:sym typeface="Arimo Bold"/>
              </a:rPr>
              <a:t>Forecasting Model</a:t>
            </a:r>
          </a:p>
        </p:txBody>
      </p:sp>
      <p:sp>
        <p:nvSpPr>
          <p:cNvPr name="Freeform 3" id="3"/>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170898" y="-61758"/>
            <a:ext cx="2991040" cy="1153141"/>
            <a:chOff x="0" y="0"/>
            <a:chExt cx="3988054" cy="1537522"/>
          </a:xfrm>
        </p:grpSpPr>
        <p:sp>
          <p:nvSpPr>
            <p:cNvPr name="Freeform 5" id="5"/>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38B6FF"/>
            </a:solidFill>
          </p:spPr>
        </p:sp>
      </p:grpSp>
      <p:grpSp>
        <p:nvGrpSpPr>
          <p:cNvPr name="Group 6" id="6"/>
          <p:cNvGrpSpPr/>
          <p:nvPr/>
        </p:nvGrpSpPr>
        <p:grpSpPr>
          <a:xfrm rot="0">
            <a:off x="7255170" y="268333"/>
            <a:ext cx="541800" cy="574626"/>
            <a:chOff x="0" y="0"/>
            <a:chExt cx="722400" cy="766168"/>
          </a:xfrm>
        </p:grpSpPr>
        <p:sp>
          <p:nvSpPr>
            <p:cNvPr name="Freeform 7" id="7"/>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4"/>
              <a:stretch>
                <a:fillRect l="-3029" t="0" r="-3032" b="3"/>
              </a:stretch>
            </a:blipFill>
          </p:spPr>
        </p:sp>
      </p:grpSp>
      <p:grpSp>
        <p:nvGrpSpPr>
          <p:cNvPr name="Group 8" id="8"/>
          <p:cNvGrpSpPr/>
          <p:nvPr/>
        </p:nvGrpSpPr>
        <p:grpSpPr>
          <a:xfrm rot="0">
            <a:off x="8149968" y="40167"/>
            <a:ext cx="2371154" cy="1030224"/>
            <a:chOff x="0" y="0"/>
            <a:chExt cx="3161538" cy="1373632"/>
          </a:xfrm>
        </p:grpSpPr>
        <p:sp>
          <p:nvSpPr>
            <p:cNvPr name="Freeform 9" id="9"/>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10" id="10"/>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11" id="11"/>
          <p:cNvGrpSpPr/>
          <p:nvPr/>
        </p:nvGrpSpPr>
        <p:grpSpPr>
          <a:xfrm rot="0">
            <a:off x="14118784" y="0"/>
            <a:ext cx="4161482" cy="1122616"/>
            <a:chOff x="0" y="0"/>
            <a:chExt cx="5548642" cy="1496822"/>
          </a:xfrm>
        </p:grpSpPr>
        <p:sp>
          <p:nvSpPr>
            <p:cNvPr name="Freeform 12" id="12"/>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13" id="13"/>
          <p:cNvGrpSpPr/>
          <p:nvPr/>
        </p:nvGrpSpPr>
        <p:grpSpPr>
          <a:xfrm rot="0">
            <a:off x="10927718" y="-31233"/>
            <a:ext cx="2991040" cy="1122616"/>
            <a:chOff x="0" y="0"/>
            <a:chExt cx="3988054" cy="1496822"/>
          </a:xfrm>
        </p:grpSpPr>
        <p:sp>
          <p:nvSpPr>
            <p:cNvPr name="Freeform 14" id="14"/>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5" id="15"/>
          <p:cNvGrpSpPr/>
          <p:nvPr/>
        </p:nvGrpSpPr>
        <p:grpSpPr>
          <a:xfrm rot="0">
            <a:off x="13287188" y="-31233"/>
            <a:ext cx="2912337" cy="1122799"/>
            <a:chOff x="0" y="0"/>
            <a:chExt cx="3988054" cy="1537522"/>
          </a:xfrm>
        </p:grpSpPr>
        <p:sp>
          <p:nvSpPr>
            <p:cNvPr name="Freeform 16" id="16"/>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004AAD"/>
            </a:solidFill>
          </p:spPr>
        </p:sp>
      </p:grpSp>
      <p:grpSp>
        <p:nvGrpSpPr>
          <p:cNvPr name="Group 17" id="17"/>
          <p:cNvGrpSpPr/>
          <p:nvPr/>
        </p:nvGrpSpPr>
        <p:grpSpPr>
          <a:xfrm rot="0">
            <a:off x="13287188" y="965976"/>
            <a:ext cx="2948422" cy="134618"/>
            <a:chOff x="0" y="0"/>
            <a:chExt cx="3931229" cy="179490"/>
          </a:xfrm>
        </p:grpSpPr>
        <p:sp>
          <p:nvSpPr>
            <p:cNvPr name="Freeform 18" id="18"/>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
        <p:nvSpPr>
          <p:cNvPr name="TextBox 19" id="19"/>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20" id="20"/>
          <p:cNvGrpSpPr/>
          <p:nvPr/>
        </p:nvGrpSpPr>
        <p:grpSpPr>
          <a:xfrm rot="0">
            <a:off x="12463061" y="162201"/>
            <a:ext cx="741964" cy="786890"/>
            <a:chOff x="0" y="0"/>
            <a:chExt cx="989285" cy="1049187"/>
          </a:xfrm>
        </p:grpSpPr>
        <p:sp>
          <p:nvSpPr>
            <p:cNvPr name="Freeform 21" id="21"/>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5"/>
              <a:stretch>
                <a:fillRect l="-3027" t="0" r="-3022" b="-3"/>
              </a:stretch>
            </a:blipFill>
          </p:spPr>
        </p:sp>
      </p:grpSp>
      <p:grpSp>
        <p:nvGrpSpPr>
          <p:cNvPr name="Group 22" id="22"/>
          <p:cNvGrpSpPr/>
          <p:nvPr/>
        </p:nvGrpSpPr>
        <p:grpSpPr>
          <a:xfrm rot="0">
            <a:off x="15270713" y="68357"/>
            <a:ext cx="846650" cy="923618"/>
            <a:chOff x="0" y="0"/>
            <a:chExt cx="1128867" cy="1231491"/>
          </a:xfrm>
        </p:grpSpPr>
        <p:sp>
          <p:nvSpPr>
            <p:cNvPr name="Freeform 23" id="23"/>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6"/>
              <a:stretch>
                <a:fillRect l="-216" t="0" r="-213" b="2"/>
              </a:stretch>
            </a:blipFill>
          </p:spPr>
        </p:sp>
      </p:grpSp>
      <p:grpSp>
        <p:nvGrpSpPr>
          <p:cNvPr name="Group 24" id="24"/>
          <p:cNvGrpSpPr/>
          <p:nvPr/>
        </p:nvGrpSpPr>
        <p:grpSpPr>
          <a:xfrm rot="0">
            <a:off x="9366694" y="119325"/>
            <a:ext cx="846650" cy="846650"/>
            <a:chOff x="0" y="0"/>
            <a:chExt cx="1128867" cy="1128867"/>
          </a:xfrm>
        </p:grpSpPr>
        <p:sp>
          <p:nvSpPr>
            <p:cNvPr name="Freeform 25" id="25"/>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grpSp>
        <p:nvGrpSpPr>
          <p:cNvPr name="Group 26" id="26"/>
          <p:cNvGrpSpPr/>
          <p:nvPr/>
        </p:nvGrpSpPr>
        <p:grpSpPr>
          <a:xfrm rot="0">
            <a:off x="0" y="1055394"/>
            <a:ext cx="5238750" cy="139146"/>
            <a:chOff x="0" y="0"/>
            <a:chExt cx="6985000" cy="185528"/>
          </a:xfrm>
        </p:grpSpPr>
        <p:grpSp>
          <p:nvGrpSpPr>
            <p:cNvPr name="Group 27" id="27"/>
            <p:cNvGrpSpPr/>
            <p:nvPr/>
          </p:nvGrpSpPr>
          <p:grpSpPr>
            <a:xfrm rot="0">
              <a:off x="0" y="0"/>
              <a:ext cx="6304276" cy="185528"/>
              <a:chOff x="0" y="0"/>
              <a:chExt cx="6304276" cy="185528"/>
            </a:xfrm>
          </p:grpSpPr>
          <p:sp>
            <p:nvSpPr>
              <p:cNvPr name="Freeform 28" id="28"/>
              <p:cNvSpPr/>
              <p:nvPr/>
            </p:nvSpPr>
            <p:spPr>
              <a:xfrm flipH="false" flipV="false" rot="0">
                <a:off x="0" y="0"/>
                <a:ext cx="6304275" cy="185547"/>
              </a:xfrm>
              <a:custGeom>
                <a:avLst/>
                <a:gdLst/>
                <a:ahLst/>
                <a:cxnLst/>
                <a:rect r="r" b="b" t="t" l="l"/>
                <a:pathLst>
                  <a:path h="185547" w="6304275">
                    <a:moveTo>
                      <a:pt x="0" y="0"/>
                    </a:moveTo>
                    <a:lnTo>
                      <a:pt x="6304275" y="0"/>
                    </a:lnTo>
                    <a:lnTo>
                      <a:pt x="6304275" y="185547"/>
                    </a:lnTo>
                    <a:lnTo>
                      <a:pt x="0" y="185547"/>
                    </a:lnTo>
                    <a:close/>
                  </a:path>
                </a:pathLst>
              </a:custGeom>
              <a:solidFill>
                <a:srgbClr val="012050"/>
              </a:solidFill>
            </p:spPr>
          </p:sp>
        </p:grpSp>
        <p:grpSp>
          <p:nvGrpSpPr>
            <p:cNvPr name="Group 29" id="29"/>
            <p:cNvGrpSpPr/>
            <p:nvPr/>
          </p:nvGrpSpPr>
          <p:grpSpPr>
            <a:xfrm rot="0">
              <a:off x="2939091" y="6331"/>
              <a:ext cx="4045909" cy="179197"/>
              <a:chOff x="0" y="0"/>
              <a:chExt cx="4045909" cy="179197"/>
            </a:xfrm>
          </p:grpSpPr>
          <p:sp>
            <p:nvSpPr>
              <p:cNvPr name="Freeform 30" id="30"/>
              <p:cNvSpPr/>
              <p:nvPr/>
            </p:nvSpPr>
            <p:spPr>
              <a:xfrm flipH="false" flipV="false" rot="0">
                <a:off x="0" y="0"/>
                <a:ext cx="4045909" cy="179197"/>
              </a:xfrm>
              <a:custGeom>
                <a:avLst/>
                <a:gdLst/>
                <a:ahLst/>
                <a:cxnLst/>
                <a:rect r="r" b="b" t="t" l="l"/>
                <a:pathLst>
                  <a:path h="179197" w="4045909">
                    <a:moveTo>
                      <a:pt x="0" y="0"/>
                    </a:moveTo>
                    <a:lnTo>
                      <a:pt x="4045909" y="0"/>
                    </a:lnTo>
                    <a:lnTo>
                      <a:pt x="4045909" y="179197"/>
                    </a:lnTo>
                    <a:lnTo>
                      <a:pt x="0" y="179197"/>
                    </a:lnTo>
                    <a:close/>
                  </a:path>
                </a:pathLst>
              </a:custGeom>
              <a:solidFill>
                <a:srgbClr val="004AAD"/>
              </a:solidFill>
            </p:spPr>
          </p:sp>
        </p:grpSp>
      </p:grpSp>
      <p:sp>
        <p:nvSpPr>
          <p:cNvPr name="Freeform 31" id="31"/>
          <p:cNvSpPr/>
          <p:nvPr/>
        </p:nvSpPr>
        <p:spPr>
          <a:xfrm flipH="false" flipV="false" rot="0">
            <a:off x="909878" y="2598005"/>
            <a:ext cx="9611244" cy="7688995"/>
          </a:xfrm>
          <a:custGeom>
            <a:avLst/>
            <a:gdLst/>
            <a:ahLst/>
            <a:cxnLst/>
            <a:rect r="r" b="b" t="t" l="l"/>
            <a:pathLst>
              <a:path h="7688995" w="9611244">
                <a:moveTo>
                  <a:pt x="0" y="0"/>
                </a:moveTo>
                <a:lnTo>
                  <a:pt x="9611244" y="0"/>
                </a:lnTo>
                <a:lnTo>
                  <a:pt x="9611244" y="7688995"/>
                </a:lnTo>
                <a:lnTo>
                  <a:pt x="0" y="7688995"/>
                </a:lnTo>
                <a:lnTo>
                  <a:pt x="0" y="0"/>
                </a:lnTo>
                <a:close/>
              </a:path>
            </a:pathLst>
          </a:custGeom>
          <a:blipFill>
            <a:blip r:embed="rId8"/>
            <a:stretch>
              <a:fillRect l="0" t="0" r="0" b="0"/>
            </a:stretch>
          </a:blipFill>
        </p:spPr>
      </p:sp>
      <p:sp>
        <p:nvSpPr>
          <p:cNvPr name="Freeform 32" id="32"/>
          <p:cNvSpPr/>
          <p:nvPr/>
        </p:nvSpPr>
        <p:spPr>
          <a:xfrm flipH="false" flipV="false" rot="0">
            <a:off x="10927718" y="2734472"/>
            <a:ext cx="6591024" cy="7416061"/>
          </a:xfrm>
          <a:custGeom>
            <a:avLst/>
            <a:gdLst/>
            <a:ahLst/>
            <a:cxnLst/>
            <a:rect r="r" b="b" t="t" l="l"/>
            <a:pathLst>
              <a:path h="7416061" w="6591024">
                <a:moveTo>
                  <a:pt x="0" y="0"/>
                </a:moveTo>
                <a:lnTo>
                  <a:pt x="6591024" y="0"/>
                </a:lnTo>
                <a:lnTo>
                  <a:pt x="6591024" y="7416061"/>
                </a:lnTo>
                <a:lnTo>
                  <a:pt x="0" y="7416061"/>
                </a:lnTo>
                <a:lnTo>
                  <a:pt x="0" y="0"/>
                </a:lnTo>
                <a:close/>
              </a:path>
            </a:pathLst>
          </a:custGeom>
          <a:blipFill>
            <a:blip r:embed="rId9"/>
            <a:stretch>
              <a:fillRect l="0" t="0" r="0" b="0"/>
            </a:stretch>
          </a:blipFill>
        </p:spPr>
      </p:sp>
      <p:sp>
        <p:nvSpPr>
          <p:cNvPr name="TextBox 33" id="33"/>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34" id="34"/>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35" id="35"/>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36" id="36"/>
          <p:cNvSpPr txBox="true"/>
          <p:nvPr/>
        </p:nvSpPr>
        <p:spPr>
          <a:xfrm rot="0">
            <a:off x="483563" y="1518389"/>
            <a:ext cx="17328762" cy="1352550"/>
          </a:xfrm>
          <a:prstGeom prst="rect">
            <a:avLst/>
          </a:prstGeom>
        </p:spPr>
        <p:txBody>
          <a:bodyPr anchor="t" rtlCol="false" tIns="0" lIns="0" bIns="0" rIns="0">
            <a:spAutoFit/>
          </a:bodyPr>
          <a:lstStyle/>
          <a:p>
            <a:pPr algn="just">
              <a:lnSpc>
                <a:spcPts val="2639"/>
              </a:lnSpc>
              <a:spcBef>
                <a:spcPct val="0"/>
              </a:spcBef>
            </a:pPr>
            <a:r>
              <a:rPr lang="en-US" sz="2199">
                <a:solidFill>
                  <a:srgbClr val="000000"/>
                </a:solidFill>
                <a:latin typeface="Poppins"/>
                <a:ea typeface="Poppins"/>
                <a:cs typeface="Poppins"/>
                <a:sym typeface="Poppins"/>
              </a:rPr>
              <a:t>An Artificial Neural Network (ANN) is a model inspired by the brain's structure, using layers of interconnected "neurons" to recognize patterns in data. Each neuron processes inputs, applies weights and activation functions, then passes the result to the next layer. ANNs are widely used in tasks like image recognition and predictive modeling due to their ability to learn complex relationships.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3563" y="273045"/>
            <a:ext cx="6859350" cy="514350"/>
          </a:xfrm>
          <a:prstGeom prst="rect">
            <a:avLst/>
          </a:prstGeom>
        </p:spPr>
        <p:txBody>
          <a:bodyPr anchor="t" rtlCol="false" tIns="0" lIns="0" bIns="0" rIns="0">
            <a:spAutoFit/>
          </a:bodyPr>
          <a:lstStyle/>
          <a:p>
            <a:pPr algn="l">
              <a:lnSpc>
                <a:spcPts val="3839"/>
              </a:lnSpc>
            </a:pPr>
            <a:r>
              <a:rPr lang="en-US" sz="3199" b="true">
                <a:solidFill>
                  <a:srgbClr val="000000"/>
                </a:solidFill>
                <a:latin typeface="Arimo Bold"/>
                <a:ea typeface="Arimo Bold"/>
                <a:cs typeface="Arimo Bold"/>
                <a:sym typeface="Arimo Bold"/>
              </a:rPr>
              <a:t>Forecasting Model</a:t>
            </a:r>
          </a:p>
        </p:txBody>
      </p:sp>
      <p:sp>
        <p:nvSpPr>
          <p:cNvPr name="TextBox 3" id="3"/>
          <p:cNvSpPr txBox="true"/>
          <p:nvPr/>
        </p:nvSpPr>
        <p:spPr>
          <a:xfrm rot="0">
            <a:off x="235925" y="1673141"/>
            <a:ext cx="17023375" cy="1361974"/>
          </a:xfrm>
          <a:prstGeom prst="rect">
            <a:avLst/>
          </a:prstGeom>
        </p:spPr>
        <p:txBody>
          <a:bodyPr anchor="t" rtlCol="false" tIns="0" lIns="0" bIns="0" rIns="0">
            <a:spAutoFit/>
          </a:bodyPr>
          <a:lstStyle/>
          <a:p>
            <a:pPr algn="l" marL="638200" indent="-319100" lvl="1">
              <a:lnSpc>
                <a:spcPts val="3547"/>
              </a:lnSpc>
              <a:spcBef>
                <a:spcPct val="0"/>
              </a:spcBef>
              <a:buFont typeface="Arial"/>
              <a:buChar char="•"/>
            </a:pPr>
            <a:r>
              <a:rPr lang="en-US" sz="2955" strike="noStrike" u="none">
                <a:solidFill>
                  <a:srgbClr val="000000"/>
                </a:solidFill>
                <a:latin typeface="Poppins"/>
                <a:ea typeface="Poppins"/>
                <a:cs typeface="Poppins"/>
                <a:sym typeface="Poppins"/>
              </a:rPr>
              <a:t>The LSTM models outperformed baseline models, achieving accurate delay predictions. The rescheduling approach effectively reduced cumulative delays, indicating its value in operational optimization.</a:t>
            </a:r>
          </a:p>
        </p:txBody>
      </p:sp>
      <p:sp>
        <p:nvSpPr>
          <p:cNvPr name="Freeform 4" id="4"/>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170898" y="-61758"/>
            <a:ext cx="2991040" cy="1153141"/>
            <a:chOff x="0" y="0"/>
            <a:chExt cx="3988054" cy="1537522"/>
          </a:xfrm>
        </p:grpSpPr>
        <p:sp>
          <p:nvSpPr>
            <p:cNvPr name="Freeform 6" id="6"/>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38B6FF"/>
            </a:solidFill>
          </p:spPr>
        </p:sp>
      </p:grpSp>
      <p:grpSp>
        <p:nvGrpSpPr>
          <p:cNvPr name="Group 7" id="7"/>
          <p:cNvGrpSpPr/>
          <p:nvPr/>
        </p:nvGrpSpPr>
        <p:grpSpPr>
          <a:xfrm rot="0">
            <a:off x="7255170" y="268333"/>
            <a:ext cx="541800" cy="574626"/>
            <a:chOff x="0" y="0"/>
            <a:chExt cx="722400" cy="766168"/>
          </a:xfrm>
        </p:grpSpPr>
        <p:sp>
          <p:nvSpPr>
            <p:cNvPr name="Freeform 8" id="8"/>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4"/>
              <a:stretch>
                <a:fillRect l="-3029" t="0" r="-3032" b="3"/>
              </a:stretch>
            </a:blipFill>
          </p:spPr>
        </p:sp>
      </p:grpSp>
      <p:grpSp>
        <p:nvGrpSpPr>
          <p:cNvPr name="Group 9" id="9"/>
          <p:cNvGrpSpPr/>
          <p:nvPr/>
        </p:nvGrpSpPr>
        <p:grpSpPr>
          <a:xfrm rot="0">
            <a:off x="8149968" y="40167"/>
            <a:ext cx="2371154" cy="1030224"/>
            <a:chOff x="0" y="0"/>
            <a:chExt cx="3161538" cy="1373632"/>
          </a:xfrm>
        </p:grpSpPr>
        <p:sp>
          <p:nvSpPr>
            <p:cNvPr name="Freeform 10" id="10"/>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11" id="11"/>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12" id="12"/>
          <p:cNvGrpSpPr/>
          <p:nvPr/>
        </p:nvGrpSpPr>
        <p:grpSpPr>
          <a:xfrm rot="0">
            <a:off x="14118784" y="0"/>
            <a:ext cx="4161482" cy="1122616"/>
            <a:chOff x="0" y="0"/>
            <a:chExt cx="5548642" cy="1496822"/>
          </a:xfrm>
        </p:grpSpPr>
        <p:sp>
          <p:nvSpPr>
            <p:cNvPr name="Freeform 13" id="13"/>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14" id="14"/>
          <p:cNvGrpSpPr/>
          <p:nvPr/>
        </p:nvGrpSpPr>
        <p:grpSpPr>
          <a:xfrm rot="0">
            <a:off x="10927718" y="-31233"/>
            <a:ext cx="2991040" cy="1122616"/>
            <a:chOff x="0" y="0"/>
            <a:chExt cx="3988054" cy="1496822"/>
          </a:xfrm>
        </p:grpSpPr>
        <p:sp>
          <p:nvSpPr>
            <p:cNvPr name="Freeform 15" id="15"/>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6" id="16"/>
          <p:cNvGrpSpPr/>
          <p:nvPr/>
        </p:nvGrpSpPr>
        <p:grpSpPr>
          <a:xfrm rot="0">
            <a:off x="13287188" y="-40704"/>
            <a:ext cx="2912337" cy="1122799"/>
            <a:chOff x="0" y="0"/>
            <a:chExt cx="3988054" cy="1537522"/>
          </a:xfrm>
        </p:grpSpPr>
        <p:sp>
          <p:nvSpPr>
            <p:cNvPr name="Freeform 17" id="17"/>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004AAD"/>
            </a:solidFill>
          </p:spPr>
        </p:sp>
      </p:grpSp>
      <p:grpSp>
        <p:nvGrpSpPr>
          <p:cNvPr name="Group 18" id="18"/>
          <p:cNvGrpSpPr/>
          <p:nvPr/>
        </p:nvGrpSpPr>
        <p:grpSpPr>
          <a:xfrm rot="0">
            <a:off x="13287188" y="985971"/>
            <a:ext cx="2948422" cy="134618"/>
            <a:chOff x="0" y="0"/>
            <a:chExt cx="3931229" cy="179490"/>
          </a:xfrm>
        </p:grpSpPr>
        <p:sp>
          <p:nvSpPr>
            <p:cNvPr name="Freeform 19" id="19"/>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
        <p:nvSpPr>
          <p:cNvPr name="TextBox 20" id="20"/>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21" id="21"/>
          <p:cNvGrpSpPr/>
          <p:nvPr/>
        </p:nvGrpSpPr>
        <p:grpSpPr>
          <a:xfrm rot="0">
            <a:off x="12463061" y="162201"/>
            <a:ext cx="741964" cy="786890"/>
            <a:chOff x="0" y="0"/>
            <a:chExt cx="989285" cy="1049187"/>
          </a:xfrm>
        </p:grpSpPr>
        <p:sp>
          <p:nvSpPr>
            <p:cNvPr name="Freeform 22" id="22"/>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5"/>
              <a:stretch>
                <a:fillRect l="-3027" t="0" r="-3022" b="-3"/>
              </a:stretch>
            </a:blipFill>
          </p:spPr>
        </p:sp>
      </p:grpSp>
      <p:grpSp>
        <p:nvGrpSpPr>
          <p:cNvPr name="Group 23" id="23"/>
          <p:cNvGrpSpPr/>
          <p:nvPr/>
        </p:nvGrpSpPr>
        <p:grpSpPr>
          <a:xfrm rot="0">
            <a:off x="15233209" y="62353"/>
            <a:ext cx="846650" cy="923618"/>
            <a:chOff x="0" y="0"/>
            <a:chExt cx="1128867" cy="1231491"/>
          </a:xfrm>
        </p:grpSpPr>
        <p:sp>
          <p:nvSpPr>
            <p:cNvPr name="Freeform 24" id="24"/>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6"/>
              <a:stretch>
                <a:fillRect l="-216" t="0" r="-213" b="2"/>
              </a:stretch>
            </a:blipFill>
          </p:spPr>
        </p:sp>
      </p:grpSp>
      <p:grpSp>
        <p:nvGrpSpPr>
          <p:cNvPr name="Group 25" id="25"/>
          <p:cNvGrpSpPr/>
          <p:nvPr/>
        </p:nvGrpSpPr>
        <p:grpSpPr>
          <a:xfrm rot="0">
            <a:off x="9366694" y="119325"/>
            <a:ext cx="846650" cy="846650"/>
            <a:chOff x="0" y="0"/>
            <a:chExt cx="1128867" cy="1128867"/>
          </a:xfrm>
        </p:grpSpPr>
        <p:sp>
          <p:nvSpPr>
            <p:cNvPr name="Freeform 26" id="26"/>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sp>
        <p:nvSpPr>
          <p:cNvPr name="Freeform 27" id="27"/>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8" id="28"/>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29" id="29"/>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30" id="30"/>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Freeform 31" id="31"/>
          <p:cNvSpPr/>
          <p:nvPr/>
        </p:nvSpPr>
        <p:spPr>
          <a:xfrm flipH="false" flipV="false" rot="0">
            <a:off x="1944997" y="3635190"/>
            <a:ext cx="6451802" cy="6045308"/>
          </a:xfrm>
          <a:custGeom>
            <a:avLst/>
            <a:gdLst/>
            <a:ahLst/>
            <a:cxnLst/>
            <a:rect r="r" b="b" t="t" l="l"/>
            <a:pathLst>
              <a:path h="6045308" w="6451802">
                <a:moveTo>
                  <a:pt x="0" y="0"/>
                </a:moveTo>
                <a:lnTo>
                  <a:pt x="6451802" y="0"/>
                </a:lnTo>
                <a:lnTo>
                  <a:pt x="6451802" y="6045307"/>
                </a:lnTo>
                <a:lnTo>
                  <a:pt x="0" y="6045307"/>
                </a:lnTo>
                <a:lnTo>
                  <a:pt x="0" y="0"/>
                </a:lnTo>
                <a:close/>
              </a:path>
            </a:pathLst>
          </a:custGeom>
          <a:blipFill>
            <a:blip r:embed="rId10"/>
            <a:stretch>
              <a:fillRect l="0" t="0" r="0" b="0"/>
            </a:stretch>
          </a:blipFill>
        </p:spPr>
      </p:sp>
      <p:sp>
        <p:nvSpPr>
          <p:cNvPr name="Freeform 32" id="32"/>
          <p:cNvSpPr/>
          <p:nvPr/>
        </p:nvSpPr>
        <p:spPr>
          <a:xfrm flipH="false" flipV="false" rot="0">
            <a:off x="9430234" y="3035115"/>
            <a:ext cx="6807619" cy="7474698"/>
          </a:xfrm>
          <a:custGeom>
            <a:avLst/>
            <a:gdLst/>
            <a:ahLst/>
            <a:cxnLst/>
            <a:rect r="r" b="b" t="t" l="l"/>
            <a:pathLst>
              <a:path h="7474698" w="6807619">
                <a:moveTo>
                  <a:pt x="0" y="0"/>
                </a:moveTo>
                <a:lnTo>
                  <a:pt x="6807619" y="0"/>
                </a:lnTo>
                <a:lnTo>
                  <a:pt x="6807619" y="7474697"/>
                </a:lnTo>
                <a:lnTo>
                  <a:pt x="0" y="7474697"/>
                </a:lnTo>
                <a:lnTo>
                  <a:pt x="0" y="0"/>
                </a:lnTo>
                <a:close/>
              </a:path>
            </a:pathLst>
          </a:custGeom>
          <a:blipFill>
            <a:blip r:embed="rId11"/>
            <a:stretch>
              <a:fillRect l="0" t="0" r="0" b="0"/>
            </a:stretch>
          </a:blipFill>
        </p:spPr>
      </p:sp>
      <p:grpSp>
        <p:nvGrpSpPr>
          <p:cNvPr name="Group 33" id="33"/>
          <p:cNvGrpSpPr/>
          <p:nvPr/>
        </p:nvGrpSpPr>
        <p:grpSpPr>
          <a:xfrm rot="0">
            <a:off x="0" y="1055394"/>
            <a:ext cx="5238750" cy="139146"/>
            <a:chOff x="0" y="0"/>
            <a:chExt cx="6985000" cy="185528"/>
          </a:xfrm>
        </p:grpSpPr>
        <p:grpSp>
          <p:nvGrpSpPr>
            <p:cNvPr name="Group 34" id="34"/>
            <p:cNvGrpSpPr/>
            <p:nvPr/>
          </p:nvGrpSpPr>
          <p:grpSpPr>
            <a:xfrm rot="0">
              <a:off x="0" y="0"/>
              <a:ext cx="6304276" cy="185528"/>
              <a:chOff x="0" y="0"/>
              <a:chExt cx="6304276" cy="185528"/>
            </a:xfrm>
          </p:grpSpPr>
          <p:sp>
            <p:nvSpPr>
              <p:cNvPr name="Freeform 35" id="35"/>
              <p:cNvSpPr/>
              <p:nvPr/>
            </p:nvSpPr>
            <p:spPr>
              <a:xfrm flipH="false" flipV="false" rot="0">
                <a:off x="0" y="0"/>
                <a:ext cx="6304275" cy="185547"/>
              </a:xfrm>
              <a:custGeom>
                <a:avLst/>
                <a:gdLst/>
                <a:ahLst/>
                <a:cxnLst/>
                <a:rect r="r" b="b" t="t" l="l"/>
                <a:pathLst>
                  <a:path h="185547" w="6304275">
                    <a:moveTo>
                      <a:pt x="0" y="0"/>
                    </a:moveTo>
                    <a:lnTo>
                      <a:pt x="6304275" y="0"/>
                    </a:lnTo>
                    <a:lnTo>
                      <a:pt x="6304275" y="185547"/>
                    </a:lnTo>
                    <a:lnTo>
                      <a:pt x="0" y="185547"/>
                    </a:lnTo>
                    <a:close/>
                  </a:path>
                </a:pathLst>
              </a:custGeom>
              <a:solidFill>
                <a:srgbClr val="012050"/>
              </a:solidFill>
            </p:spPr>
          </p:sp>
        </p:grpSp>
        <p:grpSp>
          <p:nvGrpSpPr>
            <p:cNvPr name="Group 36" id="36"/>
            <p:cNvGrpSpPr/>
            <p:nvPr/>
          </p:nvGrpSpPr>
          <p:grpSpPr>
            <a:xfrm rot="0">
              <a:off x="2939091" y="6331"/>
              <a:ext cx="4045909" cy="179197"/>
              <a:chOff x="0" y="0"/>
              <a:chExt cx="4045909" cy="179197"/>
            </a:xfrm>
          </p:grpSpPr>
          <p:sp>
            <p:nvSpPr>
              <p:cNvPr name="Freeform 37" id="37"/>
              <p:cNvSpPr/>
              <p:nvPr/>
            </p:nvSpPr>
            <p:spPr>
              <a:xfrm flipH="false" flipV="false" rot="0">
                <a:off x="0" y="0"/>
                <a:ext cx="4045909" cy="179197"/>
              </a:xfrm>
              <a:custGeom>
                <a:avLst/>
                <a:gdLst/>
                <a:ahLst/>
                <a:cxnLst/>
                <a:rect r="r" b="b" t="t" l="l"/>
                <a:pathLst>
                  <a:path h="179197" w="4045909">
                    <a:moveTo>
                      <a:pt x="0" y="0"/>
                    </a:moveTo>
                    <a:lnTo>
                      <a:pt x="4045909" y="0"/>
                    </a:lnTo>
                    <a:lnTo>
                      <a:pt x="4045909" y="179197"/>
                    </a:lnTo>
                    <a:lnTo>
                      <a:pt x="0" y="179197"/>
                    </a:lnTo>
                    <a:close/>
                  </a:path>
                </a:pathLst>
              </a:custGeom>
              <a:solidFill>
                <a:srgbClr val="004AAD"/>
              </a:solidFill>
            </p:spPr>
          </p:sp>
        </p:gr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3563" y="273045"/>
            <a:ext cx="6859350" cy="514350"/>
          </a:xfrm>
          <a:prstGeom prst="rect">
            <a:avLst/>
          </a:prstGeom>
        </p:spPr>
        <p:txBody>
          <a:bodyPr anchor="t" rtlCol="false" tIns="0" lIns="0" bIns="0" rIns="0">
            <a:spAutoFit/>
          </a:bodyPr>
          <a:lstStyle/>
          <a:p>
            <a:pPr algn="l">
              <a:lnSpc>
                <a:spcPts val="3839"/>
              </a:lnSpc>
            </a:pPr>
            <a:r>
              <a:rPr lang="en-US" sz="3199" b="true">
                <a:solidFill>
                  <a:srgbClr val="000000"/>
                </a:solidFill>
                <a:latin typeface="Arimo Bold"/>
                <a:ea typeface="Arimo Bold"/>
                <a:cs typeface="Arimo Bold"/>
                <a:sym typeface="Arimo Bold"/>
              </a:rPr>
              <a:t>Forecasting Model</a:t>
            </a:r>
          </a:p>
        </p:txBody>
      </p:sp>
      <p:sp>
        <p:nvSpPr>
          <p:cNvPr name="Freeform 3" id="3"/>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170898" y="-61758"/>
            <a:ext cx="2991040" cy="1153141"/>
            <a:chOff x="0" y="0"/>
            <a:chExt cx="3988054" cy="1537522"/>
          </a:xfrm>
        </p:grpSpPr>
        <p:sp>
          <p:nvSpPr>
            <p:cNvPr name="Freeform 5" id="5"/>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38B6FF"/>
            </a:solidFill>
          </p:spPr>
        </p:sp>
      </p:grpSp>
      <p:grpSp>
        <p:nvGrpSpPr>
          <p:cNvPr name="Group 6" id="6"/>
          <p:cNvGrpSpPr/>
          <p:nvPr/>
        </p:nvGrpSpPr>
        <p:grpSpPr>
          <a:xfrm rot="0">
            <a:off x="7255170" y="268333"/>
            <a:ext cx="541800" cy="574626"/>
            <a:chOff x="0" y="0"/>
            <a:chExt cx="722400" cy="766168"/>
          </a:xfrm>
        </p:grpSpPr>
        <p:sp>
          <p:nvSpPr>
            <p:cNvPr name="Freeform 7" id="7"/>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4"/>
              <a:stretch>
                <a:fillRect l="-3029" t="0" r="-3032" b="3"/>
              </a:stretch>
            </a:blipFill>
          </p:spPr>
        </p:sp>
      </p:grpSp>
      <p:grpSp>
        <p:nvGrpSpPr>
          <p:cNvPr name="Group 8" id="8"/>
          <p:cNvGrpSpPr/>
          <p:nvPr/>
        </p:nvGrpSpPr>
        <p:grpSpPr>
          <a:xfrm rot="0">
            <a:off x="8149968" y="40167"/>
            <a:ext cx="2371154" cy="1030224"/>
            <a:chOff x="0" y="0"/>
            <a:chExt cx="3161538" cy="1373632"/>
          </a:xfrm>
        </p:grpSpPr>
        <p:sp>
          <p:nvSpPr>
            <p:cNvPr name="Freeform 9" id="9"/>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10" id="10"/>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11" id="11"/>
          <p:cNvGrpSpPr/>
          <p:nvPr/>
        </p:nvGrpSpPr>
        <p:grpSpPr>
          <a:xfrm rot="0">
            <a:off x="14118784" y="0"/>
            <a:ext cx="4161482" cy="1122616"/>
            <a:chOff x="0" y="0"/>
            <a:chExt cx="5548642" cy="1496822"/>
          </a:xfrm>
        </p:grpSpPr>
        <p:sp>
          <p:nvSpPr>
            <p:cNvPr name="Freeform 12" id="12"/>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13" id="13"/>
          <p:cNvGrpSpPr/>
          <p:nvPr/>
        </p:nvGrpSpPr>
        <p:grpSpPr>
          <a:xfrm rot="0">
            <a:off x="10927718" y="-31233"/>
            <a:ext cx="2991040" cy="1122616"/>
            <a:chOff x="0" y="0"/>
            <a:chExt cx="3988054" cy="1496822"/>
          </a:xfrm>
        </p:grpSpPr>
        <p:sp>
          <p:nvSpPr>
            <p:cNvPr name="Freeform 14" id="14"/>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5" id="15"/>
          <p:cNvGrpSpPr/>
          <p:nvPr/>
        </p:nvGrpSpPr>
        <p:grpSpPr>
          <a:xfrm rot="0">
            <a:off x="13287188" y="5242"/>
            <a:ext cx="2912337" cy="1122799"/>
            <a:chOff x="0" y="0"/>
            <a:chExt cx="3988054" cy="1537522"/>
          </a:xfrm>
        </p:grpSpPr>
        <p:sp>
          <p:nvSpPr>
            <p:cNvPr name="Freeform 16" id="16"/>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004AAD"/>
            </a:solidFill>
          </p:spPr>
        </p:sp>
      </p:grpSp>
      <p:grpSp>
        <p:nvGrpSpPr>
          <p:cNvPr name="Group 17" id="17"/>
          <p:cNvGrpSpPr/>
          <p:nvPr/>
        </p:nvGrpSpPr>
        <p:grpSpPr>
          <a:xfrm rot="0">
            <a:off x="13278670" y="1003082"/>
            <a:ext cx="2948422" cy="134618"/>
            <a:chOff x="0" y="0"/>
            <a:chExt cx="3931229" cy="179490"/>
          </a:xfrm>
        </p:grpSpPr>
        <p:sp>
          <p:nvSpPr>
            <p:cNvPr name="Freeform 18" id="18"/>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
        <p:nvSpPr>
          <p:cNvPr name="TextBox 19" id="19"/>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20" id="20"/>
          <p:cNvGrpSpPr/>
          <p:nvPr/>
        </p:nvGrpSpPr>
        <p:grpSpPr>
          <a:xfrm rot="0">
            <a:off x="12463061" y="162201"/>
            <a:ext cx="741964" cy="786890"/>
            <a:chOff x="0" y="0"/>
            <a:chExt cx="989285" cy="1049187"/>
          </a:xfrm>
        </p:grpSpPr>
        <p:sp>
          <p:nvSpPr>
            <p:cNvPr name="Freeform 21" id="21"/>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5"/>
              <a:stretch>
                <a:fillRect l="-3027" t="0" r="-3022" b="-3"/>
              </a:stretch>
            </a:blipFill>
          </p:spPr>
        </p:sp>
      </p:grpSp>
      <p:grpSp>
        <p:nvGrpSpPr>
          <p:cNvPr name="Group 22" id="22"/>
          <p:cNvGrpSpPr/>
          <p:nvPr/>
        </p:nvGrpSpPr>
        <p:grpSpPr>
          <a:xfrm rot="0">
            <a:off x="15233209" y="62353"/>
            <a:ext cx="846650" cy="923618"/>
            <a:chOff x="0" y="0"/>
            <a:chExt cx="1128867" cy="1231491"/>
          </a:xfrm>
        </p:grpSpPr>
        <p:sp>
          <p:nvSpPr>
            <p:cNvPr name="Freeform 23" id="23"/>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6"/>
              <a:stretch>
                <a:fillRect l="-216" t="0" r="-213" b="2"/>
              </a:stretch>
            </a:blipFill>
          </p:spPr>
        </p:sp>
      </p:grpSp>
      <p:grpSp>
        <p:nvGrpSpPr>
          <p:cNvPr name="Group 24" id="24"/>
          <p:cNvGrpSpPr/>
          <p:nvPr/>
        </p:nvGrpSpPr>
        <p:grpSpPr>
          <a:xfrm rot="0">
            <a:off x="9366694" y="119325"/>
            <a:ext cx="846650" cy="846650"/>
            <a:chOff x="0" y="0"/>
            <a:chExt cx="1128867" cy="1128867"/>
          </a:xfrm>
        </p:grpSpPr>
        <p:sp>
          <p:nvSpPr>
            <p:cNvPr name="Freeform 25" id="25"/>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sp>
        <p:nvSpPr>
          <p:cNvPr name="Freeform 26" id="26"/>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7" id="27"/>
          <p:cNvGrpSpPr/>
          <p:nvPr/>
        </p:nvGrpSpPr>
        <p:grpSpPr>
          <a:xfrm rot="0">
            <a:off x="0" y="1055394"/>
            <a:ext cx="5238750" cy="139146"/>
            <a:chOff x="0" y="0"/>
            <a:chExt cx="6985000" cy="185528"/>
          </a:xfrm>
        </p:grpSpPr>
        <p:grpSp>
          <p:nvGrpSpPr>
            <p:cNvPr name="Group 28" id="28"/>
            <p:cNvGrpSpPr/>
            <p:nvPr/>
          </p:nvGrpSpPr>
          <p:grpSpPr>
            <a:xfrm rot="0">
              <a:off x="0" y="0"/>
              <a:ext cx="6304276" cy="185528"/>
              <a:chOff x="0" y="0"/>
              <a:chExt cx="6304276" cy="185528"/>
            </a:xfrm>
          </p:grpSpPr>
          <p:sp>
            <p:nvSpPr>
              <p:cNvPr name="Freeform 29" id="29"/>
              <p:cNvSpPr/>
              <p:nvPr/>
            </p:nvSpPr>
            <p:spPr>
              <a:xfrm flipH="false" flipV="false" rot="0">
                <a:off x="0" y="0"/>
                <a:ext cx="6304275" cy="185547"/>
              </a:xfrm>
              <a:custGeom>
                <a:avLst/>
                <a:gdLst/>
                <a:ahLst/>
                <a:cxnLst/>
                <a:rect r="r" b="b" t="t" l="l"/>
                <a:pathLst>
                  <a:path h="185547" w="6304275">
                    <a:moveTo>
                      <a:pt x="0" y="0"/>
                    </a:moveTo>
                    <a:lnTo>
                      <a:pt x="6304275" y="0"/>
                    </a:lnTo>
                    <a:lnTo>
                      <a:pt x="6304275" y="185547"/>
                    </a:lnTo>
                    <a:lnTo>
                      <a:pt x="0" y="185547"/>
                    </a:lnTo>
                    <a:close/>
                  </a:path>
                </a:pathLst>
              </a:custGeom>
              <a:solidFill>
                <a:srgbClr val="012050"/>
              </a:solidFill>
            </p:spPr>
          </p:sp>
        </p:grpSp>
        <p:grpSp>
          <p:nvGrpSpPr>
            <p:cNvPr name="Group 30" id="30"/>
            <p:cNvGrpSpPr/>
            <p:nvPr/>
          </p:nvGrpSpPr>
          <p:grpSpPr>
            <a:xfrm rot="0">
              <a:off x="2939091" y="6331"/>
              <a:ext cx="4045909" cy="179197"/>
              <a:chOff x="0" y="0"/>
              <a:chExt cx="4045909" cy="179197"/>
            </a:xfrm>
          </p:grpSpPr>
          <p:sp>
            <p:nvSpPr>
              <p:cNvPr name="Freeform 31" id="31"/>
              <p:cNvSpPr/>
              <p:nvPr/>
            </p:nvSpPr>
            <p:spPr>
              <a:xfrm flipH="false" flipV="false" rot="0">
                <a:off x="0" y="0"/>
                <a:ext cx="4045909" cy="179197"/>
              </a:xfrm>
              <a:custGeom>
                <a:avLst/>
                <a:gdLst/>
                <a:ahLst/>
                <a:cxnLst/>
                <a:rect r="r" b="b" t="t" l="l"/>
                <a:pathLst>
                  <a:path h="179197" w="4045909">
                    <a:moveTo>
                      <a:pt x="0" y="0"/>
                    </a:moveTo>
                    <a:lnTo>
                      <a:pt x="4045909" y="0"/>
                    </a:lnTo>
                    <a:lnTo>
                      <a:pt x="4045909" y="179197"/>
                    </a:lnTo>
                    <a:lnTo>
                      <a:pt x="0" y="179197"/>
                    </a:lnTo>
                    <a:close/>
                  </a:path>
                </a:pathLst>
              </a:custGeom>
              <a:solidFill>
                <a:srgbClr val="004AAD"/>
              </a:solidFill>
            </p:spPr>
          </p:sp>
        </p:grpSp>
      </p:grpSp>
      <p:sp>
        <p:nvSpPr>
          <p:cNvPr name="Freeform 32" id="32"/>
          <p:cNvSpPr/>
          <p:nvPr/>
        </p:nvSpPr>
        <p:spPr>
          <a:xfrm flipH="false" flipV="false" rot="0">
            <a:off x="7796969" y="3006788"/>
            <a:ext cx="10211018" cy="4273424"/>
          </a:xfrm>
          <a:custGeom>
            <a:avLst/>
            <a:gdLst/>
            <a:ahLst/>
            <a:cxnLst/>
            <a:rect r="r" b="b" t="t" l="l"/>
            <a:pathLst>
              <a:path h="4273424" w="10211018">
                <a:moveTo>
                  <a:pt x="0" y="0"/>
                </a:moveTo>
                <a:lnTo>
                  <a:pt x="10211019" y="0"/>
                </a:lnTo>
                <a:lnTo>
                  <a:pt x="10211019" y="4273424"/>
                </a:lnTo>
                <a:lnTo>
                  <a:pt x="0" y="4273424"/>
                </a:lnTo>
                <a:lnTo>
                  <a:pt x="0" y="0"/>
                </a:lnTo>
                <a:close/>
              </a:path>
            </a:pathLst>
          </a:custGeom>
          <a:blipFill>
            <a:blip r:embed="rId10"/>
            <a:stretch>
              <a:fillRect l="0" t="0" r="0" b="0"/>
            </a:stretch>
          </a:blipFill>
        </p:spPr>
      </p:sp>
      <p:sp>
        <p:nvSpPr>
          <p:cNvPr name="Freeform 33" id="33"/>
          <p:cNvSpPr/>
          <p:nvPr/>
        </p:nvSpPr>
        <p:spPr>
          <a:xfrm flipH="false" flipV="false" rot="0">
            <a:off x="0" y="3248559"/>
            <a:ext cx="7846174" cy="4441231"/>
          </a:xfrm>
          <a:custGeom>
            <a:avLst/>
            <a:gdLst/>
            <a:ahLst/>
            <a:cxnLst/>
            <a:rect r="r" b="b" t="t" l="l"/>
            <a:pathLst>
              <a:path h="4441231" w="7846174">
                <a:moveTo>
                  <a:pt x="0" y="0"/>
                </a:moveTo>
                <a:lnTo>
                  <a:pt x="7846174" y="0"/>
                </a:lnTo>
                <a:lnTo>
                  <a:pt x="7846174" y="4441230"/>
                </a:lnTo>
                <a:lnTo>
                  <a:pt x="0" y="4441230"/>
                </a:lnTo>
                <a:lnTo>
                  <a:pt x="0" y="0"/>
                </a:lnTo>
                <a:close/>
              </a:path>
            </a:pathLst>
          </a:custGeom>
          <a:blipFill>
            <a:blip r:embed="rId11"/>
            <a:stretch>
              <a:fillRect l="0" t="0" r="0" b="0"/>
            </a:stretch>
          </a:blipFill>
        </p:spPr>
      </p:sp>
      <p:sp>
        <p:nvSpPr>
          <p:cNvPr name="TextBox 34" id="34"/>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35" id="35"/>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36" id="36"/>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37" id="37"/>
          <p:cNvSpPr txBox="true"/>
          <p:nvPr/>
        </p:nvSpPr>
        <p:spPr>
          <a:xfrm rot="0">
            <a:off x="483563" y="1365989"/>
            <a:ext cx="255758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Results:</a:t>
            </a:r>
          </a:p>
        </p:txBody>
      </p:sp>
      <p:sp>
        <p:nvSpPr>
          <p:cNvPr name="TextBox 38" id="38"/>
          <p:cNvSpPr txBox="true"/>
          <p:nvPr/>
        </p:nvSpPr>
        <p:spPr>
          <a:xfrm rot="0">
            <a:off x="581651" y="8023164"/>
            <a:ext cx="17426337" cy="1038225"/>
          </a:xfrm>
          <a:prstGeom prst="rect">
            <a:avLst/>
          </a:prstGeom>
        </p:spPr>
        <p:txBody>
          <a:bodyPr anchor="t" rtlCol="false" tIns="0" lIns="0" bIns="0" rIns="0">
            <a:spAutoFit/>
          </a:bodyPr>
          <a:lstStyle/>
          <a:p>
            <a:pPr algn="just">
              <a:lnSpc>
                <a:spcPts val="2759"/>
              </a:lnSpc>
              <a:spcBef>
                <a:spcPct val="0"/>
              </a:spcBef>
            </a:pPr>
            <a:r>
              <a:rPr lang="en-US" sz="2299">
                <a:solidFill>
                  <a:srgbClr val="000000"/>
                </a:solidFill>
                <a:latin typeface="Poppins"/>
                <a:ea typeface="Poppins"/>
                <a:cs typeface="Poppins"/>
                <a:sym typeface="Poppins"/>
              </a:rPr>
              <a:t>The model achieved an impressive Mean Absolute Error (MAE) of 9.43, highlighting its exceptional accuracy and reliability in making predictions. This low error rate reflects the model's robustness in capturing complex patterns and minimizing prediction deviations.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30200"/>
            <a:ext cx="5210175" cy="134398"/>
            <a:chOff x="0" y="0"/>
            <a:chExt cx="6946900" cy="179197"/>
          </a:xfrm>
        </p:grpSpPr>
        <p:sp>
          <p:nvSpPr>
            <p:cNvPr name="Freeform 3" id="3"/>
            <p:cNvSpPr/>
            <p:nvPr/>
          </p:nvSpPr>
          <p:spPr>
            <a:xfrm flipH="false" flipV="false" rot="0">
              <a:off x="0" y="0"/>
              <a:ext cx="6946900" cy="179197"/>
            </a:xfrm>
            <a:custGeom>
              <a:avLst/>
              <a:gdLst/>
              <a:ahLst/>
              <a:cxnLst/>
              <a:rect r="r" b="b" t="t" l="l"/>
              <a:pathLst>
                <a:path h="179197" w="6946900">
                  <a:moveTo>
                    <a:pt x="0" y="0"/>
                  </a:moveTo>
                  <a:lnTo>
                    <a:pt x="6946900" y="0"/>
                  </a:lnTo>
                  <a:lnTo>
                    <a:pt x="6946900" y="179197"/>
                  </a:lnTo>
                  <a:lnTo>
                    <a:pt x="0" y="179197"/>
                  </a:lnTo>
                  <a:close/>
                </a:path>
              </a:pathLst>
            </a:custGeom>
            <a:solidFill>
              <a:srgbClr val="002D70"/>
            </a:solidFill>
          </p:spPr>
        </p:sp>
      </p:grpSp>
      <p:sp>
        <p:nvSpPr>
          <p:cNvPr name="Freeform 4" id="4"/>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170898" y="-61758"/>
            <a:ext cx="2991040" cy="1153141"/>
            <a:chOff x="0" y="0"/>
            <a:chExt cx="3988054" cy="1537522"/>
          </a:xfrm>
        </p:grpSpPr>
        <p:sp>
          <p:nvSpPr>
            <p:cNvPr name="Freeform 6" id="6"/>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38B6FF"/>
            </a:solidFill>
          </p:spPr>
        </p:sp>
      </p:grpSp>
      <p:grpSp>
        <p:nvGrpSpPr>
          <p:cNvPr name="Group 7" id="7"/>
          <p:cNvGrpSpPr/>
          <p:nvPr/>
        </p:nvGrpSpPr>
        <p:grpSpPr>
          <a:xfrm rot="0">
            <a:off x="15233209" y="1090435"/>
            <a:ext cx="3100936" cy="141581"/>
            <a:chOff x="0" y="0"/>
            <a:chExt cx="3931229" cy="179490"/>
          </a:xfrm>
        </p:grpSpPr>
        <p:sp>
          <p:nvSpPr>
            <p:cNvPr name="Freeform 8" id="8"/>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grpSp>
        <p:nvGrpSpPr>
          <p:cNvPr name="Group 9" id="9"/>
          <p:cNvGrpSpPr/>
          <p:nvPr/>
        </p:nvGrpSpPr>
        <p:grpSpPr>
          <a:xfrm rot="0">
            <a:off x="7255170" y="268333"/>
            <a:ext cx="541800" cy="574626"/>
            <a:chOff x="0" y="0"/>
            <a:chExt cx="722400" cy="766168"/>
          </a:xfrm>
        </p:grpSpPr>
        <p:sp>
          <p:nvSpPr>
            <p:cNvPr name="Freeform 10" id="10"/>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4"/>
              <a:stretch>
                <a:fillRect l="-3029" t="0" r="-3032" b="3"/>
              </a:stretch>
            </a:blipFill>
          </p:spPr>
        </p:sp>
      </p:grpSp>
      <p:grpSp>
        <p:nvGrpSpPr>
          <p:cNvPr name="Group 11" id="11"/>
          <p:cNvGrpSpPr/>
          <p:nvPr/>
        </p:nvGrpSpPr>
        <p:grpSpPr>
          <a:xfrm rot="0">
            <a:off x="8149968" y="40167"/>
            <a:ext cx="2371154" cy="1030224"/>
            <a:chOff x="0" y="0"/>
            <a:chExt cx="3161538" cy="1373632"/>
          </a:xfrm>
        </p:grpSpPr>
        <p:sp>
          <p:nvSpPr>
            <p:cNvPr name="Freeform 12" id="12"/>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13" id="13"/>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14" id="14"/>
          <p:cNvGrpSpPr/>
          <p:nvPr/>
        </p:nvGrpSpPr>
        <p:grpSpPr>
          <a:xfrm rot="0">
            <a:off x="15240943" y="-18658"/>
            <a:ext cx="3047057" cy="1122616"/>
            <a:chOff x="0" y="0"/>
            <a:chExt cx="4062742" cy="1496822"/>
          </a:xfrm>
        </p:grpSpPr>
        <p:sp>
          <p:nvSpPr>
            <p:cNvPr name="Freeform 15" id="15"/>
            <p:cNvSpPr/>
            <p:nvPr/>
          </p:nvSpPr>
          <p:spPr>
            <a:xfrm flipH="false" flipV="false" rot="0">
              <a:off x="0" y="0"/>
              <a:ext cx="4062742" cy="1496822"/>
            </a:xfrm>
            <a:custGeom>
              <a:avLst/>
              <a:gdLst/>
              <a:ahLst/>
              <a:cxnLst/>
              <a:rect r="r" b="b" t="t" l="l"/>
              <a:pathLst>
                <a:path h="1496822" w="4062742">
                  <a:moveTo>
                    <a:pt x="0" y="0"/>
                  </a:moveTo>
                  <a:lnTo>
                    <a:pt x="4062742" y="0"/>
                  </a:lnTo>
                  <a:lnTo>
                    <a:pt x="4062742" y="1496822"/>
                  </a:lnTo>
                  <a:lnTo>
                    <a:pt x="0" y="1496822"/>
                  </a:lnTo>
                  <a:close/>
                </a:path>
              </a:pathLst>
            </a:custGeom>
            <a:solidFill>
              <a:srgbClr val="004AAD"/>
            </a:solidFill>
          </p:spPr>
        </p:sp>
      </p:grpSp>
      <p:grpSp>
        <p:nvGrpSpPr>
          <p:cNvPr name="Group 16" id="16"/>
          <p:cNvGrpSpPr/>
          <p:nvPr/>
        </p:nvGrpSpPr>
        <p:grpSpPr>
          <a:xfrm rot="0">
            <a:off x="10927718" y="-31233"/>
            <a:ext cx="2991040" cy="1122616"/>
            <a:chOff x="0" y="0"/>
            <a:chExt cx="3988054" cy="1496822"/>
          </a:xfrm>
        </p:grpSpPr>
        <p:sp>
          <p:nvSpPr>
            <p:cNvPr name="Freeform 17" id="17"/>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18" id="18"/>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19" id="19"/>
          <p:cNvGrpSpPr/>
          <p:nvPr/>
        </p:nvGrpSpPr>
        <p:grpSpPr>
          <a:xfrm rot="0">
            <a:off x="12463061" y="162201"/>
            <a:ext cx="741964" cy="786890"/>
            <a:chOff x="0" y="0"/>
            <a:chExt cx="989285" cy="1049187"/>
          </a:xfrm>
        </p:grpSpPr>
        <p:sp>
          <p:nvSpPr>
            <p:cNvPr name="Freeform 20" id="20"/>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5"/>
              <a:stretch>
                <a:fillRect l="-3027" t="0" r="-3022" b="-3"/>
              </a:stretch>
            </a:blipFill>
          </p:spPr>
        </p:sp>
      </p:grpSp>
      <p:grpSp>
        <p:nvGrpSpPr>
          <p:cNvPr name="Group 21" id="21"/>
          <p:cNvGrpSpPr/>
          <p:nvPr/>
        </p:nvGrpSpPr>
        <p:grpSpPr>
          <a:xfrm rot="0">
            <a:off x="15233209" y="62353"/>
            <a:ext cx="846650" cy="923618"/>
            <a:chOff x="0" y="0"/>
            <a:chExt cx="1128867" cy="1231491"/>
          </a:xfrm>
        </p:grpSpPr>
        <p:sp>
          <p:nvSpPr>
            <p:cNvPr name="Freeform 22" id="22"/>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6"/>
              <a:stretch>
                <a:fillRect l="-216" t="0" r="-213" b="2"/>
              </a:stretch>
            </a:blipFill>
          </p:spPr>
        </p:sp>
      </p:grpSp>
      <p:grpSp>
        <p:nvGrpSpPr>
          <p:cNvPr name="Group 23" id="23"/>
          <p:cNvGrpSpPr/>
          <p:nvPr/>
        </p:nvGrpSpPr>
        <p:grpSpPr>
          <a:xfrm rot="0">
            <a:off x="9366694" y="119325"/>
            <a:ext cx="846650" cy="846650"/>
            <a:chOff x="0" y="0"/>
            <a:chExt cx="1128867" cy="1128867"/>
          </a:xfrm>
        </p:grpSpPr>
        <p:sp>
          <p:nvSpPr>
            <p:cNvPr name="Freeform 24" id="24"/>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sp>
        <p:nvSpPr>
          <p:cNvPr name="Freeform 25" id="25"/>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3205025" y="3670315"/>
            <a:ext cx="4796315" cy="5989429"/>
          </a:xfrm>
          <a:custGeom>
            <a:avLst/>
            <a:gdLst/>
            <a:ahLst/>
            <a:cxnLst/>
            <a:rect r="r" b="b" t="t" l="l"/>
            <a:pathLst>
              <a:path h="5989429" w="4796315">
                <a:moveTo>
                  <a:pt x="0" y="0"/>
                </a:moveTo>
                <a:lnTo>
                  <a:pt x="4796316" y="0"/>
                </a:lnTo>
                <a:lnTo>
                  <a:pt x="4796316" y="5989429"/>
                </a:lnTo>
                <a:lnTo>
                  <a:pt x="0" y="5989429"/>
                </a:lnTo>
                <a:lnTo>
                  <a:pt x="0" y="0"/>
                </a:lnTo>
                <a:close/>
              </a:path>
            </a:pathLst>
          </a:custGeom>
          <a:blipFill>
            <a:blip r:embed="rId10"/>
            <a:stretch>
              <a:fillRect l="0" t="0" r="0" b="0"/>
            </a:stretch>
          </a:blipFill>
        </p:spPr>
      </p:sp>
      <p:sp>
        <p:nvSpPr>
          <p:cNvPr name="TextBox 27" id="27"/>
          <p:cNvSpPr txBox="true"/>
          <p:nvPr/>
        </p:nvSpPr>
        <p:spPr>
          <a:xfrm rot="0">
            <a:off x="360830" y="1412992"/>
            <a:ext cx="16346590" cy="2257324"/>
          </a:xfrm>
          <a:prstGeom prst="rect">
            <a:avLst/>
          </a:prstGeom>
        </p:spPr>
        <p:txBody>
          <a:bodyPr anchor="t" rtlCol="false" tIns="0" lIns="0" bIns="0" rIns="0">
            <a:spAutoFit/>
          </a:bodyPr>
          <a:lstStyle/>
          <a:p>
            <a:pPr algn="l" marL="638200" indent="-319100" lvl="1">
              <a:lnSpc>
                <a:spcPts val="3547"/>
              </a:lnSpc>
              <a:spcBef>
                <a:spcPct val="0"/>
              </a:spcBef>
              <a:buFont typeface="Arial"/>
              <a:buChar char="•"/>
            </a:pPr>
            <a:r>
              <a:rPr lang="en-US" sz="2955" strike="noStrike" u="none">
                <a:solidFill>
                  <a:srgbClr val="000000"/>
                </a:solidFill>
                <a:latin typeface="Poppins"/>
                <a:ea typeface="Poppins"/>
                <a:cs typeface="Poppins"/>
                <a:sym typeface="Poppins"/>
              </a:rPr>
              <a:t>A Genetic Algorithm (GA) is a search heuristic that mimics the process of natural selection. This heuristic is routinely used to generate useful solutions to optimization and search problems. The algorithm reflects the process of natural evolution, where the fittest individuals are selected for reproduction in order to produce offspring of the next generation.</a:t>
            </a:r>
          </a:p>
        </p:txBody>
      </p:sp>
      <p:sp>
        <p:nvSpPr>
          <p:cNvPr name="TextBox 28" id="28"/>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29" id="29"/>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30" id="30"/>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31" id="31"/>
          <p:cNvSpPr txBox="true"/>
          <p:nvPr/>
        </p:nvSpPr>
        <p:spPr>
          <a:xfrm rot="0">
            <a:off x="360830" y="3956065"/>
            <a:ext cx="12844196" cy="5486305"/>
          </a:xfrm>
          <a:prstGeom prst="rect">
            <a:avLst/>
          </a:prstGeom>
        </p:spPr>
        <p:txBody>
          <a:bodyPr anchor="t" rtlCol="false" tIns="0" lIns="0" bIns="0" rIns="0">
            <a:spAutoFit/>
          </a:bodyPr>
          <a:lstStyle/>
          <a:p>
            <a:pPr algn="l" marL="595021" indent="-297510" lvl="1">
              <a:lnSpc>
                <a:spcPts val="3307"/>
              </a:lnSpc>
              <a:spcBef>
                <a:spcPct val="0"/>
              </a:spcBef>
              <a:buFont typeface="Arial"/>
              <a:buChar char="•"/>
            </a:pPr>
            <a:r>
              <a:rPr lang="en-US" sz="2756" strike="noStrike" u="none">
                <a:solidFill>
                  <a:srgbClr val="000000"/>
                </a:solidFill>
                <a:latin typeface="Poppins"/>
                <a:ea typeface="Poppins"/>
                <a:cs typeface="Poppins"/>
                <a:sym typeface="Poppins"/>
              </a:rPr>
              <a:t>Population: A set of potential solutions to the problem.</a:t>
            </a:r>
          </a:p>
          <a:p>
            <a:pPr algn="l" marL="595021" indent="-297510" lvl="1">
              <a:lnSpc>
                <a:spcPts val="3307"/>
              </a:lnSpc>
              <a:spcBef>
                <a:spcPct val="0"/>
              </a:spcBef>
              <a:buFont typeface="Arial"/>
              <a:buChar char="•"/>
            </a:pPr>
            <a:r>
              <a:rPr lang="en-US" sz="2756" strike="noStrike" u="none">
                <a:solidFill>
                  <a:srgbClr val="000000"/>
                </a:solidFill>
                <a:latin typeface="Poppins"/>
                <a:ea typeface="Poppins"/>
                <a:cs typeface="Poppins"/>
                <a:sym typeface="Poppins"/>
              </a:rPr>
              <a:t>Chromosomes: A representation of a solution. Typically, this is a string of bits, but other representations are possible.</a:t>
            </a:r>
          </a:p>
          <a:p>
            <a:pPr algn="l" marL="595021" indent="-297510" lvl="1">
              <a:lnSpc>
                <a:spcPts val="3307"/>
              </a:lnSpc>
              <a:spcBef>
                <a:spcPct val="0"/>
              </a:spcBef>
              <a:buFont typeface="Arial"/>
              <a:buChar char="•"/>
            </a:pPr>
            <a:r>
              <a:rPr lang="en-US" sz="2756" strike="noStrike" u="none">
                <a:solidFill>
                  <a:srgbClr val="000000"/>
                </a:solidFill>
                <a:latin typeface="Poppins"/>
                <a:ea typeface="Poppins"/>
                <a:cs typeface="Poppins"/>
                <a:sym typeface="Poppins"/>
              </a:rPr>
              <a:t>Genes: Parts of a chromosome, representing a specific trait of the solution.</a:t>
            </a:r>
          </a:p>
          <a:p>
            <a:pPr algn="l" marL="595021" indent="-297510" lvl="1">
              <a:lnSpc>
                <a:spcPts val="3307"/>
              </a:lnSpc>
              <a:spcBef>
                <a:spcPct val="0"/>
              </a:spcBef>
              <a:buFont typeface="Arial"/>
              <a:buChar char="•"/>
            </a:pPr>
            <a:r>
              <a:rPr lang="en-US" sz="2756" strike="noStrike" u="none">
                <a:solidFill>
                  <a:srgbClr val="000000"/>
                </a:solidFill>
                <a:latin typeface="Poppins"/>
                <a:ea typeface="Poppins"/>
                <a:cs typeface="Poppins"/>
                <a:sym typeface="Poppins"/>
              </a:rPr>
              <a:t>Fitness Function: A function that evaluates how close a given solution is to the optimum solution of the problem.</a:t>
            </a:r>
          </a:p>
          <a:p>
            <a:pPr algn="l" marL="595021" indent="-297510" lvl="1">
              <a:lnSpc>
                <a:spcPts val="3307"/>
              </a:lnSpc>
              <a:spcBef>
                <a:spcPct val="0"/>
              </a:spcBef>
              <a:buFont typeface="Arial"/>
              <a:buChar char="•"/>
            </a:pPr>
            <a:r>
              <a:rPr lang="en-US" sz="2756" strike="noStrike" u="none">
                <a:solidFill>
                  <a:srgbClr val="000000"/>
                </a:solidFill>
                <a:latin typeface="Poppins"/>
                <a:ea typeface="Poppins"/>
                <a:cs typeface="Poppins"/>
                <a:sym typeface="Poppins"/>
              </a:rPr>
              <a:t>Selection: The process of choosing the fittest individuals from the population to create offspring.</a:t>
            </a:r>
          </a:p>
          <a:p>
            <a:pPr algn="l" marL="595021" indent="-297510" lvl="1">
              <a:lnSpc>
                <a:spcPts val="3307"/>
              </a:lnSpc>
              <a:spcBef>
                <a:spcPct val="0"/>
              </a:spcBef>
              <a:buFont typeface="Arial"/>
              <a:buChar char="•"/>
            </a:pPr>
            <a:r>
              <a:rPr lang="en-US" sz="2756" strike="noStrike" u="none">
                <a:solidFill>
                  <a:srgbClr val="000000"/>
                </a:solidFill>
                <a:latin typeface="Poppins"/>
                <a:ea typeface="Poppins"/>
                <a:cs typeface="Poppins"/>
                <a:sym typeface="Poppins"/>
              </a:rPr>
              <a:t>Crossover (Recombination): A genetic operator used to combine the genetic information of two parents to generate new offspring.</a:t>
            </a:r>
          </a:p>
          <a:p>
            <a:pPr algn="l" marL="595021" indent="-297510" lvl="1">
              <a:lnSpc>
                <a:spcPts val="3307"/>
              </a:lnSpc>
              <a:spcBef>
                <a:spcPct val="0"/>
              </a:spcBef>
              <a:buFont typeface="Arial"/>
              <a:buChar char="•"/>
            </a:pPr>
            <a:r>
              <a:rPr lang="en-US" sz="2756" strike="noStrike" u="none">
                <a:solidFill>
                  <a:srgbClr val="000000"/>
                </a:solidFill>
                <a:latin typeface="Poppins"/>
                <a:ea typeface="Poppins"/>
                <a:cs typeface="Poppins"/>
                <a:sym typeface="Poppins"/>
              </a:rPr>
              <a:t>Mutation: A genetic operator used to maintain genetic diversity within the population by randomly tweaking the genes of individuals.</a:t>
            </a:r>
          </a:p>
        </p:txBody>
      </p:sp>
      <p:sp>
        <p:nvSpPr>
          <p:cNvPr name="TextBox 32" id="32"/>
          <p:cNvSpPr txBox="true"/>
          <p:nvPr/>
        </p:nvSpPr>
        <p:spPr>
          <a:xfrm rot="0">
            <a:off x="112179" y="238587"/>
            <a:ext cx="4423172" cy="523875"/>
          </a:xfrm>
          <a:prstGeom prst="rect">
            <a:avLst/>
          </a:prstGeom>
        </p:spPr>
        <p:txBody>
          <a:bodyPr anchor="t" rtlCol="false" tIns="0" lIns="0" bIns="0" rIns="0">
            <a:spAutoFit/>
          </a:bodyPr>
          <a:lstStyle/>
          <a:p>
            <a:pPr algn="ctr">
              <a:lnSpc>
                <a:spcPts val="3959"/>
              </a:lnSpc>
              <a:spcBef>
                <a:spcPct val="0"/>
              </a:spcBef>
            </a:pPr>
            <a:r>
              <a:rPr lang="en-US" b="true" sz="3299">
                <a:solidFill>
                  <a:srgbClr val="000000"/>
                </a:solidFill>
                <a:latin typeface="Arimo Bold"/>
                <a:ea typeface="Arimo Bold"/>
                <a:cs typeface="Arimo Bold"/>
                <a:sym typeface="Arimo Bold"/>
              </a:rPr>
              <a:t>Reschedule Modelling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38274" y="1715211"/>
          <a:ext cx="16811451" cy="8358475"/>
        </p:xfrm>
        <a:graphic>
          <a:graphicData uri="http://schemas.openxmlformats.org/drawingml/2006/table">
            <a:tbl>
              <a:tblPr/>
              <a:tblGrid>
                <a:gridCol w="1722043"/>
                <a:gridCol w="1886103"/>
                <a:gridCol w="1940789"/>
                <a:gridCol w="2323596"/>
                <a:gridCol w="1968133"/>
                <a:gridCol w="1530640"/>
                <a:gridCol w="2554030"/>
                <a:gridCol w="2886118"/>
              </a:tblGrid>
              <a:tr h="1651087">
                <a:tc>
                  <a:txBody>
                    <a:bodyPr anchor="t" rtlCol="false"/>
                    <a:lstStyle/>
                    <a:p>
                      <a:pPr algn="ctr">
                        <a:lnSpc>
                          <a:spcPts val="294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FL_DATE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AIRLINE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FL_NUMBER</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ORIGIN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DEST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CRS_DEP_TIME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Optimized_CRS_DEP_TIME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53580">
                <a:tc>
                  <a:txBody>
                    <a:bodyPr anchor="t" rtlCol="false"/>
                    <a:lstStyle/>
                    <a:p>
                      <a:pPr algn="ctr">
                        <a:lnSpc>
                          <a:spcPts val="2940"/>
                        </a:lnSpc>
                        <a:defRPr/>
                      </a:pPr>
                      <a:r>
                        <a:rPr lang="en-US" sz="2100">
                          <a:solidFill>
                            <a:srgbClr val="000000"/>
                          </a:solidFill>
                          <a:latin typeface="Poppins"/>
                          <a:ea typeface="Poppins"/>
                          <a:cs typeface="Poppins"/>
                          <a:sym typeface="Poppins"/>
                        </a:rPr>
                        <a:t>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2023-08-31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Frontier Airlines Inc.</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2479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IAH</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PHX</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1517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1639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6637">
                <a:tc>
                  <a:txBody>
                    <a:bodyPr anchor="t" rtlCol="false"/>
                    <a:lstStyle/>
                    <a:p>
                      <a:pPr algn="ctr">
                        <a:lnSpc>
                          <a:spcPts val="2940"/>
                        </a:lnSpc>
                        <a:defRPr/>
                      </a:pPr>
                      <a:r>
                        <a:rPr lang="en-US" sz="2100">
                          <a:solidFill>
                            <a:srgbClr val="000000"/>
                          </a:solidFill>
                          <a:latin typeface="Poppins"/>
                          <a:ea typeface="Poppins"/>
                          <a:cs typeface="Poppins"/>
                          <a:sym typeface="Poppi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2023-08-31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Republic Airline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5834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LGA</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MSN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1993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1951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01654">
                <a:tc>
                  <a:txBody>
                    <a:bodyPr anchor="t" rtlCol="false"/>
                    <a:lstStyle/>
                    <a:p>
                      <a:pPr algn="ctr">
                        <a:lnSpc>
                          <a:spcPts val="2940"/>
                        </a:lnSpc>
                        <a:defRPr/>
                      </a:pPr>
                      <a:r>
                        <a:rPr lang="en-US" sz="2100">
                          <a:solidFill>
                            <a:srgbClr val="000000"/>
                          </a:solidFill>
                          <a:latin typeface="Poppins"/>
                          <a:ea typeface="Poppins"/>
                          <a:cs typeface="Poppins"/>
                          <a:sym typeface="Poppi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2023-08-31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Southwest Airlines Co.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3188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DEN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AUS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1078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1130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8880">
                <a:tc>
                  <a:txBody>
                    <a:bodyPr anchor="t" rtlCol="false"/>
                    <a:lstStyle/>
                    <a:p>
                      <a:pPr algn="ctr">
                        <a:lnSpc>
                          <a:spcPts val="2940"/>
                        </a:lnSpc>
                        <a:defRPr/>
                      </a:pPr>
                      <a:r>
                        <a:rPr lang="en-US" sz="2100">
                          <a:solidFill>
                            <a:srgbClr val="000000"/>
                          </a:solidFill>
                          <a:latin typeface="Poppins"/>
                          <a:ea typeface="Poppins"/>
                          <a:cs typeface="Poppins"/>
                          <a:sym typeface="Poppins"/>
                        </a:rPr>
                        <a:t>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2023-08-31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Delta Air Lines Inc.</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1850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CLT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ATL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0922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0926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6637">
                <a:tc>
                  <a:txBody>
                    <a:bodyPr anchor="t" rtlCol="false"/>
                    <a:lstStyle/>
                    <a:p>
                      <a:pPr algn="ctr">
                        <a:lnSpc>
                          <a:spcPts val="2940"/>
                        </a:lnSpc>
                        <a:defRPr/>
                      </a:pPr>
                      <a:r>
                        <a:rPr lang="en-US" sz="2100">
                          <a:solidFill>
                            <a:srgbClr val="000000"/>
                          </a:solidFill>
                          <a:latin typeface="Poppins"/>
                          <a:ea typeface="Poppins"/>
                          <a:cs typeface="Poppins"/>
                          <a:sym typeface="Poppins"/>
                        </a:rPr>
                        <a:t>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2023-08-31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Delta Air Lines Inc.</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531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LAX</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DTW</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2359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Poppins"/>
                          <a:ea typeface="Poppins"/>
                          <a:cs typeface="Poppins"/>
                          <a:sym typeface="Poppins"/>
                        </a:rPr>
                        <a:t>2311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04045" y="1209397"/>
            <a:ext cx="10117077" cy="461686"/>
          </a:xfrm>
          <a:prstGeom prst="rect">
            <a:avLst/>
          </a:prstGeom>
        </p:spPr>
        <p:txBody>
          <a:bodyPr anchor="t" rtlCol="false" tIns="0" lIns="0" bIns="0" rIns="0">
            <a:spAutoFit/>
          </a:bodyPr>
          <a:lstStyle/>
          <a:p>
            <a:pPr algn="l" marL="638199" indent="-319099" lvl="1">
              <a:lnSpc>
                <a:spcPts val="3547"/>
              </a:lnSpc>
              <a:spcBef>
                <a:spcPct val="0"/>
              </a:spcBef>
              <a:buFont typeface="Arial"/>
              <a:buChar char="•"/>
            </a:pPr>
            <a:r>
              <a:rPr lang="en-US" sz="2955" strike="noStrike" u="none">
                <a:solidFill>
                  <a:srgbClr val="000000"/>
                </a:solidFill>
                <a:latin typeface="Poppins"/>
                <a:ea typeface="Poppins"/>
                <a:cs typeface="Poppins"/>
                <a:sym typeface="Poppins"/>
              </a:rPr>
              <a:t> DATA SORTED THROUGH  Genetic Algorithm (GA)</a:t>
            </a:r>
          </a:p>
        </p:txBody>
      </p:sp>
      <p:grpSp>
        <p:nvGrpSpPr>
          <p:cNvPr name="Group 4" id="4"/>
          <p:cNvGrpSpPr/>
          <p:nvPr/>
        </p:nvGrpSpPr>
        <p:grpSpPr>
          <a:xfrm rot="0">
            <a:off x="0" y="1030200"/>
            <a:ext cx="5210175" cy="134398"/>
            <a:chOff x="0" y="0"/>
            <a:chExt cx="6946900" cy="179197"/>
          </a:xfrm>
        </p:grpSpPr>
        <p:sp>
          <p:nvSpPr>
            <p:cNvPr name="Freeform 5" id="5"/>
            <p:cNvSpPr/>
            <p:nvPr/>
          </p:nvSpPr>
          <p:spPr>
            <a:xfrm flipH="false" flipV="false" rot="0">
              <a:off x="0" y="0"/>
              <a:ext cx="6946900" cy="179197"/>
            </a:xfrm>
            <a:custGeom>
              <a:avLst/>
              <a:gdLst/>
              <a:ahLst/>
              <a:cxnLst/>
              <a:rect r="r" b="b" t="t" l="l"/>
              <a:pathLst>
                <a:path h="179197" w="6946900">
                  <a:moveTo>
                    <a:pt x="0" y="0"/>
                  </a:moveTo>
                  <a:lnTo>
                    <a:pt x="6946900" y="0"/>
                  </a:lnTo>
                  <a:lnTo>
                    <a:pt x="6946900" y="179197"/>
                  </a:lnTo>
                  <a:lnTo>
                    <a:pt x="0" y="179197"/>
                  </a:lnTo>
                  <a:close/>
                </a:path>
              </a:pathLst>
            </a:custGeom>
            <a:solidFill>
              <a:srgbClr val="002D70"/>
            </a:solidFill>
          </p:spPr>
        </p:sp>
      </p:grpSp>
      <p:sp>
        <p:nvSpPr>
          <p:cNvPr name="Freeform 6" id="6"/>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170898" y="-61758"/>
            <a:ext cx="2991040" cy="1153141"/>
            <a:chOff x="0" y="0"/>
            <a:chExt cx="3988054" cy="1537522"/>
          </a:xfrm>
        </p:grpSpPr>
        <p:sp>
          <p:nvSpPr>
            <p:cNvPr name="Freeform 8" id="8"/>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38B6FF"/>
            </a:solidFill>
          </p:spPr>
        </p:sp>
      </p:grpSp>
      <p:grpSp>
        <p:nvGrpSpPr>
          <p:cNvPr name="Group 9" id="9"/>
          <p:cNvGrpSpPr/>
          <p:nvPr/>
        </p:nvGrpSpPr>
        <p:grpSpPr>
          <a:xfrm rot="0">
            <a:off x="15233209" y="1097399"/>
            <a:ext cx="3262051" cy="148937"/>
            <a:chOff x="0" y="0"/>
            <a:chExt cx="3931229" cy="179490"/>
          </a:xfrm>
        </p:grpSpPr>
        <p:sp>
          <p:nvSpPr>
            <p:cNvPr name="Freeform 10" id="10"/>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grpSp>
        <p:nvGrpSpPr>
          <p:cNvPr name="Group 11" id="11"/>
          <p:cNvGrpSpPr/>
          <p:nvPr/>
        </p:nvGrpSpPr>
        <p:grpSpPr>
          <a:xfrm rot="0">
            <a:off x="7255170" y="268333"/>
            <a:ext cx="541800" cy="574626"/>
            <a:chOff x="0" y="0"/>
            <a:chExt cx="722400" cy="766168"/>
          </a:xfrm>
        </p:grpSpPr>
        <p:sp>
          <p:nvSpPr>
            <p:cNvPr name="Freeform 12" id="12"/>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4"/>
              <a:stretch>
                <a:fillRect l="-3029" t="0" r="-3032" b="3"/>
              </a:stretch>
            </a:blipFill>
          </p:spPr>
        </p:sp>
      </p:grpSp>
      <p:grpSp>
        <p:nvGrpSpPr>
          <p:cNvPr name="Group 13" id="13"/>
          <p:cNvGrpSpPr/>
          <p:nvPr/>
        </p:nvGrpSpPr>
        <p:grpSpPr>
          <a:xfrm rot="0">
            <a:off x="8149968" y="40167"/>
            <a:ext cx="2371154" cy="1030224"/>
            <a:chOff x="0" y="0"/>
            <a:chExt cx="3161538" cy="1373632"/>
          </a:xfrm>
        </p:grpSpPr>
        <p:sp>
          <p:nvSpPr>
            <p:cNvPr name="Freeform 14" id="14"/>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15" id="15"/>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16" id="16"/>
          <p:cNvGrpSpPr/>
          <p:nvPr/>
        </p:nvGrpSpPr>
        <p:grpSpPr>
          <a:xfrm rot="0">
            <a:off x="15233209" y="-61758"/>
            <a:ext cx="3165063" cy="1290205"/>
            <a:chOff x="0" y="0"/>
            <a:chExt cx="4062742" cy="1656135"/>
          </a:xfrm>
        </p:grpSpPr>
        <p:sp>
          <p:nvSpPr>
            <p:cNvPr name="Freeform 17" id="17"/>
            <p:cNvSpPr/>
            <p:nvPr/>
          </p:nvSpPr>
          <p:spPr>
            <a:xfrm flipH="false" flipV="false" rot="0">
              <a:off x="0" y="0"/>
              <a:ext cx="4062742" cy="1656135"/>
            </a:xfrm>
            <a:custGeom>
              <a:avLst/>
              <a:gdLst/>
              <a:ahLst/>
              <a:cxnLst/>
              <a:rect r="r" b="b" t="t" l="l"/>
              <a:pathLst>
                <a:path h="1656135" w="4062742">
                  <a:moveTo>
                    <a:pt x="0" y="0"/>
                  </a:moveTo>
                  <a:lnTo>
                    <a:pt x="4062742" y="0"/>
                  </a:lnTo>
                  <a:lnTo>
                    <a:pt x="4062742" y="1656135"/>
                  </a:lnTo>
                  <a:lnTo>
                    <a:pt x="0" y="1656135"/>
                  </a:lnTo>
                  <a:close/>
                </a:path>
              </a:pathLst>
            </a:custGeom>
            <a:solidFill>
              <a:srgbClr val="004AAD"/>
            </a:solidFill>
          </p:spPr>
        </p:sp>
      </p:grpSp>
      <p:grpSp>
        <p:nvGrpSpPr>
          <p:cNvPr name="Group 18" id="18"/>
          <p:cNvGrpSpPr/>
          <p:nvPr/>
        </p:nvGrpSpPr>
        <p:grpSpPr>
          <a:xfrm rot="0">
            <a:off x="10927718" y="-31233"/>
            <a:ext cx="2991040" cy="1122616"/>
            <a:chOff x="0" y="0"/>
            <a:chExt cx="3988054" cy="1496822"/>
          </a:xfrm>
        </p:grpSpPr>
        <p:sp>
          <p:nvSpPr>
            <p:cNvPr name="Freeform 19" id="19"/>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20" id="20"/>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21" id="21"/>
          <p:cNvGrpSpPr/>
          <p:nvPr/>
        </p:nvGrpSpPr>
        <p:grpSpPr>
          <a:xfrm rot="0">
            <a:off x="12463061" y="162201"/>
            <a:ext cx="741964" cy="786890"/>
            <a:chOff x="0" y="0"/>
            <a:chExt cx="989285" cy="1049187"/>
          </a:xfrm>
        </p:grpSpPr>
        <p:sp>
          <p:nvSpPr>
            <p:cNvPr name="Freeform 22" id="22"/>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5"/>
              <a:stretch>
                <a:fillRect l="-3027" t="0" r="-3022" b="-3"/>
              </a:stretch>
            </a:blipFill>
          </p:spPr>
        </p:sp>
      </p:grpSp>
      <p:grpSp>
        <p:nvGrpSpPr>
          <p:cNvPr name="Group 23" id="23"/>
          <p:cNvGrpSpPr/>
          <p:nvPr/>
        </p:nvGrpSpPr>
        <p:grpSpPr>
          <a:xfrm rot="0">
            <a:off x="15233209" y="62353"/>
            <a:ext cx="846650" cy="923618"/>
            <a:chOff x="0" y="0"/>
            <a:chExt cx="1128867" cy="1231491"/>
          </a:xfrm>
        </p:grpSpPr>
        <p:sp>
          <p:nvSpPr>
            <p:cNvPr name="Freeform 24" id="24"/>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6"/>
              <a:stretch>
                <a:fillRect l="-216" t="0" r="-213" b="2"/>
              </a:stretch>
            </a:blipFill>
          </p:spPr>
        </p:sp>
      </p:grpSp>
      <p:grpSp>
        <p:nvGrpSpPr>
          <p:cNvPr name="Group 25" id="25"/>
          <p:cNvGrpSpPr/>
          <p:nvPr/>
        </p:nvGrpSpPr>
        <p:grpSpPr>
          <a:xfrm rot="0">
            <a:off x="9366694" y="119325"/>
            <a:ext cx="846650" cy="846650"/>
            <a:chOff x="0" y="0"/>
            <a:chExt cx="1128867" cy="1128867"/>
          </a:xfrm>
        </p:grpSpPr>
        <p:sp>
          <p:nvSpPr>
            <p:cNvPr name="Freeform 26" id="26"/>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sp>
        <p:nvSpPr>
          <p:cNvPr name="Freeform 27" id="27"/>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8" id="28"/>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29" id="29"/>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30" id="30"/>
          <p:cNvSpPr txBox="true"/>
          <p:nvPr/>
        </p:nvSpPr>
        <p:spPr>
          <a:xfrm rot="0">
            <a:off x="15838586" y="312857"/>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31" id="31"/>
          <p:cNvGrpSpPr/>
          <p:nvPr/>
        </p:nvGrpSpPr>
        <p:grpSpPr>
          <a:xfrm rot="0">
            <a:off x="15233209" y="1111938"/>
            <a:ext cx="5210175" cy="134398"/>
            <a:chOff x="0" y="0"/>
            <a:chExt cx="6946900" cy="179197"/>
          </a:xfrm>
        </p:grpSpPr>
        <p:sp>
          <p:nvSpPr>
            <p:cNvPr name="Freeform 32" id="32"/>
            <p:cNvSpPr/>
            <p:nvPr/>
          </p:nvSpPr>
          <p:spPr>
            <a:xfrm flipH="false" flipV="false" rot="0">
              <a:off x="0" y="0"/>
              <a:ext cx="6946900" cy="179197"/>
            </a:xfrm>
            <a:custGeom>
              <a:avLst/>
              <a:gdLst/>
              <a:ahLst/>
              <a:cxnLst/>
              <a:rect r="r" b="b" t="t" l="l"/>
              <a:pathLst>
                <a:path h="179197" w="6946900">
                  <a:moveTo>
                    <a:pt x="0" y="0"/>
                  </a:moveTo>
                  <a:lnTo>
                    <a:pt x="6946900" y="0"/>
                  </a:lnTo>
                  <a:lnTo>
                    <a:pt x="6946900" y="179197"/>
                  </a:lnTo>
                  <a:lnTo>
                    <a:pt x="0" y="179197"/>
                  </a:lnTo>
                  <a:close/>
                </a:path>
              </a:pathLst>
            </a:custGeom>
            <a:solidFill>
              <a:srgbClr val="002D70"/>
            </a:solidFill>
          </p:spPr>
        </p:sp>
      </p:grpSp>
      <p:sp>
        <p:nvSpPr>
          <p:cNvPr name="TextBox 33" id="33"/>
          <p:cNvSpPr txBox="true"/>
          <p:nvPr/>
        </p:nvSpPr>
        <p:spPr>
          <a:xfrm rot="0">
            <a:off x="112179" y="229062"/>
            <a:ext cx="4423172" cy="523875"/>
          </a:xfrm>
          <a:prstGeom prst="rect">
            <a:avLst/>
          </a:prstGeom>
        </p:spPr>
        <p:txBody>
          <a:bodyPr anchor="t" rtlCol="false" tIns="0" lIns="0" bIns="0" rIns="0">
            <a:spAutoFit/>
          </a:bodyPr>
          <a:lstStyle/>
          <a:p>
            <a:pPr algn="ctr">
              <a:lnSpc>
                <a:spcPts val="3959"/>
              </a:lnSpc>
              <a:spcBef>
                <a:spcPct val="0"/>
              </a:spcBef>
            </a:pPr>
            <a:r>
              <a:rPr lang="en-US" b="true" sz="3299">
                <a:solidFill>
                  <a:srgbClr val="000000"/>
                </a:solidFill>
                <a:latin typeface="Arimo Bold"/>
                <a:ea typeface="Arimo Bold"/>
                <a:cs typeface="Arimo Bold"/>
                <a:sym typeface="Arimo Bold"/>
              </a:rPr>
              <a:t>Reschedule Modelling</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58052" y="652845"/>
            <a:ext cx="17571897" cy="8981310"/>
            <a:chOff x="0" y="0"/>
            <a:chExt cx="21608422" cy="11044451"/>
          </a:xfrm>
        </p:grpSpPr>
        <p:sp>
          <p:nvSpPr>
            <p:cNvPr name="Freeform 3" id="3"/>
            <p:cNvSpPr/>
            <p:nvPr/>
          </p:nvSpPr>
          <p:spPr>
            <a:xfrm flipH="false" flipV="false" rot="0">
              <a:off x="0" y="0"/>
              <a:ext cx="21608414" cy="11044428"/>
            </a:xfrm>
            <a:custGeom>
              <a:avLst/>
              <a:gdLst/>
              <a:ahLst/>
              <a:cxnLst/>
              <a:rect r="r" b="b" t="t" l="l"/>
              <a:pathLst>
                <a:path h="11044428" w="21608414">
                  <a:moveTo>
                    <a:pt x="0" y="0"/>
                  </a:moveTo>
                  <a:lnTo>
                    <a:pt x="21608414" y="0"/>
                  </a:lnTo>
                  <a:lnTo>
                    <a:pt x="21608414" y="11044428"/>
                  </a:lnTo>
                  <a:lnTo>
                    <a:pt x="0" y="11044428"/>
                  </a:lnTo>
                  <a:close/>
                </a:path>
              </a:pathLst>
            </a:custGeom>
            <a:solidFill>
              <a:srgbClr val="EFEFEF"/>
            </a:solidFill>
          </p:spPr>
        </p:sp>
      </p:grpSp>
      <p:grpSp>
        <p:nvGrpSpPr>
          <p:cNvPr name="Group 4" id="4"/>
          <p:cNvGrpSpPr/>
          <p:nvPr/>
        </p:nvGrpSpPr>
        <p:grpSpPr>
          <a:xfrm rot="0">
            <a:off x="358052" y="452129"/>
            <a:ext cx="17571897" cy="1153141"/>
            <a:chOff x="0" y="0"/>
            <a:chExt cx="23429196" cy="1537522"/>
          </a:xfrm>
        </p:grpSpPr>
        <p:sp>
          <p:nvSpPr>
            <p:cNvPr name="Freeform 5" id="5"/>
            <p:cNvSpPr/>
            <p:nvPr/>
          </p:nvSpPr>
          <p:spPr>
            <a:xfrm flipH="false" flipV="false" rot="0">
              <a:off x="0" y="0"/>
              <a:ext cx="23429195" cy="1537522"/>
            </a:xfrm>
            <a:custGeom>
              <a:avLst/>
              <a:gdLst/>
              <a:ahLst/>
              <a:cxnLst/>
              <a:rect r="r" b="b" t="t" l="l"/>
              <a:pathLst>
                <a:path h="1537522" w="23429195">
                  <a:moveTo>
                    <a:pt x="0" y="0"/>
                  </a:moveTo>
                  <a:lnTo>
                    <a:pt x="23429195" y="0"/>
                  </a:lnTo>
                  <a:lnTo>
                    <a:pt x="23429195" y="1537522"/>
                  </a:lnTo>
                  <a:lnTo>
                    <a:pt x="0" y="1537522"/>
                  </a:lnTo>
                  <a:close/>
                </a:path>
              </a:pathLst>
            </a:custGeom>
            <a:solidFill>
              <a:srgbClr val="38B6FF"/>
            </a:solidFill>
          </p:spPr>
        </p:sp>
      </p:grpSp>
      <p:sp>
        <p:nvSpPr>
          <p:cNvPr name="TextBox 6" id="6"/>
          <p:cNvSpPr txBox="true"/>
          <p:nvPr/>
        </p:nvSpPr>
        <p:spPr>
          <a:xfrm rot="0">
            <a:off x="1028700" y="721753"/>
            <a:ext cx="5847013" cy="547218"/>
          </a:xfrm>
          <a:prstGeom prst="rect">
            <a:avLst/>
          </a:prstGeom>
        </p:spPr>
        <p:txBody>
          <a:bodyPr anchor="t" rtlCol="false" tIns="0" lIns="0" bIns="0" rIns="0">
            <a:spAutoFit/>
          </a:bodyPr>
          <a:lstStyle/>
          <a:p>
            <a:pPr algn="ctr">
              <a:lnSpc>
                <a:spcPts val="4417"/>
              </a:lnSpc>
            </a:pPr>
            <a:r>
              <a:rPr lang="en-US" sz="3155" b="true">
                <a:solidFill>
                  <a:srgbClr val="000000"/>
                </a:solidFill>
                <a:latin typeface="Canva Sans Bold"/>
                <a:ea typeface="Canva Sans Bold"/>
                <a:cs typeface="Canva Sans Bold"/>
                <a:sym typeface="Canva Sans Bold"/>
              </a:rPr>
              <a:t>Future Scope and Conclusion:</a:t>
            </a:r>
          </a:p>
        </p:txBody>
      </p:sp>
      <p:sp>
        <p:nvSpPr>
          <p:cNvPr name="TextBox 7" id="7"/>
          <p:cNvSpPr txBox="true"/>
          <p:nvPr/>
        </p:nvSpPr>
        <p:spPr>
          <a:xfrm rot="0">
            <a:off x="915724" y="1764787"/>
            <a:ext cx="16456552" cy="7551263"/>
          </a:xfrm>
          <a:prstGeom prst="rect">
            <a:avLst/>
          </a:prstGeom>
        </p:spPr>
        <p:txBody>
          <a:bodyPr anchor="t" rtlCol="false" tIns="0" lIns="0" bIns="0" rIns="0">
            <a:spAutoFit/>
          </a:bodyPr>
          <a:lstStyle/>
          <a:p>
            <a:pPr algn="l">
              <a:lnSpc>
                <a:spcPts val="2738"/>
              </a:lnSpc>
            </a:pPr>
            <a:r>
              <a:rPr lang="en-US" sz="1956" b="true">
                <a:solidFill>
                  <a:srgbClr val="000000"/>
                </a:solidFill>
                <a:latin typeface="Poppins Bold"/>
                <a:ea typeface="Poppins Bold"/>
                <a:cs typeface="Poppins Bold"/>
                <a:sym typeface="Poppins Bold"/>
              </a:rPr>
              <a:t>While our model provides significant insights and optimizations, several areas could enhance its effectiveness further:</a:t>
            </a:r>
          </a:p>
          <a:p>
            <a:pPr algn="l">
              <a:lnSpc>
                <a:spcPts val="2738"/>
              </a:lnSpc>
            </a:pPr>
          </a:p>
          <a:p>
            <a:pPr algn="l">
              <a:lnSpc>
                <a:spcPts val="2738"/>
              </a:lnSpc>
            </a:pPr>
          </a:p>
          <a:p>
            <a:pPr algn="l">
              <a:lnSpc>
                <a:spcPts val="2738"/>
              </a:lnSpc>
            </a:pPr>
            <a:r>
              <a:rPr lang="en-US" sz="1956">
                <a:solidFill>
                  <a:srgbClr val="000000"/>
                </a:solidFill>
                <a:latin typeface="Poppins"/>
                <a:ea typeface="Poppins"/>
                <a:cs typeface="Poppins"/>
                <a:sym typeface="Poppins"/>
              </a:rPr>
              <a:t>    1.</a:t>
            </a:r>
            <a:r>
              <a:rPr lang="en-US" sz="1956" b="true">
                <a:solidFill>
                  <a:srgbClr val="000000"/>
                </a:solidFill>
                <a:latin typeface="Poppins Bold"/>
                <a:ea typeface="Poppins Bold"/>
                <a:cs typeface="Poppins Bold"/>
                <a:sym typeface="Poppins Bold"/>
              </a:rPr>
              <a:t>Integration of Real-Time Data: </a:t>
            </a:r>
            <a:r>
              <a:rPr lang="en-US" sz="1956">
                <a:solidFill>
                  <a:srgbClr val="000000"/>
                </a:solidFill>
                <a:latin typeface="Poppins"/>
                <a:ea typeface="Poppins"/>
                <a:cs typeface="Poppins"/>
                <a:sym typeface="Poppins"/>
              </a:rPr>
              <a:t>Incorporating real-time data,</a:t>
            </a:r>
            <a:r>
              <a:rPr lang="en-US" sz="1956" b="true">
                <a:solidFill>
                  <a:srgbClr val="000000"/>
                </a:solidFill>
                <a:latin typeface="Poppins Bold"/>
                <a:ea typeface="Poppins Bold"/>
                <a:cs typeface="Poppins Bold"/>
                <a:sym typeface="Poppins Bold"/>
              </a:rPr>
              <a:t> </a:t>
            </a:r>
            <a:r>
              <a:rPr lang="en-US" sz="1956">
                <a:solidFill>
                  <a:srgbClr val="000000"/>
                </a:solidFill>
                <a:latin typeface="Poppins"/>
                <a:ea typeface="Poppins"/>
                <a:cs typeface="Poppins"/>
                <a:sym typeface="Poppins"/>
              </a:rPr>
              <a:t>such as</a:t>
            </a:r>
            <a:r>
              <a:rPr lang="en-US" sz="1956" b="true">
                <a:solidFill>
                  <a:srgbClr val="000000"/>
                </a:solidFill>
                <a:latin typeface="Poppins Bold"/>
                <a:ea typeface="Poppins Bold"/>
                <a:cs typeface="Poppins Bold"/>
                <a:sym typeface="Poppins Bold"/>
              </a:rPr>
              <a:t> live weather updates and airport traffic, </a:t>
            </a:r>
            <a:r>
              <a:rPr lang="en-US" sz="1956">
                <a:solidFill>
                  <a:srgbClr val="000000"/>
                </a:solidFill>
                <a:latin typeface="Poppins"/>
                <a:ea typeface="Poppins"/>
                <a:cs typeface="Poppins"/>
                <a:sym typeface="Poppins"/>
              </a:rPr>
              <a:t>could improve the accuracy of delay predictions by </a:t>
            </a:r>
            <a:r>
              <a:rPr lang="en-US" sz="1956" b="true">
                <a:solidFill>
                  <a:srgbClr val="000000"/>
                </a:solidFill>
                <a:latin typeface="Poppins Bold"/>
                <a:ea typeface="Poppins Bold"/>
                <a:cs typeface="Poppins Bold"/>
                <a:sym typeface="Poppins Bold"/>
              </a:rPr>
              <a:t>accounting for sudden changes in operational conditions. This work has already begun from our side, that is we are trying to incorporate weather condition features like temperatures during time of departure of flight, and min. and max. temperatures in the departure city on that particular date. </a:t>
            </a:r>
            <a:r>
              <a:rPr lang="en-US" sz="1956">
                <a:solidFill>
                  <a:srgbClr val="000000"/>
                </a:solidFill>
                <a:latin typeface="Poppins"/>
                <a:ea typeface="Poppins"/>
                <a:cs typeface="Poppins"/>
                <a:sym typeface="Poppins"/>
              </a:rPr>
              <a:t>Factors like </a:t>
            </a:r>
            <a:r>
              <a:rPr lang="en-US" sz="1956" b="true">
                <a:solidFill>
                  <a:srgbClr val="000000"/>
                </a:solidFill>
                <a:latin typeface="Poppins Bold"/>
                <a:ea typeface="Poppins Bold"/>
                <a:cs typeface="Poppins Bold"/>
                <a:sym typeface="Poppins Bold"/>
              </a:rPr>
              <a:t>wind speed, wind direction, precipitation amount have also been added,</a:t>
            </a:r>
            <a:r>
              <a:rPr lang="en-US" sz="1956">
                <a:solidFill>
                  <a:srgbClr val="000000"/>
                </a:solidFill>
                <a:latin typeface="Poppins"/>
                <a:ea typeface="Poppins"/>
                <a:cs typeface="Poppins"/>
                <a:sym typeface="Poppins"/>
              </a:rPr>
              <a:t> which further adds to the realism in data. Once real time data is integrated, the accuracy of delay predictions could improve. </a:t>
            </a:r>
          </a:p>
          <a:p>
            <a:pPr algn="l">
              <a:lnSpc>
                <a:spcPts val="2738"/>
              </a:lnSpc>
            </a:pPr>
          </a:p>
          <a:p>
            <a:pPr algn="l">
              <a:lnSpc>
                <a:spcPts val="2738"/>
              </a:lnSpc>
            </a:pPr>
            <a:r>
              <a:rPr lang="en-US" sz="1956">
                <a:solidFill>
                  <a:srgbClr val="000000"/>
                </a:solidFill>
                <a:latin typeface="Poppins"/>
                <a:ea typeface="Poppins"/>
                <a:cs typeface="Poppins"/>
                <a:sym typeface="Poppins"/>
              </a:rPr>
              <a:t>    2.</a:t>
            </a:r>
            <a:r>
              <a:rPr lang="en-US" sz="1956" b="true">
                <a:solidFill>
                  <a:srgbClr val="000000"/>
                </a:solidFill>
                <a:latin typeface="Poppins Bold"/>
                <a:ea typeface="Poppins Bold"/>
                <a:cs typeface="Poppins Bold"/>
                <a:sym typeface="Poppins Bold"/>
              </a:rPr>
              <a:t>Advanced Ensemble Techniques: </a:t>
            </a:r>
            <a:r>
              <a:rPr lang="en-US" sz="1956">
                <a:solidFill>
                  <a:srgbClr val="000000"/>
                </a:solidFill>
                <a:latin typeface="Poppins"/>
                <a:ea typeface="Poppins"/>
                <a:cs typeface="Poppins"/>
                <a:sym typeface="Poppins"/>
              </a:rPr>
              <a:t>Exploring </a:t>
            </a:r>
            <a:r>
              <a:rPr lang="en-US" sz="1956" b="true">
                <a:solidFill>
                  <a:srgbClr val="000000"/>
                </a:solidFill>
                <a:latin typeface="Poppins Bold"/>
                <a:ea typeface="Poppins Bold"/>
                <a:cs typeface="Poppins Bold"/>
                <a:sym typeface="Poppins Bold"/>
              </a:rPr>
              <a:t>ensemble models </a:t>
            </a:r>
            <a:r>
              <a:rPr lang="en-US" sz="1956">
                <a:solidFill>
                  <a:srgbClr val="000000"/>
                </a:solidFill>
                <a:latin typeface="Poppins"/>
                <a:ea typeface="Poppins"/>
                <a:cs typeface="Poppins"/>
                <a:sym typeface="Poppins"/>
              </a:rPr>
              <a:t>that combine multiple machine learning approaches may yield more robust results, especially for complex scenarios with multiple interacting delay factors.</a:t>
            </a:r>
          </a:p>
          <a:p>
            <a:pPr algn="l">
              <a:lnSpc>
                <a:spcPts val="2738"/>
              </a:lnSpc>
            </a:pPr>
          </a:p>
          <a:p>
            <a:pPr algn="l">
              <a:lnSpc>
                <a:spcPts val="2738"/>
              </a:lnSpc>
            </a:pPr>
            <a:r>
              <a:rPr lang="en-US" sz="1956" b="true">
                <a:solidFill>
                  <a:srgbClr val="000000"/>
                </a:solidFill>
                <a:latin typeface="Poppins Bold"/>
                <a:ea typeface="Poppins Bold"/>
                <a:cs typeface="Poppins Bold"/>
                <a:sym typeface="Poppins Bold"/>
              </a:rPr>
              <a:t>   </a:t>
            </a:r>
            <a:r>
              <a:rPr lang="en-US" sz="1956">
                <a:solidFill>
                  <a:srgbClr val="000000"/>
                </a:solidFill>
                <a:latin typeface="Poppins"/>
                <a:ea typeface="Poppins"/>
                <a:cs typeface="Poppins"/>
                <a:sym typeface="Poppins"/>
              </a:rPr>
              <a:t>3.</a:t>
            </a:r>
            <a:r>
              <a:rPr lang="en-US" sz="1956" b="true">
                <a:solidFill>
                  <a:srgbClr val="000000"/>
                </a:solidFill>
                <a:latin typeface="Poppins Bold"/>
                <a:ea typeface="Poppins Bold"/>
                <a:cs typeface="Poppins Bold"/>
                <a:sym typeface="Poppins Bold"/>
              </a:rPr>
              <a:t>Broader Geographical and Operational Coverage: </a:t>
            </a:r>
            <a:r>
              <a:rPr lang="en-US" sz="1956">
                <a:solidFill>
                  <a:srgbClr val="000000"/>
                </a:solidFill>
                <a:latin typeface="Poppins"/>
                <a:ea typeface="Poppins"/>
                <a:cs typeface="Poppins"/>
                <a:sym typeface="Poppins"/>
              </a:rPr>
              <a:t>Expanding the model to include</a:t>
            </a:r>
            <a:r>
              <a:rPr lang="en-US" sz="1956" b="true">
                <a:solidFill>
                  <a:srgbClr val="000000"/>
                </a:solidFill>
                <a:latin typeface="Poppins Bold"/>
                <a:ea typeface="Poppins Bold"/>
                <a:cs typeface="Poppins Bold"/>
                <a:sym typeface="Poppins Bold"/>
              </a:rPr>
              <a:t> international flights and diverse airline operations</a:t>
            </a:r>
            <a:r>
              <a:rPr lang="en-US" sz="1956">
                <a:solidFill>
                  <a:srgbClr val="000000"/>
                </a:solidFill>
                <a:latin typeface="Poppins"/>
                <a:ea typeface="Poppins"/>
                <a:cs typeface="Poppins"/>
                <a:sym typeface="Poppins"/>
              </a:rPr>
              <a:t> would </a:t>
            </a:r>
            <a:r>
              <a:rPr lang="en-US" sz="1956" b="true">
                <a:solidFill>
                  <a:srgbClr val="000000"/>
                </a:solidFill>
                <a:latin typeface="Poppins Bold"/>
                <a:ea typeface="Poppins Bold"/>
                <a:cs typeface="Poppins Bold"/>
                <a:sym typeface="Poppins Bold"/>
              </a:rPr>
              <a:t>enhance its generalizability</a:t>
            </a:r>
            <a:r>
              <a:rPr lang="en-US" sz="1956">
                <a:solidFill>
                  <a:srgbClr val="000000"/>
                </a:solidFill>
                <a:latin typeface="Poppins"/>
                <a:ea typeface="Poppins"/>
                <a:cs typeface="Poppins"/>
                <a:sym typeface="Poppins"/>
              </a:rPr>
              <a:t>, making it </a:t>
            </a:r>
            <a:r>
              <a:rPr lang="en-US" sz="1956" b="true">
                <a:solidFill>
                  <a:srgbClr val="000000"/>
                </a:solidFill>
                <a:latin typeface="Poppins Bold"/>
                <a:ea typeface="Poppins Bold"/>
                <a:cs typeface="Poppins Bold"/>
                <a:sym typeface="Poppins Bold"/>
              </a:rPr>
              <a:t>applicable</a:t>
            </a:r>
            <a:r>
              <a:rPr lang="en-US" sz="1956">
                <a:solidFill>
                  <a:srgbClr val="000000"/>
                </a:solidFill>
                <a:latin typeface="Poppins"/>
                <a:ea typeface="Poppins"/>
                <a:cs typeface="Poppins"/>
                <a:sym typeface="Poppins"/>
              </a:rPr>
              <a:t> </a:t>
            </a:r>
            <a:r>
              <a:rPr lang="en-US" sz="1956" b="true">
                <a:solidFill>
                  <a:srgbClr val="000000"/>
                </a:solidFill>
                <a:latin typeface="Poppins Bold"/>
                <a:ea typeface="Poppins Bold"/>
                <a:cs typeface="Poppins Bold"/>
                <a:sym typeface="Poppins Bold"/>
              </a:rPr>
              <a:t>to global airline networks.</a:t>
            </a:r>
          </a:p>
          <a:p>
            <a:pPr algn="l">
              <a:lnSpc>
                <a:spcPts val="2738"/>
              </a:lnSpc>
            </a:pPr>
          </a:p>
          <a:p>
            <a:pPr algn="l">
              <a:lnSpc>
                <a:spcPts val="2738"/>
              </a:lnSpc>
            </a:pPr>
            <a:r>
              <a:rPr lang="en-US" sz="1956">
                <a:solidFill>
                  <a:srgbClr val="000000"/>
                </a:solidFill>
                <a:latin typeface="Poppins"/>
                <a:ea typeface="Poppins"/>
                <a:cs typeface="Poppins"/>
                <a:sym typeface="Poppins"/>
              </a:rPr>
              <a:t>  4.</a:t>
            </a:r>
            <a:r>
              <a:rPr lang="en-US" sz="1956" b="true">
                <a:solidFill>
                  <a:srgbClr val="000000"/>
                </a:solidFill>
                <a:latin typeface="Poppins Bold"/>
                <a:ea typeface="Poppins Bold"/>
                <a:cs typeface="Poppins Bold"/>
                <a:sym typeface="Poppins Bold"/>
              </a:rPr>
              <a:t>Optimization for Fuel and Cost Efficiency: </a:t>
            </a:r>
            <a:r>
              <a:rPr lang="en-US" sz="1956">
                <a:solidFill>
                  <a:srgbClr val="000000"/>
                </a:solidFill>
                <a:latin typeface="Poppins"/>
                <a:ea typeface="Poppins"/>
                <a:cs typeface="Poppins"/>
                <a:sym typeface="Poppins"/>
              </a:rPr>
              <a:t>Incorporating </a:t>
            </a:r>
            <a:r>
              <a:rPr lang="en-US" sz="1956" b="true">
                <a:solidFill>
                  <a:srgbClr val="000000"/>
                </a:solidFill>
                <a:latin typeface="Poppins Bold"/>
                <a:ea typeface="Poppins Bold"/>
                <a:cs typeface="Poppins Bold"/>
                <a:sym typeface="Poppins Bold"/>
              </a:rPr>
              <a:t>metrics related to fuel consumption and operational costs in the rescheduling model could lead to more comprehensive optimizations, </a:t>
            </a:r>
            <a:r>
              <a:rPr lang="en-US" sz="1956">
                <a:solidFill>
                  <a:srgbClr val="000000"/>
                </a:solidFill>
                <a:latin typeface="Poppins"/>
                <a:ea typeface="Poppins"/>
                <a:cs typeface="Poppins"/>
                <a:sym typeface="Poppins"/>
              </a:rPr>
              <a:t>benefiting both airlines and environmental sustainability.</a:t>
            </a:r>
          </a:p>
          <a:p>
            <a:pPr algn="l">
              <a:lnSpc>
                <a:spcPts val="2738"/>
              </a:lnSpc>
            </a:pPr>
          </a:p>
          <a:p>
            <a:pPr algn="l">
              <a:lnSpc>
                <a:spcPts val="2738"/>
              </a:lnSpc>
            </a:pPr>
            <a:r>
              <a:rPr lang="en-US" sz="1956">
                <a:solidFill>
                  <a:srgbClr val="000000"/>
                </a:solidFill>
                <a:latin typeface="Poppins"/>
                <a:ea typeface="Poppins"/>
                <a:cs typeface="Poppins"/>
                <a:sym typeface="Poppins"/>
              </a:rPr>
              <a:t>   5.</a:t>
            </a:r>
            <a:r>
              <a:rPr lang="en-US" sz="1956" b="true">
                <a:solidFill>
                  <a:srgbClr val="000000"/>
                </a:solidFill>
                <a:latin typeface="Poppins Bold"/>
                <a:ea typeface="Poppins Bold"/>
                <a:cs typeface="Poppins Bold"/>
                <a:sym typeface="Poppins Bold"/>
              </a:rPr>
              <a:t>Automated Decision Support System: Integrating the predictive and rescheduling models into an automated decision support system </a:t>
            </a:r>
            <a:r>
              <a:rPr lang="en-US" sz="1956">
                <a:solidFill>
                  <a:srgbClr val="000000"/>
                </a:solidFill>
                <a:latin typeface="Poppins"/>
                <a:ea typeface="Poppins"/>
                <a:cs typeface="Poppins"/>
                <a:sym typeface="Poppins"/>
              </a:rPr>
              <a:t>could </a:t>
            </a:r>
            <a:r>
              <a:rPr lang="en-US" sz="1956" b="true">
                <a:solidFill>
                  <a:srgbClr val="000000"/>
                </a:solidFill>
                <a:latin typeface="Poppins Bold"/>
                <a:ea typeface="Poppins Bold"/>
                <a:cs typeface="Poppins Bold"/>
                <a:sym typeface="Poppins Bold"/>
              </a:rPr>
              <a:t>enable real-time recommendations</a:t>
            </a:r>
            <a:r>
              <a:rPr lang="en-US" sz="1956">
                <a:solidFill>
                  <a:srgbClr val="000000"/>
                </a:solidFill>
                <a:latin typeface="Poppins"/>
                <a:ea typeface="Poppins"/>
                <a:cs typeface="Poppins"/>
                <a:sym typeface="Poppins"/>
              </a:rPr>
              <a:t> for flight management teams.</a:t>
            </a:r>
          </a:p>
          <a:p>
            <a:pPr algn="l">
              <a:lnSpc>
                <a:spcPts val="273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900" y="808115"/>
            <a:ext cx="7710011" cy="1662589"/>
            <a:chOff x="0" y="0"/>
            <a:chExt cx="10280015" cy="2216785"/>
          </a:xfrm>
        </p:grpSpPr>
        <p:sp>
          <p:nvSpPr>
            <p:cNvPr name="Freeform 3" id="3"/>
            <p:cNvSpPr/>
            <p:nvPr/>
          </p:nvSpPr>
          <p:spPr>
            <a:xfrm flipH="false" flipV="false" rot="0">
              <a:off x="0" y="0"/>
              <a:ext cx="10280015" cy="2216785"/>
            </a:xfrm>
            <a:custGeom>
              <a:avLst/>
              <a:gdLst/>
              <a:ahLst/>
              <a:cxnLst/>
              <a:rect r="r" b="b" t="t" l="l"/>
              <a:pathLst>
                <a:path h="2216785" w="10280015">
                  <a:moveTo>
                    <a:pt x="0" y="0"/>
                  </a:moveTo>
                  <a:lnTo>
                    <a:pt x="10280015" y="0"/>
                  </a:lnTo>
                  <a:lnTo>
                    <a:pt x="10280015" y="2216785"/>
                  </a:lnTo>
                  <a:lnTo>
                    <a:pt x="0" y="2216785"/>
                  </a:lnTo>
                  <a:close/>
                </a:path>
              </a:pathLst>
            </a:custGeom>
            <a:solidFill>
              <a:srgbClr val="012050"/>
            </a:solidFill>
          </p:spPr>
        </p:sp>
      </p:grpSp>
      <p:grpSp>
        <p:nvGrpSpPr>
          <p:cNvPr name="Group 4" id="4"/>
          <p:cNvGrpSpPr/>
          <p:nvPr/>
        </p:nvGrpSpPr>
        <p:grpSpPr>
          <a:xfrm rot="0">
            <a:off x="8436172" y="1182307"/>
            <a:ext cx="57150" cy="8065350"/>
            <a:chOff x="0" y="0"/>
            <a:chExt cx="76200" cy="10753800"/>
          </a:xfrm>
        </p:grpSpPr>
        <p:sp>
          <p:nvSpPr>
            <p:cNvPr name="Freeform 5" id="5"/>
            <p:cNvSpPr/>
            <p:nvPr/>
          </p:nvSpPr>
          <p:spPr>
            <a:xfrm flipH="false" flipV="false" rot="0">
              <a:off x="0" y="0"/>
              <a:ext cx="76200" cy="10753725"/>
            </a:xfrm>
            <a:custGeom>
              <a:avLst/>
              <a:gdLst/>
              <a:ahLst/>
              <a:cxnLst/>
              <a:rect r="r" b="b" t="t" l="l"/>
              <a:pathLst>
                <a:path h="10753725" w="76200">
                  <a:moveTo>
                    <a:pt x="25400" y="12700"/>
                  </a:moveTo>
                  <a:lnTo>
                    <a:pt x="76200" y="10741025"/>
                  </a:lnTo>
                  <a:cubicBezTo>
                    <a:pt x="76200" y="10748010"/>
                    <a:pt x="70612" y="10753725"/>
                    <a:pt x="63500" y="10753725"/>
                  </a:cubicBezTo>
                  <a:cubicBezTo>
                    <a:pt x="56388" y="10753725"/>
                    <a:pt x="50800" y="10748137"/>
                    <a:pt x="50800" y="10741025"/>
                  </a:cubicBezTo>
                  <a:lnTo>
                    <a:pt x="0" y="12700"/>
                  </a:lnTo>
                  <a:cubicBezTo>
                    <a:pt x="0" y="5715"/>
                    <a:pt x="5588" y="0"/>
                    <a:pt x="12700" y="0"/>
                  </a:cubicBezTo>
                  <a:cubicBezTo>
                    <a:pt x="19812" y="0"/>
                    <a:pt x="25400" y="5588"/>
                    <a:pt x="25400" y="12700"/>
                  </a:cubicBezTo>
                  <a:close/>
                </a:path>
              </a:pathLst>
            </a:custGeom>
            <a:solidFill>
              <a:srgbClr val="274E13"/>
            </a:solidFill>
          </p:spPr>
        </p:sp>
      </p:grpSp>
      <p:grpSp>
        <p:nvGrpSpPr>
          <p:cNvPr name="Group 6" id="6"/>
          <p:cNvGrpSpPr/>
          <p:nvPr/>
        </p:nvGrpSpPr>
        <p:grpSpPr>
          <a:xfrm rot="10639806">
            <a:off x="11893393" y="1650130"/>
            <a:ext cx="888494" cy="19050"/>
            <a:chOff x="0" y="0"/>
            <a:chExt cx="1184659" cy="25400"/>
          </a:xfrm>
        </p:grpSpPr>
        <p:sp>
          <p:nvSpPr>
            <p:cNvPr name="Freeform 7" id="7"/>
            <p:cNvSpPr/>
            <p:nvPr/>
          </p:nvSpPr>
          <p:spPr>
            <a:xfrm flipH="false" flipV="false" rot="0">
              <a:off x="0" y="0"/>
              <a:ext cx="1184656" cy="25400"/>
            </a:xfrm>
            <a:custGeom>
              <a:avLst/>
              <a:gdLst/>
              <a:ahLst/>
              <a:cxnLst/>
              <a:rect r="r" b="b" t="t" l="l"/>
              <a:pathLst>
                <a:path h="25400" w="1184656">
                  <a:moveTo>
                    <a:pt x="12700" y="0"/>
                  </a:moveTo>
                  <a:lnTo>
                    <a:pt x="1171956" y="0"/>
                  </a:lnTo>
                  <a:cubicBezTo>
                    <a:pt x="1178941" y="0"/>
                    <a:pt x="1184656" y="5715"/>
                    <a:pt x="1184656" y="12700"/>
                  </a:cubicBezTo>
                  <a:cubicBezTo>
                    <a:pt x="1184656" y="19685"/>
                    <a:pt x="1178941" y="25400"/>
                    <a:pt x="1171956" y="25400"/>
                  </a:cubicBezTo>
                  <a:lnTo>
                    <a:pt x="12700" y="25400"/>
                  </a:lnTo>
                  <a:cubicBezTo>
                    <a:pt x="5715" y="25400"/>
                    <a:pt x="0" y="19685"/>
                    <a:pt x="0" y="12700"/>
                  </a:cubicBezTo>
                  <a:cubicBezTo>
                    <a:pt x="0" y="5715"/>
                    <a:pt x="5715" y="0"/>
                    <a:pt x="12700" y="0"/>
                  </a:cubicBezTo>
                  <a:close/>
                </a:path>
              </a:pathLst>
            </a:custGeom>
            <a:solidFill>
              <a:srgbClr val="274E13"/>
            </a:solidFill>
          </p:spPr>
        </p:sp>
      </p:grpSp>
      <p:grpSp>
        <p:nvGrpSpPr>
          <p:cNvPr name="Group 8" id="8"/>
          <p:cNvGrpSpPr/>
          <p:nvPr/>
        </p:nvGrpSpPr>
        <p:grpSpPr>
          <a:xfrm rot="0">
            <a:off x="13025558" y="9205151"/>
            <a:ext cx="846650" cy="897848"/>
            <a:chOff x="0" y="0"/>
            <a:chExt cx="1128867" cy="1197131"/>
          </a:xfrm>
        </p:grpSpPr>
        <p:sp>
          <p:nvSpPr>
            <p:cNvPr name="Freeform 9" id="9"/>
            <p:cNvSpPr/>
            <p:nvPr/>
          </p:nvSpPr>
          <p:spPr>
            <a:xfrm flipH="false" flipV="false" rot="0">
              <a:off x="0" y="0"/>
              <a:ext cx="1128903" cy="1197102"/>
            </a:xfrm>
            <a:custGeom>
              <a:avLst/>
              <a:gdLst/>
              <a:ahLst/>
              <a:cxnLst/>
              <a:rect r="r" b="b" t="t" l="l"/>
              <a:pathLst>
                <a:path h="1197102" w="1128903">
                  <a:moveTo>
                    <a:pt x="0" y="0"/>
                  </a:moveTo>
                  <a:lnTo>
                    <a:pt x="1128903" y="0"/>
                  </a:lnTo>
                  <a:lnTo>
                    <a:pt x="1128903" y="1197102"/>
                  </a:lnTo>
                  <a:lnTo>
                    <a:pt x="0" y="1197102"/>
                  </a:lnTo>
                  <a:lnTo>
                    <a:pt x="0" y="0"/>
                  </a:lnTo>
                  <a:close/>
                </a:path>
              </a:pathLst>
            </a:custGeom>
            <a:blipFill>
              <a:blip r:embed="rId2"/>
              <a:stretch>
                <a:fillRect l="-3023" t="0" r="-3020" b="-2"/>
              </a:stretch>
            </a:blipFill>
          </p:spPr>
        </p:sp>
      </p:grpSp>
      <p:grpSp>
        <p:nvGrpSpPr>
          <p:cNvPr name="Group 10" id="10"/>
          <p:cNvGrpSpPr/>
          <p:nvPr/>
        </p:nvGrpSpPr>
        <p:grpSpPr>
          <a:xfrm rot="0">
            <a:off x="13878521" y="3434204"/>
            <a:ext cx="833550" cy="61950"/>
            <a:chOff x="0" y="0"/>
            <a:chExt cx="1111400" cy="82600"/>
          </a:xfrm>
        </p:grpSpPr>
        <p:sp>
          <p:nvSpPr>
            <p:cNvPr name="Freeform 11" id="11"/>
            <p:cNvSpPr/>
            <p:nvPr/>
          </p:nvSpPr>
          <p:spPr>
            <a:xfrm flipH="false" flipV="false" rot="0">
              <a:off x="-381" y="-381"/>
              <a:ext cx="1112139" cy="83312"/>
            </a:xfrm>
            <a:custGeom>
              <a:avLst/>
              <a:gdLst/>
              <a:ahLst/>
              <a:cxnLst/>
              <a:rect r="r" b="b" t="t" l="l"/>
              <a:pathLst>
                <a:path h="83312" w="1112139">
                  <a:moveTo>
                    <a:pt x="13716" y="381"/>
                  </a:moveTo>
                  <a:lnTo>
                    <a:pt x="1099693" y="57531"/>
                  </a:lnTo>
                  <a:cubicBezTo>
                    <a:pt x="1106678" y="57912"/>
                    <a:pt x="1112139" y="63881"/>
                    <a:pt x="1111758" y="70866"/>
                  </a:cubicBezTo>
                  <a:cubicBezTo>
                    <a:pt x="1111377" y="77851"/>
                    <a:pt x="1105408" y="83312"/>
                    <a:pt x="1098423" y="82931"/>
                  </a:cubicBezTo>
                  <a:lnTo>
                    <a:pt x="12446" y="25781"/>
                  </a:lnTo>
                  <a:cubicBezTo>
                    <a:pt x="5461" y="25400"/>
                    <a:pt x="0" y="19431"/>
                    <a:pt x="381" y="12446"/>
                  </a:cubicBezTo>
                  <a:cubicBezTo>
                    <a:pt x="762" y="5461"/>
                    <a:pt x="6731" y="0"/>
                    <a:pt x="13716" y="381"/>
                  </a:cubicBezTo>
                  <a:close/>
                </a:path>
              </a:pathLst>
            </a:custGeom>
            <a:solidFill>
              <a:srgbClr val="012050"/>
            </a:solidFill>
          </p:spPr>
        </p:sp>
      </p:grpSp>
      <p:grpSp>
        <p:nvGrpSpPr>
          <p:cNvPr name="Group 12" id="12"/>
          <p:cNvGrpSpPr/>
          <p:nvPr/>
        </p:nvGrpSpPr>
        <p:grpSpPr>
          <a:xfrm rot="0">
            <a:off x="12023876" y="5037984"/>
            <a:ext cx="887550" cy="59550"/>
            <a:chOff x="0" y="0"/>
            <a:chExt cx="1183400" cy="79400"/>
          </a:xfrm>
        </p:grpSpPr>
        <p:sp>
          <p:nvSpPr>
            <p:cNvPr name="Freeform 13" id="13"/>
            <p:cNvSpPr/>
            <p:nvPr/>
          </p:nvSpPr>
          <p:spPr>
            <a:xfrm flipH="false" flipV="false" rot="0">
              <a:off x="-381" y="-381"/>
              <a:ext cx="1184148" cy="80137"/>
            </a:xfrm>
            <a:custGeom>
              <a:avLst/>
              <a:gdLst/>
              <a:ahLst/>
              <a:cxnLst/>
              <a:rect r="r" b="b" t="t" l="l"/>
              <a:pathLst>
                <a:path h="80137" w="1184148">
                  <a:moveTo>
                    <a:pt x="1171702" y="25781"/>
                  </a:moveTo>
                  <a:lnTo>
                    <a:pt x="13716" y="79756"/>
                  </a:lnTo>
                  <a:cubicBezTo>
                    <a:pt x="6604" y="80137"/>
                    <a:pt x="762" y="74676"/>
                    <a:pt x="381" y="67691"/>
                  </a:cubicBezTo>
                  <a:cubicBezTo>
                    <a:pt x="0" y="60706"/>
                    <a:pt x="5461" y="54737"/>
                    <a:pt x="12446" y="54356"/>
                  </a:cubicBezTo>
                  <a:lnTo>
                    <a:pt x="1170432" y="381"/>
                  </a:lnTo>
                  <a:cubicBezTo>
                    <a:pt x="1177417" y="0"/>
                    <a:pt x="1183386" y="5461"/>
                    <a:pt x="1183767" y="12446"/>
                  </a:cubicBezTo>
                  <a:cubicBezTo>
                    <a:pt x="1184148" y="19431"/>
                    <a:pt x="1178687" y="25400"/>
                    <a:pt x="1171702" y="25781"/>
                  </a:cubicBezTo>
                  <a:close/>
                </a:path>
              </a:pathLst>
            </a:custGeom>
            <a:solidFill>
              <a:srgbClr val="004AAD"/>
            </a:solidFill>
          </p:spPr>
        </p:sp>
      </p:grpSp>
      <p:grpSp>
        <p:nvGrpSpPr>
          <p:cNvPr name="Group 14" id="14"/>
          <p:cNvGrpSpPr/>
          <p:nvPr/>
        </p:nvGrpSpPr>
        <p:grpSpPr>
          <a:xfrm rot="0">
            <a:off x="13828476" y="6874495"/>
            <a:ext cx="833550" cy="61950"/>
            <a:chOff x="0" y="0"/>
            <a:chExt cx="1111400" cy="82600"/>
          </a:xfrm>
        </p:grpSpPr>
        <p:sp>
          <p:nvSpPr>
            <p:cNvPr name="Freeform 15" id="15"/>
            <p:cNvSpPr/>
            <p:nvPr/>
          </p:nvSpPr>
          <p:spPr>
            <a:xfrm flipH="false" flipV="false" rot="0">
              <a:off x="-381" y="-381"/>
              <a:ext cx="1112139" cy="83312"/>
            </a:xfrm>
            <a:custGeom>
              <a:avLst/>
              <a:gdLst/>
              <a:ahLst/>
              <a:cxnLst/>
              <a:rect r="r" b="b" t="t" l="l"/>
              <a:pathLst>
                <a:path h="83312" w="1112139">
                  <a:moveTo>
                    <a:pt x="13716" y="381"/>
                  </a:moveTo>
                  <a:lnTo>
                    <a:pt x="1099693" y="57531"/>
                  </a:lnTo>
                  <a:cubicBezTo>
                    <a:pt x="1106678" y="57912"/>
                    <a:pt x="1112139" y="63881"/>
                    <a:pt x="1111758" y="70866"/>
                  </a:cubicBezTo>
                  <a:cubicBezTo>
                    <a:pt x="1111377" y="77851"/>
                    <a:pt x="1105408" y="83312"/>
                    <a:pt x="1098423" y="82931"/>
                  </a:cubicBezTo>
                  <a:lnTo>
                    <a:pt x="12446" y="25781"/>
                  </a:lnTo>
                  <a:cubicBezTo>
                    <a:pt x="5461" y="25400"/>
                    <a:pt x="0" y="19431"/>
                    <a:pt x="381" y="12446"/>
                  </a:cubicBezTo>
                  <a:cubicBezTo>
                    <a:pt x="762" y="5461"/>
                    <a:pt x="6731" y="0"/>
                    <a:pt x="13716" y="381"/>
                  </a:cubicBezTo>
                  <a:close/>
                </a:path>
              </a:pathLst>
            </a:custGeom>
            <a:solidFill>
              <a:srgbClr val="93C47D"/>
            </a:solidFill>
          </p:spPr>
        </p:sp>
      </p:grpSp>
      <p:grpSp>
        <p:nvGrpSpPr>
          <p:cNvPr name="Group 16" id="16"/>
          <p:cNvGrpSpPr/>
          <p:nvPr/>
        </p:nvGrpSpPr>
        <p:grpSpPr>
          <a:xfrm rot="0">
            <a:off x="11440225" y="8282364"/>
            <a:ext cx="1069292" cy="38087"/>
            <a:chOff x="0" y="0"/>
            <a:chExt cx="1425723" cy="50783"/>
          </a:xfrm>
        </p:grpSpPr>
        <p:sp>
          <p:nvSpPr>
            <p:cNvPr name="Freeform 17" id="17"/>
            <p:cNvSpPr/>
            <p:nvPr/>
          </p:nvSpPr>
          <p:spPr>
            <a:xfrm flipH="false" flipV="false" rot="0">
              <a:off x="-127" y="-127"/>
              <a:ext cx="1425956" cy="51054"/>
            </a:xfrm>
            <a:custGeom>
              <a:avLst/>
              <a:gdLst/>
              <a:ahLst/>
              <a:cxnLst/>
              <a:rect r="r" b="b" t="t" l="l"/>
              <a:pathLst>
                <a:path h="51054" w="1425956">
                  <a:moveTo>
                    <a:pt x="12573" y="25527"/>
                  </a:moveTo>
                  <a:lnTo>
                    <a:pt x="1412875" y="127"/>
                  </a:lnTo>
                  <a:cubicBezTo>
                    <a:pt x="1419860" y="0"/>
                    <a:pt x="1425702" y="5588"/>
                    <a:pt x="1425829" y="12573"/>
                  </a:cubicBezTo>
                  <a:cubicBezTo>
                    <a:pt x="1425956" y="19558"/>
                    <a:pt x="1420368" y="25400"/>
                    <a:pt x="1413383" y="25527"/>
                  </a:cubicBezTo>
                  <a:lnTo>
                    <a:pt x="13081" y="50927"/>
                  </a:lnTo>
                  <a:cubicBezTo>
                    <a:pt x="6096" y="51054"/>
                    <a:pt x="254" y="45466"/>
                    <a:pt x="127" y="38481"/>
                  </a:cubicBezTo>
                  <a:cubicBezTo>
                    <a:pt x="0" y="31496"/>
                    <a:pt x="5588" y="25654"/>
                    <a:pt x="12573" y="25527"/>
                  </a:cubicBezTo>
                  <a:close/>
                </a:path>
              </a:pathLst>
            </a:custGeom>
            <a:solidFill>
              <a:srgbClr val="38B6FF"/>
            </a:solidFill>
          </p:spPr>
        </p:sp>
      </p:grpSp>
      <p:grpSp>
        <p:nvGrpSpPr>
          <p:cNvPr name="Group 18" id="18"/>
          <p:cNvGrpSpPr/>
          <p:nvPr/>
        </p:nvGrpSpPr>
        <p:grpSpPr>
          <a:xfrm rot="0">
            <a:off x="12972598" y="4766005"/>
            <a:ext cx="846650" cy="897954"/>
            <a:chOff x="0" y="0"/>
            <a:chExt cx="1128867" cy="1197272"/>
          </a:xfrm>
        </p:grpSpPr>
        <p:sp>
          <p:nvSpPr>
            <p:cNvPr name="Freeform 19" id="19"/>
            <p:cNvSpPr/>
            <p:nvPr/>
          </p:nvSpPr>
          <p:spPr>
            <a:xfrm flipH="false" flipV="false" rot="0">
              <a:off x="0" y="0"/>
              <a:ext cx="1128903" cy="1197229"/>
            </a:xfrm>
            <a:custGeom>
              <a:avLst/>
              <a:gdLst/>
              <a:ahLst/>
              <a:cxnLst/>
              <a:rect r="r" b="b" t="t" l="l"/>
              <a:pathLst>
                <a:path h="1197229" w="1128903">
                  <a:moveTo>
                    <a:pt x="0" y="0"/>
                  </a:moveTo>
                  <a:lnTo>
                    <a:pt x="1128903" y="0"/>
                  </a:lnTo>
                  <a:lnTo>
                    <a:pt x="1128903" y="1197229"/>
                  </a:lnTo>
                  <a:lnTo>
                    <a:pt x="0" y="1197229"/>
                  </a:lnTo>
                  <a:lnTo>
                    <a:pt x="0" y="0"/>
                  </a:lnTo>
                  <a:close/>
                </a:path>
              </a:pathLst>
            </a:custGeom>
            <a:blipFill>
              <a:blip r:embed="rId3"/>
              <a:stretch>
                <a:fillRect l="-3029" t="0" r="-3026" b="-3"/>
              </a:stretch>
            </a:blipFill>
          </p:spPr>
        </p:sp>
      </p:grpSp>
      <p:grpSp>
        <p:nvGrpSpPr>
          <p:cNvPr name="Group 20" id="20"/>
          <p:cNvGrpSpPr/>
          <p:nvPr/>
        </p:nvGrpSpPr>
        <p:grpSpPr>
          <a:xfrm rot="0">
            <a:off x="12902345" y="6416956"/>
            <a:ext cx="985200" cy="984665"/>
            <a:chOff x="0" y="0"/>
            <a:chExt cx="1313600" cy="1312887"/>
          </a:xfrm>
        </p:grpSpPr>
        <p:sp>
          <p:nvSpPr>
            <p:cNvPr name="Freeform 21" id="21"/>
            <p:cNvSpPr/>
            <p:nvPr/>
          </p:nvSpPr>
          <p:spPr>
            <a:xfrm flipH="false" flipV="false" rot="0">
              <a:off x="0" y="0"/>
              <a:ext cx="1313561" cy="1312926"/>
            </a:xfrm>
            <a:custGeom>
              <a:avLst/>
              <a:gdLst/>
              <a:ahLst/>
              <a:cxnLst/>
              <a:rect r="r" b="b" t="t" l="l"/>
              <a:pathLst>
                <a:path h="1312926" w="1313561">
                  <a:moveTo>
                    <a:pt x="0" y="0"/>
                  </a:moveTo>
                  <a:lnTo>
                    <a:pt x="1313561" y="0"/>
                  </a:lnTo>
                  <a:lnTo>
                    <a:pt x="1313561" y="1312926"/>
                  </a:lnTo>
                  <a:lnTo>
                    <a:pt x="0" y="1312926"/>
                  </a:lnTo>
                  <a:lnTo>
                    <a:pt x="0" y="0"/>
                  </a:lnTo>
                  <a:close/>
                </a:path>
              </a:pathLst>
            </a:custGeom>
            <a:blipFill>
              <a:blip r:embed="rId4"/>
              <a:stretch>
                <a:fillRect l="0" t="-27" r="-2" b="-24"/>
              </a:stretch>
            </a:blipFill>
          </p:spPr>
        </p:sp>
      </p:grpSp>
      <p:grpSp>
        <p:nvGrpSpPr>
          <p:cNvPr name="Group 22" id="22"/>
          <p:cNvGrpSpPr/>
          <p:nvPr/>
        </p:nvGrpSpPr>
        <p:grpSpPr>
          <a:xfrm rot="0">
            <a:off x="13335512" y="1954375"/>
            <a:ext cx="76875" cy="1160118"/>
            <a:chOff x="0" y="0"/>
            <a:chExt cx="102500" cy="1546824"/>
          </a:xfrm>
        </p:grpSpPr>
        <p:sp>
          <p:nvSpPr>
            <p:cNvPr name="Freeform 23" id="23"/>
            <p:cNvSpPr/>
            <p:nvPr/>
          </p:nvSpPr>
          <p:spPr>
            <a:xfrm flipH="false" flipV="false" rot="0">
              <a:off x="-381" y="-381"/>
              <a:ext cx="103251" cy="1547622"/>
            </a:xfrm>
            <a:custGeom>
              <a:avLst/>
              <a:gdLst/>
              <a:ahLst/>
              <a:cxnLst/>
              <a:rect r="r" b="b" t="t" l="l"/>
              <a:pathLst>
                <a:path h="1547622" w="103251">
                  <a:moveTo>
                    <a:pt x="102870" y="20193"/>
                  </a:moveTo>
                  <a:lnTo>
                    <a:pt x="38481" y="1528953"/>
                  </a:lnTo>
                  <a:cubicBezTo>
                    <a:pt x="37973" y="1539494"/>
                    <a:pt x="29210" y="1547622"/>
                    <a:pt x="18669" y="1547114"/>
                  </a:cubicBezTo>
                  <a:cubicBezTo>
                    <a:pt x="8128" y="1546606"/>
                    <a:pt x="0" y="1537843"/>
                    <a:pt x="508" y="1527302"/>
                  </a:cubicBezTo>
                  <a:lnTo>
                    <a:pt x="64770" y="18669"/>
                  </a:lnTo>
                  <a:cubicBezTo>
                    <a:pt x="65278" y="8128"/>
                    <a:pt x="74168" y="0"/>
                    <a:pt x="84582" y="381"/>
                  </a:cubicBezTo>
                  <a:cubicBezTo>
                    <a:pt x="94996" y="762"/>
                    <a:pt x="103251" y="9779"/>
                    <a:pt x="102870" y="20193"/>
                  </a:cubicBezTo>
                  <a:close/>
                </a:path>
              </a:pathLst>
            </a:custGeom>
            <a:solidFill>
              <a:srgbClr val="012050"/>
            </a:solidFill>
          </p:spPr>
        </p:sp>
      </p:grpSp>
      <p:grpSp>
        <p:nvGrpSpPr>
          <p:cNvPr name="Group 24" id="24"/>
          <p:cNvGrpSpPr/>
          <p:nvPr/>
        </p:nvGrpSpPr>
        <p:grpSpPr>
          <a:xfrm rot="0">
            <a:off x="12991409" y="1220203"/>
            <a:ext cx="914948" cy="897954"/>
            <a:chOff x="0" y="0"/>
            <a:chExt cx="1219931" cy="1197272"/>
          </a:xfrm>
        </p:grpSpPr>
        <p:sp>
          <p:nvSpPr>
            <p:cNvPr name="Freeform 25" id="25"/>
            <p:cNvSpPr/>
            <p:nvPr/>
          </p:nvSpPr>
          <p:spPr>
            <a:xfrm flipH="false" flipV="false" rot="0">
              <a:off x="0" y="0"/>
              <a:ext cx="1219962" cy="1197229"/>
            </a:xfrm>
            <a:custGeom>
              <a:avLst/>
              <a:gdLst/>
              <a:ahLst/>
              <a:cxnLst/>
              <a:rect r="r" b="b" t="t" l="l"/>
              <a:pathLst>
                <a:path h="1197229" w="1219962">
                  <a:moveTo>
                    <a:pt x="0" y="0"/>
                  </a:moveTo>
                  <a:lnTo>
                    <a:pt x="1219962" y="0"/>
                  </a:lnTo>
                  <a:lnTo>
                    <a:pt x="1219962" y="1197229"/>
                  </a:lnTo>
                  <a:lnTo>
                    <a:pt x="0" y="1197229"/>
                  </a:lnTo>
                  <a:lnTo>
                    <a:pt x="0" y="0"/>
                  </a:lnTo>
                  <a:close/>
                </a:path>
              </a:pathLst>
            </a:custGeom>
            <a:blipFill>
              <a:blip r:embed="rId5"/>
              <a:stretch>
                <a:fillRect l="0" t="-946" r="2" b="-949"/>
              </a:stretch>
            </a:blipFill>
          </p:spPr>
        </p:sp>
      </p:grpSp>
      <p:grpSp>
        <p:nvGrpSpPr>
          <p:cNvPr name="Group 26" id="26"/>
          <p:cNvGrpSpPr/>
          <p:nvPr/>
        </p:nvGrpSpPr>
        <p:grpSpPr>
          <a:xfrm rot="0">
            <a:off x="12926475" y="3100205"/>
            <a:ext cx="846650" cy="846650"/>
            <a:chOff x="0" y="0"/>
            <a:chExt cx="1128867" cy="1128867"/>
          </a:xfrm>
        </p:grpSpPr>
        <p:sp>
          <p:nvSpPr>
            <p:cNvPr name="Freeform 27" id="27"/>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6"/>
              <a:stretch>
                <a:fillRect l="0" t="0" r="3" b="3"/>
              </a:stretch>
            </a:blipFill>
          </p:spPr>
        </p:sp>
      </p:grpSp>
      <p:grpSp>
        <p:nvGrpSpPr>
          <p:cNvPr name="Group 28" id="28"/>
          <p:cNvGrpSpPr/>
          <p:nvPr/>
        </p:nvGrpSpPr>
        <p:grpSpPr>
          <a:xfrm rot="0">
            <a:off x="13381636" y="3573326"/>
            <a:ext cx="29552" cy="1206968"/>
            <a:chOff x="0" y="0"/>
            <a:chExt cx="39403" cy="1609291"/>
          </a:xfrm>
        </p:grpSpPr>
        <p:sp>
          <p:nvSpPr>
            <p:cNvPr name="Freeform 29" id="29"/>
            <p:cNvSpPr/>
            <p:nvPr/>
          </p:nvSpPr>
          <p:spPr>
            <a:xfrm flipH="false" flipV="false" rot="0">
              <a:off x="0" y="0"/>
              <a:ext cx="39370" cy="1609344"/>
            </a:xfrm>
            <a:custGeom>
              <a:avLst/>
              <a:gdLst/>
              <a:ahLst/>
              <a:cxnLst/>
              <a:rect r="r" b="b" t="t" l="l"/>
              <a:pathLst>
                <a:path h="1609344" w="39370">
                  <a:moveTo>
                    <a:pt x="39370" y="19050"/>
                  </a:moveTo>
                  <a:lnTo>
                    <a:pt x="38100" y="1590294"/>
                  </a:lnTo>
                  <a:cubicBezTo>
                    <a:pt x="38100" y="1600835"/>
                    <a:pt x="29591" y="1609344"/>
                    <a:pt x="19050" y="1609344"/>
                  </a:cubicBezTo>
                  <a:cubicBezTo>
                    <a:pt x="8509" y="1609344"/>
                    <a:pt x="0" y="1600835"/>
                    <a:pt x="0" y="1590294"/>
                  </a:cubicBezTo>
                  <a:lnTo>
                    <a:pt x="1270" y="19050"/>
                  </a:lnTo>
                  <a:cubicBezTo>
                    <a:pt x="1270" y="8509"/>
                    <a:pt x="9906" y="0"/>
                    <a:pt x="20320" y="0"/>
                  </a:cubicBezTo>
                  <a:cubicBezTo>
                    <a:pt x="30734" y="0"/>
                    <a:pt x="39370" y="8509"/>
                    <a:pt x="39370" y="19050"/>
                  </a:cubicBezTo>
                  <a:close/>
                </a:path>
              </a:pathLst>
            </a:custGeom>
            <a:solidFill>
              <a:srgbClr val="012050"/>
            </a:solidFill>
          </p:spPr>
        </p:sp>
      </p:grpSp>
      <p:grpSp>
        <p:nvGrpSpPr>
          <p:cNvPr name="Group 30" id="30"/>
          <p:cNvGrpSpPr/>
          <p:nvPr/>
        </p:nvGrpSpPr>
        <p:grpSpPr>
          <a:xfrm rot="0">
            <a:off x="13380657" y="4896674"/>
            <a:ext cx="30530" cy="1534569"/>
            <a:chOff x="0" y="0"/>
            <a:chExt cx="40707" cy="2046092"/>
          </a:xfrm>
        </p:grpSpPr>
        <p:sp>
          <p:nvSpPr>
            <p:cNvPr name="Freeform 31" id="31"/>
            <p:cNvSpPr/>
            <p:nvPr/>
          </p:nvSpPr>
          <p:spPr>
            <a:xfrm flipH="false" flipV="false" rot="0">
              <a:off x="0" y="0"/>
              <a:ext cx="40767" cy="2046097"/>
            </a:xfrm>
            <a:custGeom>
              <a:avLst/>
              <a:gdLst/>
              <a:ahLst/>
              <a:cxnLst/>
              <a:rect r="r" b="b" t="t" l="l"/>
              <a:pathLst>
                <a:path h="2046097" w="40767">
                  <a:moveTo>
                    <a:pt x="40767" y="19050"/>
                  </a:moveTo>
                  <a:lnTo>
                    <a:pt x="38100" y="2027047"/>
                  </a:lnTo>
                  <a:cubicBezTo>
                    <a:pt x="38100" y="2037588"/>
                    <a:pt x="29591" y="2046097"/>
                    <a:pt x="19050" y="2046097"/>
                  </a:cubicBezTo>
                  <a:cubicBezTo>
                    <a:pt x="8509" y="2046097"/>
                    <a:pt x="0" y="2037588"/>
                    <a:pt x="0" y="2027047"/>
                  </a:cubicBezTo>
                  <a:lnTo>
                    <a:pt x="2667" y="19050"/>
                  </a:lnTo>
                  <a:cubicBezTo>
                    <a:pt x="2667" y="8509"/>
                    <a:pt x="11176" y="0"/>
                    <a:pt x="21717" y="0"/>
                  </a:cubicBezTo>
                  <a:cubicBezTo>
                    <a:pt x="32258" y="0"/>
                    <a:pt x="40767" y="8509"/>
                    <a:pt x="40767" y="19050"/>
                  </a:cubicBezTo>
                  <a:close/>
                </a:path>
              </a:pathLst>
            </a:custGeom>
            <a:solidFill>
              <a:srgbClr val="012050"/>
            </a:solidFill>
          </p:spPr>
        </p:sp>
      </p:grpSp>
      <p:grpSp>
        <p:nvGrpSpPr>
          <p:cNvPr name="Group 32" id="32"/>
          <p:cNvGrpSpPr/>
          <p:nvPr/>
        </p:nvGrpSpPr>
        <p:grpSpPr>
          <a:xfrm rot="0">
            <a:off x="13335509" y="7387335"/>
            <a:ext cx="73723" cy="845273"/>
            <a:chOff x="0" y="0"/>
            <a:chExt cx="98297" cy="1127031"/>
          </a:xfrm>
        </p:grpSpPr>
        <p:sp>
          <p:nvSpPr>
            <p:cNvPr name="Freeform 33" id="33"/>
            <p:cNvSpPr/>
            <p:nvPr/>
          </p:nvSpPr>
          <p:spPr>
            <a:xfrm flipH="false" flipV="false" rot="0">
              <a:off x="-508" y="-508"/>
              <a:ext cx="99314" cy="1128141"/>
            </a:xfrm>
            <a:custGeom>
              <a:avLst/>
              <a:gdLst/>
              <a:ahLst/>
              <a:cxnLst/>
              <a:rect r="r" b="b" t="t" l="l"/>
              <a:pathLst>
                <a:path h="1128141" w="99314">
                  <a:moveTo>
                    <a:pt x="98806" y="20574"/>
                  </a:moveTo>
                  <a:lnTo>
                    <a:pt x="38608" y="1109599"/>
                  </a:lnTo>
                  <a:cubicBezTo>
                    <a:pt x="37973" y="1120140"/>
                    <a:pt x="29083" y="1128141"/>
                    <a:pt x="18542" y="1127506"/>
                  </a:cubicBezTo>
                  <a:cubicBezTo>
                    <a:pt x="8001" y="1126871"/>
                    <a:pt x="0" y="1117981"/>
                    <a:pt x="508" y="1107440"/>
                  </a:cubicBezTo>
                  <a:lnTo>
                    <a:pt x="60706" y="18542"/>
                  </a:lnTo>
                  <a:cubicBezTo>
                    <a:pt x="61341" y="8001"/>
                    <a:pt x="70358" y="0"/>
                    <a:pt x="80772" y="508"/>
                  </a:cubicBezTo>
                  <a:cubicBezTo>
                    <a:pt x="91186" y="1016"/>
                    <a:pt x="99314" y="10160"/>
                    <a:pt x="98806" y="20574"/>
                  </a:cubicBezTo>
                  <a:close/>
                </a:path>
              </a:pathLst>
            </a:custGeom>
            <a:solidFill>
              <a:srgbClr val="012050"/>
            </a:solidFill>
          </p:spPr>
        </p:sp>
      </p:grpSp>
      <p:grpSp>
        <p:nvGrpSpPr>
          <p:cNvPr name="Group 34" id="34"/>
          <p:cNvGrpSpPr/>
          <p:nvPr/>
        </p:nvGrpSpPr>
        <p:grpSpPr>
          <a:xfrm rot="5400000">
            <a:off x="13019684" y="8813579"/>
            <a:ext cx="660239" cy="28575"/>
            <a:chOff x="0" y="0"/>
            <a:chExt cx="880319" cy="38100"/>
          </a:xfrm>
        </p:grpSpPr>
        <p:sp>
          <p:nvSpPr>
            <p:cNvPr name="Freeform 35" id="35"/>
            <p:cNvSpPr/>
            <p:nvPr/>
          </p:nvSpPr>
          <p:spPr>
            <a:xfrm flipH="false" flipV="false" rot="0">
              <a:off x="0" y="0"/>
              <a:ext cx="880364" cy="38100"/>
            </a:xfrm>
            <a:custGeom>
              <a:avLst/>
              <a:gdLst/>
              <a:ahLst/>
              <a:cxnLst/>
              <a:rect r="r" b="b" t="t" l="l"/>
              <a:pathLst>
                <a:path h="38100" w="880364">
                  <a:moveTo>
                    <a:pt x="19050" y="0"/>
                  </a:moveTo>
                  <a:lnTo>
                    <a:pt x="861314" y="0"/>
                  </a:lnTo>
                  <a:cubicBezTo>
                    <a:pt x="871855" y="0"/>
                    <a:pt x="880364" y="8509"/>
                    <a:pt x="880364" y="19050"/>
                  </a:cubicBezTo>
                  <a:cubicBezTo>
                    <a:pt x="880364" y="29591"/>
                    <a:pt x="871728" y="38100"/>
                    <a:pt x="861314" y="38100"/>
                  </a:cubicBezTo>
                  <a:lnTo>
                    <a:pt x="19050" y="38100"/>
                  </a:lnTo>
                  <a:cubicBezTo>
                    <a:pt x="8509" y="38100"/>
                    <a:pt x="0" y="29591"/>
                    <a:pt x="0" y="19050"/>
                  </a:cubicBezTo>
                  <a:cubicBezTo>
                    <a:pt x="0" y="8509"/>
                    <a:pt x="8509" y="0"/>
                    <a:pt x="19050" y="0"/>
                  </a:cubicBezTo>
                  <a:close/>
                </a:path>
              </a:pathLst>
            </a:custGeom>
            <a:solidFill>
              <a:srgbClr val="012050"/>
            </a:solidFill>
          </p:spPr>
        </p:sp>
      </p:grpSp>
      <p:sp>
        <p:nvSpPr>
          <p:cNvPr name="Freeform 36" id="36"/>
          <p:cNvSpPr/>
          <p:nvPr/>
        </p:nvSpPr>
        <p:spPr>
          <a:xfrm flipH="false" flipV="false" rot="-3790327">
            <a:off x="12845290" y="7509901"/>
            <a:ext cx="1134195" cy="1449927"/>
          </a:xfrm>
          <a:custGeom>
            <a:avLst/>
            <a:gdLst/>
            <a:ahLst/>
            <a:cxnLst/>
            <a:rect r="r" b="b" t="t" l="l"/>
            <a:pathLst>
              <a:path h="1449927" w="1134195">
                <a:moveTo>
                  <a:pt x="0" y="0"/>
                </a:moveTo>
                <a:lnTo>
                  <a:pt x="1134195" y="0"/>
                </a:lnTo>
                <a:lnTo>
                  <a:pt x="1134195" y="1449927"/>
                </a:lnTo>
                <a:lnTo>
                  <a:pt x="0" y="14499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7" id="37"/>
          <p:cNvGrpSpPr/>
          <p:nvPr/>
        </p:nvGrpSpPr>
        <p:grpSpPr>
          <a:xfrm rot="0">
            <a:off x="13952123" y="9526605"/>
            <a:ext cx="833550" cy="61950"/>
            <a:chOff x="0" y="0"/>
            <a:chExt cx="1111400" cy="82600"/>
          </a:xfrm>
        </p:grpSpPr>
        <p:sp>
          <p:nvSpPr>
            <p:cNvPr name="Freeform 38" id="38"/>
            <p:cNvSpPr/>
            <p:nvPr/>
          </p:nvSpPr>
          <p:spPr>
            <a:xfrm flipH="false" flipV="false" rot="0">
              <a:off x="-381" y="-381"/>
              <a:ext cx="1112139" cy="83312"/>
            </a:xfrm>
            <a:custGeom>
              <a:avLst/>
              <a:gdLst/>
              <a:ahLst/>
              <a:cxnLst/>
              <a:rect r="r" b="b" t="t" l="l"/>
              <a:pathLst>
                <a:path h="83312" w="1112139">
                  <a:moveTo>
                    <a:pt x="13716" y="381"/>
                  </a:moveTo>
                  <a:lnTo>
                    <a:pt x="1099693" y="57531"/>
                  </a:lnTo>
                  <a:cubicBezTo>
                    <a:pt x="1106678" y="57912"/>
                    <a:pt x="1112139" y="63881"/>
                    <a:pt x="1111758" y="70866"/>
                  </a:cubicBezTo>
                  <a:cubicBezTo>
                    <a:pt x="1111377" y="77851"/>
                    <a:pt x="1105408" y="83312"/>
                    <a:pt x="1098423" y="82931"/>
                  </a:cubicBezTo>
                  <a:lnTo>
                    <a:pt x="12446" y="25781"/>
                  </a:lnTo>
                  <a:cubicBezTo>
                    <a:pt x="5461" y="25400"/>
                    <a:pt x="0" y="19431"/>
                    <a:pt x="381" y="12446"/>
                  </a:cubicBezTo>
                  <a:cubicBezTo>
                    <a:pt x="762" y="5461"/>
                    <a:pt x="6731" y="0"/>
                    <a:pt x="13716" y="381"/>
                  </a:cubicBezTo>
                  <a:close/>
                </a:path>
              </a:pathLst>
            </a:custGeom>
            <a:solidFill>
              <a:srgbClr val="93C47D"/>
            </a:solidFill>
          </p:spPr>
        </p:sp>
      </p:grpSp>
      <p:sp>
        <p:nvSpPr>
          <p:cNvPr name="Freeform 39" id="39"/>
          <p:cNvSpPr/>
          <p:nvPr/>
        </p:nvSpPr>
        <p:spPr>
          <a:xfrm flipH="false" flipV="false" rot="0">
            <a:off x="209028" y="2845019"/>
            <a:ext cx="7618072" cy="5250510"/>
          </a:xfrm>
          <a:custGeom>
            <a:avLst/>
            <a:gdLst/>
            <a:ahLst/>
            <a:cxnLst/>
            <a:rect r="r" b="b" t="t" l="l"/>
            <a:pathLst>
              <a:path h="5250510" w="7618072">
                <a:moveTo>
                  <a:pt x="0" y="0"/>
                </a:moveTo>
                <a:lnTo>
                  <a:pt x="7618072" y="0"/>
                </a:lnTo>
                <a:lnTo>
                  <a:pt x="7618072" y="5250511"/>
                </a:lnTo>
                <a:lnTo>
                  <a:pt x="0" y="52505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40" id="40"/>
          <p:cNvSpPr txBox="true"/>
          <p:nvPr/>
        </p:nvSpPr>
        <p:spPr>
          <a:xfrm rot="0">
            <a:off x="218700" y="823196"/>
            <a:ext cx="7608400" cy="1596719"/>
          </a:xfrm>
          <a:prstGeom prst="rect">
            <a:avLst/>
          </a:prstGeom>
        </p:spPr>
        <p:txBody>
          <a:bodyPr anchor="t" rtlCol="false" tIns="0" lIns="0" bIns="0" rIns="0">
            <a:spAutoFit/>
          </a:bodyPr>
          <a:lstStyle/>
          <a:p>
            <a:pPr algn="ctr">
              <a:lnSpc>
                <a:spcPts val="10080"/>
              </a:lnSpc>
            </a:pPr>
            <a:r>
              <a:rPr lang="en-US" sz="8400" b="true">
                <a:solidFill>
                  <a:srgbClr val="F2F2F2"/>
                </a:solidFill>
                <a:latin typeface="Arimo Bold"/>
                <a:ea typeface="Arimo Bold"/>
                <a:cs typeface="Arimo Bold"/>
                <a:sym typeface="Arimo Bold"/>
              </a:rPr>
              <a:t>AGENDA</a:t>
            </a:r>
          </a:p>
        </p:txBody>
      </p:sp>
      <p:sp>
        <p:nvSpPr>
          <p:cNvPr name="TextBox 41" id="41"/>
          <p:cNvSpPr txBox="true"/>
          <p:nvPr/>
        </p:nvSpPr>
        <p:spPr>
          <a:xfrm rot="0">
            <a:off x="9421258" y="1504610"/>
            <a:ext cx="2262613" cy="360093"/>
          </a:xfrm>
          <a:prstGeom prst="rect">
            <a:avLst/>
          </a:prstGeom>
        </p:spPr>
        <p:txBody>
          <a:bodyPr anchor="t" rtlCol="false" tIns="0" lIns="0" bIns="0" rIns="0">
            <a:spAutoFit/>
          </a:bodyPr>
          <a:lstStyle/>
          <a:p>
            <a:pPr algn="ctr">
              <a:lnSpc>
                <a:spcPts val="2684"/>
              </a:lnSpc>
            </a:pPr>
            <a:r>
              <a:rPr lang="en-US" sz="2237" b="true">
                <a:solidFill>
                  <a:srgbClr val="000000"/>
                </a:solidFill>
                <a:latin typeface="Arimo Bold"/>
                <a:ea typeface="Arimo Bold"/>
                <a:cs typeface="Arimo Bold"/>
                <a:sym typeface="Arimo Bold"/>
              </a:rPr>
              <a:t>Data Extraction</a:t>
            </a:r>
          </a:p>
        </p:txBody>
      </p:sp>
      <p:sp>
        <p:nvSpPr>
          <p:cNvPr name="TextBox 42" id="42"/>
          <p:cNvSpPr txBox="true"/>
          <p:nvPr/>
        </p:nvSpPr>
        <p:spPr>
          <a:xfrm rot="0">
            <a:off x="8811326" y="4737430"/>
            <a:ext cx="3227865" cy="691612"/>
          </a:xfrm>
          <a:prstGeom prst="rect">
            <a:avLst/>
          </a:prstGeom>
        </p:spPr>
        <p:txBody>
          <a:bodyPr anchor="t" rtlCol="false" tIns="0" lIns="0" bIns="0" rIns="0">
            <a:spAutoFit/>
          </a:bodyPr>
          <a:lstStyle/>
          <a:p>
            <a:pPr algn="ctr">
              <a:lnSpc>
                <a:spcPts val="2684"/>
              </a:lnSpc>
            </a:pPr>
            <a:r>
              <a:rPr lang="en-US" sz="2237" b="true">
                <a:solidFill>
                  <a:srgbClr val="000000"/>
                </a:solidFill>
                <a:latin typeface="Arimo Bold"/>
                <a:ea typeface="Arimo Bold"/>
                <a:cs typeface="Arimo Bold"/>
                <a:sym typeface="Arimo Bold"/>
              </a:rPr>
              <a:t>Data pre-processing </a:t>
            </a:r>
          </a:p>
          <a:p>
            <a:pPr algn="ctr">
              <a:lnSpc>
                <a:spcPts val="2684"/>
              </a:lnSpc>
            </a:pPr>
            <a:r>
              <a:rPr lang="en-US" sz="2237" b="true">
                <a:solidFill>
                  <a:srgbClr val="000000"/>
                </a:solidFill>
                <a:latin typeface="Arimo Bold"/>
                <a:ea typeface="Arimo Bold"/>
                <a:cs typeface="Arimo Bold"/>
                <a:sym typeface="Arimo Bold"/>
              </a:rPr>
              <a:t>&amp; Feature Engineering</a:t>
            </a:r>
          </a:p>
        </p:txBody>
      </p:sp>
      <p:sp>
        <p:nvSpPr>
          <p:cNvPr name="TextBox 43" id="43"/>
          <p:cNvSpPr txBox="true"/>
          <p:nvPr/>
        </p:nvSpPr>
        <p:spPr>
          <a:xfrm rot="0">
            <a:off x="14875415" y="6742098"/>
            <a:ext cx="2852687" cy="360093"/>
          </a:xfrm>
          <a:prstGeom prst="rect">
            <a:avLst/>
          </a:prstGeom>
        </p:spPr>
        <p:txBody>
          <a:bodyPr anchor="t" rtlCol="false" tIns="0" lIns="0" bIns="0" rIns="0">
            <a:spAutoFit/>
          </a:bodyPr>
          <a:lstStyle/>
          <a:p>
            <a:pPr algn="ctr">
              <a:lnSpc>
                <a:spcPts val="2684"/>
              </a:lnSpc>
            </a:pPr>
            <a:r>
              <a:rPr lang="en-US" sz="2237" b="true">
                <a:solidFill>
                  <a:srgbClr val="000000"/>
                </a:solidFill>
                <a:latin typeface="Arimo Bold"/>
                <a:ea typeface="Arimo Bold"/>
                <a:cs typeface="Arimo Bold"/>
                <a:sym typeface="Arimo Bold"/>
              </a:rPr>
              <a:t>Forecasting Models</a:t>
            </a:r>
          </a:p>
        </p:txBody>
      </p:sp>
      <p:sp>
        <p:nvSpPr>
          <p:cNvPr name="TextBox 44" id="44"/>
          <p:cNvSpPr txBox="true"/>
          <p:nvPr/>
        </p:nvSpPr>
        <p:spPr>
          <a:xfrm rot="0">
            <a:off x="14875415" y="3131884"/>
            <a:ext cx="2053041" cy="690414"/>
          </a:xfrm>
          <a:prstGeom prst="rect">
            <a:avLst/>
          </a:prstGeom>
        </p:spPr>
        <p:txBody>
          <a:bodyPr anchor="t" rtlCol="false" tIns="0" lIns="0" bIns="0" rIns="0">
            <a:spAutoFit/>
          </a:bodyPr>
          <a:lstStyle/>
          <a:p>
            <a:pPr algn="ctr">
              <a:lnSpc>
                <a:spcPts val="2640"/>
              </a:lnSpc>
            </a:pPr>
            <a:r>
              <a:rPr lang="en-US" sz="2201" b="true">
                <a:solidFill>
                  <a:srgbClr val="000000"/>
                </a:solidFill>
                <a:latin typeface="Arimo Bold"/>
                <a:ea typeface="Arimo Bold"/>
                <a:cs typeface="Arimo Bold"/>
                <a:sym typeface="Arimo Bold"/>
              </a:rPr>
              <a:t>Exploratory</a:t>
            </a:r>
          </a:p>
          <a:p>
            <a:pPr algn="ctr">
              <a:lnSpc>
                <a:spcPts val="2640"/>
              </a:lnSpc>
            </a:pPr>
            <a:r>
              <a:rPr lang="en-US" sz="2201" b="true">
                <a:solidFill>
                  <a:srgbClr val="000000"/>
                </a:solidFill>
                <a:latin typeface="Arimo Bold"/>
                <a:ea typeface="Arimo Bold"/>
                <a:cs typeface="Arimo Bold"/>
                <a:sym typeface="Arimo Bold"/>
              </a:rPr>
              <a:t> Data Analysis</a:t>
            </a:r>
          </a:p>
        </p:txBody>
      </p:sp>
      <p:sp>
        <p:nvSpPr>
          <p:cNvPr name="TextBox 45" id="45"/>
          <p:cNvSpPr txBox="true"/>
          <p:nvPr/>
        </p:nvSpPr>
        <p:spPr>
          <a:xfrm rot="0">
            <a:off x="9144000" y="8076480"/>
            <a:ext cx="2305750" cy="399948"/>
          </a:xfrm>
          <a:prstGeom prst="rect">
            <a:avLst/>
          </a:prstGeom>
        </p:spPr>
        <p:txBody>
          <a:bodyPr anchor="t" rtlCol="false" tIns="0" lIns="0" bIns="0" rIns="0">
            <a:spAutoFit/>
          </a:bodyPr>
          <a:lstStyle/>
          <a:p>
            <a:pPr algn="ctr">
              <a:lnSpc>
                <a:spcPts val="3026"/>
              </a:lnSpc>
            </a:pPr>
            <a:r>
              <a:rPr lang="en-US" sz="2520" b="true">
                <a:solidFill>
                  <a:srgbClr val="000000"/>
                </a:solidFill>
                <a:latin typeface="Arimo Bold"/>
                <a:ea typeface="Arimo Bold"/>
                <a:cs typeface="Arimo Bold"/>
                <a:sym typeface="Arimo Bold"/>
              </a:rPr>
              <a:t>Rescheduling</a:t>
            </a:r>
          </a:p>
        </p:txBody>
      </p:sp>
      <p:sp>
        <p:nvSpPr>
          <p:cNvPr name="TextBox 46" id="46"/>
          <p:cNvSpPr txBox="true"/>
          <p:nvPr/>
        </p:nvSpPr>
        <p:spPr>
          <a:xfrm rot="0">
            <a:off x="14999062" y="9394208"/>
            <a:ext cx="1127921" cy="342951"/>
          </a:xfrm>
          <a:prstGeom prst="rect">
            <a:avLst/>
          </a:prstGeom>
        </p:spPr>
        <p:txBody>
          <a:bodyPr anchor="t" rtlCol="false" tIns="0" lIns="0" bIns="0" rIns="0">
            <a:spAutoFit/>
          </a:bodyPr>
          <a:lstStyle/>
          <a:p>
            <a:pPr algn="ctr">
              <a:lnSpc>
                <a:spcPts val="2684"/>
              </a:lnSpc>
            </a:pPr>
            <a:r>
              <a:rPr lang="en-US" sz="2237" b="true">
                <a:solidFill>
                  <a:srgbClr val="000000"/>
                </a:solidFill>
                <a:latin typeface="Arimo Bold"/>
                <a:ea typeface="Arimo Bold"/>
                <a:cs typeface="Arimo Bold"/>
                <a:sym typeface="Arimo Bold"/>
              </a:rPr>
              <a:t>Results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16103" y="643003"/>
            <a:ext cx="16855793" cy="8615297"/>
            <a:chOff x="0" y="0"/>
            <a:chExt cx="21608422" cy="11044451"/>
          </a:xfrm>
        </p:grpSpPr>
        <p:sp>
          <p:nvSpPr>
            <p:cNvPr name="Freeform 3" id="3"/>
            <p:cNvSpPr/>
            <p:nvPr/>
          </p:nvSpPr>
          <p:spPr>
            <a:xfrm flipH="false" flipV="false" rot="0">
              <a:off x="0" y="0"/>
              <a:ext cx="21608414" cy="11044428"/>
            </a:xfrm>
            <a:custGeom>
              <a:avLst/>
              <a:gdLst/>
              <a:ahLst/>
              <a:cxnLst/>
              <a:rect r="r" b="b" t="t" l="l"/>
              <a:pathLst>
                <a:path h="11044428" w="21608414">
                  <a:moveTo>
                    <a:pt x="0" y="0"/>
                  </a:moveTo>
                  <a:lnTo>
                    <a:pt x="21608414" y="0"/>
                  </a:lnTo>
                  <a:lnTo>
                    <a:pt x="21608414" y="11044428"/>
                  </a:lnTo>
                  <a:lnTo>
                    <a:pt x="0" y="11044428"/>
                  </a:lnTo>
                  <a:close/>
                </a:path>
              </a:pathLst>
            </a:custGeom>
            <a:solidFill>
              <a:srgbClr val="EFEFEF"/>
            </a:solidFill>
          </p:spPr>
        </p:sp>
      </p:grpSp>
      <p:sp>
        <p:nvSpPr>
          <p:cNvPr name="TextBox 4" id="4"/>
          <p:cNvSpPr txBox="true"/>
          <p:nvPr/>
        </p:nvSpPr>
        <p:spPr>
          <a:xfrm rot="0">
            <a:off x="1028700" y="758643"/>
            <a:ext cx="328052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Annexure:</a:t>
            </a:r>
          </a:p>
        </p:txBody>
      </p:sp>
      <p:sp>
        <p:nvSpPr>
          <p:cNvPr name="TextBox 5" id="5"/>
          <p:cNvSpPr txBox="true"/>
          <p:nvPr/>
        </p:nvSpPr>
        <p:spPr>
          <a:xfrm rot="0">
            <a:off x="884489" y="1607638"/>
            <a:ext cx="26066611" cy="7084959"/>
          </a:xfrm>
          <a:prstGeom prst="rect">
            <a:avLst/>
          </a:prstGeom>
        </p:spPr>
        <p:txBody>
          <a:bodyPr anchor="t" rtlCol="false" tIns="0" lIns="0" bIns="0" rIns="0">
            <a:spAutoFit/>
          </a:bodyPr>
          <a:lstStyle/>
          <a:p>
            <a:pPr algn="l">
              <a:lnSpc>
                <a:spcPts val="2709"/>
              </a:lnSpc>
            </a:pPr>
            <a:r>
              <a:rPr lang="en-US" sz="1935">
                <a:solidFill>
                  <a:srgbClr val="000000"/>
                </a:solidFill>
                <a:latin typeface="IBM Plex Sans"/>
                <a:ea typeface="IBM Plex Sans"/>
                <a:cs typeface="IBM Plex Sans"/>
                <a:sym typeface="IBM Plex Sans"/>
              </a:rPr>
              <a:t>       </a:t>
            </a:r>
            <a:r>
              <a:rPr lang="en-US" sz="1935" b="true">
                <a:solidFill>
                  <a:srgbClr val="000000"/>
                </a:solidFill>
                <a:latin typeface="IBM Plex Sans Bold"/>
                <a:ea typeface="IBM Plex Sans Bold"/>
                <a:cs typeface="IBM Plex Sans Bold"/>
                <a:sym typeface="IBM Plex Sans Bold"/>
              </a:rPr>
              <a:t>DATASETS AND OTHER INFORMATION </a:t>
            </a:r>
          </a:p>
          <a:p>
            <a:pPr algn="l"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https://www.kaggle.com/datasets/patrickzel/flight-delay-and-cancellation-dataset-2019-2023</a:t>
            </a:r>
          </a:p>
          <a:p>
            <a:pPr algn="l"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https://www.kaggle.com/datasets/bordanova/2023-us-civil-flights-delay-meteo-and-aircraft/data</a:t>
            </a:r>
          </a:p>
          <a:p>
            <a:pPr algn="l"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https://www.kaggle.com/datasets/giovamata/airlinedelaycauses</a:t>
            </a:r>
          </a:p>
          <a:p>
            <a:pPr algn="l"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https://trafficindex.org/chennai/ </a:t>
            </a:r>
          </a:p>
          <a:p>
            <a:pPr algn="l">
              <a:lnSpc>
                <a:spcPts val="2709"/>
              </a:lnSpc>
            </a:pPr>
            <a:r>
              <a:rPr lang="en-US" sz="1935">
                <a:solidFill>
                  <a:srgbClr val="000000"/>
                </a:solidFill>
                <a:latin typeface="IBM Plex Sans"/>
                <a:ea typeface="IBM Plex Sans"/>
                <a:cs typeface="IBM Plex Sans"/>
                <a:sym typeface="IBM Plex Sans"/>
              </a:rPr>
              <a:t>      </a:t>
            </a:r>
          </a:p>
          <a:p>
            <a:pPr algn="l">
              <a:lnSpc>
                <a:spcPts val="2709"/>
              </a:lnSpc>
            </a:pPr>
            <a:r>
              <a:rPr lang="en-US" sz="1935">
                <a:solidFill>
                  <a:srgbClr val="000000"/>
                </a:solidFill>
                <a:latin typeface="IBM Plex Sans"/>
                <a:ea typeface="IBM Plex Sans"/>
                <a:cs typeface="IBM Plex Sans"/>
                <a:sym typeface="IBM Plex Sans"/>
              </a:rPr>
              <a:t>       </a:t>
            </a:r>
            <a:r>
              <a:rPr lang="en-US" sz="1935" b="true">
                <a:solidFill>
                  <a:srgbClr val="000000"/>
                </a:solidFill>
                <a:latin typeface="IBM Plex Sans Bold"/>
                <a:ea typeface="IBM Plex Sans Bold"/>
                <a:cs typeface="IBM Plex Sans Bold"/>
                <a:sym typeface="IBM Plex Sans Bold"/>
              </a:rPr>
              <a:t>RESEARCH PAPERS REFERRED - </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https://www.sciencedirect.com/science/article/pii/S0957417424001714</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https://scientiairanica.sharif.edu/article_20020.html</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https://journalofbigdata.springeropen.com/articles/10.1186/s40537-020-00380-z</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https://www.irjmets.com/uploadedfiles/paper/issue_5_may_2022/22985/final/fin_irjmets1652551445.pdf</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https://www.researchgate.net/publication/341872407_Flight_Delay_Prediction_System</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https://dl.acm.org/doi/fullHtml/10.1145/3497701.3497725</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https://paperswithcode.com/dataset/flight-delay-and-cancellation-dataset-2019</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https://factly.in/data-quantum-of-passengers-affected-by-airline-delays-cancellations-back-to-pre-covid-levels/</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https://cs229.stanford.edu/proj2017/final-reports/5243248.pdf</a:t>
            </a:r>
          </a:p>
          <a:p>
            <a:pPr algn="just" marL="417774" indent="-208887" lvl="1">
              <a:lnSpc>
                <a:spcPts val="2709"/>
              </a:lnSpc>
              <a:buAutoNum type="arabicPeriod" startAt="1"/>
            </a:pPr>
            <a:r>
              <a:rPr lang="en-US" sz="1935">
                <a:solidFill>
                  <a:srgbClr val="000000"/>
                </a:solidFill>
                <a:latin typeface="IBM Plex Sans"/>
                <a:ea typeface="IBM Plex Sans"/>
                <a:cs typeface="IBM Plex Sans"/>
                <a:sym typeface="IBM Plex Sans"/>
              </a:rPr>
              <a:t>https://www.semanticscholar.org/paper/Flight-Arrival-Delay-Prediction-And-Analysis-Using-Dou/2ffd1af32245633d27de1a8b76bc774eaf04b7de</a:t>
            </a:r>
          </a:p>
          <a:p>
            <a:pPr algn="just">
              <a:lnSpc>
                <a:spcPts val="2709"/>
              </a:lnSpc>
            </a:pPr>
          </a:p>
          <a:p>
            <a:pPr algn="just">
              <a:lnSpc>
                <a:spcPts val="2709"/>
              </a:lnSpc>
            </a:pPr>
            <a:r>
              <a:rPr lang="en-US" sz="1935">
                <a:solidFill>
                  <a:srgbClr val="000000"/>
                </a:solidFill>
                <a:latin typeface="IBM Plex Sans"/>
                <a:ea typeface="IBM Plex Sans"/>
                <a:cs typeface="IBM Plex Sans"/>
                <a:sym typeface="IBM Plex Sans"/>
              </a:rPr>
              <a:t>  </a:t>
            </a:r>
          </a:p>
          <a:p>
            <a:pPr algn="just">
              <a:lnSpc>
                <a:spcPts val="2709"/>
              </a:lnSpc>
            </a:pPr>
          </a:p>
          <a:p>
            <a:pPr algn="just">
              <a:lnSpc>
                <a:spcPts val="270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3650" y="9721300"/>
            <a:ext cx="1744600" cy="199200"/>
          </a:xfrm>
          <a:custGeom>
            <a:avLst/>
            <a:gdLst/>
            <a:ahLst/>
            <a:cxnLst/>
            <a:rect r="r" b="b" t="t" l="l"/>
            <a:pathLst>
              <a:path h="199200" w="1744600">
                <a:moveTo>
                  <a:pt x="0" y="0"/>
                </a:moveTo>
                <a:lnTo>
                  <a:pt x="1744600" y="0"/>
                </a:lnTo>
                <a:lnTo>
                  <a:pt x="1744600" y="199200"/>
                </a:lnTo>
                <a:lnTo>
                  <a:pt x="0" y="199200"/>
                </a:lnTo>
                <a:lnTo>
                  <a:pt x="0" y="0"/>
                </a:lnTo>
                <a:close/>
              </a:path>
            </a:pathLst>
          </a:custGeom>
          <a:blipFill>
            <a:blip r:embed="rId2">
              <a:extLst>
                <a:ext uri="{96DAC541-7B7A-43D3-8B79-37D633B846F1}">
                  <asvg:svgBlip xmlns:asvg="http://schemas.microsoft.com/office/drawing/2016/SVG/main" r:embed="rId3"/>
                </a:ext>
              </a:extLst>
            </a:blip>
            <a:stretch>
              <a:fillRect l="-22" t="0" r="-22" b="0"/>
            </a:stretch>
          </a:blipFill>
        </p:spPr>
      </p:sp>
      <p:sp>
        <p:nvSpPr>
          <p:cNvPr name="TextBox 3" id="3"/>
          <p:cNvSpPr txBox="true"/>
          <p:nvPr/>
        </p:nvSpPr>
        <p:spPr>
          <a:xfrm rot="0">
            <a:off x="2213575" y="1453250"/>
            <a:ext cx="8410350" cy="2058375"/>
          </a:xfrm>
          <a:prstGeom prst="rect">
            <a:avLst/>
          </a:prstGeom>
        </p:spPr>
        <p:txBody>
          <a:bodyPr anchor="t" rtlCol="false" tIns="0" lIns="0" bIns="0" rIns="0">
            <a:spAutoFit/>
          </a:bodyPr>
          <a:lstStyle/>
          <a:p>
            <a:pPr algn="l">
              <a:lnSpc>
                <a:spcPts val="11999"/>
              </a:lnSpc>
            </a:pPr>
            <a:r>
              <a:rPr lang="en-US" sz="9999" b="true">
                <a:solidFill>
                  <a:srgbClr val="002D70"/>
                </a:solidFill>
                <a:latin typeface="Arimo Bold"/>
                <a:ea typeface="Arimo Bold"/>
                <a:cs typeface="Arimo Bold"/>
                <a:sym typeface="Arimo Bold"/>
              </a:rPr>
              <a:t>THANK YOU!</a:t>
            </a:r>
          </a:p>
        </p:txBody>
      </p:sp>
      <p:grpSp>
        <p:nvGrpSpPr>
          <p:cNvPr name="Group 4" id="4"/>
          <p:cNvGrpSpPr/>
          <p:nvPr/>
        </p:nvGrpSpPr>
        <p:grpSpPr>
          <a:xfrm rot="0">
            <a:off x="0" y="3468650"/>
            <a:ext cx="10862405" cy="134398"/>
            <a:chOff x="0" y="0"/>
            <a:chExt cx="14483207" cy="179197"/>
          </a:xfrm>
        </p:grpSpPr>
        <p:sp>
          <p:nvSpPr>
            <p:cNvPr name="Freeform 5" id="5"/>
            <p:cNvSpPr/>
            <p:nvPr/>
          </p:nvSpPr>
          <p:spPr>
            <a:xfrm flipH="false" flipV="false" rot="0">
              <a:off x="0" y="0"/>
              <a:ext cx="14483207" cy="179197"/>
            </a:xfrm>
            <a:custGeom>
              <a:avLst/>
              <a:gdLst/>
              <a:ahLst/>
              <a:cxnLst/>
              <a:rect r="r" b="b" t="t" l="l"/>
              <a:pathLst>
                <a:path h="179197" w="14483207">
                  <a:moveTo>
                    <a:pt x="0" y="0"/>
                  </a:moveTo>
                  <a:lnTo>
                    <a:pt x="14483207" y="0"/>
                  </a:lnTo>
                  <a:lnTo>
                    <a:pt x="14483207" y="179197"/>
                  </a:lnTo>
                  <a:lnTo>
                    <a:pt x="0" y="179197"/>
                  </a:lnTo>
                  <a:close/>
                </a:path>
              </a:pathLst>
            </a:custGeom>
            <a:solidFill>
              <a:srgbClr val="002D70"/>
            </a:solidFill>
          </p:spPr>
        </p:sp>
      </p:grpSp>
      <p:sp>
        <p:nvSpPr>
          <p:cNvPr name="Freeform 6" id="6"/>
          <p:cNvSpPr/>
          <p:nvPr/>
        </p:nvSpPr>
        <p:spPr>
          <a:xfrm flipH="false" flipV="false" rot="0">
            <a:off x="578925" y="9654075"/>
            <a:ext cx="1814850" cy="280650"/>
          </a:xfrm>
          <a:custGeom>
            <a:avLst/>
            <a:gdLst/>
            <a:ahLst/>
            <a:cxnLst/>
            <a:rect r="r" b="b" t="t" l="l"/>
            <a:pathLst>
              <a:path h="280650" w="1814850">
                <a:moveTo>
                  <a:pt x="0" y="0"/>
                </a:moveTo>
                <a:lnTo>
                  <a:pt x="1814850" y="0"/>
                </a:lnTo>
                <a:lnTo>
                  <a:pt x="1814850" y="280650"/>
                </a:lnTo>
                <a:lnTo>
                  <a:pt x="0" y="280650"/>
                </a:lnTo>
                <a:lnTo>
                  <a:pt x="0" y="0"/>
                </a:lnTo>
                <a:close/>
              </a:path>
            </a:pathLst>
          </a:custGeom>
          <a:blipFill>
            <a:blip r:embed="rId4">
              <a:extLst>
                <a:ext uri="{96DAC541-7B7A-43D3-8B79-37D633B846F1}">
                  <asvg:svgBlip xmlns:asvg="http://schemas.microsoft.com/office/drawing/2016/SVG/main" r:embed="rId5"/>
                </a:ext>
              </a:extLst>
            </a:blip>
            <a:stretch>
              <a:fillRect l="0" t="-784" r="0" b="-784"/>
            </a:stretch>
          </a:blipFill>
        </p:spPr>
      </p:sp>
      <p:sp>
        <p:nvSpPr>
          <p:cNvPr name="Freeform 7" id="7"/>
          <p:cNvSpPr/>
          <p:nvPr/>
        </p:nvSpPr>
        <p:spPr>
          <a:xfrm flipH="false" flipV="false" rot="0">
            <a:off x="16978875" y="8535350"/>
            <a:ext cx="560832" cy="560832"/>
          </a:xfrm>
          <a:custGeom>
            <a:avLst/>
            <a:gdLst/>
            <a:ahLst/>
            <a:cxnLst/>
            <a:rect r="r" b="b" t="t" l="l"/>
            <a:pathLst>
              <a:path h="560832" w="560832">
                <a:moveTo>
                  <a:pt x="0" y="0"/>
                </a:moveTo>
                <a:lnTo>
                  <a:pt x="560832" y="0"/>
                </a:lnTo>
                <a:lnTo>
                  <a:pt x="560832" y="560832"/>
                </a:lnTo>
                <a:lnTo>
                  <a:pt x="0" y="5608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88119" y="1246900"/>
            <a:ext cx="7551588" cy="7194604"/>
          </a:xfrm>
          <a:custGeom>
            <a:avLst/>
            <a:gdLst/>
            <a:ahLst/>
            <a:cxnLst/>
            <a:rect r="r" b="b" t="t" l="l"/>
            <a:pathLst>
              <a:path h="7194604" w="7551588">
                <a:moveTo>
                  <a:pt x="0" y="0"/>
                </a:moveTo>
                <a:lnTo>
                  <a:pt x="7551588" y="0"/>
                </a:lnTo>
                <a:lnTo>
                  <a:pt x="7551588" y="7194604"/>
                </a:lnTo>
                <a:lnTo>
                  <a:pt x="0" y="71946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170898" y="-61758"/>
            <a:ext cx="2991040" cy="1153141"/>
            <a:chOff x="0" y="0"/>
            <a:chExt cx="3988054" cy="1537522"/>
          </a:xfrm>
        </p:grpSpPr>
        <p:sp>
          <p:nvSpPr>
            <p:cNvPr name="Freeform 4" id="4"/>
            <p:cNvSpPr/>
            <p:nvPr/>
          </p:nvSpPr>
          <p:spPr>
            <a:xfrm flipH="false" flipV="false" rot="0">
              <a:off x="0" y="0"/>
              <a:ext cx="3988054" cy="1537522"/>
            </a:xfrm>
            <a:custGeom>
              <a:avLst/>
              <a:gdLst/>
              <a:ahLst/>
              <a:cxnLst/>
              <a:rect r="r" b="b" t="t" l="l"/>
              <a:pathLst>
                <a:path h="1537522" w="3988054">
                  <a:moveTo>
                    <a:pt x="0" y="0"/>
                  </a:moveTo>
                  <a:lnTo>
                    <a:pt x="3988054" y="0"/>
                  </a:lnTo>
                  <a:lnTo>
                    <a:pt x="3988054" y="1537522"/>
                  </a:lnTo>
                  <a:lnTo>
                    <a:pt x="0" y="1537522"/>
                  </a:lnTo>
                  <a:close/>
                </a:path>
              </a:pathLst>
            </a:custGeom>
            <a:solidFill>
              <a:srgbClr val="004AAD"/>
            </a:solidFill>
          </p:spPr>
        </p:sp>
      </p:grpSp>
      <p:grpSp>
        <p:nvGrpSpPr>
          <p:cNvPr name="Group 5" id="5"/>
          <p:cNvGrpSpPr/>
          <p:nvPr/>
        </p:nvGrpSpPr>
        <p:grpSpPr>
          <a:xfrm rot="0">
            <a:off x="5170898" y="985971"/>
            <a:ext cx="2969731" cy="135591"/>
            <a:chOff x="0" y="0"/>
            <a:chExt cx="3931229" cy="179490"/>
          </a:xfrm>
        </p:grpSpPr>
        <p:sp>
          <p:nvSpPr>
            <p:cNvPr name="Freeform 6" id="6"/>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grpSp>
        <p:nvGrpSpPr>
          <p:cNvPr name="Group 7" id="7"/>
          <p:cNvGrpSpPr/>
          <p:nvPr/>
        </p:nvGrpSpPr>
        <p:grpSpPr>
          <a:xfrm rot="0">
            <a:off x="7255170" y="268333"/>
            <a:ext cx="541800" cy="574626"/>
            <a:chOff x="0" y="0"/>
            <a:chExt cx="722400" cy="766168"/>
          </a:xfrm>
        </p:grpSpPr>
        <p:sp>
          <p:nvSpPr>
            <p:cNvPr name="Freeform 8" id="8"/>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4"/>
              <a:stretch>
                <a:fillRect l="-3029" t="0" r="-3032" b="3"/>
              </a:stretch>
            </a:blipFill>
          </p:spPr>
        </p:sp>
      </p:grpSp>
      <p:grpSp>
        <p:nvGrpSpPr>
          <p:cNvPr name="Group 9" id="9"/>
          <p:cNvGrpSpPr/>
          <p:nvPr/>
        </p:nvGrpSpPr>
        <p:grpSpPr>
          <a:xfrm rot="0">
            <a:off x="8149968" y="40167"/>
            <a:ext cx="2371154" cy="1030224"/>
            <a:chOff x="0" y="0"/>
            <a:chExt cx="3161538" cy="1373632"/>
          </a:xfrm>
        </p:grpSpPr>
        <p:sp>
          <p:nvSpPr>
            <p:cNvPr name="Freeform 10" id="10"/>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sp>
        <p:nvSpPr>
          <p:cNvPr name="TextBox 11" id="11"/>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12" id="12"/>
          <p:cNvGrpSpPr/>
          <p:nvPr/>
        </p:nvGrpSpPr>
        <p:grpSpPr>
          <a:xfrm rot="0">
            <a:off x="14118784" y="24443"/>
            <a:ext cx="4161482" cy="1122616"/>
            <a:chOff x="0" y="0"/>
            <a:chExt cx="5548642" cy="1496822"/>
          </a:xfrm>
        </p:grpSpPr>
        <p:sp>
          <p:nvSpPr>
            <p:cNvPr name="Freeform 13" id="13"/>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14" id="14"/>
          <p:cNvGrpSpPr/>
          <p:nvPr/>
        </p:nvGrpSpPr>
        <p:grpSpPr>
          <a:xfrm rot="0">
            <a:off x="10927718" y="-31233"/>
            <a:ext cx="2991040" cy="1122616"/>
            <a:chOff x="0" y="0"/>
            <a:chExt cx="3988054" cy="1496822"/>
          </a:xfrm>
        </p:grpSpPr>
        <p:sp>
          <p:nvSpPr>
            <p:cNvPr name="Freeform 15" id="15"/>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16" id="16"/>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17" id="17"/>
          <p:cNvGrpSpPr/>
          <p:nvPr/>
        </p:nvGrpSpPr>
        <p:grpSpPr>
          <a:xfrm rot="0">
            <a:off x="12463061" y="162201"/>
            <a:ext cx="741964" cy="786890"/>
            <a:chOff x="0" y="0"/>
            <a:chExt cx="989285" cy="1049187"/>
          </a:xfrm>
        </p:grpSpPr>
        <p:sp>
          <p:nvSpPr>
            <p:cNvPr name="Freeform 18" id="18"/>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5"/>
              <a:stretch>
                <a:fillRect l="-3027" t="0" r="-3022" b="-3"/>
              </a:stretch>
            </a:blipFill>
          </p:spPr>
        </p:sp>
      </p:grpSp>
      <p:grpSp>
        <p:nvGrpSpPr>
          <p:cNvPr name="Group 19" id="19"/>
          <p:cNvGrpSpPr/>
          <p:nvPr/>
        </p:nvGrpSpPr>
        <p:grpSpPr>
          <a:xfrm rot="0">
            <a:off x="15233209" y="62353"/>
            <a:ext cx="846650" cy="923618"/>
            <a:chOff x="0" y="0"/>
            <a:chExt cx="1128867" cy="1231491"/>
          </a:xfrm>
        </p:grpSpPr>
        <p:sp>
          <p:nvSpPr>
            <p:cNvPr name="Freeform 20" id="20"/>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6"/>
              <a:stretch>
                <a:fillRect l="-216" t="0" r="-213" b="2"/>
              </a:stretch>
            </a:blipFill>
          </p:spPr>
        </p:sp>
      </p:grpSp>
      <p:grpSp>
        <p:nvGrpSpPr>
          <p:cNvPr name="Group 21" id="21"/>
          <p:cNvGrpSpPr/>
          <p:nvPr/>
        </p:nvGrpSpPr>
        <p:grpSpPr>
          <a:xfrm rot="0">
            <a:off x="9366693" y="119325"/>
            <a:ext cx="846650" cy="846650"/>
            <a:chOff x="0" y="0"/>
            <a:chExt cx="1128867" cy="1128867"/>
          </a:xfrm>
        </p:grpSpPr>
        <p:sp>
          <p:nvSpPr>
            <p:cNvPr name="Freeform 22" id="22"/>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sp>
        <p:nvSpPr>
          <p:cNvPr name="Freeform 23" id="23"/>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776034" y="2547676"/>
            <a:ext cx="2803163" cy="2803163"/>
          </a:xfrm>
          <a:custGeom>
            <a:avLst/>
            <a:gdLst/>
            <a:ahLst/>
            <a:cxnLst/>
            <a:rect r="r" b="b" t="t" l="l"/>
            <a:pathLst>
              <a:path h="2803163" w="2803163">
                <a:moveTo>
                  <a:pt x="0" y="0"/>
                </a:moveTo>
                <a:lnTo>
                  <a:pt x="2803163" y="0"/>
                </a:lnTo>
                <a:lnTo>
                  <a:pt x="2803163" y="2803164"/>
                </a:lnTo>
                <a:lnTo>
                  <a:pt x="0" y="2803164"/>
                </a:lnTo>
                <a:lnTo>
                  <a:pt x="0" y="0"/>
                </a:lnTo>
                <a:close/>
              </a:path>
            </a:pathLst>
          </a:custGeom>
          <a:blipFill>
            <a:blip r:embed="rId10"/>
            <a:stretch>
              <a:fillRect l="0" t="0" r="0" b="0"/>
            </a:stretch>
          </a:blipFill>
        </p:spPr>
      </p:sp>
      <p:sp>
        <p:nvSpPr>
          <p:cNvPr name="Freeform 25" id="25"/>
          <p:cNvSpPr/>
          <p:nvPr/>
        </p:nvSpPr>
        <p:spPr>
          <a:xfrm flipH="false" flipV="false" rot="0">
            <a:off x="776034" y="6207348"/>
            <a:ext cx="1856874" cy="1856874"/>
          </a:xfrm>
          <a:custGeom>
            <a:avLst/>
            <a:gdLst/>
            <a:ahLst/>
            <a:cxnLst/>
            <a:rect r="r" b="b" t="t" l="l"/>
            <a:pathLst>
              <a:path h="1856874" w="1856874">
                <a:moveTo>
                  <a:pt x="0" y="0"/>
                </a:moveTo>
                <a:lnTo>
                  <a:pt x="1856874" y="0"/>
                </a:lnTo>
                <a:lnTo>
                  <a:pt x="1856874" y="1856874"/>
                </a:lnTo>
                <a:lnTo>
                  <a:pt x="0" y="1856874"/>
                </a:lnTo>
                <a:lnTo>
                  <a:pt x="0" y="0"/>
                </a:lnTo>
                <a:close/>
              </a:path>
            </a:pathLst>
          </a:custGeom>
          <a:blipFill>
            <a:blip r:embed="rId11"/>
            <a:stretch>
              <a:fillRect l="0" t="0" r="0" b="0"/>
            </a:stretch>
          </a:blipFill>
        </p:spPr>
      </p:sp>
      <p:sp>
        <p:nvSpPr>
          <p:cNvPr name="Freeform 26" id="26"/>
          <p:cNvSpPr/>
          <p:nvPr/>
        </p:nvSpPr>
        <p:spPr>
          <a:xfrm flipH="false" flipV="false" rot="0">
            <a:off x="3763172" y="6709985"/>
            <a:ext cx="3491998" cy="1354237"/>
          </a:xfrm>
          <a:custGeom>
            <a:avLst/>
            <a:gdLst/>
            <a:ahLst/>
            <a:cxnLst/>
            <a:rect r="r" b="b" t="t" l="l"/>
            <a:pathLst>
              <a:path h="1354237" w="3491998">
                <a:moveTo>
                  <a:pt x="0" y="0"/>
                </a:moveTo>
                <a:lnTo>
                  <a:pt x="3491998" y="0"/>
                </a:lnTo>
                <a:lnTo>
                  <a:pt x="3491998" y="1354237"/>
                </a:lnTo>
                <a:lnTo>
                  <a:pt x="0" y="1354237"/>
                </a:lnTo>
                <a:lnTo>
                  <a:pt x="0" y="0"/>
                </a:lnTo>
                <a:close/>
              </a:path>
            </a:pathLst>
          </a:custGeom>
          <a:blipFill>
            <a:blip r:embed="rId12"/>
            <a:stretch>
              <a:fillRect l="0" t="0" r="0" b="0"/>
            </a:stretch>
          </a:blipFill>
        </p:spPr>
      </p:sp>
      <p:sp>
        <p:nvSpPr>
          <p:cNvPr name="TextBox 27" id="27"/>
          <p:cNvSpPr txBox="true"/>
          <p:nvPr/>
        </p:nvSpPr>
        <p:spPr>
          <a:xfrm rot="0">
            <a:off x="7502359" y="1639418"/>
            <a:ext cx="10171122" cy="3595725"/>
          </a:xfrm>
          <a:prstGeom prst="rect">
            <a:avLst/>
          </a:prstGeom>
        </p:spPr>
        <p:txBody>
          <a:bodyPr anchor="t" rtlCol="false" tIns="0" lIns="0" bIns="0" rIns="0">
            <a:spAutoFit/>
          </a:bodyPr>
          <a:lstStyle/>
          <a:p>
            <a:pPr algn="l" marL="638201" indent="-319100" lvl="1">
              <a:lnSpc>
                <a:spcPts val="3547"/>
              </a:lnSpc>
              <a:spcBef>
                <a:spcPct val="0"/>
              </a:spcBef>
              <a:buFont typeface="Arial"/>
              <a:buChar char="•"/>
            </a:pPr>
            <a:r>
              <a:rPr lang="en-US" sz="2956" strike="noStrike" u="none">
                <a:solidFill>
                  <a:srgbClr val="000000"/>
                </a:solidFill>
                <a:latin typeface="Poppins"/>
                <a:ea typeface="Poppins"/>
                <a:cs typeface="Poppins"/>
                <a:sym typeface="Poppins"/>
              </a:rPr>
              <a:t>We used the dataset from the US Department of Transportation, Bureau of Transportation Statistics which included flight routes (origin, destination), time ranges for events (minutes, local time), delay and cancellation features from January 2019 – August 2023.</a:t>
            </a:r>
          </a:p>
          <a:p>
            <a:pPr algn="l" marL="638201" indent="-319100" lvl="1">
              <a:lnSpc>
                <a:spcPts val="3547"/>
              </a:lnSpc>
              <a:spcBef>
                <a:spcPct val="0"/>
              </a:spcBef>
              <a:buFont typeface="Arial"/>
              <a:buChar char="•"/>
            </a:pPr>
            <a:r>
              <a:rPr lang="en-US" sz="2956" strike="noStrike" u="none">
                <a:solidFill>
                  <a:srgbClr val="000000"/>
                </a:solidFill>
                <a:latin typeface="Poppins"/>
                <a:ea typeface="Poppins"/>
                <a:cs typeface="Poppins"/>
                <a:sym typeface="Poppins"/>
              </a:rPr>
              <a:t>We also included season and holiday features to increase the performance of our models.</a:t>
            </a:r>
          </a:p>
        </p:txBody>
      </p:sp>
      <p:sp>
        <p:nvSpPr>
          <p:cNvPr name="Freeform 28" id="28"/>
          <p:cNvSpPr/>
          <p:nvPr/>
        </p:nvSpPr>
        <p:spPr>
          <a:xfrm flipH="false" flipV="false" rot="0">
            <a:off x="4054096" y="2914685"/>
            <a:ext cx="2612323" cy="2623985"/>
          </a:xfrm>
          <a:custGeom>
            <a:avLst/>
            <a:gdLst/>
            <a:ahLst/>
            <a:cxnLst/>
            <a:rect r="r" b="b" t="t" l="l"/>
            <a:pathLst>
              <a:path h="2623985" w="2612323">
                <a:moveTo>
                  <a:pt x="0" y="0"/>
                </a:moveTo>
                <a:lnTo>
                  <a:pt x="2612322" y="0"/>
                </a:lnTo>
                <a:lnTo>
                  <a:pt x="2612322" y="2623984"/>
                </a:lnTo>
                <a:lnTo>
                  <a:pt x="0" y="2623984"/>
                </a:lnTo>
                <a:lnTo>
                  <a:pt x="0" y="0"/>
                </a:lnTo>
                <a:close/>
              </a:path>
            </a:pathLst>
          </a:custGeom>
          <a:blipFill>
            <a:blip r:embed="rId13"/>
            <a:stretch>
              <a:fillRect l="0" t="0" r="0" b="0"/>
            </a:stretch>
          </a:blipFill>
        </p:spPr>
      </p:sp>
      <p:sp>
        <p:nvSpPr>
          <p:cNvPr name="TextBox 29" id="29"/>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30" id="30"/>
          <p:cNvSpPr txBox="true"/>
          <p:nvPr/>
        </p:nvSpPr>
        <p:spPr>
          <a:xfrm rot="0">
            <a:off x="5391706" y="228888"/>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31" id="31"/>
          <p:cNvSpPr txBox="true"/>
          <p:nvPr/>
        </p:nvSpPr>
        <p:spPr>
          <a:xfrm rot="0">
            <a:off x="132719" y="323754"/>
            <a:ext cx="5941350" cy="466725"/>
          </a:xfrm>
          <a:prstGeom prst="rect">
            <a:avLst/>
          </a:prstGeom>
        </p:spPr>
        <p:txBody>
          <a:bodyPr anchor="t" rtlCol="false" tIns="0" lIns="0" bIns="0" rIns="0">
            <a:spAutoFit/>
          </a:bodyPr>
          <a:lstStyle/>
          <a:p>
            <a:pPr algn="l">
              <a:lnSpc>
                <a:spcPts val="3358"/>
              </a:lnSpc>
            </a:pPr>
            <a:r>
              <a:rPr lang="en-US" sz="2799" b="true">
                <a:solidFill>
                  <a:srgbClr val="000000"/>
                </a:solidFill>
                <a:latin typeface="Arimo Bold"/>
                <a:ea typeface="Arimo Bold"/>
                <a:cs typeface="Arimo Bold"/>
                <a:sym typeface="Arimo Bold"/>
              </a:rPr>
              <a:t>DATA EXTRACTION</a:t>
            </a:r>
          </a:p>
        </p:txBody>
      </p:sp>
      <p:sp>
        <p:nvSpPr>
          <p:cNvPr name="TextBox 32" id="32"/>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33" id="33"/>
          <p:cNvSpPr txBox="true"/>
          <p:nvPr/>
        </p:nvSpPr>
        <p:spPr>
          <a:xfrm rot="0">
            <a:off x="7502359" y="5646115"/>
            <a:ext cx="10171122" cy="4495699"/>
          </a:xfrm>
          <a:prstGeom prst="rect">
            <a:avLst/>
          </a:prstGeom>
        </p:spPr>
        <p:txBody>
          <a:bodyPr anchor="t" rtlCol="false" tIns="0" lIns="0" bIns="0" rIns="0">
            <a:spAutoFit/>
          </a:bodyPr>
          <a:lstStyle/>
          <a:p>
            <a:pPr algn="l">
              <a:lnSpc>
                <a:spcPts val="3547"/>
              </a:lnSpc>
              <a:spcBef>
                <a:spcPct val="0"/>
              </a:spcBef>
            </a:pPr>
            <a:r>
              <a:rPr lang="en-US" b="true" sz="2955" strike="noStrike" u="none">
                <a:solidFill>
                  <a:srgbClr val="000000"/>
                </a:solidFill>
                <a:latin typeface="Poppins Bold"/>
                <a:ea typeface="Poppins Bold"/>
                <a:cs typeface="Poppins Bold"/>
                <a:sym typeface="Poppins Bold"/>
              </a:rPr>
              <a:t>Key Variables</a:t>
            </a:r>
          </a:p>
          <a:p>
            <a:pPr algn="l" marL="638200" indent="-319100" lvl="1">
              <a:lnSpc>
                <a:spcPts val="3547"/>
              </a:lnSpc>
              <a:spcBef>
                <a:spcPct val="0"/>
              </a:spcBef>
              <a:buFont typeface="Arial"/>
              <a:buChar char="•"/>
            </a:pPr>
            <a:r>
              <a:rPr lang="en-US" b="true" sz="2955" strike="noStrike" u="none">
                <a:solidFill>
                  <a:srgbClr val="000000"/>
                </a:solidFill>
                <a:latin typeface="Poppins Bold"/>
                <a:ea typeface="Poppins Bold"/>
                <a:cs typeface="Poppins Bold"/>
                <a:sym typeface="Poppins Bold"/>
              </a:rPr>
              <a:t>Flight Details:</a:t>
            </a:r>
            <a:r>
              <a:rPr lang="en-US" sz="2955" strike="noStrike" u="none">
                <a:solidFill>
                  <a:srgbClr val="000000"/>
                </a:solidFill>
                <a:latin typeface="Poppins"/>
                <a:ea typeface="Poppins"/>
                <a:cs typeface="Poppins"/>
                <a:sym typeface="Poppins"/>
              </a:rPr>
              <a:t> Fields such as origin and destination airports, and scheduled vs. actual departure/arrival times </a:t>
            </a:r>
          </a:p>
          <a:p>
            <a:pPr algn="l" marL="638200" indent="-319100" lvl="1">
              <a:lnSpc>
                <a:spcPts val="3547"/>
              </a:lnSpc>
              <a:spcBef>
                <a:spcPct val="0"/>
              </a:spcBef>
              <a:buFont typeface="Arial"/>
              <a:buChar char="•"/>
            </a:pPr>
            <a:r>
              <a:rPr lang="en-US" b="true" sz="2955" strike="noStrike" u="none">
                <a:solidFill>
                  <a:srgbClr val="000000"/>
                </a:solidFill>
                <a:latin typeface="Poppins Bold"/>
                <a:ea typeface="Poppins Bold"/>
                <a:cs typeface="Poppins Bold"/>
                <a:sym typeface="Poppins Bold"/>
              </a:rPr>
              <a:t>Delay Information</a:t>
            </a:r>
          </a:p>
          <a:p>
            <a:pPr algn="l" marL="638200" indent="-319100" lvl="1">
              <a:lnSpc>
                <a:spcPts val="3547"/>
              </a:lnSpc>
              <a:spcBef>
                <a:spcPct val="0"/>
              </a:spcBef>
              <a:buFont typeface="Arial"/>
              <a:buChar char="•"/>
            </a:pPr>
            <a:r>
              <a:rPr lang="en-US" b="true" sz="2955" strike="noStrike" u="none">
                <a:solidFill>
                  <a:srgbClr val="000000"/>
                </a:solidFill>
                <a:latin typeface="Poppins Bold"/>
                <a:ea typeface="Poppins Bold"/>
                <a:cs typeface="Poppins Bold"/>
                <a:sym typeface="Poppins Bold"/>
              </a:rPr>
              <a:t>Categorical Features:</a:t>
            </a:r>
            <a:r>
              <a:rPr lang="en-US" sz="2955" strike="noStrike" u="none">
                <a:solidFill>
                  <a:srgbClr val="000000"/>
                </a:solidFill>
                <a:latin typeface="Poppins"/>
                <a:ea typeface="Poppins"/>
                <a:cs typeface="Poppins"/>
                <a:sym typeface="Poppins"/>
              </a:rPr>
              <a:t> airline codes and airport codes</a:t>
            </a:r>
          </a:p>
          <a:p>
            <a:pPr algn="l" marL="638200" indent="-319100" lvl="1">
              <a:lnSpc>
                <a:spcPts val="3547"/>
              </a:lnSpc>
              <a:spcBef>
                <a:spcPct val="0"/>
              </a:spcBef>
              <a:buFont typeface="Arial"/>
              <a:buChar char="•"/>
            </a:pPr>
            <a:r>
              <a:rPr lang="en-US" b="true" sz="2955" strike="noStrike" u="none">
                <a:solidFill>
                  <a:srgbClr val="000000"/>
                </a:solidFill>
                <a:latin typeface="Poppins Bold"/>
                <a:ea typeface="Poppins Bold"/>
                <a:cs typeface="Poppins Bold"/>
                <a:sym typeface="Poppins Bold"/>
              </a:rPr>
              <a:t>Additional Attributes:</a:t>
            </a:r>
            <a:r>
              <a:rPr lang="en-US" sz="2955" strike="noStrike" u="none">
                <a:solidFill>
                  <a:srgbClr val="000000"/>
                </a:solidFill>
                <a:latin typeface="Poppins"/>
                <a:ea typeface="Poppins"/>
                <a:cs typeface="Poppins"/>
                <a:sym typeface="Poppins"/>
              </a:rPr>
              <a:t> Unique identifiers, such as flight numbers and timestamps</a:t>
            </a:r>
          </a:p>
          <a:p>
            <a:pPr algn="l">
              <a:lnSpc>
                <a:spcPts val="3547"/>
              </a:lnSpc>
              <a:spcBef>
                <a:spcPct val="0"/>
              </a:spcBef>
            </a:pPr>
          </a:p>
        </p:txBody>
      </p:sp>
      <p:grpSp>
        <p:nvGrpSpPr>
          <p:cNvPr name="Group 34" id="34"/>
          <p:cNvGrpSpPr/>
          <p:nvPr/>
        </p:nvGrpSpPr>
        <p:grpSpPr>
          <a:xfrm rot="0">
            <a:off x="0" y="1055394"/>
            <a:ext cx="5342917" cy="139146"/>
            <a:chOff x="0" y="0"/>
            <a:chExt cx="7123889" cy="185528"/>
          </a:xfrm>
        </p:grpSpPr>
        <p:grpSp>
          <p:nvGrpSpPr>
            <p:cNvPr name="Group 35" id="35"/>
            <p:cNvGrpSpPr/>
            <p:nvPr/>
          </p:nvGrpSpPr>
          <p:grpSpPr>
            <a:xfrm rot="0">
              <a:off x="0" y="0"/>
              <a:ext cx="6429629" cy="185528"/>
              <a:chOff x="0" y="0"/>
              <a:chExt cx="6429629" cy="185528"/>
            </a:xfrm>
          </p:grpSpPr>
          <p:sp>
            <p:nvSpPr>
              <p:cNvPr name="Freeform 36" id="36"/>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37" id="37"/>
            <p:cNvGrpSpPr/>
            <p:nvPr/>
          </p:nvGrpSpPr>
          <p:grpSpPr>
            <a:xfrm rot="0">
              <a:off x="2997532" y="6331"/>
              <a:ext cx="4126357" cy="179197"/>
              <a:chOff x="0" y="0"/>
              <a:chExt cx="4126357" cy="179197"/>
            </a:xfrm>
          </p:grpSpPr>
          <p:sp>
            <p:nvSpPr>
              <p:cNvPr name="Freeform 38" id="38"/>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97400" y="1112450"/>
            <a:ext cx="16093153" cy="3520821"/>
            <a:chOff x="0" y="0"/>
            <a:chExt cx="21457538" cy="4694428"/>
          </a:xfrm>
        </p:grpSpPr>
        <p:sp>
          <p:nvSpPr>
            <p:cNvPr name="Freeform 3" id="3"/>
            <p:cNvSpPr/>
            <p:nvPr/>
          </p:nvSpPr>
          <p:spPr>
            <a:xfrm flipH="false" flipV="false" rot="0">
              <a:off x="0" y="0"/>
              <a:ext cx="21457538" cy="4694428"/>
            </a:xfrm>
            <a:custGeom>
              <a:avLst/>
              <a:gdLst/>
              <a:ahLst/>
              <a:cxnLst/>
              <a:rect r="r" b="b" t="t" l="l"/>
              <a:pathLst>
                <a:path h="4694428" w="21457538">
                  <a:moveTo>
                    <a:pt x="0" y="0"/>
                  </a:moveTo>
                  <a:lnTo>
                    <a:pt x="21457538" y="0"/>
                  </a:lnTo>
                  <a:lnTo>
                    <a:pt x="21457538" y="4694428"/>
                  </a:lnTo>
                  <a:lnTo>
                    <a:pt x="0" y="4694428"/>
                  </a:lnTo>
                  <a:close/>
                </a:path>
              </a:pathLst>
            </a:custGeom>
            <a:solidFill>
              <a:srgbClr val="EFEFEF"/>
            </a:solidFill>
          </p:spPr>
        </p:sp>
      </p:grpSp>
      <p:sp>
        <p:nvSpPr>
          <p:cNvPr name="Freeform 4" id="4"/>
          <p:cNvSpPr/>
          <p:nvPr/>
        </p:nvSpPr>
        <p:spPr>
          <a:xfrm flipH="false" flipV="false" rot="0">
            <a:off x="603650" y="9721300"/>
            <a:ext cx="1744600" cy="199200"/>
          </a:xfrm>
          <a:custGeom>
            <a:avLst/>
            <a:gdLst/>
            <a:ahLst/>
            <a:cxnLst/>
            <a:rect r="r" b="b" t="t" l="l"/>
            <a:pathLst>
              <a:path h="199200" w="1744600">
                <a:moveTo>
                  <a:pt x="0" y="0"/>
                </a:moveTo>
                <a:lnTo>
                  <a:pt x="1744600" y="0"/>
                </a:lnTo>
                <a:lnTo>
                  <a:pt x="1744600" y="199200"/>
                </a:lnTo>
                <a:lnTo>
                  <a:pt x="0" y="199200"/>
                </a:lnTo>
                <a:lnTo>
                  <a:pt x="0" y="0"/>
                </a:lnTo>
                <a:close/>
              </a:path>
            </a:pathLst>
          </a:custGeom>
          <a:blipFill>
            <a:blip r:embed="rId2">
              <a:extLst>
                <a:ext uri="{96DAC541-7B7A-43D3-8B79-37D633B846F1}">
                  <asvg:svgBlip xmlns:asvg="http://schemas.microsoft.com/office/drawing/2016/SVG/main" r:embed="rId3"/>
                </a:ext>
              </a:extLst>
            </a:blip>
            <a:stretch>
              <a:fillRect l="-22" t="0" r="-22" b="0"/>
            </a:stretch>
          </a:blipFill>
        </p:spPr>
      </p:sp>
      <p:sp>
        <p:nvSpPr>
          <p:cNvPr name="TextBox 5" id="5"/>
          <p:cNvSpPr txBox="true"/>
          <p:nvPr/>
        </p:nvSpPr>
        <p:spPr>
          <a:xfrm rot="0">
            <a:off x="1477475" y="1393100"/>
            <a:ext cx="13374750" cy="2867025"/>
          </a:xfrm>
          <a:prstGeom prst="rect">
            <a:avLst/>
          </a:prstGeom>
        </p:spPr>
        <p:txBody>
          <a:bodyPr anchor="t" rtlCol="false" tIns="0" lIns="0" bIns="0" rIns="0">
            <a:spAutoFit/>
          </a:bodyPr>
          <a:lstStyle/>
          <a:p>
            <a:pPr algn="l">
              <a:lnSpc>
                <a:spcPts val="10800"/>
              </a:lnSpc>
            </a:pPr>
            <a:r>
              <a:rPr lang="en-US" sz="9000" b="true">
                <a:solidFill>
                  <a:srgbClr val="002D70"/>
                </a:solidFill>
                <a:latin typeface="Arimo Bold"/>
                <a:ea typeface="Arimo Bold"/>
                <a:cs typeface="Arimo Bold"/>
                <a:sym typeface="Arimo Bold"/>
              </a:rPr>
              <a:t>EXPLORATORY</a:t>
            </a:r>
          </a:p>
          <a:p>
            <a:pPr algn="l">
              <a:lnSpc>
                <a:spcPts val="10800"/>
              </a:lnSpc>
            </a:pPr>
            <a:r>
              <a:rPr lang="en-US" sz="9000" b="true">
                <a:solidFill>
                  <a:srgbClr val="002D70"/>
                </a:solidFill>
                <a:latin typeface="Arimo Bold"/>
                <a:ea typeface="Arimo Bold"/>
                <a:cs typeface="Arimo Bold"/>
                <a:sym typeface="Arimo Bold"/>
              </a:rPr>
              <a:t>DATA ANALYSIS</a:t>
            </a:r>
          </a:p>
        </p:txBody>
      </p:sp>
      <p:grpSp>
        <p:nvGrpSpPr>
          <p:cNvPr name="Group 6" id="6"/>
          <p:cNvGrpSpPr/>
          <p:nvPr/>
        </p:nvGrpSpPr>
        <p:grpSpPr>
          <a:xfrm rot="0">
            <a:off x="13689250" y="1394750"/>
            <a:ext cx="2956200" cy="2956200"/>
            <a:chOff x="0" y="0"/>
            <a:chExt cx="3941600" cy="3941600"/>
          </a:xfrm>
        </p:grpSpPr>
        <p:sp>
          <p:nvSpPr>
            <p:cNvPr name="Freeform 7" id="7"/>
            <p:cNvSpPr/>
            <p:nvPr/>
          </p:nvSpPr>
          <p:spPr>
            <a:xfrm flipH="false" flipV="false" rot="0">
              <a:off x="0" y="0"/>
              <a:ext cx="3941572" cy="3941572"/>
            </a:xfrm>
            <a:custGeom>
              <a:avLst/>
              <a:gdLst/>
              <a:ahLst/>
              <a:cxnLst/>
              <a:rect r="r" b="b" t="t" l="l"/>
              <a:pathLst>
                <a:path h="3941572" w="3941572">
                  <a:moveTo>
                    <a:pt x="0" y="0"/>
                  </a:moveTo>
                  <a:lnTo>
                    <a:pt x="3941572" y="0"/>
                  </a:lnTo>
                  <a:lnTo>
                    <a:pt x="3941572" y="3941572"/>
                  </a:lnTo>
                  <a:lnTo>
                    <a:pt x="0" y="3941572"/>
                  </a:lnTo>
                  <a:lnTo>
                    <a:pt x="0" y="0"/>
                  </a:lnTo>
                  <a:close/>
                </a:path>
              </a:pathLst>
            </a:custGeom>
            <a:blipFill>
              <a:blip r:embed="rId4"/>
              <a:stretch>
                <a:fillRect l="0" t="0" r="0" b="0"/>
              </a:stretch>
            </a:blipFill>
          </p:spPr>
        </p:sp>
      </p:grpSp>
      <p:sp>
        <p:nvSpPr>
          <p:cNvPr name="Freeform 8" id="8"/>
          <p:cNvSpPr/>
          <p:nvPr/>
        </p:nvSpPr>
        <p:spPr>
          <a:xfrm flipH="false" flipV="false" rot="0">
            <a:off x="578925" y="9654075"/>
            <a:ext cx="1814850" cy="280650"/>
          </a:xfrm>
          <a:custGeom>
            <a:avLst/>
            <a:gdLst/>
            <a:ahLst/>
            <a:cxnLst/>
            <a:rect r="r" b="b" t="t" l="l"/>
            <a:pathLst>
              <a:path h="280650" w="1814850">
                <a:moveTo>
                  <a:pt x="0" y="0"/>
                </a:moveTo>
                <a:lnTo>
                  <a:pt x="1814850" y="0"/>
                </a:lnTo>
                <a:lnTo>
                  <a:pt x="1814850" y="280650"/>
                </a:lnTo>
                <a:lnTo>
                  <a:pt x="0" y="280650"/>
                </a:lnTo>
                <a:lnTo>
                  <a:pt x="0" y="0"/>
                </a:lnTo>
                <a:close/>
              </a:path>
            </a:pathLst>
          </a:custGeom>
          <a:blipFill>
            <a:blip r:embed="rId5">
              <a:extLst>
                <a:ext uri="{96DAC541-7B7A-43D3-8B79-37D633B846F1}">
                  <asvg:svgBlip xmlns:asvg="http://schemas.microsoft.com/office/drawing/2016/SVG/main" r:embed="rId6"/>
                </a:ext>
              </a:extLst>
            </a:blip>
            <a:stretch>
              <a:fillRect l="0" t="-784" r="0" b="-784"/>
            </a:stretch>
          </a:blipFill>
        </p:spPr>
      </p:sp>
      <p:sp>
        <p:nvSpPr>
          <p:cNvPr name="TextBox 9" id="9"/>
          <p:cNvSpPr txBox="true"/>
          <p:nvPr/>
        </p:nvSpPr>
        <p:spPr>
          <a:xfrm rot="0">
            <a:off x="12323906" y="5379759"/>
            <a:ext cx="4935394" cy="2819400"/>
          </a:xfrm>
          <a:prstGeom prst="rect">
            <a:avLst/>
          </a:prstGeom>
        </p:spPr>
        <p:txBody>
          <a:bodyPr anchor="t" rtlCol="false" tIns="0" lIns="0" bIns="0" rIns="0">
            <a:spAutoFit/>
          </a:bodyPr>
          <a:lstStyle/>
          <a:p>
            <a:pPr algn="just">
              <a:lnSpc>
                <a:spcPts val="3174"/>
              </a:lnSpc>
            </a:pPr>
            <a:r>
              <a:rPr lang="en-US" sz="2645">
                <a:solidFill>
                  <a:srgbClr val="000000"/>
                </a:solidFill>
                <a:latin typeface="Arimo"/>
                <a:ea typeface="Arimo"/>
                <a:cs typeface="Arimo"/>
                <a:sym typeface="Arimo"/>
              </a:rPr>
              <a:t>On applying EDA to various dataset, we have observed that there is a seasonal variation in the data for the Flight Delays. For example in Summer, The flight delays are more than winter and fall.</a:t>
            </a:r>
          </a:p>
        </p:txBody>
      </p:sp>
      <p:sp>
        <p:nvSpPr>
          <p:cNvPr name="Freeform 10" id="10"/>
          <p:cNvSpPr/>
          <p:nvPr/>
        </p:nvSpPr>
        <p:spPr>
          <a:xfrm flipH="false" flipV="false" rot="0">
            <a:off x="8241673" y="5100461"/>
            <a:ext cx="3966775" cy="3216183"/>
          </a:xfrm>
          <a:custGeom>
            <a:avLst/>
            <a:gdLst/>
            <a:ahLst/>
            <a:cxnLst/>
            <a:rect r="r" b="b" t="t" l="l"/>
            <a:pathLst>
              <a:path h="3216183" w="3966775">
                <a:moveTo>
                  <a:pt x="0" y="0"/>
                </a:moveTo>
                <a:lnTo>
                  <a:pt x="3966775" y="0"/>
                </a:lnTo>
                <a:lnTo>
                  <a:pt x="3966775" y="3216182"/>
                </a:lnTo>
                <a:lnTo>
                  <a:pt x="0" y="3216182"/>
                </a:lnTo>
                <a:lnTo>
                  <a:pt x="0" y="0"/>
                </a:lnTo>
                <a:close/>
              </a:path>
            </a:pathLst>
          </a:custGeom>
          <a:blipFill>
            <a:blip r:embed="rId7"/>
            <a:stretch>
              <a:fillRect l="-60016" t="0" r="-58199" b="0"/>
            </a:stretch>
          </a:blipFill>
        </p:spPr>
      </p:sp>
      <p:sp>
        <p:nvSpPr>
          <p:cNvPr name="Freeform 11" id="11"/>
          <p:cNvSpPr/>
          <p:nvPr/>
        </p:nvSpPr>
        <p:spPr>
          <a:xfrm flipH="false" flipV="false" rot="0">
            <a:off x="1028700" y="5398809"/>
            <a:ext cx="7690111" cy="2619486"/>
          </a:xfrm>
          <a:custGeom>
            <a:avLst/>
            <a:gdLst/>
            <a:ahLst/>
            <a:cxnLst/>
            <a:rect r="r" b="b" t="t" l="l"/>
            <a:pathLst>
              <a:path h="2619486" w="7690111">
                <a:moveTo>
                  <a:pt x="0" y="0"/>
                </a:moveTo>
                <a:lnTo>
                  <a:pt x="7690111" y="0"/>
                </a:lnTo>
                <a:lnTo>
                  <a:pt x="7690111" y="2619486"/>
                </a:lnTo>
                <a:lnTo>
                  <a:pt x="0" y="2619486"/>
                </a:lnTo>
                <a:lnTo>
                  <a:pt x="0" y="0"/>
                </a:lnTo>
                <a:close/>
              </a:path>
            </a:pathLst>
          </a:custGeom>
          <a:blipFill>
            <a:blip r:embed="rId8"/>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55394"/>
            <a:ext cx="5342917" cy="139146"/>
            <a:chOff x="0" y="0"/>
            <a:chExt cx="7123889" cy="185528"/>
          </a:xfrm>
        </p:grpSpPr>
        <p:grpSp>
          <p:nvGrpSpPr>
            <p:cNvPr name="Group 3" id="3"/>
            <p:cNvGrpSpPr/>
            <p:nvPr/>
          </p:nvGrpSpPr>
          <p:grpSpPr>
            <a:xfrm rot="0">
              <a:off x="0" y="0"/>
              <a:ext cx="6429629" cy="185528"/>
              <a:chOff x="0" y="0"/>
              <a:chExt cx="6429629" cy="185528"/>
            </a:xfrm>
          </p:grpSpPr>
          <p:sp>
            <p:nvSpPr>
              <p:cNvPr name="Freeform 4" id="4"/>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5" id="5"/>
            <p:cNvGrpSpPr/>
            <p:nvPr/>
          </p:nvGrpSpPr>
          <p:grpSpPr>
            <a:xfrm rot="0">
              <a:off x="2997532" y="6331"/>
              <a:ext cx="4126357" cy="179197"/>
              <a:chOff x="0" y="0"/>
              <a:chExt cx="4126357" cy="179197"/>
            </a:xfrm>
          </p:grpSpPr>
          <p:sp>
            <p:nvSpPr>
              <p:cNvPr name="Freeform 6" id="6"/>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grpSp>
        <p:nvGrpSpPr>
          <p:cNvPr name="Group 7" id="7"/>
          <p:cNvGrpSpPr/>
          <p:nvPr/>
        </p:nvGrpSpPr>
        <p:grpSpPr>
          <a:xfrm rot="0">
            <a:off x="15296900" y="2350"/>
            <a:ext cx="2991040" cy="1122616"/>
            <a:chOff x="0" y="0"/>
            <a:chExt cx="3988054" cy="1496822"/>
          </a:xfrm>
        </p:grpSpPr>
        <p:sp>
          <p:nvSpPr>
            <p:cNvPr name="Freeform 8" id="8"/>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9" id="9"/>
          <p:cNvGrpSpPr/>
          <p:nvPr/>
        </p:nvGrpSpPr>
        <p:grpSpPr>
          <a:xfrm rot="0">
            <a:off x="17300800" y="101834"/>
            <a:ext cx="846650" cy="923618"/>
            <a:chOff x="0" y="0"/>
            <a:chExt cx="1128867" cy="1231491"/>
          </a:xfrm>
        </p:grpSpPr>
        <p:sp>
          <p:nvSpPr>
            <p:cNvPr name="Freeform 10" id="10"/>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2"/>
              <a:stretch>
                <a:fillRect l="-216" t="0" r="-213" b="2"/>
              </a:stretch>
            </a:blipFill>
          </p:spPr>
        </p:sp>
      </p:grpSp>
      <p:sp>
        <p:nvSpPr>
          <p:cNvPr name="Freeform 11" id="11"/>
          <p:cNvSpPr/>
          <p:nvPr/>
        </p:nvSpPr>
        <p:spPr>
          <a:xfrm flipH="false" flipV="false" rot="0">
            <a:off x="10210330" y="-87961"/>
            <a:ext cx="8087142" cy="1113267"/>
          </a:xfrm>
          <a:custGeom>
            <a:avLst/>
            <a:gdLst/>
            <a:ahLst/>
            <a:cxnLst/>
            <a:rect r="r" b="b" t="t" l="l"/>
            <a:pathLst>
              <a:path h="1113267" w="8087142">
                <a:moveTo>
                  <a:pt x="0" y="0"/>
                </a:moveTo>
                <a:lnTo>
                  <a:pt x="8087142" y="0"/>
                </a:lnTo>
                <a:lnTo>
                  <a:pt x="8087142" y="1113267"/>
                </a:lnTo>
                <a:lnTo>
                  <a:pt x="0" y="11132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7575381" y="-37814"/>
            <a:ext cx="2691657" cy="1070680"/>
            <a:chOff x="0" y="0"/>
            <a:chExt cx="3588875" cy="1427574"/>
          </a:xfrm>
        </p:grpSpPr>
        <p:sp>
          <p:nvSpPr>
            <p:cNvPr name="Freeform 13" id="13"/>
            <p:cNvSpPr/>
            <p:nvPr/>
          </p:nvSpPr>
          <p:spPr>
            <a:xfrm flipH="false" flipV="false" rot="0">
              <a:off x="0" y="0"/>
              <a:ext cx="3588893" cy="1427607"/>
            </a:xfrm>
            <a:custGeom>
              <a:avLst/>
              <a:gdLst/>
              <a:ahLst/>
              <a:cxnLst/>
              <a:rect r="r" b="b" t="t" l="l"/>
              <a:pathLst>
                <a:path h="1427607" w="3588893">
                  <a:moveTo>
                    <a:pt x="0" y="0"/>
                  </a:moveTo>
                  <a:lnTo>
                    <a:pt x="3588893" y="0"/>
                  </a:lnTo>
                  <a:lnTo>
                    <a:pt x="3588893" y="1427607"/>
                  </a:lnTo>
                  <a:lnTo>
                    <a:pt x="0" y="1427607"/>
                  </a:lnTo>
                  <a:close/>
                </a:path>
              </a:pathLst>
            </a:custGeom>
            <a:solidFill>
              <a:srgbClr val="38B6FF"/>
            </a:solidFill>
          </p:spPr>
        </p:sp>
      </p:grpSp>
      <p:grpSp>
        <p:nvGrpSpPr>
          <p:cNvPr name="Group 14" id="14"/>
          <p:cNvGrpSpPr/>
          <p:nvPr/>
        </p:nvGrpSpPr>
        <p:grpSpPr>
          <a:xfrm rot="0">
            <a:off x="9544965" y="261670"/>
            <a:ext cx="487569" cy="517110"/>
            <a:chOff x="0" y="0"/>
            <a:chExt cx="650092" cy="689480"/>
          </a:xfrm>
        </p:grpSpPr>
        <p:sp>
          <p:nvSpPr>
            <p:cNvPr name="Freeform 15" id="15"/>
            <p:cNvSpPr/>
            <p:nvPr/>
          </p:nvSpPr>
          <p:spPr>
            <a:xfrm flipH="false" flipV="false" rot="0">
              <a:off x="0" y="0"/>
              <a:ext cx="650113" cy="689483"/>
            </a:xfrm>
            <a:custGeom>
              <a:avLst/>
              <a:gdLst/>
              <a:ahLst/>
              <a:cxnLst/>
              <a:rect r="r" b="b" t="t" l="l"/>
              <a:pathLst>
                <a:path h="689483" w="650113">
                  <a:moveTo>
                    <a:pt x="0" y="0"/>
                  </a:moveTo>
                  <a:lnTo>
                    <a:pt x="650113" y="0"/>
                  </a:lnTo>
                  <a:lnTo>
                    <a:pt x="650113" y="689483"/>
                  </a:lnTo>
                  <a:lnTo>
                    <a:pt x="0" y="689483"/>
                  </a:lnTo>
                  <a:lnTo>
                    <a:pt x="0" y="0"/>
                  </a:lnTo>
                  <a:close/>
                </a:path>
              </a:pathLst>
            </a:custGeom>
            <a:blipFill>
              <a:blip r:embed="rId5"/>
              <a:stretch>
                <a:fillRect l="-3029" t="0" r="-3026" b="0"/>
              </a:stretch>
            </a:blipFill>
          </p:spPr>
        </p:sp>
      </p:grpSp>
      <p:grpSp>
        <p:nvGrpSpPr>
          <p:cNvPr name="Group 16" id="16"/>
          <p:cNvGrpSpPr/>
          <p:nvPr/>
        </p:nvGrpSpPr>
        <p:grpSpPr>
          <a:xfrm rot="0">
            <a:off x="10227102" y="-398916"/>
            <a:ext cx="2320180" cy="1424275"/>
            <a:chOff x="0" y="0"/>
            <a:chExt cx="3093573" cy="1899034"/>
          </a:xfrm>
        </p:grpSpPr>
        <p:sp>
          <p:nvSpPr>
            <p:cNvPr name="Freeform 17" id="17"/>
            <p:cNvSpPr/>
            <p:nvPr/>
          </p:nvSpPr>
          <p:spPr>
            <a:xfrm flipH="false" flipV="false" rot="0">
              <a:off x="0" y="0"/>
              <a:ext cx="3093593" cy="1899031"/>
            </a:xfrm>
            <a:custGeom>
              <a:avLst/>
              <a:gdLst/>
              <a:ahLst/>
              <a:cxnLst/>
              <a:rect r="r" b="b" t="t" l="l"/>
              <a:pathLst>
                <a:path h="1899031" w="3093593">
                  <a:moveTo>
                    <a:pt x="0" y="0"/>
                  </a:moveTo>
                  <a:lnTo>
                    <a:pt x="3093593" y="0"/>
                  </a:lnTo>
                  <a:lnTo>
                    <a:pt x="3093593" y="1899031"/>
                  </a:lnTo>
                  <a:lnTo>
                    <a:pt x="0" y="1899031"/>
                  </a:lnTo>
                  <a:close/>
                </a:path>
              </a:pathLst>
            </a:custGeom>
            <a:solidFill>
              <a:srgbClr val="004AAD"/>
            </a:solidFill>
          </p:spPr>
        </p:sp>
      </p:grpSp>
      <p:sp>
        <p:nvSpPr>
          <p:cNvPr name="TextBox 18" id="18"/>
          <p:cNvSpPr txBox="true"/>
          <p:nvPr/>
        </p:nvSpPr>
        <p:spPr>
          <a:xfrm rot="0">
            <a:off x="10141240" y="385686"/>
            <a:ext cx="1846743" cy="273343"/>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EDA</a:t>
            </a:r>
          </a:p>
        </p:txBody>
      </p:sp>
      <p:grpSp>
        <p:nvGrpSpPr>
          <p:cNvPr name="Group 19" id="19"/>
          <p:cNvGrpSpPr/>
          <p:nvPr/>
        </p:nvGrpSpPr>
        <p:grpSpPr>
          <a:xfrm rot="0">
            <a:off x="15597237" y="15101"/>
            <a:ext cx="2691657" cy="1010250"/>
            <a:chOff x="0" y="0"/>
            <a:chExt cx="3588875" cy="1347000"/>
          </a:xfrm>
        </p:grpSpPr>
        <p:sp>
          <p:nvSpPr>
            <p:cNvPr name="Freeform 20" id="20"/>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1" id="21"/>
          <p:cNvSpPr txBox="true"/>
          <p:nvPr/>
        </p:nvSpPr>
        <p:spPr>
          <a:xfrm rot="0">
            <a:off x="15397076" y="265684"/>
            <a:ext cx="2120494"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FORECASTING </a:t>
            </a:r>
          </a:p>
          <a:p>
            <a:pPr algn="ctr">
              <a:lnSpc>
                <a:spcPts val="1942"/>
              </a:lnSpc>
            </a:pPr>
            <a:r>
              <a:rPr lang="en-US" sz="1618" b="true">
                <a:solidFill>
                  <a:srgbClr val="000000"/>
                </a:solidFill>
                <a:latin typeface="Arimo Bold"/>
                <a:ea typeface="Arimo Bold"/>
                <a:cs typeface="Arimo Bold"/>
                <a:sym typeface="Arimo Bold"/>
              </a:rPr>
              <a:t>MODEL</a:t>
            </a:r>
          </a:p>
        </p:txBody>
      </p:sp>
      <p:grpSp>
        <p:nvGrpSpPr>
          <p:cNvPr name="Group 22" id="22"/>
          <p:cNvGrpSpPr/>
          <p:nvPr/>
        </p:nvGrpSpPr>
        <p:grpSpPr>
          <a:xfrm rot="0">
            <a:off x="12718617" y="-7577"/>
            <a:ext cx="2691657" cy="1010250"/>
            <a:chOff x="0" y="0"/>
            <a:chExt cx="3588875" cy="1347000"/>
          </a:xfrm>
        </p:grpSpPr>
        <p:sp>
          <p:nvSpPr>
            <p:cNvPr name="Freeform 23" id="23"/>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4" id="24"/>
          <p:cNvSpPr txBox="true"/>
          <p:nvPr/>
        </p:nvSpPr>
        <p:spPr>
          <a:xfrm rot="0">
            <a:off x="12910388"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PRE-</a:t>
            </a:r>
          </a:p>
          <a:p>
            <a:pPr algn="ctr">
              <a:lnSpc>
                <a:spcPts val="1942"/>
              </a:lnSpc>
            </a:pPr>
            <a:r>
              <a:rPr lang="en-US" sz="1618" b="true">
                <a:solidFill>
                  <a:srgbClr val="000000"/>
                </a:solidFill>
                <a:latin typeface="Arimo Bold"/>
                <a:ea typeface="Arimo Bold"/>
                <a:cs typeface="Arimo Bold"/>
                <a:sym typeface="Arimo Bold"/>
              </a:rPr>
              <a:t>PROCESSING</a:t>
            </a:r>
          </a:p>
        </p:txBody>
      </p:sp>
      <p:grpSp>
        <p:nvGrpSpPr>
          <p:cNvPr name="Group 25" id="25"/>
          <p:cNvGrpSpPr/>
          <p:nvPr/>
        </p:nvGrpSpPr>
        <p:grpSpPr>
          <a:xfrm rot="0">
            <a:off x="14697300" y="184952"/>
            <a:ext cx="667698" cy="708128"/>
            <a:chOff x="0" y="0"/>
            <a:chExt cx="890264" cy="944170"/>
          </a:xfrm>
        </p:grpSpPr>
        <p:sp>
          <p:nvSpPr>
            <p:cNvPr name="Freeform 26" id="26"/>
            <p:cNvSpPr/>
            <p:nvPr/>
          </p:nvSpPr>
          <p:spPr>
            <a:xfrm flipH="false" flipV="false" rot="0">
              <a:off x="0" y="0"/>
              <a:ext cx="890270" cy="944118"/>
            </a:xfrm>
            <a:custGeom>
              <a:avLst/>
              <a:gdLst/>
              <a:ahLst/>
              <a:cxnLst/>
              <a:rect r="r" b="b" t="t" l="l"/>
              <a:pathLst>
                <a:path h="944118" w="890270">
                  <a:moveTo>
                    <a:pt x="0" y="0"/>
                  </a:moveTo>
                  <a:lnTo>
                    <a:pt x="890270" y="0"/>
                  </a:lnTo>
                  <a:lnTo>
                    <a:pt x="890270" y="944118"/>
                  </a:lnTo>
                  <a:lnTo>
                    <a:pt x="0" y="944118"/>
                  </a:lnTo>
                  <a:lnTo>
                    <a:pt x="0" y="0"/>
                  </a:lnTo>
                  <a:close/>
                </a:path>
              </a:pathLst>
            </a:custGeom>
            <a:blipFill>
              <a:blip r:embed="rId6"/>
              <a:stretch>
                <a:fillRect l="-3027" t="0" r="-3026" b="-5"/>
              </a:stretch>
            </a:blipFill>
          </p:spPr>
        </p:sp>
      </p:grpSp>
      <p:grpSp>
        <p:nvGrpSpPr>
          <p:cNvPr name="Group 27" id="27"/>
          <p:cNvGrpSpPr/>
          <p:nvPr/>
        </p:nvGrpSpPr>
        <p:grpSpPr>
          <a:xfrm rot="0">
            <a:off x="17400561" y="104627"/>
            <a:ext cx="761906" cy="831170"/>
            <a:chOff x="0" y="0"/>
            <a:chExt cx="1015875" cy="1108227"/>
          </a:xfrm>
        </p:grpSpPr>
        <p:sp>
          <p:nvSpPr>
            <p:cNvPr name="Freeform 28" id="28"/>
            <p:cNvSpPr/>
            <p:nvPr/>
          </p:nvSpPr>
          <p:spPr>
            <a:xfrm flipH="false" flipV="false" rot="0">
              <a:off x="0" y="0"/>
              <a:ext cx="1015873" cy="1108202"/>
            </a:xfrm>
            <a:custGeom>
              <a:avLst/>
              <a:gdLst/>
              <a:ahLst/>
              <a:cxnLst/>
              <a:rect r="r" b="b" t="t" l="l"/>
              <a:pathLst>
                <a:path h="1108202" w="1015873">
                  <a:moveTo>
                    <a:pt x="0" y="0"/>
                  </a:moveTo>
                  <a:lnTo>
                    <a:pt x="1015873" y="0"/>
                  </a:lnTo>
                  <a:lnTo>
                    <a:pt x="1015873" y="1108202"/>
                  </a:lnTo>
                  <a:lnTo>
                    <a:pt x="0" y="1108202"/>
                  </a:lnTo>
                  <a:lnTo>
                    <a:pt x="0" y="0"/>
                  </a:lnTo>
                  <a:close/>
                </a:path>
              </a:pathLst>
            </a:custGeom>
            <a:blipFill>
              <a:blip r:embed="rId2"/>
              <a:stretch>
                <a:fillRect l="-216" t="0" r="-216" b="-2"/>
              </a:stretch>
            </a:blipFill>
          </p:spPr>
        </p:sp>
      </p:grpSp>
      <p:grpSp>
        <p:nvGrpSpPr>
          <p:cNvPr name="Group 29" id="29"/>
          <p:cNvGrpSpPr/>
          <p:nvPr/>
        </p:nvGrpSpPr>
        <p:grpSpPr>
          <a:xfrm rot="0">
            <a:off x="11586794" y="104627"/>
            <a:ext cx="761906" cy="761906"/>
            <a:chOff x="0" y="0"/>
            <a:chExt cx="1015875" cy="1015875"/>
          </a:xfrm>
        </p:grpSpPr>
        <p:sp>
          <p:nvSpPr>
            <p:cNvPr name="Freeform 30" id="30"/>
            <p:cNvSpPr/>
            <p:nvPr/>
          </p:nvSpPr>
          <p:spPr>
            <a:xfrm flipH="false" flipV="false" rot="0">
              <a:off x="0" y="0"/>
              <a:ext cx="1015873" cy="1015873"/>
            </a:xfrm>
            <a:custGeom>
              <a:avLst/>
              <a:gdLst/>
              <a:ahLst/>
              <a:cxnLst/>
              <a:rect r="r" b="b" t="t" l="l"/>
              <a:pathLst>
                <a:path h="1015873" w="1015873">
                  <a:moveTo>
                    <a:pt x="0" y="0"/>
                  </a:moveTo>
                  <a:lnTo>
                    <a:pt x="1015873" y="0"/>
                  </a:lnTo>
                  <a:lnTo>
                    <a:pt x="1015873" y="1015873"/>
                  </a:lnTo>
                  <a:lnTo>
                    <a:pt x="0" y="1015873"/>
                  </a:lnTo>
                  <a:lnTo>
                    <a:pt x="0" y="0"/>
                  </a:lnTo>
                  <a:close/>
                </a:path>
              </a:pathLst>
            </a:custGeom>
            <a:blipFill>
              <a:blip r:embed="rId7"/>
              <a:stretch>
                <a:fillRect l="0" t="0" r="0" b="0"/>
              </a:stretch>
            </a:blipFill>
          </p:spPr>
        </p:sp>
      </p:grpSp>
      <p:grpSp>
        <p:nvGrpSpPr>
          <p:cNvPr name="Group 31" id="31"/>
          <p:cNvGrpSpPr/>
          <p:nvPr/>
        </p:nvGrpSpPr>
        <p:grpSpPr>
          <a:xfrm rot="0">
            <a:off x="5342917" y="-5662"/>
            <a:ext cx="4161482" cy="1122616"/>
            <a:chOff x="0" y="0"/>
            <a:chExt cx="5548642" cy="1496822"/>
          </a:xfrm>
        </p:grpSpPr>
        <p:sp>
          <p:nvSpPr>
            <p:cNvPr name="Freeform 32" id="32"/>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sp>
        <p:nvSpPr>
          <p:cNvPr name="TextBox 33" id="33"/>
          <p:cNvSpPr txBox="true"/>
          <p:nvPr/>
        </p:nvSpPr>
        <p:spPr>
          <a:xfrm rot="0">
            <a:off x="7657655"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DATA EXTRACTION</a:t>
            </a:r>
          </a:p>
        </p:txBody>
      </p:sp>
      <p:sp>
        <p:nvSpPr>
          <p:cNvPr name="TextBox 34" id="34"/>
          <p:cNvSpPr txBox="true"/>
          <p:nvPr/>
        </p:nvSpPr>
        <p:spPr>
          <a:xfrm rot="0">
            <a:off x="67923" y="-75808"/>
            <a:ext cx="5560823" cy="1188175"/>
          </a:xfrm>
          <a:prstGeom prst="rect">
            <a:avLst/>
          </a:prstGeom>
        </p:spPr>
        <p:txBody>
          <a:bodyPr anchor="t" rtlCol="false" tIns="0" lIns="0" bIns="0" rIns="0">
            <a:spAutoFit/>
          </a:bodyPr>
          <a:lstStyle/>
          <a:p>
            <a:pPr algn="l">
              <a:lnSpc>
                <a:spcPts val="3223"/>
              </a:lnSpc>
            </a:pPr>
          </a:p>
          <a:p>
            <a:pPr algn="l">
              <a:lnSpc>
                <a:spcPts val="2994"/>
              </a:lnSpc>
            </a:pPr>
            <a:r>
              <a:rPr lang="en-US" sz="2495" b="true">
                <a:solidFill>
                  <a:srgbClr val="000000"/>
                </a:solidFill>
                <a:latin typeface="Arimo Bold"/>
                <a:ea typeface="Arimo Bold"/>
                <a:cs typeface="Arimo Bold"/>
                <a:sym typeface="Arimo Bold"/>
              </a:rPr>
              <a:t>EXPLORATORY DATA ANALYSIS</a:t>
            </a:r>
          </a:p>
          <a:p>
            <a:pPr algn="l">
              <a:lnSpc>
                <a:spcPts val="3223"/>
              </a:lnSpc>
            </a:pPr>
          </a:p>
        </p:txBody>
      </p:sp>
      <p:sp>
        <p:nvSpPr>
          <p:cNvPr name="Freeform 35" id="35"/>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6" id="36"/>
          <p:cNvGrpSpPr/>
          <p:nvPr/>
        </p:nvGrpSpPr>
        <p:grpSpPr>
          <a:xfrm rot="0">
            <a:off x="7295621" y="225761"/>
            <a:ext cx="541800" cy="574626"/>
            <a:chOff x="0" y="0"/>
            <a:chExt cx="722400" cy="766168"/>
          </a:xfrm>
        </p:grpSpPr>
        <p:sp>
          <p:nvSpPr>
            <p:cNvPr name="Freeform 37" id="37"/>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5"/>
              <a:stretch>
                <a:fillRect l="-3029" t="0" r="-3032" b="3"/>
              </a:stretch>
            </a:blipFill>
          </p:spPr>
        </p:sp>
      </p:grpSp>
      <p:grpSp>
        <p:nvGrpSpPr>
          <p:cNvPr name="Group 38" id="38"/>
          <p:cNvGrpSpPr/>
          <p:nvPr/>
        </p:nvGrpSpPr>
        <p:grpSpPr>
          <a:xfrm rot="0">
            <a:off x="8149968" y="40167"/>
            <a:ext cx="2371154" cy="1030224"/>
            <a:chOff x="0" y="0"/>
            <a:chExt cx="3161538" cy="1373632"/>
          </a:xfrm>
        </p:grpSpPr>
        <p:sp>
          <p:nvSpPr>
            <p:cNvPr name="Freeform 39" id="39"/>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grpSp>
        <p:nvGrpSpPr>
          <p:cNvPr name="Group 40" id="40"/>
          <p:cNvGrpSpPr/>
          <p:nvPr/>
        </p:nvGrpSpPr>
        <p:grpSpPr>
          <a:xfrm rot="0">
            <a:off x="7816751" y="-163538"/>
            <a:ext cx="2654499" cy="1196404"/>
            <a:chOff x="0" y="0"/>
            <a:chExt cx="3480178" cy="1568544"/>
          </a:xfrm>
        </p:grpSpPr>
        <p:sp>
          <p:nvSpPr>
            <p:cNvPr name="Freeform 41" id="41"/>
            <p:cNvSpPr/>
            <p:nvPr/>
          </p:nvSpPr>
          <p:spPr>
            <a:xfrm flipH="false" flipV="false" rot="0">
              <a:off x="0" y="0"/>
              <a:ext cx="3480178" cy="1568544"/>
            </a:xfrm>
            <a:custGeom>
              <a:avLst/>
              <a:gdLst/>
              <a:ahLst/>
              <a:cxnLst/>
              <a:rect r="r" b="b" t="t" l="l"/>
              <a:pathLst>
                <a:path h="1568544" w="3480178">
                  <a:moveTo>
                    <a:pt x="0" y="0"/>
                  </a:moveTo>
                  <a:lnTo>
                    <a:pt x="3480178" y="0"/>
                  </a:lnTo>
                  <a:lnTo>
                    <a:pt x="3480178" y="1568544"/>
                  </a:lnTo>
                  <a:lnTo>
                    <a:pt x="0" y="1568544"/>
                  </a:lnTo>
                  <a:close/>
                </a:path>
              </a:pathLst>
            </a:custGeom>
            <a:solidFill>
              <a:srgbClr val="004AAD"/>
            </a:solidFill>
          </p:spPr>
        </p:sp>
      </p:grpSp>
      <p:sp>
        <p:nvSpPr>
          <p:cNvPr name="TextBox 42" id="42"/>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43" id="43"/>
          <p:cNvGrpSpPr/>
          <p:nvPr/>
        </p:nvGrpSpPr>
        <p:grpSpPr>
          <a:xfrm rot="0">
            <a:off x="14126518" y="-6033"/>
            <a:ext cx="4161482" cy="1122616"/>
            <a:chOff x="0" y="0"/>
            <a:chExt cx="5548642" cy="1496822"/>
          </a:xfrm>
        </p:grpSpPr>
        <p:sp>
          <p:nvSpPr>
            <p:cNvPr name="Freeform 44" id="44"/>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45" id="45"/>
          <p:cNvGrpSpPr/>
          <p:nvPr/>
        </p:nvGrpSpPr>
        <p:grpSpPr>
          <a:xfrm rot="0">
            <a:off x="10927718" y="-31233"/>
            <a:ext cx="2991040" cy="1122616"/>
            <a:chOff x="0" y="0"/>
            <a:chExt cx="3988054" cy="1496822"/>
          </a:xfrm>
        </p:grpSpPr>
        <p:sp>
          <p:nvSpPr>
            <p:cNvPr name="Freeform 46" id="46"/>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47" id="47"/>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48" id="48"/>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grpSp>
        <p:nvGrpSpPr>
          <p:cNvPr name="Group 49" id="49"/>
          <p:cNvGrpSpPr/>
          <p:nvPr/>
        </p:nvGrpSpPr>
        <p:grpSpPr>
          <a:xfrm rot="0">
            <a:off x="12463061" y="162201"/>
            <a:ext cx="741964" cy="786890"/>
            <a:chOff x="0" y="0"/>
            <a:chExt cx="989285" cy="1049187"/>
          </a:xfrm>
        </p:grpSpPr>
        <p:sp>
          <p:nvSpPr>
            <p:cNvPr name="Freeform 50" id="50"/>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6"/>
              <a:stretch>
                <a:fillRect l="-3027" t="0" r="-3022" b="-3"/>
              </a:stretch>
            </a:blipFill>
          </p:spPr>
        </p:sp>
      </p:grpSp>
      <p:grpSp>
        <p:nvGrpSpPr>
          <p:cNvPr name="Group 51" id="51"/>
          <p:cNvGrpSpPr/>
          <p:nvPr/>
        </p:nvGrpSpPr>
        <p:grpSpPr>
          <a:xfrm rot="0">
            <a:off x="15233209" y="62353"/>
            <a:ext cx="846650" cy="923618"/>
            <a:chOff x="0" y="0"/>
            <a:chExt cx="1128867" cy="1231491"/>
          </a:xfrm>
        </p:grpSpPr>
        <p:sp>
          <p:nvSpPr>
            <p:cNvPr name="Freeform 52" id="52"/>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2"/>
              <a:stretch>
                <a:fillRect l="-216" t="0" r="-213" b="2"/>
              </a:stretch>
            </a:blipFill>
          </p:spPr>
        </p:sp>
      </p:grpSp>
      <p:grpSp>
        <p:nvGrpSpPr>
          <p:cNvPr name="Group 53" id="53"/>
          <p:cNvGrpSpPr/>
          <p:nvPr/>
        </p:nvGrpSpPr>
        <p:grpSpPr>
          <a:xfrm rot="0">
            <a:off x="9366694" y="119325"/>
            <a:ext cx="846650" cy="846650"/>
            <a:chOff x="0" y="0"/>
            <a:chExt cx="1128867" cy="1128867"/>
          </a:xfrm>
        </p:grpSpPr>
        <p:sp>
          <p:nvSpPr>
            <p:cNvPr name="Freeform 54" id="54"/>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7"/>
              <a:stretch>
                <a:fillRect l="0" t="0" r="3" b="3"/>
              </a:stretch>
            </a:blipFill>
          </p:spPr>
        </p:sp>
      </p:grpSp>
      <p:sp>
        <p:nvSpPr>
          <p:cNvPr name="TextBox 55" id="55"/>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Freeform 56" id="56"/>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7" id="57"/>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Freeform 58" id="58"/>
          <p:cNvSpPr/>
          <p:nvPr/>
        </p:nvSpPr>
        <p:spPr>
          <a:xfrm flipH="false" flipV="false" rot="0">
            <a:off x="10451468" y="1745423"/>
            <a:ext cx="7112833" cy="6223729"/>
          </a:xfrm>
          <a:custGeom>
            <a:avLst/>
            <a:gdLst/>
            <a:ahLst/>
            <a:cxnLst/>
            <a:rect r="r" b="b" t="t" l="l"/>
            <a:pathLst>
              <a:path h="6223729" w="7112833">
                <a:moveTo>
                  <a:pt x="0" y="0"/>
                </a:moveTo>
                <a:lnTo>
                  <a:pt x="7112834" y="0"/>
                </a:lnTo>
                <a:lnTo>
                  <a:pt x="7112834" y="6223730"/>
                </a:lnTo>
                <a:lnTo>
                  <a:pt x="0" y="6223730"/>
                </a:lnTo>
                <a:lnTo>
                  <a:pt x="0" y="0"/>
                </a:lnTo>
                <a:close/>
              </a:path>
            </a:pathLst>
          </a:custGeom>
          <a:blipFill>
            <a:blip r:embed="rId12"/>
            <a:stretch>
              <a:fillRect l="0" t="0" r="0" b="0"/>
            </a:stretch>
          </a:blipFill>
        </p:spPr>
      </p:sp>
      <p:sp>
        <p:nvSpPr>
          <p:cNvPr name="Freeform 59" id="59"/>
          <p:cNvSpPr/>
          <p:nvPr/>
        </p:nvSpPr>
        <p:spPr>
          <a:xfrm flipH="false" flipV="false" rot="0">
            <a:off x="1028700" y="1612232"/>
            <a:ext cx="7417270" cy="6490111"/>
          </a:xfrm>
          <a:custGeom>
            <a:avLst/>
            <a:gdLst/>
            <a:ahLst/>
            <a:cxnLst/>
            <a:rect r="r" b="b" t="t" l="l"/>
            <a:pathLst>
              <a:path h="6490111" w="7417270">
                <a:moveTo>
                  <a:pt x="0" y="0"/>
                </a:moveTo>
                <a:lnTo>
                  <a:pt x="7417270" y="0"/>
                </a:lnTo>
                <a:lnTo>
                  <a:pt x="7417270" y="6490112"/>
                </a:lnTo>
                <a:lnTo>
                  <a:pt x="0" y="6490112"/>
                </a:lnTo>
                <a:lnTo>
                  <a:pt x="0" y="0"/>
                </a:lnTo>
                <a:close/>
              </a:path>
            </a:pathLst>
          </a:custGeom>
          <a:blipFill>
            <a:blip r:embed="rId13"/>
            <a:stretch>
              <a:fillRect l="0" t="0" r="0" b="0"/>
            </a:stretch>
          </a:blipFill>
        </p:spPr>
      </p:sp>
      <p:sp>
        <p:nvSpPr>
          <p:cNvPr name="TextBox 60" id="60"/>
          <p:cNvSpPr txBox="true"/>
          <p:nvPr/>
        </p:nvSpPr>
        <p:spPr>
          <a:xfrm rot="0">
            <a:off x="2058551" y="8492869"/>
            <a:ext cx="14170898" cy="1000125"/>
          </a:xfrm>
          <a:prstGeom prst="rect">
            <a:avLst/>
          </a:prstGeom>
        </p:spPr>
        <p:txBody>
          <a:bodyPr anchor="t" rtlCol="false" tIns="0" lIns="0" bIns="0" rIns="0">
            <a:spAutoFit/>
          </a:bodyPr>
          <a:lstStyle/>
          <a:p>
            <a:pPr algn="ctr">
              <a:lnSpc>
                <a:spcPts val="3839"/>
              </a:lnSpc>
              <a:spcBef>
                <a:spcPct val="0"/>
              </a:spcBef>
            </a:pPr>
            <a:r>
              <a:rPr lang="en-US" sz="3199">
                <a:solidFill>
                  <a:srgbClr val="000000"/>
                </a:solidFill>
                <a:latin typeface="Arimo"/>
                <a:ea typeface="Arimo"/>
                <a:cs typeface="Arimo"/>
                <a:sym typeface="Arimo"/>
              </a:rPr>
              <a:t>Certain routes are the busiest. ORD-LGA being one of the busiest routes has the highest number of departure delays, which is quite obvious.</a:t>
            </a:r>
          </a:p>
        </p:txBody>
      </p:sp>
      <p:grpSp>
        <p:nvGrpSpPr>
          <p:cNvPr name="Group 61" id="61"/>
          <p:cNvGrpSpPr/>
          <p:nvPr/>
        </p:nvGrpSpPr>
        <p:grpSpPr>
          <a:xfrm rot="0">
            <a:off x="7816751" y="991169"/>
            <a:ext cx="2654499" cy="121198"/>
            <a:chOff x="0" y="0"/>
            <a:chExt cx="3931229" cy="179490"/>
          </a:xfrm>
        </p:grpSpPr>
        <p:sp>
          <p:nvSpPr>
            <p:cNvPr name="Freeform 62" id="62"/>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56923"/>
            <a:ext cx="11933400" cy="7153300"/>
          </a:xfrm>
          <a:custGeom>
            <a:avLst/>
            <a:gdLst/>
            <a:ahLst/>
            <a:cxnLst/>
            <a:rect r="r" b="b" t="t" l="l"/>
            <a:pathLst>
              <a:path h="7153300" w="11933400">
                <a:moveTo>
                  <a:pt x="0" y="0"/>
                </a:moveTo>
                <a:lnTo>
                  <a:pt x="11933400" y="0"/>
                </a:lnTo>
                <a:lnTo>
                  <a:pt x="11933400" y="7153301"/>
                </a:lnTo>
                <a:lnTo>
                  <a:pt x="0" y="7153301"/>
                </a:lnTo>
                <a:lnTo>
                  <a:pt x="0" y="0"/>
                </a:lnTo>
                <a:close/>
              </a:path>
            </a:pathLst>
          </a:custGeom>
          <a:blipFill>
            <a:blip r:embed="rId2"/>
            <a:stretch>
              <a:fillRect l="-957" t="0" r="0" b="0"/>
            </a:stretch>
          </a:blipFill>
        </p:spPr>
      </p:sp>
      <p:grpSp>
        <p:nvGrpSpPr>
          <p:cNvPr name="Group 3" id="3"/>
          <p:cNvGrpSpPr/>
          <p:nvPr/>
        </p:nvGrpSpPr>
        <p:grpSpPr>
          <a:xfrm rot="0">
            <a:off x="0" y="1055394"/>
            <a:ext cx="5342917" cy="139146"/>
            <a:chOff x="0" y="0"/>
            <a:chExt cx="7123889" cy="185528"/>
          </a:xfrm>
        </p:grpSpPr>
        <p:grpSp>
          <p:nvGrpSpPr>
            <p:cNvPr name="Group 4" id="4"/>
            <p:cNvGrpSpPr/>
            <p:nvPr/>
          </p:nvGrpSpPr>
          <p:grpSpPr>
            <a:xfrm rot="0">
              <a:off x="0" y="0"/>
              <a:ext cx="6429629" cy="185528"/>
              <a:chOff x="0" y="0"/>
              <a:chExt cx="6429629" cy="185528"/>
            </a:xfrm>
          </p:grpSpPr>
          <p:sp>
            <p:nvSpPr>
              <p:cNvPr name="Freeform 5" id="5"/>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6" id="6"/>
            <p:cNvGrpSpPr/>
            <p:nvPr/>
          </p:nvGrpSpPr>
          <p:grpSpPr>
            <a:xfrm rot="0">
              <a:off x="2997532" y="6331"/>
              <a:ext cx="4126357" cy="179197"/>
              <a:chOff x="0" y="0"/>
              <a:chExt cx="4126357" cy="179197"/>
            </a:xfrm>
          </p:grpSpPr>
          <p:sp>
            <p:nvSpPr>
              <p:cNvPr name="Freeform 7" id="7"/>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grpSp>
        <p:nvGrpSpPr>
          <p:cNvPr name="Group 8" id="8"/>
          <p:cNvGrpSpPr/>
          <p:nvPr/>
        </p:nvGrpSpPr>
        <p:grpSpPr>
          <a:xfrm rot="0">
            <a:off x="15296900" y="2350"/>
            <a:ext cx="2991040" cy="1122616"/>
            <a:chOff x="0" y="0"/>
            <a:chExt cx="3988054" cy="1496822"/>
          </a:xfrm>
        </p:grpSpPr>
        <p:sp>
          <p:nvSpPr>
            <p:cNvPr name="Freeform 9" id="9"/>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0" id="10"/>
          <p:cNvGrpSpPr/>
          <p:nvPr/>
        </p:nvGrpSpPr>
        <p:grpSpPr>
          <a:xfrm rot="0">
            <a:off x="17300800" y="101834"/>
            <a:ext cx="846650" cy="923618"/>
            <a:chOff x="0" y="0"/>
            <a:chExt cx="1128867" cy="1231491"/>
          </a:xfrm>
        </p:grpSpPr>
        <p:sp>
          <p:nvSpPr>
            <p:cNvPr name="Freeform 11" id="11"/>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sp>
        <p:nvSpPr>
          <p:cNvPr name="Freeform 12" id="12"/>
          <p:cNvSpPr/>
          <p:nvPr/>
        </p:nvSpPr>
        <p:spPr>
          <a:xfrm flipH="false" flipV="false" rot="0">
            <a:off x="10210330" y="-87961"/>
            <a:ext cx="8087142" cy="1113267"/>
          </a:xfrm>
          <a:custGeom>
            <a:avLst/>
            <a:gdLst/>
            <a:ahLst/>
            <a:cxnLst/>
            <a:rect r="r" b="b" t="t" l="l"/>
            <a:pathLst>
              <a:path h="1113267" w="8087142">
                <a:moveTo>
                  <a:pt x="0" y="0"/>
                </a:moveTo>
                <a:lnTo>
                  <a:pt x="8087142" y="0"/>
                </a:lnTo>
                <a:lnTo>
                  <a:pt x="8087142" y="1113267"/>
                </a:lnTo>
                <a:lnTo>
                  <a:pt x="0" y="1113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7575381" y="-37814"/>
            <a:ext cx="2691657" cy="1070680"/>
            <a:chOff x="0" y="0"/>
            <a:chExt cx="3588875" cy="1427574"/>
          </a:xfrm>
        </p:grpSpPr>
        <p:sp>
          <p:nvSpPr>
            <p:cNvPr name="Freeform 14" id="14"/>
            <p:cNvSpPr/>
            <p:nvPr/>
          </p:nvSpPr>
          <p:spPr>
            <a:xfrm flipH="false" flipV="false" rot="0">
              <a:off x="0" y="0"/>
              <a:ext cx="3588893" cy="1427607"/>
            </a:xfrm>
            <a:custGeom>
              <a:avLst/>
              <a:gdLst/>
              <a:ahLst/>
              <a:cxnLst/>
              <a:rect r="r" b="b" t="t" l="l"/>
              <a:pathLst>
                <a:path h="1427607" w="3588893">
                  <a:moveTo>
                    <a:pt x="0" y="0"/>
                  </a:moveTo>
                  <a:lnTo>
                    <a:pt x="3588893" y="0"/>
                  </a:lnTo>
                  <a:lnTo>
                    <a:pt x="3588893" y="1427607"/>
                  </a:lnTo>
                  <a:lnTo>
                    <a:pt x="0" y="1427607"/>
                  </a:lnTo>
                  <a:close/>
                </a:path>
              </a:pathLst>
            </a:custGeom>
            <a:solidFill>
              <a:srgbClr val="38B6FF"/>
            </a:solidFill>
          </p:spPr>
        </p:sp>
      </p:grpSp>
      <p:grpSp>
        <p:nvGrpSpPr>
          <p:cNvPr name="Group 15" id="15"/>
          <p:cNvGrpSpPr/>
          <p:nvPr/>
        </p:nvGrpSpPr>
        <p:grpSpPr>
          <a:xfrm rot="0">
            <a:off x="9544965" y="261670"/>
            <a:ext cx="487569" cy="517110"/>
            <a:chOff x="0" y="0"/>
            <a:chExt cx="650092" cy="689480"/>
          </a:xfrm>
        </p:grpSpPr>
        <p:sp>
          <p:nvSpPr>
            <p:cNvPr name="Freeform 16" id="16"/>
            <p:cNvSpPr/>
            <p:nvPr/>
          </p:nvSpPr>
          <p:spPr>
            <a:xfrm flipH="false" flipV="false" rot="0">
              <a:off x="0" y="0"/>
              <a:ext cx="650113" cy="689483"/>
            </a:xfrm>
            <a:custGeom>
              <a:avLst/>
              <a:gdLst/>
              <a:ahLst/>
              <a:cxnLst/>
              <a:rect r="r" b="b" t="t" l="l"/>
              <a:pathLst>
                <a:path h="689483" w="650113">
                  <a:moveTo>
                    <a:pt x="0" y="0"/>
                  </a:moveTo>
                  <a:lnTo>
                    <a:pt x="650113" y="0"/>
                  </a:lnTo>
                  <a:lnTo>
                    <a:pt x="650113" y="689483"/>
                  </a:lnTo>
                  <a:lnTo>
                    <a:pt x="0" y="689483"/>
                  </a:lnTo>
                  <a:lnTo>
                    <a:pt x="0" y="0"/>
                  </a:lnTo>
                  <a:close/>
                </a:path>
              </a:pathLst>
            </a:custGeom>
            <a:blipFill>
              <a:blip r:embed="rId6"/>
              <a:stretch>
                <a:fillRect l="-3029" t="0" r="-3026" b="0"/>
              </a:stretch>
            </a:blipFill>
          </p:spPr>
        </p:sp>
      </p:grpSp>
      <p:grpSp>
        <p:nvGrpSpPr>
          <p:cNvPr name="Group 17" id="17"/>
          <p:cNvGrpSpPr/>
          <p:nvPr/>
        </p:nvGrpSpPr>
        <p:grpSpPr>
          <a:xfrm rot="0">
            <a:off x="10227102" y="-398916"/>
            <a:ext cx="2320180" cy="1424275"/>
            <a:chOff x="0" y="0"/>
            <a:chExt cx="3093573" cy="1899034"/>
          </a:xfrm>
        </p:grpSpPr>
        <p:sp>
          <p:nvSpPr>
            <p:cNvPr name="Freeform 18" id="18"/>
            <p:cNvSpPr/>
            <p:nvPr/>
          </p:nvSpPr>
          <p:spPr>
            <a:xfrm flipH="false" flipV="false" rot="0">
              <a:off x="0" y="0"/>
              <a:ext cx="3093593" cy="1899031"/>
            </a:xfrm>
            <a:custGeom>
              <a:avLst/>
              <a:gdLst/>
              <a:ahLst/>
              <a:cxnLst/>
              <a:rect r="r" b="b" t="t" l="l"/>
              <a:pathLst>
                <a:path h="1899031" w="3093593">
                  <a:moveTo>
                    <a:pt x="0" y="0"/>
                  </a:moveTo>
                  <a:lnTo>
                    <a:pt x="3093593" y="0"/>
                  </a:lnTo>
                  <a:lnTo>
                    <a:pt x="3093593" y="1899031"/>
                  </a:lnTo>
                  <a:lnTo>
                    <a:pt x="0" y="1899031"/>
                  </a:lnTo>
                  <a:close/>
                </a:path>
              </a:pathLst>
            </a:custGeom>
            <a:solidFill>
              <a:srgbClr val="004AAD"/>
            </a:solidFill>
          </p:spPr>
        </p:sp>
      </p:grpSp>
      <p:sp>
        <p:nvSpPr>
          <p:cNvPr name="TextBox 19" id="19"/>
          <p:cNvSpPr txBox="true"/>
          <p:nvPr/>
        </p:nvSpPr>
        <p:spPr>
          <a:xfrm rot="0">
            <a:off x="10141240" y="385686"/>
            <a:ext cx="1846743" cy="273343"/>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EDA</a:t>
            </a:r>
          </a:p>
        </p:txBody>
      </p:sp>
      <p:grpSp>
        <p:nvGrpSpPr>
          <p:cNvPr name="Group 20" id="20"/>
          <p:cNvGrpSpPr/>
          <p:nvPr/>
        </p:nvGrpSpPr>
        <p:grpSpPr>
          <a:xfrm rot="0">
            <a:off x="15597237" y="15101"/>
            <a:ext cx="2691657" cy="1010250"/>
            <a:chOff x="0" y="0"/>
            <a:chExt cx="3588875" cy="1347000"/>
          </a:xfrm>
        </p:grpSpPr>
        <p:sp>
          <p:nvSpPr>
            <p:cNvPr name="Freeform 21" id="21"/>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2" id="22"/>
          <p:cNvSpPr txBox="true"/>
          <p:nvPr/>
        </p:nvSpPr>
        <p:spPr>
          <a:xfrm rot="0">
            <a:off x="15397076" y="265684"/>
            <a:ext cx="2120494"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FORECASTING </a:t>
            </a:r>
          </a:p>
          <a:p>
            <a:pPr algn="ctr">
              <a:lnSpc>
                <a:spcPts val="1942"/>
              </a:lnSpc>
            </a:pPr>
            <a:r>
              <a:rPr lang="en-US" sz="1618" b="true">
                <a:solidFill>
                  <a:srgbClr val="000000"/>
                </a:solidFill>
                <a:latin typeface="Arimo Bold"/>
                <a:ea typeface="Arimo Bold"/>
                <a:cs typeface="Arimo Bold"/>
                <a:sym typeface="Arimo Bold"/>
              </a:rPr>
              <a:t>MODEL</a:t>
            </a:r>
          </a:p>
        </p:txBody>
      </p:sp>
      <p:grpSp>
        <p:nvGrpSpPr>
          <p:cNvPr name="Group 23" id="23"/>
          <p:cNvGrpSpPr/>
          <p:nvPr/>
        </p:nvGrpSpPr>
        <p:grpSpPr>
          <a:xfrm rot="0">
            <a:off x="12718617" y="-7577"/>
            <a:ext cx="2691657" cy="1010250"/>
            <a:chOff x="0" y="0"/>
            <a:chExt cx="3588875" cy="1347000"/>
          </a:xfrm>
        </p:grpSpPr>
        <p:sp>
          <p:nvSpPr>
            <p:cNvPr name="Freeform 24" id="24"/>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5" id="25"/>
          <p:cNvSpPr txBox="true"/>
          <p:nvPr/>
        </p:nvSpPr>
        <p:spPr>
          <a:xfrm rot="0">
            <a:off x="12910388"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PRE-</a:t>
            </a:r>
          </a:p>
          <a:p>
            <a:pPr algn="ctr">
              <a:lnSpc>
                <a:spcPts val="1942"/>
              </a:lnSpc>
            </a:pPr>
            <a:r>
              <a:rPr lang="en-US" sz="1618" b="true">
                <a:solidFill>
                  <a:srgbClr val="000000"/>
                </a:solidFill>
                <a:latin typeface="Arimo Bold"/>
                <a:ea typeface="Arimo Bold"/>
                <a:cs typeface="Arimo Bold"/>
                <a:sym typeface="Arimo Bold"/>
              </a:rPr>
              <a:t>PROCESSING</a:t>
            </a:r>
          </a:p>
        </p:txBody>
      </p:sp>
      <p:grpSp>
        <p:nvGrpSpPr>
          <p:cNvPr name="Group 26" id="26"/>
          <p:cNvGrpSpPr/>
          <p:nvPr/>
        </p:nvGrpSpPr>
        <p:grpSpPr>
          <a:xfrm rot="0">
            <a:off x="14697300" y="184952"/>
            <a:ext cx="667698" cy="708128"/>
            <a:chOff x="0" y="0"/>
            <a:chExt cx="890264" cy="944170"/>
          </a:xfrm>
        </p:grpSpPr>
        <p:sp>
          <p:nvSpPr>
            <p:cNvPr name="Freeform 27" id="27"/>
            <p:cNvSpPr/>
            <p:nvPr/>
          </p:nvSpPr>
          <p:spPr>
            <a:xfrm flipH="false" flipV="false" rot="0">
              <a:off x="0" y="0"/>
              <a:ext cx="890270" cy="944118"/>
            </a:xfrm>
            <a:custGeom>
              <a:avLst/>
              <a:gdLst/>
              <a:ahLst/>
              <a:cxnLst/>
              <a:rect r="r" b="b" t="t" l="l"/>
              <a:pathLst>
                <a:path h="944118" w="890270">
                  <a:moveTo>
                    <a:pt x="0" y="0"/>
                  </a:moveTo>
                  <a:lnTo>
                    <a:pt x="890270" y="0"/>
                  </a:lnTo>
                  <a:lnTo>
                    <a:pt x="890270" y="944118"/>
                  </a:lnTo>
                  <a:lnTo>
                    <a:pt x="0" y="944118"/>
                  </a:lnTo>
                  <a:lnTo>
                    <a:pt x="0" y="0"/>
                  </a:lnTo>
                  <a:close/>
                </a:path>
              </a:pathLst>
            </a:custGeom>
            <a:blipFill>
              <a:blip r:embed="rId7"/>
              <a:stretch>
                <a:fillRect l="-3027" t="0" r="-3026" b="-5"/>
              </a:stretch>
            </a:blipFill>
          </p:spPr>
        </p:sp>
      </p:grpSp>
      <p:grpSp>
        <p:nvGrpSpPr>
          <p:cNvPr name="Group 28" id="28"/>
          <p:cNvGrpSpPr/>
          <p:nvPr/>
        </p:nvGrpSpPr>
        <p:grpSpPr>
          <a:xfrm rot="0">
            <a:off x="17400561" y="104627"/>
            <a:ext cx="761906" cy="831170"/>
            <a:chOff x="0" y="0"/>
            <a:chExt cx="1015875" cy="1108227"/>
          </a:xfrm>
        </p:grpSpPr>
        <p:sp>
          <p:nvSpPr>
            <p:cNvPr name="Freeform 29" id="29"/>
            <p:cNvSpPr/>
            <p:nvPr/>
          </p:nvSpPr>
          <p:spPr>
            <a:xfrm flipH="false" flipV="false" rot="0">
              <a:off x="0" y="0"/>
              <a:ext cx="1015873" cy="1108202"/>
            </a:xfrm>
            <a:custGeom>
              <a:avLst/>
              <a:gdLst/>
              <a:ahLst/>
              <a:cxnLst/>
              <a:rect r="r" b="b" t="t" l="l"/>
              <a:pathLst>
                <a:path h="1108202" w="1015873">
                  <a:moveTo>
                    <a:pt x="0" y="0"/>
                  </a:moveTo>
                  <a:lnTo>
                    <a:pt x="1015873" y="0"/>
                  </a:lnTo>
                  <a:lnTo>
                    <a:pt x="1015873" y="1108202"/>
                  </a:lnTo>
                  <a:lnTo>
                    <a:pt x="0" y="1108202"/>
                  </a:lnTo>
                  <a:lnTo>
                    <a:pt x="0" y="0"/>
                  </a:lnTo>
                  <a:close/>
                </a:path>
              </a:pathLst>
            </a:custGeom>
            <a:blipFill>
              <a:blip r:embed="rId3"/>
              <a:stretch>
                <a:fillRect l="-216" t="0" r="-216" b="-2"/>
              </a:stretch>
            </a:blipFill>
          </p:spPr>
        </p:sp>
      </p:grpSp>
      <p:grpSp>
        <p:nvGrpSpPr>
          <p:cNvPr name="Group 30" id="30"/>
          <p:cNvGrpSpPr/>
          <p:nvPr/>
        </p:nvGrpSpPr>
        <p:grpSpPr>
          <a:xfrm rot="0">
            <a:off x="11586794" y="104627"/>
            <a:ext cx="761906" cy="761906"/>
            <a:chOff x="0" y="0"/>
            <a:chExt cx="1015875" cy="1015875"/>
          </a:xfrm>
        </p:grpSpPr>
        <p:sp>
          <p:nvSpPr>
            <p:cNvPr name="Freeform 31" id="31"/>
            <p:cNvSpPr/>
            <p:nvPr/>
          </p:nvSpPr>
          <p:spPr>
            <a:xfrm flipH="false" flipV="false" rot="0">
              <a:off x="0" y="0"/>
              <a:ext cx="1015873" cy="1015873"/>
            </a:xfrm>
            <a:custGeom>
              <a:avLst/>
              <a:gdLst/>
              <a:ahLst/>
              <a:cxnLst/>
              <a:rect r="r" b="b" t="t" l="l"/>
              <a:pathLst>
                <a:path h="1015873" w="1015873">
                  <a:moveTo>
                    <a:pt x="0" y="0"/>
                  </a:moveTo>
                  <a:lnTo>
                    <a:pt x="1015873" y="0"/>
                  </a:lnTo>
                  <a:lnTo>
                    <a:pt x="1015873" y="1015873"/>
                  </a:lnTo>
                  <a:lnTo>
                    <a:pt x="0" y="1015873"/>
                  </a:lnTo>
                  <a:lnTo>
                    <a:pt x="0" y="0"/>
                  </a:lnTo>
                  <a:close/>
                </a:path>
              </a:pathLst>
            </a:custGeom>
            <a:blipFill>
              <a:blip r:embed="rId8"/>
              <a:stretch>
                <a:fillRect l="0" t="0" r="0" b="0"/>
              </a:stretch>
            </a:blipFill>
          </p:spPr>
        </p:sp>
      </p:grpSp>
      <p:grpSp>
        <p:nvGrpSpPr>
          <p:cNvPr name="Group 32" id="32"/>
          <p:cNvGrpSpPr/>
          <p:nvPr/>
        </p:nvGrpSpPr>
        <p:grpSpPr>
          <a:xfrm rot="0">
            <a:off x="5342917" y="-5662"/>
            <a:ext cx="4161482" cy="1122616"/>
            <a:chOff x="0" y="0"/>
            <a:chExt cx="5548642" cy="1496822"/>
          </a:xfrm>
        </p:grpSpPr>
        <p:sp>
          <p:nvSpPr>
            <p:cNvPr name="Freeform 33" id="33"/>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sp>
        <p:nvSpPr>
          <p:cNvPr name="TextBox 34" id="34"/>
          <p:cNvSpPr txBox="true"/>
          <p:nvPr/>
        </p:nvSpPr>
        <p:spPr>
          <a:xfrm rot="0">
            <a:off x="7657655"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DATA EXTRACTION</a:t>
            </a:r>
          </a:p>
        </p:txBody>
      </p:sp>
      <p:sp>
        <p:nvSpPr>
          <p:cNvPr name="Freeform 35" id="35"/>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36" id="36"/>
          <p:cNvGrpSpPr/>
          <p:nvPr/>
        </p:nvGrpSpPr>
        <p:grpSpPr>
          <a:xfrm rot="0">
            <a:off x="7295621" y="225761"/>
            <a:ext cx="541800" cy="574626"/>
            <a:chOff x="0" y="0"/>
            <a:chExt cx="722400" cy="766168"/>
          </a:xfrm>
        </p:grpSpPr>
        <p:sp>
          <p:nvSpPr>
            <p:cNvPr name="Freeform 37" id="37"/>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6"/>
              <a:stretch>
                <a:fillRect l="-3029" t="0" r="-3032" b="3"/>
              </a:stretch>
            </a:blipFill>
          </p:spPr>
        </p:sp>
      </p:grpSp>
      <p:grpSp>
        <p:nvGrpSpPr>
          <p:cNvPr name="Group 38" id="38"/>
          <p:cNvGrpSpPr/>
          <p:nvPr/>
        </p:nvGrpSpPr>
        <p:grpSpPr>
          <a:xfrm rot="0">
            <a:off x="8149968" y="40167"/>
            <a:ext cx="2371154" cy="1030224"/>
            <a:chOff x="0" y="0"/>
            <a:chExt cx="3161538" cy="1373632"/>
          </a:xfrm>
        </p:grpSpPr>
        <p:sp>
          <p:nvSpPr>
            <p:cNvPr name="Freeform 39" id="39"/>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grpSp>
        <p:nvGrpSpPr>
          <p:cNvPr name="Group 40" id="40"/>
          <p:cNvGrpSpPr/>
          <p:nvPr/>
        </p:nvGrpSpPr>
        <p:grpSpPr>
          <a:xfrm rot="0">
            <a:off x="7796969" y="-84037"/>
            <a:ext cx="2654499" cy="1196404"/>
            <a:chOff x="0" y="0"/>
            <a:chExt cx="3480178" cy="1568544"/>
          </a:xfrm>
        </p:grpSpPr>
        <p:sp>
          <p:nvSpPr>
            <p:cNvPr name="Freeform 41" id="41"/>
            <p:cNvSpPr/>
            <p:nvPr/>
          </p:nvSpPr>
          <p:spPr>
            <a:xfrm flipH="false" flipV="false" rot="0">
              <a:off x="0" y="0"/>
              <a:ext cx="3480178" cy="1568544"/>
            </a:xfrm>
            <a:custGeom>
              <a:avLst/>
              <a:gdLst/>
              <a:ahLst/>
              <a:cxnLst/>
              <a:rect r="r" b="b" t="t" l="l"/>
              <a:pathLst>
                <a:path h="1568544" w="3480178">
                  <a:moveTo>
                    <a:pt x="0" y="0"/>
                  </a:moveTo>
                  <a:lnTo>
                    <a:pt x="3480178" y="0"/>
                  </a:lnTo>
                  <a:lnTo>
                    <a:pt x="3480178" y="1568544"/>
                  </a:lnTo>
                  <a:lnTo>
                    <a:pt x="0" y="1568544"/>
                  </a:lnTo>
                  <a:close/>
                </a:path>
              </a:pathLst>
            </a:custGeom>
            <a:solidFill>
              <a:srgbClr val="004AAD"/>
            </a:solidFill>
          </p:spPr>
        </p:sp>
      </p:grpSp>
      <p:sp>
        <p:nvSpPr>
          <p:cNvPr name="TextBox 42" id="42"/>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43" id="43"/>
          <p:cNvGrpSpPr/>
          <p:nvPr/>
        </p:nvGrpSpPr>
        <p:grpSpPr>
          <a:xfrm rot="0">
            <a:off x="14126518" y="-6033"/>
            <a:ext cx="4161482" cy="1122616"/>
            <a:chOff x="0" y="0"/>
            <a:chExt cx="5548642" cy="1496822"/>
          </a:xfrm>
        </p:grpSpPr>
        <p:sp>
          <p:nvSpPr>
            <p:cNvPr name="Freeform 44" id="44"/>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45" id="45"/>
          <p:cNvGrpSpPr/>
          <p:nvPr/>
        </p:nvGrpSpPr>
        <p:grpSpPr>
          <a:xfrm rot="0">
            <a:off x="10927718" y="-31233"/>
            <a:ext cx="2991040" cy="1122616"/>
            <a:chOff x="0" y="0"/>
            <a:chExt cx="3988054" cy="1496822"/>
          </a:xfrm>
        </p:grpSpPr>
        <p:sp>
          <p:nvSpPr>
            <p:cNvPr name="Freeform 46" id="46"/>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47" id="47"/>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48" id="48"/>
          <p:cNvGrpSpPr/>
          <p:nvPr/>
        </p:nvGrpSpPr>
        <p:grpSpPr>
          <a:xfrm rot="0">
            <a:off x="12463061" y="162201"/>
            <a:ext cx="741964" cy="786890"/>
            <a:chOff x="0" y="0"/>
            <a:chExt cx="989285" cy="1049187"/>
          </a:xfrm>
        </p:grpSpPr>
        <p:sp>
          <p:nvSpPr>
            <p:cNvPr name="Freeform 49" id="49"/>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7"/>
              <a:stretch>
                <a:fillRect l="-3027" t="0" r="-3022" b="-3"/>
              </a:stretch>
            </a:blipFill>
          </p:spPr>
        </p:sp>
      </p:grpSp>
      <p:grpSp>
        <p:nvGrpSpPr>
          <p:cNvPr name="Group 50" id="50"/>
          <p:cNvGrpSpPr/>
          <p:nvPr/>
        </p:nvGrpSpPr>
        <p:grpSpPr>
          <a:xfrm rot="0">
            <a:off x="15233209" y="62353"/>
            <a:ext cx="846650" cy="923618"/>
            <a:chOff x="0" y="0"/>
            <a:chExt cx="1128867" cy="1231491"/>
          </a:xfrm>
        </p:grpSpPr>
        <p:sp>
          <p:nvSpPr>
            <p:cNvPr name="Freeform 51" id="51"/>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grpSp>
        <p:nvGrpSpPr>
          <p:cNvPr name="Group 52" id="52"/>
          <p:cNvGrpSpPr/>
          <p:nvPr/>
        </p:nvGrpSpPr>
        <p:grpSpPr>
          <a:xfrm rot="0">
            <a:off x="9366694" y="119325"/>
            <a:ext cx="846650" cy="846650"/>
            <a:chOff x="0" y="0"/>
            <a:chExt cx="1128867" cy="1128867"/>
          </a:xfrm>
        </p:grpSpPr>
        <p:sp>
          <p:nvSpPr>
            <p:cNvPr name="Freeform 53" id="53"/>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8"/>
              <a:stretch>
                <a:fillRect l="0" t="0" r="3" b="3"/>
              </a:stretch>
            </a:blipFill>
          </p:spPr>
        </p:sp>
      </p:grpSp>
      <p:sp>
        <p:nvSpPr>
          <p:cNvPr name="Freeform 54" id="54"/>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55" id="55"/>
          <p:cNvSpPr/>
          <p:nvPr/>
        </p:nvSpPr>
        <p:spPr>
          <a:xfrm flipH="false" flipV="false" rot="0">
            <a:off x="12204164" y="1659248"/>
            <a:ext cx="5313407" cy="4186805"/>
          </a:xfrm>
          <a:custGeom>
            <a:avLst/>
            <a:gdLst/>
            <a:ahLst/>
            <a:cxnLst/>
            <a:rect r="r" b="b" t="t" l="l"/>
            <a:pathLst>
              <a:path h="4186805" w="5313407">
                <a:moveTo>
                  <a:pt x="0" y="0"/>
                </a:moveTo>
                <a:lnTo>
                  <a:pt x="5313406" y="0"/>
                </a:lnTo>
                <a:lnTo>
                  <a:pt x="5313406" y="4186805"/>
                </a:lnTo>
                <a:lnTo>
                  <a:pt x="0" y="4186805"/>
                </a:lnTo>
                <a:lnTo>
                  <a:pt x="0" y="0"/>
                </a:lnTo>
                <a:close/>
              </a:path>
            </a:pathLst>
          </a:custGeom>
          <a:blipFill>
            <a:blip r:embed="rId13"/>
            <a:stretch>
              <a:fillRect l="0" t="0" r="0" b="0"/>
            </a:stretch>
          </a:blipFill>
        </p:spPr>
      </p:sp>
      <p:sp>
        <p:nvSpPr>
          <p:cNvPr name="TextBox 56" id="56"/>
          <p:cNvSpPr txBox="true"/>
          <p:nvPr/>
        </p:nvSpPr>
        <p:spPr>
          <a:xfrm rot="0">
            <a:off x="67923" y="-75808"/>
            <a:ext cx="5560823" cy="1188175"/>
          </a:xfrm>
          <a:prstGeom prst="rect">
            <a:avLst/>
          </a:prstGeom>
        </p:spPr>
        <p:txBody>
          <a:bodyPr anchor="t" rtlCol="false" tIns="0" lIns="0" bIns="0" rIns="0">
            <a:spAutoFit/>
          </a:bodyPr>
          <a:lstStyle/>
          <a:p>
            <a:pPr algn="l">
              <a:lnSpc>
                <a:spcPts val="3223"/>
              </a:lnSpc>
            </a:pPr>
          </a:p>
          <a:p>
            <a:pPr algn="l">
              <a:lnSpc>
                <a:spcPts val="2994"/>
              </a:lnSpc>
            </a:pPr>
            <a:r>
              <a:rPr lang="en-US" sz="2495" b="true">
                <a:solidFill>
                  <a:srgbClr val="000000"/>
                </a:solidFill>
                <a:latin typeface="Arimo Bold"/>
                <a:ea typeface="Arimo Bold"/>
                <a:cs typeface="Arimo Bold"/>
                <a:sym typeface="Arimo Bold"/>
              </a:rPr>
              <a:t>EXPLORATORY DATA ANALYSIS</a:t>
            </a:r>
          </a:p>
          <a:p>
            <a:pPr algn="l">
              <a:lnSpc>
                <a:spcPts val="3223"/>
              </a:lnSpc>
            </a:pPr>
          </a:p>
        </p:txBody>
      </p:sp>
      <p:sp>
        <p:nvSpPr>
          <p:cNvPr name="TextBox 57" id="57"/>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sp>
        <p:nvSpPr>
          <p:cNvPr name="TextBox 58" id="58"/>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TextBox 59" id="59"/>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60" id="60"/>
          <p:cNvSpPr txBox="true"/>
          <p:nvPr/>
        </p:nvSpPr>
        <p:spPr>
          <a:xfrm rot="0">
            <a:off x="12108031" y="6257804"/>
            <a:ext cx="5846236" cy="2752420"/>
          </a:xfrm>
          <a:prstGeom prst="rect">
            <a:avLst/>
          </a:prstGeom>
        </p:spPr>
        <p:txBody>
          <a:bodyPr anchor="t" rtlCol="false" tIns="0" lIns="0" bIns="0" rIns="0">
            <a:spAutoFit/>
          </a:bodyPr>
          <a:lstStyle/>
          <a:p>
            <a:pPr algn="just">
              <a:lnSpc>
                <a:spcPts val="3119"/>
              </a:lnSpc>
              <a:spcBef>
                <a:spcPct val="0"/>
              </a:spcBef>
            </a:pPr>
            <a:r>
              <a:rPr lang="en-US" sz="2599">
                <a:solidFill>
                  <a:srgbClr val="000000"/>
                </a:solidFill>
                <a:latin typeface="Poppins"/>
                <a:ea typeface="Poppins"/>
                <a:cs typeface="Poppins"/>
                <a:sym typeface="Poppins"/>
              </a:rPr>
              <a:t>Flight delays can be broken down into various components that vary over time, typically categorized into departure delays, in-flight delays, and arrival delays. Each component has distinct factors that contribute to the delay</a:t>
            </a:r>
          </a:p>
        </p:txBody>
      </p:sp>
      <p:grpSp>
        <p:nvGrpSpPr>
          <p:cNvPr name="Group 61" id="61"/>
          <p:cNvGrpSpPr/>
          <p:nvPr/>
        </p:nvGrpSpPr>
        <p:grpSpPr>
          <a:xfrm rot="0">
            <a:off x="7816751" y="991169"/>
            <a:ext cx="2654499" cy="121198"/>
            <a:chOff x="0" y="0"/>
            <a:chExt cx="3931229" cy="179490"/>
          </a:xfrm>
        </p:grpSpPr>
        <p:sp>
          <p:nvSpPr>
            <p:cNvPr name="Freeform 62" id="62"/>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97400" y="1112450"/>
            <a:ext cx="16610294" cy="8336754"/>
            <a:chOff x="0" y="0"/>
            <a:chExt cx="21457538" cy="10769600"/>
          </a:xfrm>
        </p:grpSpPr>
        <p:sp>
          <p:nvSpPr>
            <p:cNvPr name="Freeform 3" id="3"/>
            <p:cNvSpPr/>
            <p:nvPr/>
          </p:nvSpPr>
          <p:spPr>
            <a:xfrm flipH="false" flipV="false" rot="0">
              <a:off x="0" y="0"/>
              <a:ext cx="21457538" cy="10769600"/>
            </a:xfrm>
            <a:custGeom>
              <a:avLst/>
              <a:gdLst/>
              <a:ahLst/>
              <a:cxnLst/>
              <a:rect r="r" b="b" t="t" l="l"/>
              <a:pathLst>
                <a:path h="10769600" w="21457538">
                  <a:moveTo>
                    <a:pt x="0" y="0"/>
                  </a:moveTo>
                  <a:lnTo>
                    <a:pt x="21457538" y="0"/>
                  </a:lnTo>
                  <a:lnTo>
                    <a:pt x="21457538" y="10769600"/>
                  </a:lnTo>
                  <a:lnTo>
                    <a:pt x="0" y="10769600"/>
                  </a:lnTo>
                  <a:close/>
                </a:path>
              </a:pathLst>
            </a:custGeom>
            <a:solidFill>
              <a:srgbClr val="EFEFEF"/>
            </a:solidFill>
          </p:spPr>
        </p:sp>
      </p:grpSp>
      <p:grpSp>
        <p:nvGrpSpPr>
          <p:cNvPr name="Group 4" id="4"/>
          <p:cNvGrpSpPr/>
          <p:nvPr/>
        </p:nvGrpSpPr>
        <p:grpSpPr>
          <a:xfrm rot="0">
            <a:off x="8416430" y="1927490"/>
            <a:ext cx="9845421" cy="134398"/>
            <a:chOff x="0" y="0"/>
            <a:chExt cx="13127228" cy="179197"/>
          </a:xfrm>
        </p:grpSpPr>
        <p:sp>
          <p:nvSpPr>
            <p:cNvPr name="Freeform 5" id="5"/>
            <p:cNvSpPr/>
            <p:nvPr/>
          </p:nvSpPr>
          <p:spPr>
            <a:xfrm flipH="false" flipV="false" rot="0">
              <a:off x="0" y="0"/>
              <a:ext cx="13127228" cy="179197"/>
            </a:xfrm>
            <a:custGeom>
              <a:avLst/>
              <a:gdLst/>
              <a:ahLst/>
              <a:cxnLst/>
              <a:rect r="r" b="b" t="t" l="l"/>
              <a:pathLst>
                <a:path h="179197" w="13127228">
                  <a:moveTo>
                    <a:pt x="0" y="0"/>
                  </a:moveTo>
                  <a:lnTo>
                    <a:pt x="13127228" y="0"/>
                  </a:lnTo>
                  <a:lnTo>
                    <a:pt x="13127228" y="179197"/>
                  </a:lnTo>
                  <a:lnTo>
                    <a:pt x="0" y="179197"/>
                  </a:lnTo>
                  <a:close/>
                </a:path>
              </a:pathLst>
            </a:custGeom>
            <a:solidFill>
              <a:srgbClr val="004AAD"/>
            </a:solidFill>
          </p:spPr>
        </p:sp>
      </p:grpSp>
      <p:sp>
        <p:nvSpPr>
          <p:cNvPr name="TextBox 6" id="6"/>
          <p:cNvSpPr txBox="true"/>
          <p:nvPr/>
        </p:nvSpPr>
        <p:spPr>
          <a:xfrm rot="0">
            <a:off x="9009885" y="2186916"/>
            <a:ext cx="8390280" cy="7071384"/>
          </a:xfrm>
          <a:prstGeom prst="rect">
            <a:avLst/>
          </a:prstGeom>
        </p:spPr>
        <p:txBody>
          <a:bodyPr anchor="t" rtlCol="false" tIns="0" lIns="0" bIns="0" rIns="0">
            <a:spAutoFit/>
          </a:bodyPr>
          <a:lstStyle/>
          <a:p>
            <a:pPr algn="l">
              <a:lnSpc>
                <a:spcPts val="3493"/>
              </a:lnSpc>
              <a:spcBef>
                <a:spcPct val="0"/>
              </a:spcBef>
            </a:pPr>
            <a:r>
              <a:rPr lang="en-US" sz="2910">
                <a:solidFill>
                  <a:srgbClr val="000000"/>
                </a:solidFill>
                <a:latin typeface="Poppins"/>
                <a:ea typeface="Poppins"/>
                <a:cs typeface="Poppins"/>
                <a:sym typeface="Poppins"/>
              </a:rPr>
              <a:t>Long-distance flights tend to experience shorter average delays compared to shorter flights, indicating a possible prioritization of longer routes at airports. This trend suggests that airports may prioritize clearing shorter-distance flights more quickly, potentially to manage gate availability and streamline traffic flow for high-frequency short-haul routes. By allowing shorter flights to depart with minimal delay, airports can better accommodate the complex logistics involved with longer flights, which often require more resources and planning for extended durations. This strategy helps balance airport operations and maintain efficiency across both types of routes.</a:t>
            </a:r>
          </a:p>
        </p:txBody>
      </p:sp>
      <p:sp>
        <p:nvSpPr>
          <p:cNvPr name="Freeform 7" id="7"/>
          <p:cNvSpPr/>
          <p:nvPr/>
        </p:nvSpPr>
        <p:spPr>
          <a:xfrm flipH="false" flipV="false" rot="0">
            <a:off x="1246441" y="1927490"/>
            <a:ext cx="7474972" cy="6432019"/>
          </a:xfrm>
          <a:custGeom>
            <a:avLst/>
            <a:gdLst/>
            <a:ahLst/>
            <a:cxnLst/>
            <a:rect r="r" b="b" t="t" l="l"/>
            <a:pathLst>
              <a:path h="6432019" w="7474972">
                <a:moveTo>
                  <a:pt x="0" y="0"/>
                </a:moveTo>
                <a:lnTo>
                  <a:pt x="7474972" y="0"/>
                </a:lnTo>
                <a:lnTo>
                  <a:pt x="7474972" y="6432020"/>
                </a:lnTo>
                <a:lnTo>
                  <a:pt x="0" y="6432020"/>
                </a:lnTo>
                <a:lnTo>
                  <a:pt x="0" y="0"/>
                </a:lnTo>
                <a:close/>
              </a:path>
            </a:pathLst>
          </a:custGeom>
          <a:blipFill>
            <a:blip r:embed="rId2"/>
            <a:stretch>
              <a:fillRect l="-3289" t="0" r="-1150" b="-6202"/>
            </a:stretch>
          </a:blipFill>
        </p:spPr>
      </p:sp>
      <p:grpSp>
        <p:nvGrpSpPr>
          <p:cNvPr name="Group 8" id="8"/>
          <p:cNvGrpSpPr/>
          <p:nvPr/>
        </p:nvGrpSpPr>
        <p:grpSpPr>
          <a:xfrm rot="0">
            <a:off x="0" y="1055394"/>
            <a:ext cx="4822222" cy="139146"/>
            <a:chOff x="0" y="0"/>
            <a:chExt cx="6429629" cy="185528"/>
          </a:xfrm>
        </p:grpSpPr>
        <p:sp>
          <p:nvSpPr>
            <p:cNvPr name="Freeform 9" id="9"/>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10" id="10"/>
          <p:cNvGrpSpPr/>
          <p:nvPr/>
        </p:nvGrpSpPr>
        <p:grpSpPr>
          <a:xfrm rot="0">
            <a:off x="2248149" y="1060142"/>
            <a:ext cx="3094768" cy="134398"/>
            <a:chOff x="0" y="0"/>
            <a:chExt cx="4126357" cy="179197"/>
          </a:xfrm>
        </p:grpSpPr>
        <p:sp>
          <p:nvSpPr>
            <p:cNvPr name="Freeform 11" id="11"/>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nvGrpSpPr>
          <p:cNvPr name="Group 12" id="12"/>
          <p:cNvGrpSpPr/>
          <p:nvPr/>
        </p:nvGrpSpPr>
        <p:grpSpPr>
          <a:xfrm rot="0">
            <a:off x="15296900" y="2350"/>
            <a:ext cx="2991040" cy="1122616"/>
            <a:chOff x="0" y="0"/>
            <a:chExt cx="3988054" cy="1496822"/>
          </a:xfrm>
        </p:grpSpPr>
        <p:sp>
          <p:nvSpPr>
            <p:cNvPr name="Freeform 13" id="13"/>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4" id="14"/>
          <p:cNvGrpSpPr/>
          <p:nvPr/>
        </p:nvGrpSpPr>
        <p:grpSpPr>
          <a:xfrm rot="0">
            <a:off x="17300800" y="101834"/>
            <a:ext cx="846650" cy="923618"/>
            <a:chOff x="0" y="0"/>
            <a:chExt cx="1128867" cy="1231491"/>
          </a:xfrm>
        </p:grpSpPr>
        <p:sp>
          <p:nvSpPr>
            <p:cNvPr name="Freeform 15" id="15"/>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sp>
        <p:nvSpPr>
          <p:cNvPr name="Freeform 16" id="16"/>
          <p:cNvSpPr/>
          <p:nvPr/>
        </p:nvSpPr>
        <p:spPr>
          <a:xfrm flipH="false" flipV="false" rot="0">
            <a:off x="10210330" y="-87961"/>
            <a:ext cx="8087142" cy="1113267"/>
          </a:xfrm>
          <a:custGeom>
            <a:avLst/>
            <a:gdLst/>
            <a:ahLst/>
            <a:cxnLst/>
            <a:rect r="r" b="b" t="t" l="l"/>
            <a:pathLst>
              <a:path h="1113267" w="8087142">
                <a:moveTo>
                  <a:pt x="0" y="0"/>
                </a:moveTo>
                <a:lnTo>
                  <a:pt x="8087142" y="0"/>
                </a:lnTo>
                <a:lnTo>
                  <a:pt x="8087142" y="1113267"/>
                </a:lnTo>
                <a:lnTo>
                  <a:pt x="0" y="1113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7575381" y="-37814"/>
            <a:ext cx="2691657" cy="1070680"/>
            <a:chOff x="0" y="0"/>
            <a:chExt cx="3588875" cy="1427574"/>
          </a:xfrm>
        </p:grpSpPr>
        <p:sp>
          <p:nvSpPr>
            <p:cNvPr name="Freeform 18" id="18"/>
            <p:cNvSpPr/>
            <p:nvPr/>
          </p:nvSpPr>
          <p:spPr>
            <a:xfrm flipH="false" flipV="false" rot="0">
              <a:off x="0" y="0"/>
              <a:ext cx="3588893" cy="1427607"/>
            </a:xfrm>
            <a:custGeom>
              <a:avLst/>
              <a:gdLst/>
              <a:ahLst/>
              <a:cxnLst/>
              <a:rect r="r" b="b" t="t" l="l"/>
              <a:pathLst>
                <a:path h="1427607" w="3588893">
                  <a:moveTo>
                    <a:pt x="0" y="0"/>
                  </a:moveTo>
                  <a:lnTo>
                    <a:pt x="3588893" y="0"/>
                  </a:lnTo>
                  <a:lnTo>
                    <a:pt x="3588893" y="1427607"/>
                  </a:lnTo>
                  <a:lnTo>
                    <a:pt x="0" y="1427607"/>
                  </a:lnTo>
                  <a:close/>
                </a:path>
              </a:pathLst>
            </a:custGeom>
            <a:solidFill>
              <a:srgbClr val="38B6FF"/>
            </a:solidFill>
          </p:spPr>
        </p:sp>
      </p:grpSp>
      <p:grpSp>
        <p:nvGrpSpPr>
          <p:cNvPr name="Group 19" id="19"/>
          <p:cNvGrpSpPr/>
          <p:nvPr/>
        </p:nvGrpSpPr>
        <p:grpSpPr>
          <a:xfrm rot="0">
            <a:off x="9544965" y="261670"/>
            <a:ext cx="487569" cy="517110"/>
            <a:chOff x="0" y="0"/>
            <a:chExt cx="650092" cy="689480"/>
          </a:xfrm>
        </p:grpSpPr>
        <p:sp>
          <p:nvSpPr>
            <p:cNvPr name="Freeform 20" id="20"/>
            <p:cNvSpPr/>
            <p:nvPr/>
          </p:nvSpPr>
          <p:spPr>
            <a:xfrm flipH="false" flipV="false" rot="0">
              <a:off x="0" y="0"/>
              <a:ext cx="650113" cy="689483"/>
            </a:xfrm>
            <a:custGeom>
              <a:avLst/>
              <a:gdLst/>
              <a:ahLst/>
              <a:cxnLst/>
              <a:rect r="r" b="b" t="t" l="l"/>
              <a:pathLst>
                <a:path h="689483" w="650113">
                  <a:moveTo>
                    <a:pt x="0" y="0"/>
                  </a:moveTo>
                  <a:lnTo>
                    <a:pt x="650113" y="0"/>
                  </a:lnTo>
                  <a:lnTo>
                    <a:pt x="650113" y="689483"/>
                  </a:lnTo>
                  <a:lnTo>
                    <a:pt x="0" y="689483"/>
                  </a:lnTo>
                  <a:lnTo>
                    <a:pt x="0" y="0"/>
                  </a:lnTo>
                  <a:close/>
                </a:path>
              </a:pathLst>
            </a:custGeom>
            <a:blipFill>
              <a:blip r:embed="rId6"/>
              <a:stretch>
                <a:fillRect l="-3029" t="0" r="-3026" b="0"/>
              </a:stretch>
            </a:blipFill>
          </p:spPr>
        </p:sp>
      </p:grpSp>
      <p:grpSp>
        <p:nvGrpSpPr>
          <p:cNvPr name="Group 21" id="21"/>
          <p:cNvGrpSpPr/>
          <p:nvPr/>
        </p:nvGrpSpPr>
        <p:grpSpPr>
          <a:xfrm rot="0">
            <a:off x="10227102" y="-398916"/>
            <a:ext cx="2320180" cy="1424275"/>
            <a:chOff x="0" y="0"/>
            <a:chExt cx="3093573" cy="1899034"/>
          </a:xfrm>
        </p:grpSpPr>
        <p:sp>
          <p:nvSpPr>
            <p:cNvPr name="Freeform 22" id="22"/>
            <p:cNvSpPr/>
            <p:nvPr/>
          </p:nvSpPr>
          <p:spPr>
            <a:xfrm flipH="false" flipV="false" rot="0">
              <a:off x="0" y="0"/>
              <a:ext cx="3093593" cy="1899031"/>
            </a:xfrm>
            <a:custGeom>
              <a:avLst/>
              <a:gdLst/>
              <a:ahLst/>
              <a:cxnLst/>
              <a:rect r="r" b="b" t="t" l="l"/>
              <a:pathLst>
                <a:path h="1899031" w="3093593">
                  <a:moveTo>
                    <a:pt x="0" y="0"/>
                  </a:moveTo>
                  <a:lnTo>
                    <a:pt x="3093593" y="0"/>
                  </a:lnTo>
                  <a:lnTo>
                    <a:pt x="3093593" y="1899031"/>
                  </a:lnTo>
                  <a:lnTo>
                    <a:pt x="0" y="1899031"/>
                  </a:lnTo>
                  <a:close/>
                </a:path>
              </a:pathLst>
            </a:custGeom>
            <a:solidFill>
              <a:srgbClr val="004AAD"/>
            </a:solidFill>
          </p:spPr>
        </p:sp>
      </p:grpSp>
      <p:sp>
        <p:nvSpPr>
          <p:cNvPr name="TextBox 23" id="23"/>
          <p:cNvSpPr txBox="true"/>
          <p:nvPr/>
        </p:nvSpPr>
        <p:spPr>
          <a:xfrm rot="0">
            <a:off x="10141240" y="385686"/>
            <a:ext cx="1846743" cy="273343"/>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EDA</a:t>
            </a:r>
          </a:p>
        </p:txBody>
      </p:sp>
      <p:grpSp>
        <p:nvGrpSpPr>
          <p:cNvPr name="Group 24" id="24"/>
          <p:cNvGrpSpPr/>
          <p:nvPr/>
        </p:nvGrpSpPr>
        <p:grpSpPr>
          <a:xfrm rot="0">
            <a:off x="15597237" y="15101"/>
            <a:ext cx="2691657" cy="1010250"/>
            <a:chOff x="0" y="0"/>
            <a:chExt cx="3588875" cy="1347000"/>
          </a:xfrm>
        </p:grpSpPr>
        <p:sp>
          <p:nvSpPr>
            <p:cNvPr name="Freeform 25" id="25"/>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6" id="26"/>
          <p:cNvSpPr txBox="true"/>
          <p:nvPr/>
        </p:nvSpPr>
        <p:spPr>
          <a:xfrm rot="0">
            <a:off x="15397076" y="265684"/>
            <a:ext cx="2120494"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FORECASTING </a:t>
            </a:r>
          </a:p>
          <a:p>
            <a:pPr algn="ctr">
              <a:lnSpc>
                <a:spcPts val="1942"/>
              </a:lnSpc>
            </a:pPr>
            <a:r>
              <a:rPr lang="en-US" sz="1618" b="true">
                <a:solidFill>
                  <a:srgbClr val="000000"/>
                </a:solidFill>
                <a:latin typeface="Arimo Bold"/>
                <a:ea typeface="Arimo Bold"/>
                <a:cs typeface="Arimo Bold"/>
                <a:sym typeface="Arimo Bold"/>
              </a:rPr>
              <a:t>MODEL</a:t>
            </a:r>
          </a:p>
        </p:txBody>
      </p:sp>
      <p:grpSp>
        <p:nvGrpSpPr>
          <p:cNvPr name="Group 27" id="27"/>
          <p:cNvGrpSpPr/>
          <p:nvPr/>
        </p:nvGrpSpPr>
        <p:grpSpPr>
          <a:xfrm rot="0">
            <a:off x="12718617" y="-7577"/>
            <a:ext cx="2691657" cy="1010250"/>
            <a:chOff x="0" y="0"/>
            <a:chExt cx="3588875" cy="1347000"/>
          </a:xfrm>
        </p:grpSpPr>
        <p:sp>
          <p:nvSpPr>
            <p:cNvPr name="Freeform 28" id="28"/>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9" id="29"/>
          <p:cNvSpPr txBox="true"/>
          <p:nvPr/>
        </p:nvSpPr>
        <p:spPr>
          <a:xfrm rot="0">
            <a:off x="12910388"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PRE-</a:t>
            </a:r>
          </a:p>
          <a:p>
            <a:pPr algn="ctr">
              <a:lnSpc>
                <a:spcPts val="1942"/>
              </a:lnSpc>
            </a:pPr>
            <a:r>
              <a:rPr lang="en-US" sz="1618" b="true">
                <a:solidFill>
                  <a:srgbClr val="000000"/>
                </a:solidFill>
                <a:latin typeface="Arimo Bold"/>
                <a:ea typeface="Arimo Bold"/>
                <a:cs typeface="Arimo Bold"/>
                <a:sym typeface="Arimo Bold"/>
              </a:rPr>
              <a:t>PROCESSING</a:t>
            </a:r>
          </a:p>
        </p:txBody>
      </p:sp>
      <p:grpSp>
        <p:nvGrpSpPr>
          <p:cNvPr name="Group 30" id="30"/>
          <p:cNvGrpSpPr/>
          <p:nvPr/>
        </p:nvGrpSpPr>
        <p:grpSpPr>
          <a:xfrm rot="0">
            <a:off x="14697300" y="184952"/>
            <a:ext cx="667698" cy="708128"/>
            <a:chOff x="0" y="0"/>
            <a:chExt cx="890264" cy="944170"/>
          </a:xfrm>
        </p:grpSpPr>
        <p:sp>
          <p:nvSpPr>
            <p:cNvPr name="Freeform 31" id="31"/>
            <p:cNvSpPr/>
            <p:nvPr/>
          </p:nvSpPr>
          <p:spPr>
            <a:xfrm flipH="false" flipV="false" rot="0">
              <a:off x="0" y="0"/>
              <a:ext cx="890270" cy="944118"/>
            </a:xfrm>
            <a:custGeom>
              <a:avLst/>
              <a:gdLst/>
              <a:ahLst/>
              <a:cxnLst/>
              <a:rect r="r" b="b" t="t" l="l"/>
              <a:pathLst>
                <a:path h="944118" w="890270">
                  <a:moveTo>
                    <a:pt x="0" y="0"/>
                  </a:moveTo>
                  <a:lnTo>
                    <a:pt x="890270" y="0"/>
                  </a:lnTo>
                  <a:lnTo>
                    <a:pt x="890270" y="944118"/>
                  </a:lnTo>
                  <a:lnTo>
                    <a:pt x="0" y="944118"/>
                  </a:lnTo>
                  <a:lnTo>
                    <a:pt x="0" y="0"/>
                  </a:lnTo>
                  <a:close/>
                </a:path>
              </a:pathLst>
            </a:custGeom>
            <a:blipFill>
              <a:blip r:embed="rId7"/>
              <a:stretch>
                <a:fillRect l="-3027" t="0" r="-3026" b="-5"/>
              </a:stretch>
            </a:blipFill>
          </p:spPr>
        </p:sp>
      </p:grpSp>
      <p:grpSp>
        <p:nvGrpSpPr>
          <p:cNvPr name="Group 32" id="32"/>
          <p:cNvGrpSpPr/>
          <p:nvPr/>
        </p:nvGrpSpPr>
        <p:grpSpPr>
          <a:xfrm rot="0">
            <a:off x="17400561" y="104627"/>
            <a:ext cx="761906" cy="831170"/>
            <a:chOff x="0" y="0"/>
            <a:chExt cx="1015875" cy="1108227"/>
          </a:xfrm>
        </p:grpSpPr>
        <p:sp>
          <p:nvSpPr>
            <p:cNvPr name="Freeform 33" id="33"/>
            <p:cNvSpPr/>
            <p:nvPr/>
          </p:nvSpPr>
          <p:spPr>
            <a:xfrm flipH="false" flipV="false" rot="0">
              <a:off x="0" y="0"/>
              <a:ext cx="1015873" cy="1108202"/>
            </a:xfrm>
            <a:custGeom>
              <a:avLst/>
              <a:gdLst/>
              <a:ahLst/>
              <a:cxnLst/>
              <a:rect r="r" b="b" t="t" l="l"/>
              <a:pathLst>
                <a:path h="1108202" w="1015873">
                  <a:moveTo>
                    <a:pt x="0" y="0"/>
                  </a:moveTo>
                  <a:lnTo>
                    <a:pt x="1015873" y="0"/>
                  </a:lnTo>
                  <a:lnTo>
                    <a:pt x="1015873" y="1108202"/>
                  </a:lnTo>
                  <a:lnTo>
                    <a:pt x="0" y="1108202"/>
                  </a:lnTo>
                  <a:lnTo>
                    <a:pt x="0" y="0"/>
                  </a:lnTo>
                  <a:close/>
                </a:path>
              </a:pathLst>
            </a:custGeom>
            <a:blipFill>
              <a:blip r:embed="rId3"/>
              <a:stretch>
                <a:fillRect l="-216" t="0" r="-216" b="-2"/>
              </a:stretch>
            </a:blipFill>
          </p:spPr>
        </p:sp>
      </p:grpSp>
      <p:grpSp>
        <p:nvGrpSpPr>
          <p:cNvPr name="Group 34" id="34"/>
          <p:cNvGrpSpPr/>
          <p:nvPr/>
        </p:nvGrpSpPr>
        <p:grpSpPr>
          <a:xfrm rot="0">
            <a:off x="11586794" y="104627"/>
            <a:ext cx="761906" cy="761906"/>
            <a:chOff x="0" y="0"/>
            <a:chExt cx="1015875" cy="1015875"/>
          </a:xfrm>
        </p:grpSpPr>
        <p:sp>
          <p:nvSpPr>
            <p:cNvPr name="Freeform 35" id="35"/>
            <p:cNvSpPr/>
            <p:nvPr/>
          </p:nvSpPr>
          <p:spPr>
            <a:xfrm flipH="false" flipV="false" rot="0">
              <a:off x="0" y="0"/>
              <a:ext cx="1015873" cy="1015873"/>
            </a:xfrm>
            <a:custGeom>
              <a:avLst/>
              <a:gdLst/>
              <a:ahLst/>
              <a:cxnLst/>
              <a:rect r="r" b="b" t="t" l="l"/>
              <a:pathLst>
                <a:path h="1015873" w="1015873">
                  <a:moveTo>
                    <a:pt x="0" y="0"/>
                  </a:moveTo>
                  <a:lnTo>
                    <a:pt x="1015873" y="0"/>
                  </a:lnTo>
                  <a:lnTo>
                    <a:pt x="1015873" y="1015873"/>
                  </a:lnTo>
                  <a:lnTo>
                    <a:pt x="0" y="1015873"/>
                  </a:lnTo>
                  <a:lnTo>
                    <a:pt x="0" y="0"/>
                  </a:lnTo>
                  <a:close/>
                </a:path>
              </a:pathLst>
            </a:custGeom>
            <a:blipFill>
              <a:blip r:embed="rId8"/>
              <a:stretch>
                <a:fillRect l="0" t="0" r="0" b="0"/>
              </a:stretch>
            </a:blipFill>
          </p:spPr>
        </p:sp>
      </p:grpSp>
      <p:grpSp>
        <p:nvGrpSpPr>
          <p:cNvPr name="Group 36" id="36"/>
          <p:cNvGrpSpPr/>
          <p:nvPr/>
        </p:nvGrpSpPr>
        <p:grpSpPr>
          <a:xfrm rot="0">
            <a:off x="5342917" y="-5662"/>
            <a:ext cx="4161482" cy="1122616"/>
            <a:chOff x="0" y="0"/>
            <a:chExt cx="5548642" cy="1496822"/>
          </a:xfrm>
        </p:grpSpPr>
        <p:sp>
          <p:nvSpPr>
            <p:cNvPr name="Freeform 37" id="37"/>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sp>
        <p:nvSpPr>
          <p:cNvPr name="TextBox 38" id="38"/>
          <p:cNvSpPr txBox="true"/>
          <p:nvPr/>
        </p:nvSpPr>
        <p:spPr>
          <a:xfrm rot="0">
            <a:off x="7657655"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DATA EXTRACTION</a:t>
            </a:r>
          </a:p>
        </p:txBody>
      </p:sp>
      <p:sp>
        <p:nvSpPr>
          <p:cNvPr name="TextBox 39" id="39"/>
          <p:cNvSpPr txBox="true"/>
          <p:nvPr/>
        </p:nvSpPr>
        <p:spPr>
          <a:xfrm rot="0">
            <a:off x="67923" y="-75808"/>
            <a:ext cx="5560823" cy="1188175"/>
          </a:xfrm>
          <a:prstGeom prst="rect">
            <a:avLst/>
          </a:prstGeom>
        </p:spPr>
        <p:txBody>
          <a:bodyPr anchor="t" rtlCol="false" tIns="0" lIns="0" bIns="0" rIns="0">
            <a:spAutoFit/>
          </a:bodyPr>
          <a:lstStyle/>
          <a:p>
            <a:pPr algn="l">
              <a:lnSpc>
                <a:spcPts val="3223"/>
              </a:lnSpc>
            </a:pPr>
          </a:p>
          <a:p>
            <a:pPr algn="l">
              <a:lnSpc>
                <a:spcPts val="2994"/>
              </a:lnSpc>
            </a:pPr>
            <a:r>
              <a:rPr lang="en-US" sz="2495" b="true">
                <a:solidFill>
                  <a:srgbClr val="000000"/>
                </a:solidFill>
                <a:latin typeface="Arimo Bold"/>
                <a:ea typeface="Arimo Bold"/>
                <a:cs typeface="Arimo Bold"/>
                <a:sym typeface="Arimo Bold"/>
              </a:rPr>
              <a:t>EXPLORATORY DATA ANALYSIS</a:t>
            </a:r>
          </a:p>
          <a:p>
            <a:pPr algn="l">
              <a:lnSpc>
                <a:spcPts val="3223"/>
              </a:lnSpc>
            </a:pPr>
          </a:p>
        </p:txBody>
      </p:sp>
      <p:sp>
        <p:nvSpPr>
          <p:cNvPr name="Freeform 40" id="40"/>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41" id="41"/>
          <p:cNvGrpSpPr/>
          <p:nvPr/>
        </p:nvGrpSpPr>
        <p:grpSpPr>
          <a:xfrm rot="0">
            <a:off x="7295621" y="225761"/>
            <a:ext cx="541800" cy="574626"/>
            <a:chOff x="0" y="0"/>
            <a:chExt cx="722400" cy="766168"/>
          </a:xfrm>
        </p:grpSpPr>
        <p:sp>
          <p:nvSpPr>
            <p:cNvPr name="Freeform 42" id="42"/>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6"/>
              <a:stretch>
                <a:fillRect l="-3029" t="0" r="-3032" b="3"/>
              </a:stretch>
            </a:blipFill>
          </p:spPr>
        </p:sp>
      </p:grpSp>
      <p:grpSp>
        <p:nvGrpSpPr>
          <p:cNvPr name="Group 43" id="43"/>
          <p:cNvGrpSpPr/>
          <p:nvPr/>
        </p:nvGrpSpPr>
        <p:grpSpPr>
          <a:xfrm rot="0">
            <a:off x="8149968" y="40167"/>
            <a:ext cx="2371154" cy="1030224"/>
            <a:chOff x="0" y="0"/>
            <a:chExt cx="3161538" cy="1373632"/>
          </a:xfrm>
        </p:grpSpPr>
        <p:sp>
          <p:nvSpPr>
            <p:cNvPr name="Freeform 44" id="44"/>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grpSp>
        <p:nvGrpSpPr>
          <p:cNvPr name="Group 45" id="45"/>
          <p:cNvGrpSpPr/>
          <p:nvPr/>
        </p:nvGrpSpPr>
        <p:grpSpPr>
          <a:xfrm rot="0">
            <a:off x="7796969" y="-84037"/>
            <a:ext cx="2654499" cy="1196404"/>
            <a:chOff x="0" y="0"/>
            <a:chExt cx="3480178" cy="1568544"/>
          </a:xfrm>
        </p:grpSpPr>
        <p:sp>
          <p:nvSpPr>
            <p:cNvPr name="Freeform 46" id="46"/>
            <p:cNvSpPr/>
            <p:nvPr/>
          </p:nvSpPr>
          <p:spPr>
            <a:xfrm flipH="false" flipV="false" rot="0">
              <a:off x="0" y="0"/>
              <a:ext cx="3480178" cy="1568544"/>
            </a:xfrm>
            <a:custGeom>
              <a:avLst/>
              <a:gdLst/>
              <a:ahLst/>
              <a:cxnLst/>
              <a:rect r="r" b="b" t="t" l="l"/>
              <a:pathLst>
                <a:path h="1568544" w="3480178">
                  <a:moveTo>
                    <a:pt x="0" y="0"/>
                  </a:moveTo>
                  <a:lnTo>
                    <a:pt x="3480178" y="0"/>
                  </a:lnTo>
                  <a:lnTo>
                    <a:pt x="3480178" y="1568544"/>
                  </a:lnTo>
                  <a:lnTo>
                    <a:pt x="0" y="1568544"/>
                  </a:lnTo>
                  <a:close/>
                </a:path>
              </a:pathLst>
            </a:custGeom>
            <a:solidFill>
              <a:srgbClr val="004AAD"/>
            </a:solidFill>
          </p:spPr>
        </p:sp>
      </p:grpSp>
      <p:sp>
        <p:nvSpPr>
          <p:cNvPr name="TextBox 47" id="47"/>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48" id="48"/>
          <p:cNvGrpSpPr/>
          <p:nvPr/>
        </p:nvGrpSpPr>
        <p:grpSpPr>
          <a:xfrm rot="0">
            <a:off x="14126518" y="-6033"/>
            <a:ext cx="4161482" cy="1122616"/>
            <a:chOff x="0" y="0"/>
            <a:chExt cx="5548642" cy="1496822"/>
          </a:xfrm>
        </p:grpSpPr>
        <p:sp>
          <p:nvSpPr>
            <p:cNvPr name="Freeform 49" id="49"/>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50" id="50"/>
          <p:cNvGrpSpPr/>
          <p:nvPr/>
        </p:nvGrpSpPr>
        <p:grpSpPr>
          <a:xfrm rot="0">
            <a:off x="10927718" y="-31233"/>
            <a:ext cx="2991040" cy="1122616"/>
            <a:chOff x="0" y="0"/>
            <a:chExt cx="3988054" cy="1496822"/>
          </a:xfrm>
        </p:grpSpPr>
        <p:sp>
          <p:nvSpPr>
            <p:cNvPr name="Freeform 51" id="51"/>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52" id="52"/>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53" id="53"/>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grpSp>
        <p:nvGrpSpPr>
          <p:cNvPr name="Group 54" id="54"/>
          <p:cNvGrpSpPr/>
          <p:nvPr/>
        </p:nvGrpSpPr>
        <p:grpSpPr>
          <a:xfrm rot="0">
            <a:off x="12463061" y="162201"/>
            <a:ext cx="741964" cy="786890"/>
            <a:chOff x="0" y="0"/>
            <a:chExt cx="989285" cy="1049187"/>
          </a:xfrm>
        </p:grpSpPr>
        <p:sp>
          <p:nvSpPr>
            <p:cNvPr name="Freeform 55" id="55"/>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7"/>
              <a:stretch>
                <a:fillRect l="-3027" t="0" r="-3022" b="-3"/>
              </a:stretch>
            </a:blipFill>
          </p:spPr>
        </p:sp>
      </p:grpSp>
      <p:grpSp>
        <p:nvGrpSpPr>
          <p:cNvPr name="Group 56" id="56"/>
          <p:cNvGrpSpPr/>
          <p:nvPr/>
        </p:nvGrpSpPr>
        <p:grpSpPr>
          <a:xfrm rot="0">
            <a:off x="15233209" y="62353"/>
            <a:ext cx="846650" cy="923618"/>
            <a:chOff x="0" y="0"/>
            <a:chExt cx="1128867" cy="1231491"/>
          </a:xfrm>
        </p:grpSpPr>
        <p:sp>
          <p:nvSpPr>
            <p:cNvPr name="Freeform 57" id="57"/>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grpSp>
        <p:nvGrpSpPr>
          <p:cNvPr name="Group 58" id="58"/>
          <p:cNvGrpSpPr/>
          <p:nvPr/>
        </p:nvGrpSpPr>
        <p:grpSpPr>
          <a:xfrm rot="0">
            <a:off x="9366694" y="119325"/>
            <a:ext cx="846650" cy="846650"/>
            <a:chOff x="0" y="0"/>
            <a:chExt cx="1128867" cy="1128867"/>
          </a:xfrm>
        </p:grpSpPr>
        <p:sp>
          <p:nvSpPr>
            <p:cNvPr name="Freeform 59" id="59"/>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8"/>
              <a:stretch>
                <a:fillRect l="0" t="0" r="3" b="3"/>
              </a:stretch>
            </a:blipFill>
          </p:spPr>
        </p:sp>
      </p:grpSp>
      <p:sp>
        <p:nvSpPr>
          <p:cNvPr name="TextBox 60" id="60"/>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Freeform 61" id="61"/>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62" id="62"/>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63" id="63"/>
          <p:cNvGrpSpPr/>
          <p:nvPr/>
        </p:nvGrpSpPr>
        <p:grpSpPr>
          <a:xfrm rot="0">
            <a:off x="7816751" y="991169"/>
            <a:ext cx="2654499" cy="121198"/>
            <a:chOff x="0" y="0"/>
            <a:chExt cx="3931229" cy="179490"/>
          </a:xfrm>
        </p:grpSpPr>
        <p:sp>
          <p:nvSpPr>
            <p:cNvPr name="Freeform 64" id="64"/>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8332" y="1116583"/>
            <a:ext cx="16855793" cy="8615297"/>
            <a:chOff x="0" y="0"/>
            <a:chExt cx="21608422" cy="11044451"/>
          </a:xfrm>
        </p:grpSpPr>
        <p:sp>
          <p:nvSpPr>
            <p:cNvPr name="Freeform 3" id="3"/>
            <p:cNvSpPr/>
            <p:nvPr/>
          </p:nvSpPr>
          <p:spPr>
            <a:xfrm flipH="false" flipV="false" rot="0">
              <a:off x="0" y="0"/>
              <a:ext cx="21608414" cy="11044428"/>
            </a:xfrm>
            <a:custGeom>
              <a:avLst/>
              <a:gdLst/>
              <a:ahLst/>
              <a:cxnLst/>
              <a:rect r="r" b="b" t="t" l="l"/>
              <a:pathLst>
                <a:path h="11044428" w="21608414">
                  <a:moveTo>
                    <a:pt x="0" y="0"/>
                  </a:moveTo>
                  <a:lnTo>
                    <a:pt x="21608414" y="0"/>
                  </a:lnTo>
                  <a:lnTo>
                    <a:pt x="21608414" y="11044428"/>
                  </a:lnTo>
                  <a:lnTo>
                    <a:pt x="0" y="11044428"/>
                  </a:lnTo>
                  <a:close/>
                </a:path>
              </a:pathLst>
            </a:custGeom>
            <a:solidFill>
              <a:srgbClr val="EFEFEF"/>
            </a:solidFill>
          </p:spPr>
        </p:sp>
      </p:grpSp>
      <p:grpSp>
        <p:nvGrpSpPr>
          <p:cNvPr name="Group 4" id="4"/>
          <p:cNvGrpSpPr/>
          <p:nvPr/>
        </p:nvGrpSpPr>
        <p:grpSpPr>
          <a:xfrm rot="0">
            <a:off x="7695338" y="1970492"/>
            <a:ext cx="9845421" cy="150545"/>
            <a:chOff x="0" y="0"/>
            <a:chExt cx="13127228" cy="200726"/>
          </a:xfrm>
        </p:grpSpPr>
        <p:sp>
          <p:nvSpPr>
            <p:cNvPr name="Freeform 5" id="5"/>
            <p:cNvSpPr/>
            <p:nvPr/>
          </p:nvSpPr>
          <p:spPr>
            <a:xfrm flipH="false" flipV="false" rot="0">
              <a:off x="0" y="0"/>
              <a:ext cx="13127228" cy="200787"/>
            </a:xfrm>
            <a:custGeom>
              <a:avLst/>
              <a:gdLst/>
              <a:ahLst/>
              <a:cxnLst/>
              <a:rect r="r" b="b" t="t" l="l"/>
              <a:pathLst>
                <a:path h="200787" w="13127228">
                  <a:moveTo>
                    <a:pt x="0" y="0"/>
                  </a:moveTo>
                  <a:lnTo>
                    <a:pt x="13127228" y="0"/>
                  </a:lnTo>
                  <a:lnTo>
                    <a:pt x="13127228" y="200787"/>
                  </a:lnTo>
                  <a:lnTo>
                    <a:pt x="0" y="200787"/>
                  </a:lnTo>
                  <a:close/>
                </a:path>
              </a:pathLst>
            </a:custGeom>
            <a:solidFill>
              <a:srgbClr val="004AAD"/>
            </a:solidFill>
          </p:spPr>
        </p:sp>
      </p:grpSp>
      <p:sp>
        <p:nvSpPr>
          <p:cNvPr name="TextBox 6" id="6"/>
          <p:cNvSpPr txBox="true"/>
          <p:nvPr/>
        </p:nvSpPr>
        <p:spPr>
          <a:xfrm rot="0">
            <a:off x="9747488" y="2467869"/>
            <a:ext cx="7511812" cy="6600725"/>
          </a:xfrm>
          <a:prstGeom prst="rect">
            <a:avLst/>
          </a:prstGeom>
        </p:spPr>
        <p:txBody>
          <a:bodyPr anchor="t" rtlCol="false" tIns="0" lIns="0" bIns="0" rIns="0">
            <a:spAutoFit/>
          </a:bodyPr>
          <a:lstStyle/>
          <a:p>
            <a:pPr algn="l" marL="630461" indent="-315231" lvl="1">
              <a:lnSpc>
                <a:spcPts val="3504"/>
              </a:lnSpc>
              <a:spcBef>
                <a:spcPct val="0"/>
              </a:spcBef>
              <a:buFont typeface="Arial"/>
              <a:buChar char="•"/>
            </a:pPr>
            <a:r>
              <a:rPr lang="en-US" sz="2920">
                <a:solidFill>
                  <a:srgbClr val="000000"/>
                </a:solidFill>
                <a:latin typeface="Poppins"/>
                <a:ea typeface="Poppins"/>
                <a:cs typeface="Poppins"/>
                <a:sym typeface="Poppins"/>
              </a:rPr>
              <a:t>On holidays, the number of flight delays is nearly 30 times higher than on typical weekdays. This spike in delays is largely due to the increased passenger volume and operational load that airports experience during these peak times. As a result, airports face additional challenges in managing schedules and resources, leading to a noticeable rise in average delay times compared to weekdays, when operations are generally smoother with fewer disruptions.</a:t>
            </a:r>
          </a:p>
          <a:p>
            <a:pPr algn="l">
              <a:lnSpc>
                <a:spcPts val="3504"/>
              </a:lnSpc>
              <a:spcBef>
                <a:spcPct val="0"/>
              </a:spcBef>
            </a:pPr>
          </a:p>
        </p:txBody>
      </p:sp>
      <p:sp>
        <p:nvSpPr>
          <p:cNvPr name="Freeform 7" id="7"/>
          <p:cNvSpPr/>
          <p:nvPr/>
        </p:nvSpPr>
        <p:spPr>
          <a:xfrm flipH="false" flipV="false" rot="0">
            <a:off x="4602577" y="6067674"/>
            <a:ext cx="1658088" cy="1658088"/>
          </a:xfrm>
          <a:custGeom>
            <a:avLst/>
            <a:gdLst/>
            <a:ahLst/>
            <a:cxnLst/>
            <a:rect r="r" b="b" t="t" l="l"/>
            <a:pathLst>
              <a:path h="1658088" w="1658088">
                <a:moveTo>
                  <a:pt x="0" y="0"/>
                </a:moveTo>
                <a:lnTo>
                  <a:pt x="1658088" y="0"/>
                </a:lnTo>
                <a:lnTo>
                  <a:pt x="1658088" y="1658088"/>
                </a:lnTo>
                <a:lnTo>
                  <a:pt x="0" y="1658088"/>
                </a:lnTo>
                <a:lnTo>
                  <a:pt x="0" y="0"/>
                </a:lnTo>
                <a:close/>
              </a:path>
            </a:pathLst>
          </a:custGeom>
          <a:blipFill>
            <a:blip r:embed="rId2"/>
            <a:stretch>
              <a:fillRect l="0" t="0" r="0" b="0"/>
            </a:stretch>
          </a:blipFill>
        </p:spPr>
      </p:sp>
      <p:sp>
        <p:nvSpPr>
          <p:cNvPr name="Freeform 8" id="8"/>
          <p:cNvSpPr/>
          <p:nvPr/>
        </p:nvSpPr>
        <p:spPr>
          <a:xfrm flipH="false" flipV="false" rot="0">
            <a:off x="1655745" y="1970492"/>
            <a:ext cx="7624053" cy="7624053"/>
          </a:xfrm>
          <a:custGeom>
            <a:avLst/>
            <a:gdLst/>
            <a:ahLst/>
            <a:cxnLst/>
            <a:rect r="r" b="b" t="t" l="l"/>
            <a:pathLst>
              <a:path h="7624053" w="7624053">
                <a:moveTo>
                  <a:pt x="0" y="0"/>
                </a:moveTo>
                <a:lnTo>
                  <a:pt x="7624053" y="0"/>
                </a:lnTo>
                <a:lnTo>
                  <a:pt x="7624053" y="7624053"/>
                </a:lnTo>
                <a:lnTo>
                  <a:pt x="0" y="7624053"/>
                </a:lnTo>
                <a:lnTo>
                  <a:pt x="0" y="0"/>
                </a:lnTo>
                <a:close/>
              </a:path>
            </a:pathLst>
          </a:custGeom>
          <a:blipFill>
            <a:blip r:embed="rId2"/>
            <a:stretch>
              <a:fillRect l="0" t="0" r="0" b="0"/>
            </a:stretch>
          </a:blipFill>
        </p:spPr>
      </p:sp>
      <p:grpSp>
        <p:nvGrpSpPr>
          <p:cNvPr name="Group 9" id="9"/>
          <p:cNvGrpSpPr/>
          <p:nvPr/>
        </p:nvGrpSpPr>
        <p:grpSpPr>
          <a:xfrm rot="0">
            <a:off x="0" y="1055394"/>
            <a:ext cx="4822222" cy="139146"/>
            <a:chOff x="0" y="0"/>
            <a:chExt cx="6429629" cy="185528"/>
          </a:xfrm>
        </p:grpSpPr>
        <p:sp>
          <p:nvSpPr>
            <p:cNvPr name="Freeform 10" id="10"/>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11" id="11"/>
          <p:cNvGrpSpPr/>
          <p:nvPr/>
        </p:nvGrpSpPr>
        <p:grpSpPr>
          <a:xfrm rot="0">
            <a:off x="2248149" y="1060142"/>
            <a:ext cx="3094768" cy="134398"/>
            <a:chOff x="0" y="0"/>
            <a:chExt cx="4126357" cy="179197"/>
          </a:xfrm>
        </p:grpSpPr>
        <p:sp>
          <p:nvSpPr>
            <p:cNvPr name="Freeform 12" id="12"/>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nvGrpSpPr>
          <p:cNvPr name="Group 13" id="13"/>
          <p:cNvGrpSpPr/>
          <p:nvPr/>
        </p:nvGrpSpPr>
        <p:grpSpPr>
          <a:xfrm rot="0">
            <a:off x="15296900" y="2350"/>
            <a:ext cx="2991040" cy="1122616"/>
            <a:chOff x="0" y="0"/>
            <a:chExt cx="3988054" cy="1496822"/>
          </a:xfrm>
        </p:grpSpPr>
        <p:sp>
          <p:nvSpPr>
            <p:cNvPr name="Freeform 14" id="14"/>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5" id="15"/>
          <p:cNvGrpSpPr/>
          <p:nvPr/>
        </p:nvGrpSpPr>
        <p:grpSpPr>
          <a:xfrm rot="0">
            <a:off x="17300800" y="101834"/>
            <a:ext cx="846650" cy="923618"/>
            <a:chOff x="0" y="0"/>
            <a:chExt cx="1128867" cy="1231491"/>
          </a:xfrm>
        </p:grpSpPr>
        <p:sp>
          <p:nvSpPr>
            <p:cNvPr name="Freeform 16" id="16"/>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sp>
        <p:nvSpPr>
          <p:cNvPr name="Freeform 17" id="17"/>
          <p:cNvSpPr/>
          <p:nvPr/>
        </p:nvSpPr>
        <p:spPr>
          <a:xfrm flipH="false" flipV="false" rot="0">
            <a:off x="10210330" y="-87961"/>
            <a:ext cx="8087142" cy="1113267"/>
          </a:xfrm>
          <a:custGeom>
            <a:avLst/>
            <a:gdLst/>
            <a:ahLst/>
            <a:cxnLst/>
            <a:rect r="r" b="b" t="t" l="l"/>
            <a:pathLst>
              <a:path h="1113267" w="8087142">
                <a:moveTo>
                  <a:pt x="0" y="0"/>
                </a:moveTo>
                <a:lnTo>
                  <a:pt x="8087142" y="0"/>
                </a:lnTo>
                <a:lnTo>
                  <a:pt x="8087142" y="1113267"/>
                </a:lnTo>
                <a:lnTo>
                  <a:pt x="0" y="1113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7575381" y="-37814"/>
            <a:ext cx="2691657" cy="1070680"/>
            <a:chOff x="0" y="0"/>
            <a:chExt cx="3588875" cy="1427574"/>
          </a:xfrm>
        </p:grpSpPr>
        <p:sp>
          <p:nvSpPr>
            <p:cNvPr name="Freeform 19" id="19"/>
            <p:cNvSpPr/>
            <p:nvPr/>
          </p:nvSpPr>
          <p:spPr>
            <a:xfrm flipH="false" flipV="false" rot="0">
              <a:off x="0" y="0"/>
              <a:ext cx="3588893" cy="1427607"/>
            </a:xfrm>
            <a:custGeom>
              <a:avLst/>
              <a:gdLst/>
              <a:ahLst/>
              <a:cxnLst/>
              <a:rect r="r" b="b" t="t" l="l"/>
              <a:pathLst>
                <a:path h="1427607" w="3588893">
                  <a:moveTo>
                    <a:pt x="0" y="0"/>
                  </a:moveTo>
                  <a:lnTo>
                    <a:pt x="3588893" y="0"/>
                  </a:lnTo>
                  <a:lnTo>
                    <a:pt x="3588893" y="1427607"/>
                  </a:lnTo>
                  <a:lnTo>
                    <a:pt x="0" y="1427607"/>
                  </a:lnTo>
                  <a:close/>
                </a:path>
              </a:pathLst>
            </a:custGeom>
            <a:solidFill>
              <a:srgbClr val="38B6FF"/>
            </a:solidFill>
          </p:spPr>
        </p:sp>
      </p:grpSp>
      <p:grpSp>
        <p:nvGrpSpPr>
          <p:cNvPr name="Group 20" id="20"/>
          <p:cNvGrpSpPr/>
          <p:nvPr/>
        </p:nvGrpSpPr>
        <p:grpSpPr>
          <a:xfrm rot="0">
            <a:off x="9544965" y="261670"/>
            <a:ext cx="487569" cy="517110"/>
            <a:chOff x="0" y="0"/>
            <a:chExt cx="650092" cy="689480"/>
          </a:xfrm>
        </p:grpSpPr>
        <p:sp>
          <p:nvSpPr>
            <p:cNvPr name="Freeform 21" id="21"/>
            <p:cNvSpPr/>
            <p:nvPr/>
          </p:nvSpPr>
          <p:spPr>
            <a:xfrm flipH="false" flipV="false" rot="0">
              <a:off x="0" y="0"/>
              <a:ext cx="650113" cy="689483"/>
            </a:xfrm>
            <a:custGeom>
              <a:avLst/>
              <a:gdLst/>
              <a:ahLst/>
              <a:cxnLst/>
              <a:rect r="r" b="b" t="t" l="l"/>
              <a:pathLst>
                <a:path h="689483" w="650113">
                  <a:moveTo>
                    <a:pt x="0" y="0"/>
                  </a:moveTo>
                  <a:lnTo>
                    <a:pt x="650113" y="0"/>
                  </a:lnTo>
                  <a:lnTo>
                    <a:pt x="650113" y="689483"/>
                  </a:lnTo>
                  <a:lnTo>
                    <a:pt x="0" y="689483"/>
                  </a:lnTo>
                  <a:lnTo>
                    <a:pt x="0" y="0"/>
                  </a:lnTo>
                  <a:close/>
                </a:path>
              </a:pathLst>
            </a:custGeom>
            <a:blipFill>
              <a:blip r:embed="rId6"/>
              <a:stretch>
                <a:fillRect l="-3029" t="0" r="-3026" b="0"/>
              </a:stretch>
            </a:blipFill>
          </p:spPr>
        </p:sp>
      </p:grpSp>
      <p:grpSp>
        <p:nvGrpSpPr>
          <p:cNvPr name="Group 22" id="22"/>
          <p:cNvGrpSpPr/>
          <p:nvPr/>
        </p:nvGrpSpPr>
        <p:grpSpPr>
          <a:xfrm rot="0">
            <a:off x="10227102" y="-398916"/>
            <a:ext cx="2320180" cy="1424275"/>
            <a:chOff x="0" y="0"/>
            <a:chExt cx="3093573" cy="1899034"/>
          </a:xfrm>
        </p:grpSpPr>
        <p:sp>
          <p:nvSpPr>
            <p:cNvPr name="Freeform 23" id="23"/>
            <p:cNvSpPr/>
            <p:nvPr/>
          </p:nvSpPr>
          <p:spPr>
            <a:xfrm flipH="false" flipV="false" rot="0">
              <a:off x="0" y="0"/>
              <a:ext cx="3093593" cy="1899031"/>
            </a:xfrm>
            <a:custGeom>
              <a:avLst/>
              <a:gdLst/>
              <a:ahLst/>
              <a:cxnLst/>
              <a:rect r="r" b="b" t="t" l="l"/>
              <a:pathLst>
                <a:path h="1899031" w="3093593">
                  <a:moveTo>
                    <a:pt x="0" y="0"/>
                  </a:moveTo>
                  <a:lnTo>
                    <a:pt x="3093593" y="0"/>
                  </a:lnTo>
                  <a:lnTo>
                    <a:pt x="3093593" y="1899031"/>
                  </a:lnTo>
                  <a:lnTo>
                    <a:pt x="0" y="1899031"/>
                  </a:lnTo>
                  <a:close/>
                </a:path>
              </a:pathLst>
            </a:custGeom>
            <a:solidFill>
              <a:srgbClr val="004AAD"/>
            </a:solidFill>
          </p:spPr>
        </p:sp>
      </p:grpSp>
      <p:sp>
        <p:nvSpPr>
          <p:cNvPr name="TextBox 24" id="24"/>
          <p:cNvSpPr txBox="true"/>
          <p:nvPr/>
        </p:nvSpPr>
        <p:spPr>
          <a:xfrm rot="0">
            <a:off x="10141240" y="385686"/>
            <a:ext cx="1846743" cy="273343"/>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EDA</a:t>
            </a:r>
          </a:p>
        </p:txBody>
      </p:sp>
      <p:grpSp>
        <p:nvGrpSpPr>
          <p:cNvPr name="Group 25" id="25"/>
          <p:cNvGrpSpPr/>
          <p:nvPr/>
        </p:nvGrpSpPr>
        <p:grpSpPr>
          <a:xfrm rot="0">
            <a:off x="15597237" y="15101"/>
            <a:ext cx="2691657" cy="1010250"/>
            <a:chOff x="0" y="0"/>
            <a:chExt cx="3588875" cy="1347000"/>
          </a:xfrm>
        </p:grpSpPr>
        <p:sp>
          <p:nvSpPr>
            <p:cNvPr name="Freeform 26" id="26"/>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7" id="27"/>
          <p:cNvSpPr txBox="true"/>
          <p:nvPr/>
        </p:nvSpPr>
        <p:spPr>
          <a:xfrm rot="0">
            <a:off x="15397076" y="265684"/>
            <a:ext cx="2120494"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FORECASTING </a:t>
            </a:r>
          </a:p>
          <a:p>
            <a:pPr algn="ctr">
              <a:lnSpc>
                <a:spcPts val="1942"/>
              </a:lnSpc>
            </a:pPr>
            <a:r>
              <a:rPr lang="en-US" sz="1618" b="true">
                <a:solidFill>
                  <a:srgbClr val="000000"/>
                </a:solidFill>
                <a:latin typeface="Arimo Bold"/>
                <a:ea typeface="Arimo Bold"/>
                <a:cs typeface="Arimo Bold"/>
                <a:sym typeface="Arimo Bold"/>
              </a:rPr>
              <a:t>MODEL</a:t>
            </a:r>
          </a:p>
        </p:txBody>
      </p:sp>
      <p:grpSp>
        <p:nvGrpSpPr>
          <p:cNvPr name="Group 28" id="28"/>
          <p:cNvGrpSpPr/>
          <p:nvPr/>
        </p:nvGrpSpPr>
        <p:grpSpPr>
          <a:xfrm rot="0">
            <a:off x="12718617" y="-7577"/>
            <a:ext cx="2691657" cy="1010250"/>
            <a:chOff x="0" y="0"/>
            <a:chExt cx="3588875" cy="1347000"/>
          </a:xfrm>
        </p:grpSpPr>
        <p:sp>
          <p:nvSpPr>
            <p:cNvPr name="Freeform 29" id="29"/>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30" id="30"/>
          <p:cNvSpPr txBox="true"/>
          <p:nvPr/>
        </p:nvSpPr>
        <p:spPr>
          <a:xfrm rot="0">
            <a:off x="12910388"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PRE-</a:t>
            </a:r>
          </a:p>
          <a:p>
            <a:pPr algn="ctr">
              <a:lnSpc>
                <a:spcPts val="1942"/>
              </a:lnSpc>
            </a:pPr>
            <a:r>
              <a:rPr lang="en-US" sz="1618" b="true">
                <a:solidFill>
                  <a:srgbClr val="000000"/>
                </a:solidFill>
                <a:latin typeface="Arimo Bold"/>
                <a:ea typeface="Arimo Bold"/>
                <a:cs typeface="Arimo Bold"/>
                <a:sym typeface="Arimo Bold"/>
              </a:rPr>
              <a:t>PROCESSING</a:t>
            </a:r>
          </a:p>
        </p:txBody>
      </p:sp>
      <p:grpSp>
        <p:nvGrpSpPr>
          <p:cNvPr name="Group 31" id="31"/>
          <p:cNvGrpSpPr/>
          <p:nvPr/>
        </p:nvGrpSpPr>
        <p:grpSpPr>
          <a:xfrm rot="0">
            <a:off x="14697300" y="184952"/>
            <a:ext cx="667698" cy="708128"/>
            <a:chOff x="0" y="0"/>
            <a:chExt cx="890264" cy="944170"/>
          </a:xfrm>
        </p:grpSpPr>
        <p:sp>
          <p:nvSpPr>
            <p:cNvPr name="Freeform 32" id="32"/>
            <p:cNvSpPr/>
            <p:nvPr/>
          </p:nvSpPr>
          <p:spPr>
            <a:xfrm flipH="false" flipV="false" rot="0">
              <a:off x="0" y="0"/>
              <a:ext cx="890270" cy="944118"/>
            </a:xfrm>
            <a:custGeom>
              <a:avLst/>
              <a:gdLst/>
              <a:ahLst/>
              <a:cxnLst/>
              <a:rect r="r" b="b" t="t" l="l"/>
              <a:pathLst>
                <a:path h="944118" w="890270">
                  <a:moveTo>
                    <a:pt x="0" y="0"/>
                  </a:moveTo>
                  <a:lnTo>
                    <a:pt x="890270" y="0"/>
                  </a:lnTo>
                  <a:lnTo>
                    <a:pt x="890270" y="944118"/>
                  </a:lnTo>
                  <a:lnTo>
                    <a:pt x="0" y="944118"/>
                  </a:lnTo>
                  <a:lnTo>
                    <a:pt x="0" y="0"/>
                  </a:lnTo>
                  <a:close/>
                </a:path>
              </a:pathLst>
            </a:custGeom>
            <a:blipFill>
              <a:blip r:embed="rId7"/>
              <a:stretch>
                <a:fillRect l="-3027" t="0" r="-3026" b="-5"/>
              </a:stretch>
            </a:blipFill>
          </p:spPr>
        </p:sp>
      </p:grpSp>
      <p:grpSp>
        <p:nvGrpSpPr>
          <p:cNvPr name="Group 33" id="33"/>
          <p:cNvGrpSpPr/>
          <p:nvPr/>
        </p:nvGrpSpPr>
        <p:grpSpPr>
          <a:xfrm rot="0">
            <a:off x="17400561" y="104627"/>
            <a:ext cx="761906" cy="831170"/>
            <a:chOff x="0" y="0"/>
            <a:chExt cx="1015875" cy="1108227"/>
          </a:xfrm>
        </p:grpSpPr>
        <p:sp>
          <p:nvSpPr>
            <p:cNvPr name="Freeform 34" id="34"/>
            <p:cNvSpPr/>
            <p:nvPr/>
          </p:nvSpPr>
          <p:spPr>
            <a:xfrm flipH="false" flipV="false" rot="0">
              <a:off x="0" y="0"/>
              <a:ext cx="1015873" cy="1108202"/>
            </a:xfrm>
            <a:custGeom>
              <a:avLst/>
              <a:gdLst/>
              <a:ahLst/>
              <a:cxnLst/>
              <a:rect r="r" b="b" t="t" l="l"/>
              <a:pathLst>
                <a:path h="1108202" w="1015873">
                  <a:moveTo>
                    <a:pt x="0" y="0"/>
                  </a:moveTo>
                  <a:lnTo>
                    <a:pt x="1015873" y="0"/>
                  </a:lnTo>
                  <a:lnTo>
                    <a:pt x="1015873" y="1108202"/>
                  </a:lnTo>
                  <a:lnTo>
                    <a:pt x="0" y="1108202"/>
                  </a:lnTo>
                  <a:lnTo>
                    <a:pt x="0" y="0"/>
                  </a:lnTo>
                  <a:close/>
                </a:path>
              </a:pathLst>
            </a:custGeom>
            <a:blipFill>
              <a:blip r:embed="rId3"/>
              <a:stretch>
                <a:fillRect l="-216" t="0" r="-216" b="-2"/>
              </a:stretch>
            </a:blipFill>
          </p:spPr>
        </p:sp>
      </p:grpSp>
      <p:grpSp>
        <p:nvGrpSpPr>
          <p:cNvPr name="Group 35" id="35"/>
          <p:cNvGrpSpPr/>
          <p:nvPr/>
        </p:nvGrpSpPr>
        <p:grpSpPr>
          <a:xfrm rot="0">
            <a:off x="11586794" y="104627"/>
            <a:ext cx="761906" cy="761906"/>
            <a:chOff x="0" y="0"/>
            <a:chExt cx="1015875" cy="1015875"/>
          </a:xfrm>
        </p:grpSpPr>
        <p:sp>
          <p:nvSpPr>
            <p:cNvPr name="Freeform 36" id="36"/>
            <p:cNvSpPr/>
            <p:nvPr/>
          </p:nvSpPr>
          <p:spPr>
            <a:xfrm flipH="false" flipV="false" rot="0">
              <a:off x="0" y="0"/>
              <a:ext cx="1015873" cy="1015873"/>
            </a:xfrm>
            <a:custGeom>
              <a:avLst/>
              <a:gdLst/>
              <a:ahLst/>
              <a:cxnLst/>
              <a:rect r="r" b="b" t="t" l="l"/>
              <a:pathLst>
                <a:path h="1015873" w="1015873">
                  <a:moveTo>
                    <a:pt x="0" y="0"/>
                  </a:moveTo>
                  <a:lnTo>
                    <a:pt x="1015873" y="0"/>
                  </a:lnTo>
                  <a:lnTo>
                    <a:pt x="1015873" y="1015873"/>
                  </a:lnTo>
                  <a:lnTo>
                    <a:pt x="0" y="1015873"/>
                  </a:lnTo>
                  <a:lnTo>
                    <a:pt x="0" y="0"/>
                  </a:lnTo>
                  <a:close/>
                </a:path>
              </a:pathLst>
            </a:custGeom>
            <a:blipFill>
              <a:blip r:embed="rId8"/>
              <a:stretch>
                <a:fillRect l="0" t="0" r="0" b="0"/>
              </a:stretch>
            </a:blipFill>
          </p:spPr>
        </p:sp>
      </p:grpSp>
      <p:grpSp>
        <p:nvGrpSpPr>
          <p:cNvPr name="Group 37" id="37"/>
          <p:cNvGrpSpPr/>
          <p:nvPr/>
        </p:nvGrpSpPr>
        <p:grpSpPr>
          <a:xfrm rot="0">
            <a:off x="5342917" y="-5662"/>
            <a:ext cx="4161482" cy="1122616"/>
            <a:chOff x="0" y="0"/>
            <a:chExt cx="5548642" cy="1496822"/>
          </a:xfrm>
        </p:grpSpPr>
        <p:sp>
          <p:nvSpPr>
            <p:cNvPr name="Freeform 38" id="38"/>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sp>
        <p:nvSpPr>
          <p:cNvPr name="TextBox 39" id="39"/>
          <p:cNvSpPr txBox="true"/>
          <p:nvPr/>
        </p:nvSpPr>
        <p:spPr>
          <a:xfrm rot="0">
            <a:off x="7657655"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DATA EXTRACTION</a:t>
            </a:r>
          </a:p>
        </p:txBody>
      </p:sp>
      <p:sp>
        <p:nvSpPr>
          <p:cNvPr name="TextBox 40" id="40"/>
          <p:cNvSpPr txBox="true"/>
          <p:nvPr/>
        </p:nvSpPr>
        <p:spPr>
          <a:xfrm rot="0">
            <a:off x="67923" y="-75808"/>
            <a:ext cx="5560823" cy="1188175"/>
          </a:xfrm>
          <a:prstGeom prst="rect">
            <a:avLst/>
          </a:prstGeom>
        </p:spPr>
        <p:txBody>
          <a:bodyPr anchor="t" rtlCol="false" tIns="0" lIns="0" bIns="0" rIns="0">
            <a:spAutoFit/>
          </a:bodyPr>
          <a:lstStyle/>
          <a:p>
            <a:pPr algn="l">
              <a:lnSpc>
                <a:spcPts val="3223"/>
              </a:lnSpc>
            </a:pPr>
          </a:p>
          <a:p>
            <a:pPr algn="l">
              <a:lnSpc>
                <a:spcPts val="2994"/>
              </a:lnSpc>
            </a:pPr>
            <a:r>
              <a:rPr lang="en-US" sz="2495" b="true">
                <a:solidFill>
                  <a:srgbClr val="000000"/>
                </a:solidFill>
                <a:latin typeface="Arimo Bold"/>
                <a:ea typeface="Arimo Bold"/>
                <a:cs typeface="Arimo Bold"/>
                <a:sym typeface="Arimo Bold"/>
              </a:rPr>
              <a:t>EXPLORATORY DATA ANALYSIS</a:t>
            </a:r>
          </a:p>
          <a:p>
            <a:pPr algn="l">
              <a:lnSpc>
                <a:spcPts val="3223"/>
              </a:lnSpc>
            </a:pPr>
          </a:p>
        </p:txBody>
      </p:sp>
      <p:sp>
        <p:nvSpPr>
          <p:cNvPr name="Freeform 41" id="41"/>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42" id="42"/>
          <p:cNvGrpSpPr/>
          <p:nvPr/>
        </p:nvGrpSpPr>
        <p:grpSpPr>
          <a:xfrm rot="0">
            <a:off x="7295621" y="225761"/>
            <a:ext cx="541800" cy="574626"/>
            <a:chOff x="0" y="0"/>
            <a:chExt cx="722400" cy="766168"/>
          </a:xfrm>
        </p:grpSpPr>
        <p:sp>
          <p:nvSpPr>
            <p:cNvPr name="Freeform 43" id="43"/>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6"/>
              <a:stretch>
                <a:fillRect l="-3029" t="0" r="-3032" b="3"/>
              </a:stretch>
            </a:blipFill>
          </p:spPr>
        </p:sp>
      </p:grpSp>
      <p:grpSp>
        <p:nvGrpSpPr>
          <p:cNvPr name="Group 44" id="44"/>
          <p:cNvGrpSpPr/>
          <p:nvPr/>
        </p:nvGrpSpPr>
        <p:grpSpPr>
          <a:xfrm rot="0">
            <a:off x="8149968" y="40167"/>
            <a:ext cx="2371154" cy="1030224"/>
            <a:chOff x="0" y="0"/>
            <a:chExt cx="3161538" cy="1373632"/>
          </a:xfrm>
        </p:grpSpPr>
        <p:sp>
          <p:nvSpPr>
            <p:cNvPr name="Freeform 45" id="45"/>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grpSp>
        <p:nvGrpSpPr>
          <p:cNvPr name="Group 46" id="46"/>
          <p:cNvGrpSpPr/>
          <p:nvPr/>
        </p:nvGrpSpPr>
        <p:grpSpPr>
          <a:xfrm rot="0">
            <a:off x="7796969" y="-84037"/>
            <a:ext cx="2654499" cy="1196404"/>
            <a:chOff x="0" y="0"/>
            <a:chExt cx="3480178" cy="1568544"/>
          </a:xfrm>
        </p:grpSpPr>
        <p:sp>
          <p:nvSpPr>
            <p:cNvPr name="Freeform 47" id="47"/>
            <p:cNvSpPr/>
            <p:nvPr/>
          </p:nvSpPr>
          <p:spPr>
            <a:xfrm flipH="false" flipV="false" rot="0">
              <a:off x="0" y="0"/>
              <a:ext cx="3480178" cy="1568544"/>
            </a:xfrm>
            <a:custGeom>
              <a:avLst/>
              <a:gdLst/>
              <a:ahLst/>
              <a:cxnLst/>
              <a:rect r="r" b="b" t="t" l="l"/>
              <a:pathLst>
                <a:path h="1568544" w="3480178">
                  <a:moveTo>
                    <a:pt x="0" y="0"/>
                  </a:moveTo>
                  <a:lnTo>
                    <a:pt x="3480178" y="0"/>
                  </a:lnTo>
                  <a:lnTo>
                    <a:pt x="3480178" y="1568544"/>
                  </a:lnTo>
                  <a:lnTo>
                    <a:pt x="0" y="1568544"/>
                  </a:lnTo>
                  <a:close/>
                </a:path>
              </a:pathLst>
            </a:custGeom>
            <a:solidFill>
              <a:srgbClr val="004AAD"/>
            </a:solidFill>
          </p:spPr>
        </p:sp>
      </p:grpSp>
      <p:sp>
        <p:nvSpPr>
          <p:cNvPr name="TextBox 48" id="48"/>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49" id="49"/>
          <p:cNvGrpSpPr/>
          <p:nvPr/>
        </p:nvGrpSpPr>
        <p:grpSpPr>
          <a:xfrm rot="0">
            <a:off x="14126518" y="-6033"/>
            <a:ext cx="4161482" cy="1122616"/>
            <a:chOff x="0" y="0"/>
            <a:chExt cx="5548642" cy="1496822"/>
          </a:xfrm>
        </p:grpSpPr>
        <p:sp>
          <p:nvSpPr>
            <p:cNvPr name="Freeform 50" id="50"/>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51" id="51"/>
          <p:cNvGrpSpPr/>
          <p:nvPr/>
        </p:nvGrpSpPr>
        <p:grpSpPr>
          <a:xfrm rot="0">
            <a:off x="10927718" y="-31233"/>
            <a:ext cx="2991040" cy="1122616"/>
            <a:chOff x="0" y="0"/>
            <a:chExt cx="3988054" cy="1496822"/>
          </a:xfrm>
        </p:grpSpPr>
        <p:sp>
          <p:nvSpPr>
            <p:cNvPr name="Freeform 52" id="52"/>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53" id="53"/>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54" id="54"/>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grpSp>
        <p:nvGrpSpPr>
          <p:cNvPr name="Group 55" id="55"/>
          <p:cNvGrpSpPr/>
          <p:nvPr/>
        </p:nvGrpSpPr>
        <p:grpSpPr>
          <a:xfrm rot="0">
            <a:off x="12463061" y="162201"/>
            <a:ext cx="741964" cy="786890"/>
            <a:chOff x="0" y="0"/>
            <a:chExt cx="989285" cy="1049187"/>
          </a:xfrm>
        </p:grpSpPr>
        <p:sp>
          <p:nvSpPr>
            <p:cNvPr name="Freeform 56" id="56"/>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7"/>
              <a:stretch>
                <a:fillRect l="-3027" t="0" r="-3022" b="-3"/>
              </a:stretch>
            </a:blipFill>
          </p:spPr>
        </p:sp>
      </p:grpSp>
      <p:grpSp>
        <p:nvGrpSpPr>
          <p:cNvPr name="Group 57" id="57"/>
          <p:cNvGrpSpPr/>
          <p:nvPr/>
        </p:nvGrpSpPr>
        <p:grpSpPr>
          <a:xfrm rot="0">
            <a:off x="15233209" y="62353"/>
            <a:ext cx="846650" cy="923618"/>
            <a:chOff x="0" y="0"/>
            <a:chExt cx="1128867" cy="1231491"/>
          </a:xfrm>
        </p:grpSpPr>
        <p:sp>
          <p:nvSpPr>
            <p:cNvPr name="Freeform 58" id="58"/>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grpSp>
        <p:nvGrpSpPr>
          <p:cNvPr name="Group 59" id="59"/>
          <p:cNvGrpSpPr/>
          <p:nvPr/>
        </p:nvGrpSpPr>
        <p:grpSpPr>
          <a:xfrm rot="0">
            <a:off x="9366694" y="119325"/>
            <a:ext cx="846650" cy="846650"/>
            <a:chOff x="0" y="0"/>
            <a:chExt cx="1128867" cy="1128867"/>
          </a:xfrm>
        </p:grpSpPr>
        <p:sp>
          <p:nvSpPr>
            <p:cNvPr name="Freeform 60" id="60"/>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8"/>
              <a:stretch>
                <a:fillRect l="0" t="0" r="3" b="3"/>
              </a:stretch>
            </a:blipFill>
          </p:spPr>
        </p:sp>
      </p:grpSp>
      <p:sp>
        <p:nvSpPr>
          <p:cNvPr name="TextBox 61" id="61"/>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Freeform 62" id="62"/>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63" id="63"/>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64" id="64"/>
          <p:cNvGrpSpPr/>
          <p:nvPr/>
        </p:nvGrpSpPr>
        <p:grpSpPr>
          <a:xfrm rot="0">
            <a:off x="7816751" y="991169"/>
            <a:ext cx="2654499" cy="121198"/>
            <a:chOff x="0" y="0"/>
            <a:chExt cx="3931229" cy="179490"/>
          </a:xfrm>
        </p:grpSpPr>
        <p:sp>
          <p:nvSpPr>
            <p:cNvPr name="Freeform 65" id="65"/>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1901" y="1267669"/>
            <a:ext cx="16206316" cy="8283338"/>
            <a:chOff x="0" y="0"/>
            <a:chExt cx="21608422" cy="11044451"/>
          </a:xfrm>
        </p:grpSpPr>
        <p:sp>
          <p:nvSpPr>
            <p:cNvPr name="Freeform 3" id="3"/>
            <p:cNvSpPr/>
            <p:nvPr/>
          </p:nvSpPr>
          <p:spPr>
            <a:xfrm flipH="false" flipV="false" rot="0">
              <a:off x="0" y="0"/>
              <a:ext cx="21608414" cy="11044428"/>
            </a:xfrm>
            <a:custGeom>
              <a:avLst/>
              <a:gdLst/>
              <a:ahLst/>
              <a:cxnLst/>
              <a:rect r="r" b="b" t="t" l="l"/>
              <a:pathLst>
                <a:path h="11044428" w="21608414">
                  <a:moveTo>
                    <a:pt x="0" y="0"/>
                  </a:moveTo>
                  <a:lnTo>
                    <a:pt x="21608414" y="0"/>
                  </a:lnTo>
                  <a:lnTo>
                    <a:pt x="21608414" y="11044428"/>
                  </a:lnTo>
                  <a:lnTo>
                    <a:pt x="0" y="11044428"/>
                  </a:lnTo>
                  <a:close/>
                </a:path>
              </a:pathLst>
            </a:custGeom>
            <a:solidFill>
              <a:srgbClr val="EFEFEF"/>
            </a:solidFill>
          </p:spPr>
        </p:sp>
      </p:grpSp>
      <p:grpSp>
        <p:nvGrpSpPr>
          <p:cNvPr name="Group 4" id="4"/>
          <p:cNvGrpSpPr/>
          <p:nvPr/>
        </p:nvGrpSpPr>
        <p:grpSpPr>
          <a:xfrm rot="0">
            <a:off x="7212797" y="2168168"/>
            <a:ext cx="9845421" cy="150545"/>
            <a:chOff x="0" y="0"/>
            <a:chExt cx="13127228" cy="200726"/>
          </a:xfrm>
        </p:grpSpPr>
        <p:sp>
          <p:nvSpPr>
            <p:cNvPr name="Freeform 5" id="5"/>
            <p:cNvSpPr/>
            <p:nvPr/>
          </p:nvSpPr>
          <p:spPr>
            <a:xfrm flipH="false" flipV="false" rot="0">
              <a:off x="0" y="0"/>
              <a:ext cx="13127228" cy="200787"/>
            </a:xfrm>
            <a:custGeom>
              <a:avLst/>
              <a:gdLst/>
              <a:ahLst/>
              <a:cxnLst/>
              <a:rect r="r" b="b" t="t" l="l"/>
              <a:pathLst>
                <a:path h="200787" w="13127228">
                  <a:moveTo>
                    <a:pt x="0" y="0"/>
                  </a:moveTo>
                  <a:lnTo>
                    <a:pt x="13127228" y="0"/>
                  </a:lnTo>
                  <a:lnTo>
                    <a:pt x="13127228" y="200787"/>
                  </a:lnTo>
                  <a:lnTo>
                    <a:pt x="0" y="200787"/>
                  </a:lnTo>
                  <a:close/>
                </a:path>
              </a:pathLst>
            </a:custGeom>
            <a:solidFill>
              <a:srgbClr val="004AAD"/>
            </a:solidFill>
          </p:spPr>
        </p:sp>
      </p:grpSp>
      <p:sp>
        <p:nvSpPr>
          <p:cNvPr name="Freeform 6" id="6"/>
          <p:cNvSpPr/>
          <p:nvPr/>
        </p:nvSpPr>
        <p:spPr>
          <a:xfrm flipH="false" flipV="false" rot="0">
            <a:off x="1658941" y="2168168"/>
            <a:ext cx="7939612" cy="6878790"/>
          </a:xfrm>
          <a:custGeom>
            <a:avLst/>
            <a:gdLst/>
            <a:ahLst/>
            <a:cxnLst/>
            <a:rect r="r" b="b" t="t" l="l"/>
            <a:pathLst>
              <a:path h="6878790" w="7939612">
                <a:moveTo>
                  <a:pt x="0" y="0"/>
                </a:moveTo>
                <a:lnTo>
                  <a:pt x="7939611" y="0"/>
                </a:lnTo>
                <a:lnTo>
                  <a:pt x="7939611" y="6878790"/>
                </a:lnTo>
                <a:lnTo>
                  <a:pt x="0" y="6878790"/>
                </a:lnTo>
                <a:lnTo>
                  <a:pt x="0" y="0"/>
                </a:lnTo>
                <a:close/>
              </a:path>
            </a:pathLst>
          </a:custGeom>
          <a:blipFill>
            <a:blip r:embed="rId2"/>
            <a:stretch>
              <a:fillRect l="0" t="-993" r="0" b="0"/>
            </a:stretch>
          </a:blipFill>
        </p:spPr>
      </p:sp>
      <p:sp>
        <p:nvSpPr>
          <p:cNvPr name="TextBox 7" id="7"/>
          <p:cNvSpPr txBox="true"/>
          <p:nvPr/>
        </p:nvSpPr>
        <p:spPr>
          <a:xfrm rot="0">
            <a:off x="9976558" y="4199683"/>
            <a:ext cx="7104686" cy="2681958"/>
          </a:xfrm>
          <a:prstGeom prst="rect">
            <a:avLst/>
          </a:prstGeom>
        </p:spPr>
        <p:txBody>
          <a:bodyPr anchor="t" rtlCol="false" tIns="0" lIns="0" bIns="0" rIns="0">
            <a:spAutoFit/>
          </a:bodyPr>
          <a:lstStyle/>
          <a:p>
            <a:pPr algn="l" marL="630462" indent="-315231" lvl="1">
              <a:lnSpc>
                <a:spcPts val="3504"/>
              </a:lnSpc>
              <a:spcBef>
                <a:spcPct val="0"/>
              </a:spcBef>
              <a:buFont typeface="Arial"/>
              <a:buChar char="•"/>
            </a:pPr>
            <a:r>
              <a:rPr lang="en-US" sz="2920" strike="noStrike" u="none">
                <a:solidFill>
                  <a:srgbClr val="000000"/>
                </a:solidFill>
                <a:latin typeface="Poppins"/>
                <a:ea typeface="Poppins"/>
                <a:cs typeface="Poppins"/>
                <a:sym typeface="Poppins"/>
              </a:rPr>
              <a:t>Also, year 2020 and 2021, had the least number of flights with flight operations being dormant for most parts of the year, hence the least load on airports and thus, less average delay.</a:t>
            </a:r>
          </a:p>
        </p:txBody>
      </p:sp>
      <p:grpSp>
        <p:nvGrpSpPr>
          <p:cNvPr name="Group 8" id="8"/>
          <p:cNvGrpSpPr/>
          <p:nvPr/>
        </p:nvGrpSpPr>
        <p:grpSpPr>
          <a:xfrm rot="0">
            <a:off x="0" y="1055394"/>
            <a:ext cx="4822222" cy="139146"/>
            <a:chOff x="0" y="0"/>
            <a:chExt cx="6429629" cy="185528"/>
          </a:xfrm>
        </p:grpSpPr>
        <p:sp>
          <p:nvSpPr>
            <p:cNvPr name="Freeform 9" id="9"/>
            <p:cNvSpPr/>
            <p:nvPr/>
          </p:nvSpPr>
          <p:spPr>
            <a:xfrm flipH="false" flipV="false" rot="0">
              <a:off x="0" y="0"/>
              <a:ext cx="6429629" cy="185547"/>
            </a:xfrm>
            <a:custGeom>
              <a:avLst/>
              <a:gdLst/>
              <a:ahLst/>
              <a:cxnLst/>
              <a:rect r="r" b="b" t="t" l="l"/>
              <a:pathLst>
                <a:path h="185547" w="6429629">
                  <a:moveTo>
                    <a:pt x="0" y="0"/>
                  </a:moveTo>
                  <a:lnTo>
                    <a:pt x="6429629" y="0"/>
                  </a:lnTo>
                  <a:lnTo>
                    <a:pt x="6429629" y="185547"/>
                  </a:lnTo>
                  <a:lnTo>
                    <a:pt x="0" y="185547"/>
                  </a:lnTo>
                  <a:close/>
                </a:path>
              </a:pathLst>
            </a:custGeom>
            <a:solidFill>
              <a:srgbClr val="012050"/>
            </a:solidFill>
          </p:spPr>
        </p:sp>
      </p:grpSp>
      <p:grpSp>
        <p:nvGrpSpPr>
          <p:cNvPr name="Group 10" id="10"/>
          <p:cNvGrpSpPr/>
          <p:nvPr/>
        </p:nvGrpSpPr>
        <p:grpSpPr>
          <a:xfrm rot="0">
            <a:off x="2248149" y="1060142"/>
            <a:ext cx="3094768" cy="134398"/>
            <a:chOff x="0" y="0"/>
            <a:chExt cx="4126357" cy="179197"/>
          </a:xfrm>
        </p:grpSpPr>
        <p:sp>
          <p:nvSpPr>
            <p:cNvPr name="Freeform 11" id="11"/>
            <p:cNvSpPr/>
            <p:nvPr/>
          </p:nvSpPr>
          <p:spPr>
            <a:xfrm flipH="false" flipV="false" rot="0">
              <a:off x="0" y="0"/>
              <a:ext cx="4126357" cy="179197"/>
            </a:xfrm>
            <a:custGeom>
              <a:avLst/>
              <a:gdLst/>
              <a:ahLst/>
              <a:cxnLst/>
              <a:rect r="r" b="b" t="t" l="l"/>
              <a:pathLst>
                <a:path h="179197" w="4126357">
                  <a:moveTo>
                    <a:pt x="0" y="0"/>
                  </a:moveTo>
                  <a:lnTo>
                    <a:pt x="4126357" y="0"/>
                  </a:lnTo>
                  <a:lnTo>
                    <a:pt x="4126357" y="179197"/>
                  </a:lnTo>
                  <a:lnTo>
                    <a:pt x="0" y="179197"/>
                  </a:lnTo>
                  <a:close/>
                </a:path>
              </a:pathLst>
            </a:custGeom>
            <a:solidFill>
              <a:srgbClr val="004AAD"/>
            </a:solidFill>
          </p:spPr>
        </p:sp>
      </p:grpSp>
      <p:grpSp>
        <p:nvGrpSpPr>
          <p:cNvPr name="Group 12" id="12"/>
          <p:cNvGrpSpPr/>
          <p:nvPr/>
        </p:nvGrpSpPr>
        <p:grpSpPr>
          <a:xfrm rot="0">
            <a:off x="15296900" y="2350"/>
            <a:ext cx="2991040" cy="1122616"/>
            <a:chOff x="0" y="0"/>
            <a:chExt cx="3988054" cy="1496822"/>
          </a:xfrm>
        </p:grpSpPr>
        <p:sp>
          <p:nvSpPr>
            <p:cNvPr name="Freeform 13" id="13"/>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grpSp>
        <p:nvGrpSpPr>
          <p:cNvPr name="Group 14" id="14"/>
          <p:cNvGrpSpPr/>
          <p:nvPr/>
        </p:nvGrpSpPr>
        <p:grpSpPr>
          <a:xfrm rot="0">
            <a:off x="17300800" y="101834"/>
            <a:ext cx="846650" cy="923618"/>
            <a:chOff x="0" y="0"/>
            <a:chExt cx="1128867" cy="1231491"/>
          </a:xfrm>
        </p:grpSpPr>
        <p:sp>
          <p:nvSpPr>
            <p:cNvPr name="Freeform 15" id="15"/>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sp>
        <p:nvSpPr>
          <p:cNvPr name="Freeform 16" id="16"/>
          <p:cNvSpPr/>
          <p:nvPr/>
        </p:nvSpPr>
        <p:spPr>
          <a:xfrm flipH="false" flipV="false" rot="0">
            <a:off x="10210330" y="-87961"/>
            <a:ext cx="8087142" cy="1113267"/>
          </a:xfrm>
          <a:custGeom>
            <a:avLst/>
            <a:gdLst/>
            <a:ahLst/>
            <a:cxnLst/>
            <a:rect r="r" b="b" t="t" l="l"/>
            <a:pathLst>
              <a:path h="1113267" w="8087142">
                <a:moveTo>
                  <a:pt x="0" y="0"/>
                </a:moveTo>
                <a:lnTo>
                  <a:pt x="8087142" y="0"/>
                </a:lnTo>
                <a:lnTo>
                  <a:pt x="8087142" y="1113267"/>
                </a:lnTo>
                <a:lnTo>
                  <a:pt x="0" y="1113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7575381" y="-37814"/>
            <a:ext cx="2691657" cy="1070680"/>
            <a:chOff x="0" y="0"/>
            <a:chExt cx="3588875" cy="1427574"/>
          </a:xfrm>
        </p:grpSpPr>
        <p:sp>
          <p:nvSpPr>
            <p:cNvPr name="Freeform 18" id="18"/>
            <p:cNvSpPr/>
            <p:nvPr/>
          </p:nvSpPr>
          <p:spPr>
            <a:xfrm flipH="false" flipV="false" rot="0">
              <a:off x="0" y="0"/>
              <a:ext cx="3588893" cy="1427607"/>
            </a:xfrm>
            <a:custGeom>
              <a:avLst/>
              <a:gdLst/>
              <a:ahLst/>
              <a:cxnLst/>
              <a:rect r="r" b="b" t="t" l="l"/>
              <a:pathLst>
                <a:path h="1427607" w="3588893">
                  <a:moveTo>
                    <a:pt x="0" y="0"/>
                  </a:moveTo>
                  <a:lnTo>
                    <a:pt x="3588893" y="0"/>
                  </a:lnTo>
                  <a:lnTo>
                    <a:pt x="3588893" y="1427607"/>
                  </a:lnTo>
                  <a:lnTo>
                    <a:pt x="0" y="1427607"/>
                  </a:lnTo>
                  <a:close/>
                </a:path>
              </a:pathLst>
            </a:custGeom>
            <a:solidFill>
              <a:srgbClr val="38B6FF"/>
            </a:solidFill>
          </p:spPr>
        </p:sp>
      </p:grpSp>
      <p:grpSp>
        <p:nvGrpSpPr>
          <p:cNvPr name="Group 19" id="19"/>
          <p:cNvGrpSpPr/>
          <p:nvPr/>
        </p:nvGrpSpPr>
        <p:grpSpPr>
          <a:xfrm rot="0">
            <a:off x="9544965" y="261670"/>
            <a:ext cx="487569" cy="517110"/>
            <a:chOff x="0" y="0"/>
            <a:chExt cx="650092" cy="689480"/>
          </a:xfrm>
        </p:grpSpPr>
        <p:sp>
          <p:nvSpPr>
            <p:cNvPr name="Freeform 20" id="20"/>
            <p:cNvSpPr/>
            <p:nvPr/>
          </p:nvSpPr>
          <p:spPr>
            <a:xfrm flipH="false" flipV="false" rot="0">
              <a:off x="0" y="0"/>
              <a:ext cx="650113" cy="689483"/>
            </a:xfrm>
            <a:custGeom>
              <a:avLst/>
              <a:gdLst/>
              <a:ahLst/>
              <a:cxnLst/>
              <a:rect r="r" b="b" t="t" l="l"/>
              <a:pathLst>
                <a:path h="689483" w="650113">
                  <a:moveTo>
                    <a:pt x="0" y="0"/>
                  </a:moveTo>
                  <a:lnTo>
                    <a:pt x="650113" y="0"/>
                  </a:lnTo>
                  <a:lnTo>
                    <a:pt x="650113" y="689483"/>
                  </a:lnTo>
                  <a:lnTo>
                    <a:pt x="0" y="689483"/>
                  </a:lnTo>
                  <a:lnTo>
                    <a:pt x="0" y="0"/>
                  </a:lnTo>
                  <a:close/>
                </a:path>
              </a:pathLst>
            </a:custGeom>
            <a:blipFill>
              <a:blip r:embed="rId6"/>
              <a:stretch>
                <a:fillRect l="-3029" t="0" r="-3026" b="0"/>
              </a:stretch>
            </a:blipFill>
          </p:spPr>
        </p:sp>
      </p:grpSp>
      <p:grpSp>
        <p:nvGrpSpPr>
          <p:cNvPr name="Group 21" id="21"/>
          <p:cNvGrpSpPr/>
          <p:nvPr/>
        </p:nvGrpSpPr>
        <p:grpSpPr>
          <a:xfrm rot="0">
            <a:off x="10227102" y="-398916"/>
            <a:ext cx="2320180" cy="1424275"/>
            <a:chOff x="0" y="0"/>
            <a:chExt cx="3093573" cy="1899034"/>
          </a:xfrm>
        </p:grpSpPr>
        <p:sp>
          <p:nvSpPr>
            <p:cNvPr name="Freeform 22" id="22"/>
            <p:cNvSpPr/>
            <p:nvPr/>
          </p:nvSpPr>
          <p:spPr>
            <a:xfrm flipH="false" flipV="false" rot="0">
              <a:off x="0" y="0"/>
              <a:ext cx="3093593" cy="1899031"/>
            </a:xfrm>
            <a:custGeom>
              <a:avLst/>
              <a:gdLst/>
              <a:ahLst/>
              <a:cxnLst/>
              <a:rect r="r" b="b" t="t" l="l"/>
              <a:pathLst>
                <a:path h="1899031" w="3093593">
                  <a:moveTo>
                    <a:pt x="0" y="0"/>
                  </a:moveTo>
                  <a:lnTo>
                    <a:pt x="3093593" y="0"/>
                  </a:lnTo>
                  <a:lnTo>
                    <a:pt x="3093593" y="1899031"/>
                  </a:lnTo>
                  <a:lnTo>
                    <a:pt x="0" y="1899031"/>
                  </a:lnTo>
                  <a:close/>
                </a:path>
              </a:pathLst>
            </a:custGeom>
            <a:solidFill>
              <a:srgbClr val="004AAD"/>
            </a:solidFill>
          </p:spPr>
        </p:sp>
      </p:grpSp>
      <p:sp>
        <p:nvSpPr>
          <p:cNvPr name="TextBox 23" id="23"/>
          <p:cNvSpPr txBox="true"/>
          <p:nvPr/>
        </p:nvSpPr>
        <p:spPr>
          <a:xfrm rot="0">
            <a:off x="10141240" y="385686"/>
            <a:ext cx="1846743" cy="273343"/>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EDA</a:t>
            </a:r>
          </a:p>
        </p:txBody>
      </p:sp>
      <p:grpSp>
        <p:nvGrpSpPr>
          <p:cNvPr name="Group 24" id="24"/>
          <p:cNvGrpSpPr/>
          <p:nvPr/>
        </p:nvGrpSpPr>
        <p:grpSpPr>
          <a:xfrm rot="0">
            <a:off x="15597237" y="15101"/>
            <a:ext cx="2691657" cy="1010250"/>
            <a:chOff x="0" y="0"/>
            <a:chExt cx="3588875" cy="1347000"/>
          </a:xfrm>
        </p:grpSpPr>
        <p:sp>
          <p:nvSpPr>
            <p:cNvPr name="Freeform 25" id="25"/>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6" id="26"/>
          <p:cNvSpPr txBox="true"/>
          <p:nvPr/>
        </p:nvSpPr>
        <p:spPr>
          <a:xfrm rot="0">
            <a:off x="15397076" y="265684"/>
            <a:ext cx="2120494"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FORECASTING </a:t>
            </a:r>
          </a:p>
          <a:p>
            <a:pPr algn="ctr">
              <a:lnSpc>
                <a:spcPts val="1942"/>
              </a:lnSpc>
            </a:pPr>
            <a:r>
              <a:rPr lang="en-US" sz="1618" b="true">
                <a:solidFill>
                  <a:srgbClr val="000000"/>
                </a:solidFill>
                <a:latin typeface="Arimo Bold"/>
                <a:ea typeface="Arimo Bold"/>
                <a:cs typeface="Arimo Bold"/>
                <a:sym typeface="Arimo Bold"/>
              </a:rPr>
              <a:t>MODEL</a:t>
            </a:r>
          </a:p>
        </p:txBody>
      </p:sp>
      <p:grpSp>
        <p:nvGrpSpPr>
          <p:cNvPr name="Group 27" id="27"/>
          <p:cNvGrpSpPr/>
          <p:nvPr/>
        </p:nvGrpSpPr>
        <p:grpSpPr>
          <a:xfrm rot="0">
            <a:off x="12718617" y="-7577"/>
            <a:ext cx="2691657" cy="1010250"/>
            <a:chOff x="0" y="0"/>
            <a:chExt cx="3588875" cy="1347000"/>
          </a:xfrm>
        </p:grpSpPr>
        <p:sp>
          <p:nvSpPr>
            <p:cNvPr name="Freeform 28" id="28"/>
            <p:cNvSpPr/>
            <p:nvPr/>
          </p:nvSpPr>
          <p:spPr>
            <a:xfrm flipH="false" flipV="false" rot="0">
              <a:off x="0" y="0"/>
              <a:ext cx="3588893" cy="1346962"/>
            </a:xfrm>
            <a:custGeom>
              <a:avLst/>
              <a:gdLst/>
              <a:ahLst/>
              <a:cxnLst/>
              <a:rect r="r" b="b" t="t" l="l"/>
              <a:pathLst>
                <a:path h="1346962" w="3588893">
                  <a:moveTo>
                    <a:pt x="0" y="0"/>
                  </a:moveTo>
                  <a:lnTo>
                    <a:pt x="3588893" y="0"/>
                  </a:lnTo>
                  <a:lnTo>
                    <a:pt x="3588893" y="1346962"/>
                  </a:lnTo>
                  <a:lnTo>
                    <a:pt x="0" y="1346962"/>
                  </a:lnTo>
                  <a:close/>
                </a:path>
              </a:pathLst>
            </a:custGeom>
            <a:solidFill>
              <a:srgbClr val="38B6FF"/>
            </a:solidFill>
          </p:spPr>
        </p:sp>
      </p:grpSp>
      <p:sp>
        <p:nvSpPr>
          <p:cNvPr name="TextBox 29" id="29"/>
          <p:cNvSpPr txBox="true"/>
          <p:nvPr/>
        </p:nvSpPr>
        <p:spPr>
          <a:xfrm rot="0">
            <a:off x="12910388"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PRE-</a:t>
            </a:r>
          </a:p>
          <a:p>
            <a:pPr algn="ctr">
              <a:lnSpc>
                <a:spcPts val="1942"/>
              </a:lnSpc>
            </a:pPr>
            <a:r>
              <a:rPr lang="en-US" sz="1618" b="true">
                <a:solidFill>
                  <a:srgbClr val="000000"/>
                </a:solidFill>
                <a:latin typeface="Arimo Bold"/>
                <a:ea typeface="Arimo Bold"/>
                <a:cs typeface="Arimo Bold"/>
                <a:sym typeface="Arimo Bold"/>
              </a:rPr>
              <a:t>PROCESSING</a:t>
            </a:r>
          </a:p>
        </p:txBody>
      </p:sp>
      <p:grpSp>
        <p:nvGrpSpPr>
          <p:cNvPr name="Group 30" id="30"/>
          <p:cNvGrpSpPr/>
          <p:nvPr/>
        </p:nvGrpSpPr>
        <p:grpSpPr>
          <a:xfrm rot="0">
            <a:off x="14697300" y="184952"/>
            <a:ext cx="667698" cy="708128"/>
            <a:chOff x="0" y="0"/>
            <a:chExt cx="890264" cy="944170"/>
          </a:xfrm>
        </p:grpSpPr>
        <p:sp>
          <p:nvSpPr>
            <p:cNvPr name="Freeform 31" id="31"/>
            <p:cNvSpPr/>
            <p:nvPr/>
          </p:nvSpPr>
          <p:spPr>
            <a:xfrm flipH="false" flipV="false" rot="0">
              <a:off x="0" y="0"/>
              <a:ext cx="890270" cy="944118"/>
            </a:xfrm>
            <a:custGeom>
              <a:avLst/>
              <a:gdLst/>
              <a:ahLst/>
              <a:cxnLst/>
              <a:rect r="r" b="b" t="t" l="l"/>
              <a:pathLst>
                <a:path h="944118" w="890270">
                  <a:moveTo>
                    <a:pt x="0" y="0"/>
                  </a:moveTo>
                  <a:lnTo>
                    <a:pt x="890270" y="0"/>
                  </a:lnTo>
                  <a:lnTo>
                    <a:pt x="890270" y="944118"/>
                  </a:lnTo>
                  <a:lnTo>
                    <a:pt x="0" y="944118"/>
                  </a:lnTo>
                  <a:lnTo>
                    <a:pt x="0" y="0"/>
                  </a:lnTo>
                  <a:close/>
                </a:path>
              </a:pathLst>
            </a:custGeom>
            <a:blipFill>
              <a:blip r:embed="rId7"/>
              <a:stretch>
                <a:fillRect l="-3027" t="0" r="-3026" b="-5"/>
              </a:stretch>
            </a:blipFill>
          </p:spPr>
        </p:sp>
      </p:grpSp>
      <p:grpSp>
        <p:nvGrpSpPr>
          <p:cNvPr name="Group 32" id="32"/>
          <p:cNvGrpSpPr/>
          <p:nvPr/>
        </p:nvGrpSpPr>
        <p:grpSpPr>
          <a:xfrm rot="0">
            <a:off x="17400561" y="104627"/>
            <a:ext cx="761906" cy="831170"/>
            <a:chOff x="0" y="0"/>
            <a:chExt cx="1015875" cy="1108227"/>
          </a:xfrm>
        </p:grpSpPr>
        <p:sp>
          <p:nvSpPr>
            <p:cNvPr name="Freeform 33" id="33"/>
            <p:cNvSpPr/>
            <p:nvPr/>
          </p:nvSpPr>
          <p:spPr>
            <a:xfrm flipH="false" flipV="false" rot="0">
              <a:off x="0" y="0"/>
              <a:ext cx="1015873" cy="1108202"/>
            </a:xfrm>
            <a:custGeom>
              <a:avLst/>
              <a:gdLst/>
              <a:ahLst/>
              <a:cxnLst/>
              <a:rect r="r" b="b" t="t" l="l"/>
              <a:pathLst>
                <a:path h="1108202" w="1015873">
                  <a:moveTo>
                    <a:pt x="0" y="0"/>
                  </a:moveTo>
                  <a:lnTo>
                    <a:pt x="1015873" y="0"/>
                  </a:lnTo>
                  <a:lnTo>
                    <a:pt x="1015873" y="1108202"/>
                  </a:lnTo>
                  <a:lnTo>
                    <a:pt x="0" y="1108202"/>
                  </a:lnTo>
                  <a:lnTo>
                    <a:pt x="0" y="0"/>
                  </a:lnTo>
                  <a:close/>
                </a:path>
              </a:pathLst>
            </a:custGeom>
            <a:blipFill>
              <a:blip r:embed="rId3"/>
              <a:stretch>
                <a:fillRect l="-216" t="0" r="-216" b="-2"/>
              </a:stretch>
            </a:blipFill>
          </p:spPr>
        </p:sp>
      </p:grpSp>
      <p:grpSp>
        <p:nvGrpSpPr>
          <p:cNvPr name="Group 34" id="34"/>
          <p:cNvGrpSpPr/>
          <p:nvPr/>
        </p:nvGrpSpPr>
        <p:grpSpPr>
          <a:xfrm rot="0">
            <a:off x="11586794" y="104627"/>
            <a:ext cx="761906" cy="761906"/>
            <a:chOff x="0" y="0"/>
            <a:chExt cx="1015875" cy="1015875"/>
          </a:xfrm>
        </p:grpSpPr>
        <p:sp>
          <p:nvSpPr>
            <p:cNvPr name="Freeform 35" id="35"/>
            <p:cNvSpPr/>
            <p:nvPr/>
          </p:nvSpPr>
          <p:spPr>
            <a:xfrm flipH="false" flipV="false" rot="0">
              <a:off x="0" y="0"/>
              <a:ext cx="1015873" cy="1015873"/>
            </a:xfrm>
            <a:custGeom>
              <a:avLst/>
              <a:gdLst/>
              <a:ahLst/>
              <a:cxnLst/>
              <a:rect r="r" b="b" t="t" l="l"/>
              <a:pathLst>
                <a:path h="1015873" w="1015873">
                  <a:moveTo>
                    <a:pt x="0" y="0"/>
                  </a:moveTo>
                  <a:lnTo>
                    <a:pt x="1015873" y="0"/>
                  </a:lnTo>
                  <a:lnTo>
                    <a:pt x="1015873" y="1015873"/>
                  </a:lnTo>
                  <a:lnTo>
                    <a:pt x="0" y="1015873"/>
                  </a:lnTo>
                  <a:lnTo>
                    <a:pt x="0" y="0"/>
                  </a:lnTo>
                  <a:close/>
                </a:path>
              </a:pathLst>
            </a:custGeom>
            <a:blipFill>
              <a:blip r:embed="rId8"/>
              <a:stretch>
                <a:fillRect l="0" t="0" r="0" b="0"/>
              </a:stretch>
            </a:blipFill>
          </p:spPr>
        </p:sp>
      </p:grpSp>
      <p:grpSp>
        <p:nvGrpSpPr>
          <p:cNvPr name="Group 36" id="36"/>
          <p:cNvGrpSpPr/>
          <p:nvPr/>
        </p:nvGrpSpPr>
        <p:grpSpPr>
          <a:xfrm rot="0">
            <a:off x="5342917" y="-5662"/>
            <a:ext cx="4161482" cy="1122616"/>
            <a:chOff x="0" y="0"/>
            <a:chExt cx="5548642" cy="1496822"/>
          </a:xfrm>
        </p:grpSpPr>
        <p:sp>
          <p:nvSpPr>
            <p:cNvPr name="Freeform 37" id="37"/>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sp>
        <p:nvSpPr>
          <p:cNvPr name="TextBox 38" id="38"/>
          <p:cNvSpPr txBox="true"/>
          <p:nvPr/>
        </p:nvSpPr>
        <p:spPr>
          <a:xfrm rot="0">
            <a:off x="7657655" y="246875"/>
            <a:ext cx="1846743" cy="513348"/>
          </a:xfrm>
          <a:prstGeom prst="rect">
            <a:avLst/>
          </a:prstGeom>
        </p:spPr>
        <p:txBody>
          <a:bodyPr anchor="t" rtlCol="false" tIns="0" lIns="0" bIns="0" rIns="0">
            <a:spAutoFit/>
          </a:bodyPr>
          <a:lstStyle/>
          <a:p>
            <a:pPr algn="ctr">
              <a:lnSpc>
                <a:spcPts val="1942"/>
              </a:lnSpc>
            </a:pPr>
            <a:r>
              <a:rPr lang="en-US" sz="1618" b="true">
                <a:solidFill>
                  <a:srgbClr val="000000"/>
                </a:solidFill>
                <a:latin typeface="Arimo Bold"/>
                <a:ea typeface="Arimo Bold"/>
                <a:cs typeface="Arimo Bold"/>
                <a:sym typeface="Arimo Bold"/>
              </a:rPr>
              <a:t>DATA EXTRACTION</a:t>
            </a:r>
          </a:p>
        </p:txBody>
      </p:sp>
      <p:sp>
        <p:nvSpPr>
          <p:cNvPr name="TextBox 39" id="39"/>
          <p:cNvSpPr txBox="true"/>
          <p:nvPr/>
        </p:nvSpPr>
        <p:spPr>
          <a:xfrm rot="0">
            <a:off x="67923" y="-75808"/>
            <a:ext cx="5560823" cy="1188175"/>
          </a:xfrm>
          <a:prstGeom prst="rect">
            <a:avLst/>
          </a:prstGeom>
        </p:spPr>
        <p:txBody>
          <a:bodyPr anchor="t" rtlCol="false" tIns="0" lIns="0" bIns="0" rIns="0">
            <a:spAutoFit/>
          </a:bodyPr>
          <a:lstStyle/>
          <a:p>
            <a:pPr algn="l">
              <a:lnSpc>
                <a:spcPts val="3223"/>
              </a:lnSpc>
            </a:pPr>
          </a:p>
          <a:p>
            <a:pPr algn="l">
              <a:lnSpc>
                <a:spcPts val="2994"/>
              </a:lnSpc>
            </a:pPr>
            <a:r>
              <a:rPr lang="en-US" sz="2495" b="true">
                <a:solidFill>
                  <a:srgbClr val="000000"/>
                </a:solidFill>
                <a:latin typeface="Arimo Bold"/>
                <a:ea typeface="Arimo Bold"/>
                <a:cs typeface="Arimo Bold"/>
                <a:sym typeface="Arimo Bold"/>
              </a:rPr>
              <a:t>EXPLORATORY DATA ANALYSIS</a:t>
            </a:r>
          </a:p>
          <a:p>
            <a:pPr algn="l">
              <a:lnSpc>
                <a:spcPts val="3223"/>
              </a:lnSpc>
            </a:pPr>
          </a:p>
        </p:txBody>
      </p:sp>
      <p:sp>
        <p:nvSpPr>
          <p:cNvPr name="Freeform 40" id="40"/>
          <p:cNvSpPr/>
          <p:nvPr/>
        </p:nvSpPr>
        <p:spPr>
          <a:xfrm flipH="false" flipV="false" rot="0">
            <a:off x="8094596" y="-61758"/>
            <a:ext cx="8986647" cy="1208818"/>
          </a:xfrm>
          <a:custGeom>
            <a:avLst/>
            <a:gdLst/>
            <a:ahLst/>
            <a:cxnLst/>
            <a:rect r="r" b="b" t="t" l="l"/>
            <a:pathLst>
              <a:path h="1208818" w="8986647">
                <a:moveTo>
                  <a:pt x="0" y="0"/>
                </a:moveTo>
                <a:lnTo>
                  <a:pt x="8986647" y="0"/>
                </a:lnTo>
                <a:lnTo>
                  <a:pt x="8986647" y="1208817"/>
                </a:lnTo>
                <a:lnTo>
                  <a:pt x="0" y="12088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41" id="41"/>
          <p:cNvGrpSpPr/>
          <p:nvPr/>
        </p:nvGrpSpPr>
        <p:grpSpPr>
          <a:xfrm rot="0">
            <a:off x="7295621" y="225761"/>
            <a:ext cx="541800" cy="574626"/>
            <a:chOff x="0" y="0"/>
            <a:chExt cx="722400" cy="766168"/>
          </a:xfrm>
        </p:grpSpPr>
        <p:sp>
          <p:nvSpPr>
            <p:cNvPr name="Freeform 42" id="42"/>
            <p:cNvSpPr/>
            <p:nvPr/>
          </p:nvSpPr>
          <p:spPr>
            <a:xfrm flipH="false" flipV="false" rot="0">
              <a:off x="0" y="0"/>
              <a:ext cx="722376" cy="766191"/>
            </a:xfrm>
            <a:custGeom>
              <a:avLst/>
              <a:gdLst/>
              <a:ahLst/>
              <a:cxnLst/>
              <a:rect r="r" b="b" t="t" l="l"/>
              <a:pathLst>
                <a:path h="766191" w="722376">
                  <a:moveTo>
                    <a:pt x="0" y="0"/>
                  </a:moveTo>
                  <a:lnTo>
                    <a:pt x="722376" y="0"/>
                  </a:lnTo>
                  <a:lnTo>
                    <a:pt x="722376" y="766191"/>
                  </a:lnTo>
                  <a:lnTo>
                    <a:pt x="0" y="766191"/>
                  </a:lnTo>
                  <a:lnTo>
                    <a:pt x="0" y="0"/>
                  </a:lnTo>
                  <a:close/>
                </a:path>
              </a:pathLst>
            </a:custGeom>
            <a:blipFill>
              <a:blip r:embed="rId6"/>
              <a:stretch>
                <a:fillRect l="-3029" t="0" r="-3032" b="3"/>
              </a:stretch>
            </a:blipFill>
          </p:spPr>
        </p:sp>
      </p:grpSp>
      <p:grpSp>
        <p:nvGrpSpPr>
          <p:cNvPr name="Group 43" id="43"/>
          <p:cNvGrpSpPr/>
          <p:nvPr/>
        </p:nvGrpSpPr>
        <p:grpSpPr>
          <a:xfrm rot="0">
            <a:off x="8149968" y="40167"/>
            <a:ext cx="2371154" cy="1030224"/>
            <a:chOff x="0" y="0"/>
            <a:chExt cx="3161538" cy="1373632"/>
          </a:xfrm>
        </p:grpSpPr>
        <p:sp>
          <p:nvSpPr>
            <p:cNvPr name="Freeform 44" id="44"/>
            <p:cNvSpPr/>
            <p:nvPr/>
          </p:nvSpPr>
          <p:spPr>
            <a:xfrm flipH="false" flipV="false" rot="0">
              <a:off x="0" y="0"/>
              <a:ext cx="3161538" cy="1373632"/>
            </a:xfrm>
            <a:custGeom>
              <a:avLst/>
              <a:gdLst/>
              <a:ahLst/>
              <a:cxnLst/>
              <a:rect r="r" b="b" t="t" l="l"/>
              <a:pathLst>
                <a:path h="1373632" w="3161538">
                  <a:moveTo>
                    <a:pt x="0" y="0"/>
                  </a:moveTo>
                  <a:lnTo>
                    <a:pt x="3161538" y="0"/>
                  </a:lnTo>
                  <a:lnTo>
                    <a:pt x="3161538" y="1373632"/>
                  </a:lnTo>
                  <a:lnTo>
                    <a:pt x="0" y="1373632"/>
                  </a:lnTo>
                  <a:close/>
                </a:path>
              </a:pathLst>
            </a:custGeom>
            <a:solidFill>
              <a:srgbClr val="38B6FF"/>
            </a:solidFill>
          </p:spPr>
        </p:sp>
      </p:grpSp>
      <p:grpSp>
        <p:nvGrpSpPr>
          <p:cNvPr name="Group 45" id="45"/>
          <p:cNvGrpSpPr/>
          <p:nvPr/>
        </p:nvGrpSpPr>
        <p:grpSpPr>
          <a:xfrm rot="0">
            <a:off x="7796969" y="-84037"/>
            <a:ext cx="2654499" cy="1196404"/>
            <a:chOff x="0" y="0"/>
            <a:chExt cx="3480178" cy="1568544"/>
          </a:xfrm>
        </p:grpSpPr>
        <p:sp>
          <p:nvSpPr>
            <p:cNvPr name="Freeform 46" id="46"/>
            <p:cNvSpPr/>
            <p:nvPr/>
          </p:nvSpPr>
          <p:spPr>
            <a:xfrm flipH="false" flipV="false" rot="0">
              <a:off x="0" y="0"/>
              <a:ext cx="3480178" cy="1568544"/>
            </a:xfrm>
            <a:custGeom>
              <a:avLst/>
              <a:gdLst/>
              <a:ahLst/>
              <a:cxnLst/>
              <a:rect r="r" b="b" t="t" l="l"/>
              <a:pathLst>
                <a:path h="1568544" w="3480178">
                  <a:moveTo>
                    <a:pt x="0" y="0"/>
                  </a:moveTo>
                  <a:lnTo>
                    <a:pt x="3480178" y="0"/>
                  </a:lnTo>
                  <a:lnTo>
                    <a:pt x="3480178" y="1568544"/>
                  </a:lnTo>
                  <a:lnTo>
                    <a:pt x="0" y="1568544"/>
                  </a:lnTo>
                  <a:close/>
                </a:path>
              </a:pathLst>
            </a:custGeom>
            <a:solidFill>
              <a:srgbClr val="004AAD"/>
            </a:solidFill>
          </p:spPr>
        </p:sp>
      </p:grpSp>
      <p:sp>
        <p:nvSpPr>
          <p:cNvPr name="TextBox 47" id="47"/>
          <p:cNvSpPr txBox="true"/>
          <p:nvPr/>
        </p:nvSpPr>
        <p:spPr>
          <a:xfrm rot="0">
            <a:off x="7695338" y="404717"/>
            <a:ext cx="2052150" cy="3048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EDA</a:t>
            </a:r>
          </a:p>
        </p:txBody>
      </p:sp>
      <p:grpSp>
        <p:nvGrpSpPr>
          <p:cNvPr name="Group 48" id="48"/>
          <p:cNvGrpSpPr/>
          <p:nvPr/>
        </p:nvGrpSpPr>
        <p:grpSpPr>
          <a:xfrm rot="0">
            <a:off x="14126518" y="-6033"/>
            <a:ext cx="4161482" cy="1122616"/>
            <a:chOff x="0" y="0"/>
            <a:chExt cx="5548642" cy="1496822"/>
          </a:xfrm>
        </p:grpSpPr>
        <p:sp>
          <p:nvSpPr>
            <p:cNvPr name="Freeform 49" id="49"/>
            <p:cNvSpPr/>
            <p:nvPr/>
          </p:nvSpPr>
          <p:spPr>
            <a:xfrm flipH="false" flipV="false" rot="0">
              <a:off x="0" y="0"/>
              <a:ext cx="5548642" cy="1496822"/>
            </a:xfrm>
            <a:custGeom>
              <a:avLst/>
              <a:gdLst/>
              <a:ahLst/>
              <a:cxnLst/>
              <a:rect r="r" b="b" t="t" l="l"/>
              <a:pathLst>
                <a:path h="1496822" w="5548642">
                  <a:moveTo>
                    <a:pt x="0" y="0"/>
                  </a:moveTo>
                  <a:lnTo>
                    <a:pt x="5548642" y="0"/>
                  </a:lnTo>
                  <a:lnTo>
                    <a:pt x="5548642" y="1496822"/>
                  </a:lnTo>
                  <a:lnTo>
                    <a:pt x="0" y="1496822"/>
                  </a:lnTo>
                  <a:close/>
                </a:path>
              </a:pathLst>
            </a:custGeom>
            <a:solidFill>
              <a:srgbClr val="38B6FF"/>
            </a:solidFill>
          </p:spPr>
        </p:sp>
      </p:grpSp>
      <p:grpSp>
        <p:nvGrpSpPr>
          <p:cNvPr name="Group 50" id="50"/>
          <p:cNvGrpSpPr/>
          <p:nvPr/>
        </p:nvGrpSpPr>
        <p:grpSpPr>
          <a:xfrm rot="0">
            <a:off x="10927718" y="-31233"/>
            <a:ext cx="2991040" cy="1122616"/>
            <a:chOff x="0" y="0"/>
            <a:chExt cx="3988054" cy="1496822"/>
          </a:xfrm>
        </p:grpSpPr>
        <p:sp>
          <p:nvSpPr>
            <p:cNvPr name="Freeform 51" id="51"/>
            <p:cNvSpPr/>
            <p:nvPr/>
          </p:nvSpPr>
          <p:spPr>
            <a:xfrm flipH="false" flipV="false" rot="0">
              <a:off x="0" y="0"/>
              <a:ext cx="3988054" cy="1496822"/>
            </a:xfrm>
            <a:custGeom>
              <a:avLst/>
              <a:gdLst/>
              <a:ahLst/>
              <a:cxnLst/>
              <a:rect r="r" b="b" t="t" l="l"/>
              <a:pathLst>
                <a:path h="1496822" w="3988054">
                  <a:moveTo>
                    <a:pt x="0" y="0"/>
                  </a:moveTo>
                  <a:lnTo>
                    <a:pt x="3988054" y="0"/>
                  </a:lnTo>
                  <a:lnTo>
                    <a:pt x="3988054" y="1496822"/>
                  </a:lnTo>
                  <a:lnTo>
                    <a:pt x="0" y="1496822"/>
                  </a:lnTo>
                  <a:close/>
                </a:path>
              </a:pathLst>
            </a:custGeom>
            <a:solidFill>
              <a:srgbClr val="38B6FF"/>
            </a:solidFill>
          </p:spPr>
        </p:sp>
      </p:grpSp>
      <p:sp>
        <p:nvSpPr>
          <p:cNvPr name="TextBox 52" id="52"/>
          <p:cNvSpPr txBox="true"/>
          <p:nvPr/>
        </p:nvSpPr>
        <p:spPr>
          <a:xfrm rot="0">
            <a:off x="13129811" y="260000"/>
            <a:ext cx="23563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FORECASTING </a:t>
            </a:r>
          </a:p>
          <a:p>
            <a:pPr algn="ctr">
              <a:lnSpc>
                <a:spcPts val="2160"/>
              </a:lnSpc>
            </a:pPr>
            <a:r>
              <a:rPr lang="en-US" sz="1800" b="true">
                <a:solidFill>
                  <a:srgbClr val="000000"/>
                </a:solidFill>
                <a:latin typeface="Arimo Bold"/>
                <a:ea typeface="Arimo Bold"/>
                <a:cs typeface="Arimo Bold"/>
                <a:sym typeface="Arimo Bold"/>
              </a:rPr>
              <a:t>MODEL</a:t>
            </a:r>
          </a:p>
        </p:txBody>
      </p:sp>
      <p:sp>
        <p:nvSpPr>
          <p:cNvPr name="TextBox 53" id="53"/>
          <p:cNvSpPr txBox="true"/>
          <p:nvPr/>
        </p:nvSpPr>
        <p:spPr>
          <a:xfrm rot="0">
            <a:off x="10410911" y="228888"/>
            <a:ext cx="2052150" cy="57150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PRE-</a:t>
            </a:r>
          </a:p>
          <a:p>
            <a:pPr algn="ctr">
              <a:lnSpc>
                <a:spcPts val="2160"/>
              </a:lnSpc>
            </a:pPr>
            <a:r>
              <a:rPr lang="en-US" sz="1800" b="true">
                <a:solidFill>
                  <a:srgbClr val="000000"/>
                </a:solidFill>
                <a:latin typeface="Arimo Bold"/>
                <a:ea typeface="Arimo Bold"/>
                <a:cs typeface="Arimo Bold"/>
                <a:sym typeface="Arimo Bold"/>
              </a:rPr>
              <a:t>PROCESSING</a:t>
            </a:r>
          </a:p>
        </p:txBody>
      </p:sp>
      <p:grpSp>
        <p:nvGrpSpPr>
          <p:cNvPr name="Group 54" id="54"/>
          <p:cNvGrpSpPr/>
          <p:nvPr/>
        </p:nvGrpSpPr>
        <p:grpSpPr>
          <a:xfrm rot="0">
            <a:off x="12463061" y="162201"/>
            <a:ext cx="741964" cy="786890"/>
            <a:chOff x="0" y="0"/>
            <a:chExt cx="989285" cy="1049187"/>
          </a:xfrm>
        </p:grpSpPr>
        <p:sp>
          <p:nvSpPr>
            <p:cNvPr name="Freeform 55" id="55"/>
            <p:cNvSpPr/>
            <p:nvPr/>
          </p:nvSpPr>
          <p:spPr>
            <a:xfrm flipH="false" flipV="false" rot="0">
              <a:off x="0" y="0"/>
              <a:ext cx="989330" cy="1049147"/>
            </a:xfrm>
            <a:custGeom>
              <a:avLst/>
              <a:gdLst/>
              <a:ahLst/>
              <a:cxnLst/>
              <a:rect r="r" b="b" t="t" l="l"/>
              <a:pathLst>
                <a:path h="1049147" w="989330">
                  <a:moveTo>
                    <a:pt x="0" y="0"/>
                  </a:moveTo>
                  <a:lnTo>
                    <a:pt x="989330" y="0"/>
                  </a:lnTo>
                  <a:lnTo>
                    <a:pt x="989330" y="1049147"/>
                  </a:lnTo>
                  <a:lnTo>
                    <a:pt x="0" y="1049147"/>
                  </a:lnTo>
                  <a:lnTo>
                    <a:pt x="0" y="0"/>
                  </a:lnTo>
                  <a:close/>
                </a:path>
              </a:pathLst>
            </a:custGeom>
            <a:blipFill>
              <a:blip r:embed="rId7"/>
              <a:stretch>
                <a:fillRect l="-3027" t="0" r="-3022" b="-3"/>
              </a:stretch>
            </a:blipFill>
          </p:spPr>
        </p:sp>
      </p:grpSp>
      <p:grpSp>
        <p:nvGrpSpPr>
          <p:cNvPr name="Group 56" id="56"/>
          <p:cNvGrpSpPr/>
          <p:nvPr/>
        </p:nvGrpSpPr>
        <p:grpSpPr>
          <a:xfrm rot="0">
            <a:off x="15233209" y="62353"/>
            <a:ext cx="846650" cy="923618"/>
            <a:chOff x="0" y="0"/>
            <a:chExt cx="1128867" cy="1231491"/>
          </a:xfrm>
        </p:grpSpPr>
        <p:sp>
          <p:nvSpPr>
            <p:cNvPr name="Freeform 57" id="57"/>
            <p:cNvSpPr/>
            <p:nvPr/>
          </p:nvSpPr>
          <p:spPr>
            <a:xfrm flipH="false" flipV="false" rot="0">
              <a:off x="0" y="0"/>
              <a:ext cx="1128903" cy="1231519"/>
            </a:xfrm>
            <a:custGeom>
              <a:avLst/>
              <a:gdLst/>
              <a:ahLst/>
              <a:cxnLst/>
              <a:rect r="r" b="b" t="t" l="l"/>
              <a:pathLst>
                <a:path h="1231519" w="1128903">
                  <a:moveTo>
                    <a:pt x="0" y="0"/>
                  </a:moveTo>
                  <a:lnTo>
                    <a:pt x="1128903" y="0"/>
                  </a:lnTo>
                  <a:lnTo>
                    <a:pt x="1128903" y="1231519"/>
                  </a:lnTo>
                  <a:lnTo>
                    <a:pt x="0" y="1231519"/>
                  </a:lnTo>
                  <a:lnTo>
                    <a:pt x="0" y="0"/>
                  </a:lnTo>
                  <a:close/>
                </a:path>
              </a:pathLst>
            </a:custGeom>
            <a:blipFill>
              <a:blip r:embed="rId3"/>
              <a:stretch>
                <a:fillRect l="-216" t="0" r="-213" b="2"/>
              </a:stretch>
            </a:blipFill>
          </p:spPr>
        </p:sp>
      </p:grpSp>
      <p:grpSp>
        <p:nvGrpSpPr>
          <p:cNvPr name="Group 58" id="58"/>
          <p:cNvGrpSpPr/>
          <p:nvPr/>
        </p:nvGrpSpPr>
        <p:grpSpPr>
          <a:xfrm rot="0">
            <a:off x="9366694" y="119325"/>
            <a:ext cx="846650" cy="846650"/>
            <a:chOff x="0" y="0"/>
            <a:chExt cx="1128867" cy="1128867"/>
          </a:xfrm>
        </p:grpSpPr>
        <p:sp>
          <p:nvSpPr>
            <p:cNvPr name="Freeform 59" id="59"/>
            <p:cNvSpPr/>
            <p:nvPr/>
          </p:nvSpPr>
          <p:spPr>
            <a:xfrm flipH="false" flipV="false" rot="0">
              <a:off x="0" y="0"/>
              <a:ext cx="1128903" cy="1128903"/>
            </a:xfrm>
            <a:custGeom>
              <a:avLst/>
              <a:gdLst/>
              <a:ahLst/>
              <a:cxnLst/>
              <a:rect r="r" b="b" t="t" l="l"/>
              <a:pathLst>
                <a:path h="1128903" w="1128903">
                  <a:moveTo>
                    <a:pt x="0" y="0"/>
                  </a:moveTo>
                  <a:lnTo>
                    <a:pt x="1128903" y="0"/>
                  </a:lnTo>
                  <a:lnTo>
                    <a:pt x="1128903" y="1128903"/>
                  </a:lnTo>
                  <a:lnTo>
                    <a:pt x="0" y="1128903"/>
                  </a:lnTo>
                  <a:lnTo>
                    <a:pt x="0" y="0"/>
                  </a:lnTo>
                  <a:close/>
                </a:path>
              </a:pathLst>
            </a:custGeom>
            <a:blipFill>
              <a:blip r:embed="rId8"/>
              <a:stretch>
                <a:fillRect l="0" t="0" r="3" b="3"/>
              </a:stretch>
            </a:blipFill>
          </p:spPr>
        </p:sp>
      </p:grpSp>
      <p:sp>
        <p:nvSpPr>
          <p:cNvPr name="TextBox 60" id="60"/>
          <p:cNvSpPr txBox="true"/>
          <p:nvPr/>
        </p:nvSpPr>
        <p:spPr>
          <a:xfrm rot="0">
            <a:off x="5391706" y="228887"/>
            <a:ext cx="2052150" cy="571500"/>
          </a:xfrm>
          <a:prstGeom prst="rect">
            <a:avLst/>
          </a:prstGeom>
        </p:spPr>
        <p:txBody>
          <a:bodyPr anchor="t" rtlCol="false" tIns="0" lIns="0" bIns="0" rIns="0">
            <a:spAutoFit/>
          </a:bodyPr>
          <a:lstStyle/>
          <a:p>
            <a:pPr algn="ctr">
              <a:lnSpc>
                <a:spcPts val="2160"/>
              </a:lnSpc>
            </a:pPr>
            <a:r>
              <a:rPr lang="en-US" sz="1800" b="true">
                <a:solidFill>
                  <a:srgbClr val="111111"/>
                </a:solidFill>
                <a:latin typeface="Arimo Bold"/>
                <a:ea typeface="Arimo Bold"/>
                <a:cs typeface="Arimo Bold"/>
                <a:sym typeface="Arimo Bold"/>
              </a:rPr>
              <a:t>DATA EXTRACTION</a:t>
            </a:r>
          </a:p>
        </p:txBody>
      </p:sp>
      <p:sp>
        <p:nvSpPr>
          <p:cNvPr name="Freeform 61" id="61"/>
          <p:cNvSpPr/>
          <p:nvPr/>
        </p:nvSpPr>
        <p:spPr>
          <a:xfrm flipH="false" flipV="false" rot="-8175895">
            <a:off x="17317702" y="100050"/>
            <a:ext cx="779984" cy="997113"/>
          </a:xfrm>
          <a:custGeom>
            <a:avLst/>
            <a:gdLst/>
            <a:ahLst/>
            <a:cxnLst/>
            <a:rect r="r" b="b" t="t" l="l"/>
            <a:pathLst>
              <a:path h="997113" w="779984">
                <a:moveTo>
                  <a:pt x="0" y="0"/>
                </a:moveTo>
                <a:lnTo>
                  <a:pt x="779984" y="0"/>
                </a:lnTo>
                <a:lnTo>
                  <a:pt x="779984" y="997113"/>
                </a:lnTo>
                <a:lnTo>
                  <a:pt x="0" y="99711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62" id="62"/>
          <p:cNvSpPr txBox="true"/>
          <p:nvPr/>
        </p:nvSpPr>
        <p:spPr>
          <a:xfrm rot="0">
            <a:off x="15838586" y="234945"/>
            <a:ext cx="2356350" cy="552450"/>
          </a:xfrm>
          <a:prstGeom prst="rect">
            <a:avLst/>
          </a:prstGeom>
        </p:spPr>
        <p:txBody>
          <a:bodyPr anchor="t" rtlCol="false" tIns="0" lIns="0" bIns="0" rIns="0">
            <a:spAutoFit/>
          </a:bodyPr>
          <a:lstStyle/>
          <a:p>
            <a:pPr algn="ctr">
              <a:lnSpc>
                <a:spcPts val="2160"/>
              </a:lnSpc>
            </a:pPr>
            <a:r>
              <a:rPr lang="en-US" sz="1800" b="true">
                <a:solidFill>
                  <a:srgbClr val="000000"/>
                </a:solidFill>
                <a:latin typeface="Arimo Bold"/>
                <a:ea typeface="Arimo Bold"/>
                <a:cs typeface="Arimo Bold"/>
                <a:sym typeface="Arimo Bold"/>
              </a:rPr>
              <a:t>RESCHEDULE</a:t>
            </a:r>
          </a:p>
          <a:p>
            <a:pPr algn="ctr">
              <a:lnSpc>
                <a:spcPts val="2160"/>
              </a:lnSpc>
            </a:pPr>
            <a:r>
              <a:rPr lang="en-US" sz="1800" b="true">
                <a:solidFill>
                  <a:srgbClr val="000000"/>
                </a:solidFill>
                <a:latin typeface="Arimo Bold"/>
                <a:ea typeface="Arimo Bold"/>
                <a:cs typeface="Arimo Bold"/>
                <a:sym typeface="Arimo Bold"/>
              </a:rPr>
              <a:t>MODEL</a:t>
            </a:r>
          </a:p>
        </p:txBody>
      </p:sp>
      <p:grpSp>
        <p:nvGrpSpPr>
          <p:cNvPr name="Group 63" id="63"/>
          <p:cNvGrpSpPr/>
          <p:nvPr/>
        </p:nvGrpSpPr>
        <p:grpSpPr>
          <a:xfrm rot="0">
            <a:off x="7816751" y="991169"/>
            <a:ext cx="2654499" cy="121198"/>
            <a:chOff x="0" y="0"/>
            <a:chExt cx="3931229" cy="179490"/>
          </a:xfrm>
        </p:grpSpPr>
        <p:sp>
          <p:nvSpPr>
            <p:cNvPr name="Freeform 64" id="64"/>
            <p:cNvSpPr/>
            <p:nvPr/>
          </p:nvSpPr>
          <p:spPr>
            <a:xfrm flipH="false" flipV="false" rot="0">
              <a:off x="0" y="0"/>
              <a:ext cx="3931285" cy="179451"/>
            </a:xfrm>
            <a:custGeom>
              <a:avLst/>
              <a:gdLst/>
              <a:ahLst/>
              <a:cxnLst/>
              <a:rect r="r" b="b" t="t" l="l"/>
              <a:pathLst>
                <a:path h="179451" w="3931285">
                  <a:moveTo>
                    <a:pt x="0" y="0"/>
                  </a:moveTo>
                  <a:lnTo>
                    <a:pt x="3931285" y="0"/>
                  </a:lnTo>
                  <a:lnTo>
                    <a:pt x="3931285" y="179451"/>
                  </a:lnTo>
                  <a:lnTo>
                    <a:pt x="0" y="179451"/>
                  </a:lnTo>
                  <a:close/>
                </a:path>
              </a:pathLst>
            </a:custGeom>
            <a:solidFill>
              <a:srgbClr val="01205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DAGVP4MNZws</dc:identifier>
  <dcterms:modified xsi:type="dcterms:W3CDTF">2011-08-01T06:04:30Z</dcterms:modified>
  <cp:revision>1</cp:revision>
  <dc:title>TEAM Data_Ninjas</dc:title>
</cp:coreProperties>
</file>