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 roundtripDataSignature="AMtx7mjz6WV5x4MeqTgSQSfZ8/QXSb6K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ownload.docker.com/win/static/stable/x86_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powerbi.microsoft.com/en-us/downloads/" TargetMode="External"/><Relationship Id="rId4" Type="http://schemas.openxmlformats.org/officeDocument/2006/relationships/hyperlink" Target="https://www.vmware.com/in/products/fusion.html" TargetMode="External"/><Relationship Id="rId5" Type="http://schemas.openxmlformats.org/officeDocument/2006/relationships/hyperlink" Target="https://www.virtualbox.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836700" y="3234856"/>
            <a:ext cx="1465675" cy="838944"/>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1123450" y="3197975"/>
            <a:ext cx="875825" cy="875825"/>
          </a:xfrm>
          <a:prstGeom prst="rect">
            <a:avLst/>
          </a:prstGeom>
          <a:noFill/>
          <a:ln>
            <a:noFill/>
          </a:ln>
        </p:spPr>
      </p:pic>
      <p:pic>
        <p:nvPicPr>
          <p:cNvPr id="56" name="Google Shape;56;p1"/>
          <p:cNvPicPr preferRelativeResize="0"/>
          <p:nvPr/>
        </p:nvPicPr>
        <p:blipFill rotWithShape="1">
          <a:blip r:embed="rId5">
            <a:alphaModFix/>
          </a:blip>
          <a:srcRect b="0" l="0" r="0" t="0"/>
          <a:stretch/>
        </p:blipFill>
        <p:spPr>
          <a:xfrm>
            <a:off x="4987396" y="3216412"/>
            <a:ext cx="1405279" cy="875825"/>
          </a:xfrm>
          <a:prstGeom prst="rect">
            <a:avLst/>
          </a:prstGeom>
          <a:noFill/>
          <a:ln>
            <a:noFill/>
          </a:ln>
        </p:spPr>
      </p:pic>
      <p:pic>
        <p:nvPicPr>
          <p:cNvPr id="57" name="Google Shape;57;p1"/>
          <p:cNvPicPr preferRelativeResize="0"/>
          <p:nvPr/>
        </p:nvPicPr>
        <p:blipFill rotWithShape="1">
          <a:blip r:embed="rId6">
            <a:alphaModFix/>
          </a:blip>
          <a:srcRect b="0" l="0" r="0" t="0"/>
          <a:stretch/>
        </p:blipFill>
        <p:spPr>
          <a:xfrm>
            <a:off x="7381950" y="3303938"/>
            <a:ext cx="1234525" cy="693650"/>
          </a:xfrm>
          <a:prstGeom prst="rect">
            <a:avLst/>
          </a:prstGeom>
          <a:noFill/>
          <a:ln>
            <a:noFill/>
          </a:ln>
        </p:spPr>
      </p:pic>
      <p:pic>
        <p:nvPicPr>
          <p:cNvPr id="58" name="Google Shape;58;p1"/>
          <p:cNvPicPr preferRelativeResize="0"/>
          <p:nvPr/>
        </p:nvPicPr>
        <p:blipFill rotWithShape="1">
          <a:blip r:embed="rId7">
            <a:alphaModFix/>
          </a:blip>
          <a:srcRect b="0" l="0" r="0" t="0"/>
          <a:stretch/>
        </p:blipFill>
        <p:spPr>
          <a:xfrm>
            <a:off x="4851099" y="4335676"/>
            <a:ext cx="1541575" cy="770799"/>
          </a:xfrm>
          <a:prstGeom prst="rect">
            <a:avLst/>
          </a:prstGeom>
          <a:noFill/>
          <a:ln>
            <a:noFill/>
          </a:ln>
        </p:spPr>
      </p:pic>
      <p:pic>
        <p:nvPicPr>
          <p:cNvPr id="59" name="Google Shape;59;p1"/>
          <p:cNvPicPr preferRelativeResize="0"/>
          <p:nvPr/>
        </p:nvPicPr>
        <p:blipFill rotWithShape="1">
          <a:blip r:embed="rId8">
            <a:alphaModFix/>
          </a:blip>
          <a:srcRect b="0" l="0" r="0" t="0"/>
          <a:stretch/>
        </p:blipFill>
        <p:spPr>
          <a:xfrm>
            <a:off x="2980900" y="4552050"/>
            <a:ext cx="1177275" cy="554425"/>
          </a:xfrm>
          <a:prstGeom prst="rect">
            <a:avLst/>
          </a:prstGeom>
          <a:noFill/>
          <a:ln>
            <a:noFill/>
          </a:ln>
        </p:spPr>
      </p:pic>
      <p:cxnSp>
        <p:nvCxnSpPr>
          <p:cNvPr id="60" name="Google Shape;60;p1"/>
          <p:cNvCxnSpPr>
            <a:stCxn id="55" idx="3"/>
            <a:endCxn id="54" idx="1"/>
          </p:cNvCxnSpPr>
          <p:nvPr/>
        </p:nvCxnSpPr>
        <p:spPr>
          <a:xfrm>
            <a:off x="1999275" y="3635887"/>
            <a:ext cx="837300" cy="18300"/>
          </a:xfrm>
          <a:prstGeom prst="straightConnector1">
            <a:avLst/>
          </a:prstGeom>
          <a:noFill/>
          <a:ln cap="flat" cmpd="sng" w="9525">
            <a:solidFill>
              <a:schemeClr val="dk2"/>
            </a:solidFill>
            <a:prstDash val="solid"/>
            <a:round/>
            <a:headEnd len="sm" w="sm" type="none"/>
            <a:tailEnd len="med" w="med" type="triangle"/>
          </a:ln>
        </p:spPr>
      </p:cxnSp>
      <p:cxnSp>
        <p:nvCxnSpPr>
          <p:cNvPr id="61" name="Google Shape;61;p1"/>
          <p:cNvCxnSpPr>
            <a:stCxn id="54" idx="3"/>
            <a:endCxn id="56" idx="1"/>
          </p:cNvCxnSpPr>
          <p:nvPr/>
        </p:nvCxnSpPr>
        <p:spPr>
          <a:xfrm>
            <a:off x="4302375" y="3654328"/>
            <a:ext cx="684900" cy="0"/>
          </a:xfrm>
          <a:prstGeom prst="straightConnector1">
            <a:avLst/>
          </a:prstGeom>
          <a:noFill/>
          <a:ln cap="flat" cmpd="sng" w="9525">
            <a:solidFill>
              <a:schemeClr val="dk2"/>
            </a:solidFill>
            <a:prstDash val="solid"/>
            <a:round/>
            <a:headEnd len="sm" w="sm" type="none"/>
            <a:tailEnd len="med" w="med" type="triangle"/>
          </a:ln>
        </p:spPr>
      </p:cxnSp>
      <p:cxnSp>
        <p:nvCxnSpPr>
          <p:cNvPr id="62" name="Google Shape;62;p1"/>
          <p:cNvCxnSpPr>
            <a:stCxn id="56" idx="3"/>
            <a:endCxn id="57" idx="1"/>
          </p:cNvCxnSpPr>
          <p:nvPr/>
        </p:nvCxnSpPr>
        <p:spPr>
          <a:xfrm flipH="1" rot="10800000">
            <a:off x="6392675" y="3650724"/>
            <a:ext cx="989400" cy="3600"/>
          </a:xfrm>
          <a:prstGeom prst="straightConnector1">
            <a:avLst/>
          </a:prstGeom>
          <a:noFill/>
          <a:ln cap="flat" cmpd="sng" w="9525">
            <a:solidFill>
              <a:schemeClr val="dk2"/>
            </a:solidFill>
            <a:prstDash val="solid"/>
            <a:round/>
            <a:headEnd len="sm" w="sm" type="none"/>
            <a:tailEnd len="med" w="med" type="triangle"/>
          </a:ln>
        </p:spPr>
      </p:cxnSp>
      <p:cxnSp>
        <p:nvCxnSpPr>
          <p:cNvPr id="63" name="Google Shape;63;p1"/>
          <p:cNvCxnSpPr>
            <a:stCxn id="59" idx="0"/>
            <a:endCxn id="54" idx="2"/>
          </p:cNvCxnSpPr>
          <p:nvPr/>
        </p:nvCxnSpPr>
        <p:spPr>
          <a:xfrm rot="10800000">
            <a:off x="3569537" y="4073850"/>
            <a:ext cx="0" cy="478200"/>
          </a:xfrm>
          <a:prstGeom prst="straightConnector1">
            <a:avLst/>
          </a:prstGeom>
          <a:noFill/>
          <a:ln cap="flat" cmpd="sng" w="9525">
            <a:solidFill>
              <a:schemeClr val="dk2"/>
            </a:solidFill>
            <a:prstDash val="solid"/>
            <a:round/>
            <a:headEnd len="sm" w="sm" type="none"/>
            <a:tailEnd len="med" w="med" type="triangle"/>
          </a:ln>
        </p:spPr>
      </p:cxnSp>
      <p:cxnSp>
        <p:nvCxnSpPr>
          <p:cNvPr id="64" name="Google Shape;64;p1"/>
          <p:cNvCxnSpPr>
            <a:stCxn id="54" idx="2"/>
            <a:endCxn id="58" idx="0"/>
          </p:cNvCxnSpPr>
          <p:nvPr/>
        </p:nvCxnSpPr>
        <p:spPr>
          <a:xfrm>
            <a:off x="3569538" y="4073800"/>
            <a:ext cx="2052300" cy="261900"/>
          </a:xfrm>
          <a:prstGeom prst="straightConnector1">
            <a:avLst/>
          </a:prstGeom>
          <a:noFill/>
          <a:ln cap="flat" cmpd="sng" w="9525">
            <a:solidFill>
              <a:schemeClr val="dk2"/>
            </a:solidFill>
            <a:prstDash val="solid"/>
            <a:round/>
            <a:headEnd len="sm" w="sm" type="none"/>
            <a:tailEnd len="med" w="med" type="triangle"/>
          </a:ln>
        </p:spPr>
      </p:cxnSp>
      <p:cxnSp>
        <p:nvCxnSpPr>
          <p:cNvPr id="65" name="Google Shape;65;p1"/>
          <p:cNvCxnSpPr>
            <a:stCxn id="56" idx="2"/>
            <a:endCxn id="58" idx="0"/>
          </p:cNvCxnSpPr>
          <p:nvPr/>
        </p:nvCxnSpPr>
        <p:spPr>
          <a:xfrm flipH="1">
            <a:off x="5621936" y="4092237"/>
            <a:ext cx="68100" cy="243300"/>
          </a:xfrm>
          <a:prstGeom prst="straightConnector1">
            <a:avLst/>
          </a:prstGeom>
          <a:noFill/>
          <a:ln cap="flat" cmpd="sng" w="9525">
            <a:solidFill>
              <a:schemeClr val="dk2"/>
            </a:solidFill>
            <a:prstDash val="solid"/>
            <a:round/>
            <a:headEnd len="sm" w="sm" type="none"/>
            <a:tailEnd len="med" w="med" type="triangle"/>
          </a:ln>
        </p:spPr>
      </p:cxnSp>
      <p:cxnSp>
        <p:nvCxnSpPr>
          <p:cNvPr id="66" name="Google Shape;66;p1"/>
          <p:cNvCxnSpPr>
            <a:stCxn id="57" idx="2"/>
            <a:endCxn id="58" idx="0"/>
          </p:cNvCxnSpPr>
          <p:nvPr/>
        </p:nvCxnSpPr>
        <p:spPr>
          <a:xfrm flipH="1">
            <a:off x="5622012" y="3997588"/>
            <a:ext cx="2377200" cy="338100"/>
          </a:xfrm>
          <a:prstGeom prst="straightConnector1">
            <a:avLst/>
          </a:prstGeom>
          <a:noFill/>
          <a:ln cap="flat" cmpd="sng" w="9525">
            <a:solidFill>
              <a:schemeClr val="dk2"/>
            </a:solidFill>
            <a:prstDash val="solid"/>
            <a:round/>
            <a:headEnd len="sm" w="sm" type="none"/>
            <a:tailEnd len="med" w="med" type="triangle"/>
          </a:ln>
        </p:spPr>
      </p:cxnSp>
      <p:cxnSp>
        <p:nvCxnSpPr>
          <p:cNvPr id="67" name="Google Shape;67;p1"/>
          <p:cNvCxnSpPr>
            <a:stCxn id="55" idx="2"/>
            <a:endCxn id="58" idx="0"/>
          </p:cNvCxnSpPr>
          <p:nvPr/>
        </p:nvCxnSpPr>
        <p:spPr>
          <a:xfrm>
            <a:off x="1561362" y="4073800"/>
            <a:ext cx="4060500" cy="261900"/>
          </a:xfrm>
          <a:prstGeom prst="straightConnector1">
            <a:avLst/>
          </a:prstGeom>
          <a:noFill/>
          <a:ln cap="flat" cmpd="sng" w="9525">
            <a:solidFill>
              <a:schemeClr val="dk2"/>
            </a:solidFill>
            <a:prstDash val="solid"/>
            <a:round/>
            <a:headEnd len="sm" w="sm" type="none"/>
            <a:tailEnd len="med" w="med" type="triangle"/>
          </a:ln>
        </p:spPr>
      </p:cxnSp>
      <p:sp>
        <p:nvSpPr>
          <p:cNvPr id="68" name="Google Shape;68;p1"/>
          <p:cNvSpPr txBox="1"/>
          <p:nvPr/>
        </p:nvSpPr>
        <p:spPr>
          <a:xfrm>
            <a:off x="1867675" y="-76200"/>
            <a:ext cx="458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Real Time Cab Service Monitoring</a:t>
            </a:r>
            <a:endParaRPr b="1" i="0" sz="1400" u="none" cap="none" strike="noStrike">
              <a:solidFill>
                <a:srgbClr val="000000"/>
              </a:solidFill>
              <a:latin typeface="Arial"/>
              <a:ea typeface="Arial"/>
              <a:cs typeface="Arial"/>
              <a:sym typeface="Arial"/>
            </a:endParaRPr>
          </a:p>
        </p:txBody>
      </p:sp>
      <p:sp>
        <p:nvSpPr>
          <p:cNvPr id="69" name="Google Shape;69;p1"/>
          <p:cNvSpPr txBox="1"/>
          <p:nvPr/>
        </p:nvSpPr>
        <p:spPr>
          <a:xfrm>
            <a:off x="0" y="237750"/>
            <a:ext cx="9002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 Statement: </a:t>
            </a:r>
            <a:r>
              <a:rPr b="0" i="0" lang="en" sz="1400" u="none" cap="none" strike="noStrike">
                <a:solidFill>
                  <a:srgbClr val="000000"/>
                </a:solidFill>
                <a:latin typeface="Arial"/>
                <a:ea typeface="Arial"/>
                <a:cs typeface="Arial"/>
                <a:sym typeface="Arial"/>
              </a:rPr>
              <a:t>Usage of cab services like Uber, Ola,etc  are increasing day by day and they have become a part of regular commute. The below architecture is a replica of how these companies monitor their real time booking service via Power BI dashboard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Steps:</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arenR"/>
            </a:pPr>
            <a:r>
              <a:rPr b="0" i="0" lang="en" sz="1400" u="none" cap="none" strike="noStrike">
                <a:solidFill>
                  <a:srgbClr val="000000"/>
                </a:solidFill>
                <a:latin typeface="Arial"/>
                <a:ea typeface="Arial"/>
                <a:cs typeface="Arial"/>
                <a:sym typeface="Arial"/>
              </a:rPr>
              <a:t>We use Event hubs as the ingestion point for cab booking/drop ride details. We simulate real time data using Azure VM running a generator code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arenR"/>
            </a:pPr>
            <a:r>
              <a:rPr b="0" i="0" lang="en" sz="1400" u="none" cap="none" strike="noStrike">
                <a:solidFill>
                  <a:srgbClr val="000000"/>
                </a:solidFill>
                <a:latin typeface="Arial"/>
                <a:ea typeface="Arial"/>
                <a:cs typeface="Arial"/>
                <a:sym typeface="Arial"/>
              </a:rPr>
              <a:t>We use stream analytics to join some reference data like customer details and cab owner details which is maintained in Blob storage. The joined data is used to derive multiple trends like average commission per km,routes with max bookings(to identify trends)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arenR"/>
            </a:pPr>
            <a:r>
              <a:rPr b="0" i="0" lang="en" sz="1400" u="none" cap="none" strike="noStrike">
                <a:solidFill>
                  <a:srgbClr val="000000"/>
                </a:solidFill>
                <a:latin typeface="Arial"/>
                <a:ea typeface="Arial"/>
                <a:cs typeface="Arial"/>
                <a:sym typeface="Arial"/>
              </a:rPr>
              <a:t>We will keep a copy of day by day in cosmos No-SQL db which will feed the power BI dashboards for business users understanding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arenR"/>
            </a:pPr>
            <a:r>
              <a:rPr b="0" i="0" lang="en" sz="1400" u="none" cap="none" strike="noStrike">
                <a:solidFill>
                  <a:srgbClr val="000000"/>
                </a:solidFill>
                <a:latin typeface="Arial"/>
                <a:ea typeface="Arial"/>
                <a:cs typeface="Arial"/>
                <a:sym typeface="Arial"/>
              </a:rPr>
              <a:t>Since we are using real-time streaming and analytics service., we might have to monitor it and trigger in case of input overload via email service to service admin.</a:t>
            </a:r>
            <a:endParaRPr b="0" i="0" sz="1400" u="none" cap="none" strike="noStrike">
              <a:solidFill>
                <a:srgbClr val="000000"/>
              </a:solidFill>
              <a:latin typeface="Arial"/>
              <a:ea typeface="Arial"/>
              <a:cs typeface="Arial"/>
              <a:sym typeface="Arial"/>
            </a:endParaRPr>
          </a:p>
        </p:txBody>
      </p:sp>
      <p:pic>
        <p:nvPicPr>
          <p:cNvPr id="70" name="Google Shape;70;p1"/>
          <p:cNvPicPr preferRelativeResize="0"/>
          <p:nvPr/>
        </p:nvPicPr>
        <p:blipFill rotWithShape="1">
          <a:blip r:embed="rId9">
            <a:alphaModFix/>
          </a:blip>
          <a:srcRect b="0" l="0" r="0" t="0"/>
          <a:stretch/>
        </p:blipFill>
        <p:spPr>
          <a:xfrm>
            <a:off x="61498" y="3300148"/>
            <a:ext cx="684900" cy="684900"/>
          </a:xfrm>
          <a:prstGeom prst="rect">
            <a:avLst/>
          </a:prstGeom>
          <a:noFill/>
          <a:ln>
            <a:noFill/>
          </a:ln>
        </p:spPr>
      </p:pic>
      <p:cxnSp>
        <p:nvCxnSpPr>
          <p:cNvPr id="71" name="Google Shape;71;p1"/>
          <p:cNvCxnSpPr>
            <a:stCxn id="70" idx="3"/>
            <a:endCxn id="55" idx="1"/>
          </p:cNvCxnSpPr>
          <p:nvPr/>
        </p:nvCxnSpPr>
        <p:spPr>
          <a:xfrm flipH="1" rot="10800000">
            <a:off x="746398" y="3635998"/>
            <a:ext cx="377100" cy="6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nvSpPr>
        <p:spPr>
          <a:xfrm>
            <a:off x="0" y="0"/>
            <a:ext cx="92076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Steps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Create a Resource Group named </a:t>
            </a:r>
            <a:r>
              <a:rPr b="0" i="0" lang="en" sz="1400" u="none" cap="none" strike="noStrike">
                <a:solidFill>
                  <a:schemeClr val="dk1"/>
                </a:solidFill>
                <a:latin typeface="Arial"/>
                <a:ea typeface="Arial"/>
                <a:cs typeface="Arial"/>
                <a:sym typeface="Arial"/>
              </a:rPr>
              <a:t>'myFirstStreamingProject' in your Azure account in the region ‘East US’(as per your wish but ensure to create all following services within this Resource Group)</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Create a Cosmos DB Account named </a:t>
            </a:r>
            <a:r>
              <a:rPr b="1" i="0" lang="en" sz="1400" u="none" cap="none" strike="noStrike">
                <a:solidFill>
                  <a:schemeClr val="dk1"/>
                </a:solidFill>
                <a:latin typeface="Arial"/>
                <a:ea typeface="Arial"/>
                <a:cs typeface="Arial"/>
                <a:sym typeface="Arial"/>
              </a:rPr>
              <a:t>'streaming-db-output' </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Create a Cosmos Database(SQL API) named</a:t>
            </a:r>
            <a:r>
              <a:rPr b="1" i="0" lang="en" sz="1400" u="none" cap="none" strike="noStrike">
                <a:solidFill>
                  <a:schemeClr val="dk1"/>
                </a:solidFill>
                <a:latin typeface="Arial"/>
                <a:ea typeface="Arial"/>
                <a:cs typeface="Arial"/>
                <a:sym typeface="Arial"/>
              </a:rPr>
              <a:t> 'taxi-trip-details'</a:t>
            </a:r>
            <a:r>
              <a:rPr b="0" i="0" lang="en" sz="1400" u="none" cap="none" strike="noStrike">
                <a:solidFill>
                  <a:schemeClr val="dk1"/>
                </a:solidFill>
                <a:latin typeface="Arial"/>
                <a:ea typeface="Arial"/>
                <a:cs typeface="Arial"/>
                <a:sym typeface="Arial"/>
              </a:rPr>
              <a:t> and then a collection within it named </a:t>
            </a:r>
            <a:r>
              <a:rPr b="1" i="0" lang="en" sz="1400" u="none" cap="none" strike="noStrike">
                <a:solidFill>
                  <a:schemeClr val="dk1"/>
                </a:solidFill>
                <a:latin typeface="Arial"/>
                <a:ea typeface="Arial"/>
                <a:cs typeface="Arial"/>
                <a:sym typeface="Arial"/>
              </a:rPr>
              <a:t>'taxi'</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Create an EventHub Namespace named</a:t>
            </a:r>
            <a:r>
              <a:rPr b="1" i="0" lang="en" sz="1400" u="none" cap="none" strike="noStrike">
                <a:solidFill>
                  <a:schemeClr val="dk1"/>
                </a:solidFill>
                <a:latin typeface="Arial"/>
                <a:ea typeface="Arial"/>
                <a:cs typeface="Arial"/>
                <a:sym typeface="Arial"/>
              </a:rPr>
              <a:t> “taxi-streams”</a:t>
            </a:r>
            <a:r>
              <a:rPr b="0" i="0" lang="en" sz="1400" u="none" cap="none" strike="noStrike">
                <a:solidFill>
                  <a:schemeClr val="dk1"/>
                </a:solidFill>
                <a:latin typeface="Arial"/>
                <a:ea typeface="Arial"/>
                <a:cs typeface="Arial"/>
                <a:sym typeface="Arial"/>
              </a:rPr>
              <a:t> and two event hubs within them named </a:t>
            </a:r>
            <a:r>
              <a:rPr b="1" i="0" lang="en" sz="1400" u="none" cap="none" strike="noStrike">
                <a:solidFill>
                  <a:schemeClr val="dk1"/>
                </a:solidFill>
                <a:latin typeface="Arial"/>
                <a:ea typeface="Arial"/>
                <a:cs typeface="Arial"/>
                <a:sym typeface="Arial"/>
              </a:rPr>
              <a:t>“taxi-fare” </a:t>
            </a:r>
            <a:r>
              <a:rPr b="0" i="0" lang="en" sz="1400" u="none" cap="none" strike="noStrike">
                <a:solidFill>
                  <a:schemeClr val="dk1"/>
                </a:solidFill>
                <a:latin typeface="Arial"/>
                <a:ea typeface="Arial"/>
                <a:cs typeface="Arial"/>
                <a:sym typeface="Arial"/>
              </a:rPr>
              <a:t>and </a:t>
            </a:r>
            <a:r>
              <a:rPr b="1" i="0" lang="en" sz="1400" u="none" cap="none" strike="noStrike">
                <a:solidFill>
                  <a:schemeClr val="dk1"/>
                </a:solidFill>
                <a:latin typeface="Arial"/>
                <a:ea typeface="Arial"/>
                <a:cs typeface="Arial"/>
                <a:sym typeface="Arial"/>
              </a:rPr>
              <a:t>“taxi-ride”</a:t>
            </a:r>
            <a:endParaRPr b="1"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Create a Azure Stream Analytics(of compatibility level 1.1) and connect above 2 event hubs as 2 Inputs(</a:t>
            </a:r>
            <a:r>
              <a:rPr b="1" i="0" lang="en" sz="1400" u="none" cap="none" strike="noStrike">
                <a:solidFill>
                  <a:schemeClr val="dk1"/>
                </a:solidFill>
                <a:latin typeface="Arial"/>
                <a:ea typeface="Arial"/>
                <a:cs typeface="Arial"/>
                <a:sym typeface="Arial"/>
              </a:rPr>
              <a:t>TaxiFare, TaxiRide</a:t>
            </a:r>
            <a:r>
              <a:rPr b="0" i="0" lang="en" sz="1400" u="none" cap="none" strike="noStrike">
                <a:solidFill>
                  <a:schemeClr val="dk1"/>
                </a:solidFill>
                <a:latin typeface="Arial"/>
                <a:ea typeface="Arial"/>
                <a:cs typeface="Arial"/>
                <a:sym typeface="Arial"/>
              </a:rPr>
              <a:t>) and Cosmos DB container as output(</a:t>
            </a:r>
            <a:r>
              <a:rPr b="1" i="0" lang="en" sz="1400" u="none" cap="none" strike="noStrike">
                <a:solidFill>
                  <a:schemeClr val="dk1"/>
                </a:solidFill>
                <a:latin typeface="Arial"/>
                <a:ea typeface="Arial"/>
                <a:cs typeface="Arial"/>
                <a:sym typeface="Arial"/>
              </a:rPr>
              <a:t>TaxiDrain</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Paste the SQL shared in query window and save it</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Download source data </a:t>
            </a:r>
            <a:r>
              <a:rPr b="1" i="0" lang="en" sz="1400" u="none" cap="none" strike="noStrike">
                <a:solidFill>
                  <a:schemeClr val="dk1"/>
                </a:solidFill>
                <a:latin typeface="Arial"/>
                <a:ea typeface="Arial"/>
                <a:cs typeface="Arial"/>
                <a:sym typeface="Arial"/>
              </a:rPr>
              <a:t>TEST_INPUT.zip</a:t>
            </a:r>
            <a:r>
              <a:rPr b="0" i="0" lang="en" sz="1400" u="none" cap="none" strike="noStrike">
                <a:solidFill>
                  <a:schemeClr val="dk1"/>
                </a:solidFill>
                <a:latin typeface="Arial"/>
                <a:ea typeface="Arial"/>
                <a:cs typeface="Arial"/>
                <a:sym typeface="Arial"/>
              </a:rPr>
              <a:t> and unzip it</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Download source code</a:t>
            </a:r>
            <a:r>
              <a:rPr b="1" i="0" lang="en" sz="1400" u="none" cap="none" strike="noStrike">
                <a:solidFill>
                  <a:schemeClr val="dk1"/>
                </a:solidFill>
                <a:latin typeface="Arial"/>
                <a:ea typeface="Arial"/>
                <a:cs typeface="Arial"/>
                <a:sym typeface="Arial"/>
              </a:rPr>
              <a:t> stream-analytics-data-pipeline.zip</a:t>
            </a:r>
            <a:r>
              <a:rPr b="0" i="0" lang="en" sz="1400" u="none" cap="none" strike="noStrike">
                <a:solidFill>
                  <a:schemeClr val="dk1"/>
                </a:solidFill>
                <a:latin typeface="Arial"/>
                <a:ea typeface="Arial"/>
                <a:cs typeface="Arial"/>
                <a:sym typeface="Arial"/>
              </a:rPr>
              <a:t> and unzip it</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Alter the following details in environment file in </a:t>
            </a:r>
            <a:r>
              <a:rPr b="1" i="0" lang="en" sz="1400" u="none" cap="none" strike="noStrike">
                <a:solidFill>
                  <a:schemeClr val="dk1"/>
                </a:solidFill>
                <a:latin typeface="Arial"/>
                <a:ea typeface="Arial"/>
                <a:cs typeface="Arial"/>
                <a:sym typeface="Arial"/>
              </a:rPr>
              <a:t>main.env </a:t>
            </a:r>
            <a:r>
              <a:rPr b="0" i="0" lang="en" sz="1400" u="none" cap="none" strike="noStrike">
                <a:solidFill>
                  <a:schemeClr val="dk1"/>
                </a:solidFill>
                <a:latin typeface="Arial"/>
                <a:ea typeface="Arial"/>
                <a:cs typeface="Arial"/>
                <a:sym typeface="Arial"/>
              </a:rPr>
              <a:t>within </a:t>
            </a:r>
            <a:r>
              <a:rPr b="1" i="0" lang="en" sz="1400" u="none" cap="none" strike="noStrike">
                <a:solidFill>
                  <a:schemeClr val="dk1"/>
                </a:solidFill>
                <a:latin typeface="Arial"/>
                <a:ea typeface="Arial"/>
                <a:cs typeface="Arial"/>
                <a:sym typeface="Arial"/>
              </a:rPr>
              <a:t>local </a:t>
            </a:r>
            <a:r>
              <a:rPr b="0" i="0" lang="en" sz="1400" u="none" cap="none" strike="noStrike">
                <a:solidFill>
                  <a:schemeClr val="dk1"/>
                </a:solidFill>
                <a:latin typeface="Arial"/>
                <a:ea typeface="Arial"/>
                <a:cs typeface="Arial"/>
                <a:sym typeface="Arial"/>
              </a:rPr>
              <a:t>folder</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Download Power BI desktop and connect to Cosmos DB using Primary key, URI, database and collection name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nvSpPr>
        <p:spPr>
          <a:xfrm>
            <a:off x="0" y="0"/>
            <a:ext cx="9073500" cy="514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dk1"/>
                </a:solidFill>
                <a:latin typeface="Arial"/>
                <a:ea typeface="Arial"/>
                <a:cs typeface="Arial"/>
                <a:sym typeface="Arial"/>
              </a:rPr>
              <a:t>Main.env file</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//Get the connection string from Event Hubs Namespace-&gt;Event Hubs-&gt;Fare/Ride Event Hub name-&gt;Shared Access Policy(It should have Send,Listen permissions)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RIDE_EVENT_HUB=[Connection string for taxi-ride event hub]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FARE_EVENT_HUB=[Connection string for taxi-fare event hub]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RIDE_DATA_FILE_PATH=[Data Download path]</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MINUTES_TO_LEAD=0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PUSH_RIDE_DATA_FIRST=false</a:t>
            </a:r>
            <a:endParaRPr b="0" i="0" sz="1000" u="none" cap="none" strike="noStrike">
              <a:solidFill>
                <a:srgbClr val="24292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Example: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RIDE_EVENT_HUB=Endpoint=sb://taxi-stream.servicebus.windows.net/;SharedAccessKeyName=mytaxiStreamingAnalytics_TaxiRide_policy;SharedAccessKey=6J8PH7y7FEsXIeaw6t+3g969sVItpanLQE2XkQiJ2Mo=;EntityPath=taxi-ride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FARE_EVENT_HUB=Endpoint=sb://taxi-stream.servicebus.windows.net/;SharedAccessKeyName=mytaxiStreamingAnalytics_TaxiFare_policy;SharedAccessKey=EgO6fPqYzRpUKaEAiqsTCYzZmPkHDs4B/2K0xhl2d2k=;EntityPath=taxi-fare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MINUTES_TO_LEAD=0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PUSH_RIDE_DATA_FIRST=false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RIDE_DATA_FILE_PATH=/home/aishu/Downloads/TEST_INPUT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0" y="0"/>
            <a:ext cx="9106500" cy="528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sng" cap="none" strike="noStrike">
                <a:solidFill>
                  <a:schemeClr val="dk1"/>
                </a:solidFill>
                <a:latin typeface="Arial"/>
                <a:ea typeface="Arial"/>
                <a:cs typeface="Arial"/>
                <a:sym typeface="Arial"/>
              </a:rPr>
              <a:t>Ubuntu(referred from</a:t>
            </a:r>
            <a:r>
              <a:rPr b="1" lang="en" sz="1500" u="sng">
                <a:solidFill>
                  <a:schemeClr val="dk1"/>
                </a:solidFill>
              </a:rPr>
              <a:t> </a:t>
            </a:r>
            <a:r>
              <a:rPr b="1" i="0" lang="en" sz="1500" u="sng" cap="none" strike="noStrike">
                <a:solidFill>
                  <a:schemeClr val="dk1"/>
                </a:solidFill>
                <a:latin typeface="Arial"/>
                <a:ea typeface="Arial"/>
                <a:cs typeface="Arial"/>
                <a:sym typeface="Arial"/>
              </a:rPr>
              <a:t>https://docs.docker.com/engine/install/ubuntu/)</a:t>
            </a:r>
            <a:endParaRPr b="1" i="0" sz="15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58B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58B00"/>
                </a:solidFill>
                <a:latin typeface="Arial"/>
                <a:ea typeface="Arial"/>
                <a:cs typeface="Arial"/>
                <a:sym typeface="Arial"/>
              </a:rPr>
              <a:t>sudo </a:t>
            </a:r>
            <a:r>
              <a:rPr b="0" i="0" lang="en" sz="1400" u="none" cap="none" strike="noStrike">
                <a:solidFill>
                  <a:schemeClr val="dk1"/>
                </a:solidFill>
                <a:latin typeface="Arial"/>
                <a:ea typeface="Arial"/>
                <a:cs typeface="Arial"/>
                <a:sym typeface="Arial"/>
              </a:rPr>
              <a:t>apt-get update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58B00"/>
                </a:solidFill>
                <a:latin typeface="Arial"/>
                <a:ea typeface="Arial"/>
                <a:cs typeface="Arial"/>
                <a:sym typeface="Arial"/>
              </a:rPr>
              <a:t>sudo </a:t>
            </a:r>
            <a:r>
              <a:rPr b="0" i="0" lang="en" sz="1400" u="none" cap="none" strike="noStrike">
                <a:solidFill>
                  <a:schemeClr val="dk1"/>
                </a:solidFill>
                <a:latin typeface="Arial"/>
                <a:ea typeface="Arial"/>
                <a:cs typeface="Arial"/>
                <a:sym typeface="Arial"/>
              </a:rPr>
              <a:t>apt-get install ca-certificates curl gnupg lsb-release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42857"/>
              </a:lnSpc>
              <a:spcBef>
                <a:spcPts val="0"/>
              </a:spcBef>
              <a:spcAft>
                <a:spcPts val="0"/>
              </a:spcAft>
              <a:buClr>
                <a:schemeClr val="dk1"/>
              </a:buClr>
              <a:buSzPts val="1100"/>
              <a:buFont typeface="Arial"/>
              <a:buNone/>
            </a:pPr>
            <a:r>
              <a:rPr lang="en">
                <a:solidFill>
                  <a:srgbClr val="658B00"/>
                </a:solidFill>
              </a:rPr>
              <a:t>s</a:t>
            </a:r>
            <a:r>
              <a:rPr b="0" i="0" lang="en" sz="1400" u="none" cap="none" strike="noStrike">
                <a:solidFill>
                  <a:srgbClr val="658B00"/>
                </a:solidFill>
                <a:latin typeface="Arial"/>
                <a:ea typeface="Arial"/>
                <a:cs typeface="Arial"/>
                <a:sym typeface="Arial"/>
              </a:rPr>
              <a:t>udo </a:t>
            </a:r>
            <a:r>
              <a:rPr lang="en">
                <a:solidFill>
                  <a:schemeClr val="dk1"/>
                </a:solidFill>
              </a:rPr>
              <a:t>curl -fsSL https://download.docker.com/linux/ubuntu/gpg | sudo gpg --dearmor -o /usr/share/keyrings/docker-archive-keyring.gpg</a:t>
            </a:r>
            <a:endParaRPr>
              <a:solidFill>
                <a:schemeClr val="dk1"/>
              </a:solidFill>
            </a:endParaRPr>
          </a:p>
          <a:p>
            <a:pPr indent="0" lvl="0" marL="0" marR="0" rtl="0" algn="l">
              <a:lnSpc>
                <a:spcPct val="142857"/>
              </a:lnSpc>
              <a:spcBef>
                <a:spcPts val="0"/>
              </a:spcBef>
              <a:spcAft>
                <a:spcPts val="0"/>
              </a:spcAft>
              <a:buClr>
                <a:schemeClr val="dk1"/>
              </a:buClr>
              <a:buSzPts val="1100"/>
              <a:buFont typeface="Arial"/>
              <a:buNone/>
            </a:pPr>
            <a:r>
              <a:rPr lang="en">
                <a:solidFill>
                  <a:srgbClr val="658B00"/>
                </a:solidFill>
              </a:rPr>
              <a:t>sudo </a:t>
            </a:r>
            <a:r>
              <a:rPr lang="en">
                <a:solidFill>
                  <a:schemeClr val="dk1"/>
                </a:solidFill>
              </a:rPr>
              <a:t> </a:t>
            </a:r>
            <a:r>
              <a:rPr lang="en">
                <a:solidFill>
                  <a:schemeClr val="dk1"/>
                </a:solidFill>
              </a:rPr>
              <a:t>echo \</a:t>
            </a:r>
            <a:endParaRPr>
              <a:solidFill>
                <a:schemeClr val="dk1"/>
              </a:solidFill>
            </a:endParaRPr>
          </a:p>
          <a:p>
            <a:pPr indent="0" lvl="0" marL="0" marR="0" rtl="0" algn="l">
              <a:lnSpc>
                <a:spcPct val="142857"/>
              </a:lnSpc>
              <a:spcBef>
                <a:spcPts val="0"/>
              </a:spcBef>
              <a:spcAft>
                <a:spcPts val="0"/>
              </a:spcAft>
              <a:buClr>
                <a:schemeClr val="dk1"/>
              </a:buClr>
              <a:buSzPts val="1100"/>
              <a:buFont typeface="Arial"/>
              <a:buNone/>
            </a:pPr>
            <a:r>
              <a:rPr lang="en">
                <a:solidFill>
                  <a:schemeClr val="dk1"/>
                </a:solidFill>
              </a:rPr>
              <a:t>  "deb [arch=$(dpkg --print-architecture) signed-by=/usr/share/keyrings/docker-archive-keyring.gpg] https://download.docker.com/linux/ubuntu \</a:t>
            </a:r>
            <a:endParaRPr>
              <a:solidFill>
                <a:schemeClr val="dk1"/>
              </a:solidFill>
            </a:endParaRPr>
          </a:p>
          <a:p>
            <a:pPr indent="0" lvl="0" marL="0" rtl="0" algn="l">
              <a:lnSpc>
                <a:spcPct val="142857"/>
              </a:lnSpc>
              <a:spcBef>
                <a:spcPts val="0"/>
              </a:spcBef>
              <a:spcAft>
                <a:spcPts val="0"/>
              </a:spcAft>
              <a:buClr>
                <a:schemeClr val="dk1"/>
              </a:buClr>
              <a:buSzPts val="1100"/>
              <a:buFont typeface="Arial"/>
              <a:buNone/>
            </a:pPr>
            <a:r>
              <a:rPr lang="en">
                <a:solidFill>
                  <a:schemeClr val="dk1"/>
                </a:solidFill>
              </a:rPr>
              <a:t>  $(lsb_release -cs) stable" | sudo tee /etc/apt/sources.list.d/docker.list &gt; /dev/null</a:t>
            </a:r>
            <a:endParaRPr>
              <a:solidFill>
                <a:schemeClr val="dk1"/>
              </a:solidFill>
            </a:endParaRPr>
          </a:p>
          <a:p>
            <a:pPr indent="0" lvl="0" marL="0" marR="0" rtl="0" algn="l">
              <a:lnSpc>
                <a:spcPct val="142857"/>
              </a:lnSpc>
              <a:spcBef>
                <a:spcPts val="800"/>
              </a:spcBef>
              <a:spcAft>
                <a:spcPts val="0"/>
              </a:spcAft>
              <a:buClr>
                <a:srgbClr val="000000"/>
              </a:buClr>
              <a:buSzPts val="1400"/>
              <a:buFont typeface="Arial"/>
              <a:buNone/>
            </a:pPr>
            <a:r>
              <a:rPr b="0" i="0" lang="en" sz="1400" u="none" cap="none" strike="noStrike">
                <a:solidFill>
                  <a:srgbClr val="658B00"/>
                </a:solidFill>
                <a:latin typeface="Arial"/>
                <a:ea typeface="Arial"/>
                <a:cs typeface="Arial"/>
                <a:sym typeface="Arial"/>
              </a:rPr>
              <a:t>sudo </a:t>
            </a:r>
            <a:r>
              <a:rPr b="0" i="0" lang="en" sz="1400" u="none" cap="none" strike="noStrike">
                <a:solidFill>
                  <a:schemeClr val="dk1"/>
                </a:solidFill>
                <a:latin typeface="Arial"/>
                <a:ea typeface="Arial"/>
                <a:cs typeface="Arial"/>
                <a:sym typeface="Arial"/>
              </a:rPr>
              <a:t>apt-get install docker-ce docker-ce-cli containerd.io</a:t>
            </a:r>
            <a:endParaRPr b="0" i="0" sz="1400" u="none" cap="none" strike="noStrike">
              <a:solidFill>
                <a:schemeClr val="dk1"/>
              </a:solidFill>
              <a:latin typeface="Arial"/>
              <a:ea typeface="Arial"/>
              <a:cs typeface="Arial"/>
              <a:sym typeface="Arial"/>
            </a:endParaRPr>
          </a:p>
          <a:p>
            <a:pPr indent="0" lvl="0" marL="0" marR="0" rtl="0" algn="l">
              <a:lnSpc>
                <a:spcPct val="142857"/>
              </a:lnSpc>
              <a:spcBef>
                <a:spcPts val="800"/>
              </a:spcBef>
              <a:spcAft>
                <a:spcPts val="0"/>
              </a:spcAft>
              <a:buClr>
                <a:srgbClr val="000000"/>
              </a:buClr>
              <a:buSzPts val="1400"/>
              <a:buFont typeface="Arial"/>
              <a:buNone/>
            </a:pPr>
            <a:r>
              <a:rPr b="0" i="0" lang="en" sz="1400" u="none" cap="none" strike="noStrike">
                <a:solidFill>
                  <a:srgbClr val="658B00"/>
                </a:solidFill>
                <a:latin typeface="Arial"/>
                <a:ea typeface="Arial"/>
                <a:cs typeface="Arial"/>
                <a:sym typeface="Arial"/>
              </a:rPr>
              <a:t>sudo</a:t>
            </a:r>
            <a:r>
              <a:rPr b="0" i="0" lang="en" sz="1400" u="none" cap="none" strike="noStrike">
                <a:solidFill>
                  <a:schemeClr val="dk1"/>
                </a:solidFill>
                <a:latin typeface="Arial"/>
                <a:ea typeface="Arial"/>
                <a:cs typeface="Arial"/>
                <a:sym typeface="Arial"/>
              </a:rPr>
              <a:t> docker build --no-cache -t dataloader .</a:t>
            </a:r>
            <a:endParaRPr b="0" i="0" sz="1400" u="none" cap="none" strike="noStrike">
              <a:solidFill>
                <a:schemeClr val="dk1"/>
              </a:solidFill>
              <a:latin typeface="Arial"/>
              <a:ea typeface="Arial"/>
              <a:cs typeface="Arial"/>
              <a:sym typeface="Arial"/>
            </a:endParaRPr>
          </a:p>
          <a:p>
            <a:pPr indent="0" lvl="0" marL="0" marR="0" rtl="0" algn="l">
              <a:lnSpc>
                <a:spcPct val="142857"/>
              </a:lnSpc>
              <a:spcBef>
                <a:spcPts val="800"/>
              </a:spcBef>
              <a:spcAft>
                <a:spcPts val="0"/>
              </a:spcAft>
              <a:buClr>
                <a:srgbClr val="000000"/>
              </a:buClr>
              <a:buSzPts val="1400"/>
              <a:buFont typeface="Arial"/>
              <a:buNone/>
            </a:pPr>
            <a:r>
              <a:rPr b="0" i="0" lang="en" sz="1400" u="none" cap="none" strike="noStrike">
                <a:solidFill>
                  <a:srgbClr val="658B00"/>
                </a:solidFill>
                <a:latin typeface="Arial"/>
                <a:ea typeface="Arial"/>
                <a:cs typeface="Arial"/>
                <a:sym typeface="Arial"/>
              </a:rPr>
              <a:t>sudo</a:t>
            </a:r>
            <a:r>
              <a:rPr b="0" i="0" lang="en" sz="1400" u="none" cap="none" strike="noStrike">
                <a:solidFill>
                  <a:schemeClr val="dk1"/>
                </a:solidFill>
                <a:latin typeface="Arial"/>
                <a:ea typeface="Arial"/>
                <a:cs typeface="Arial"/>
                <a:sym typeface="Arial"/>
              </a:rPr>
              <a:t> docker run -v &lt;path_to_extracted_TEST_INPUT_Folder&gt;:&lt;path_to_extracted_TEST_INPUT_Folder&gt; --env-file=local/main.env dataloader:latest</a:t>
            </a:r>
            <a:endParaRPr b="0" i="0" sz="1400" u="none" cap="none" strike="noStrike">
              <a:solidFill>
                <a:schemeClr val="dk1"/>
              </a:solidFill>
              <a:latin typeface="Arial"/>
              <a:ea typeface="Arial"/>
              <a:cs typeface="Arial"/>
              <a:sym typeface="Arial"/>
            </a:endParaRPr>
          </a:p>
          <a:p>
            <a:pPr indent="0" lvl="0" marL="0" marR="0" rtl="0" algn="l">
              <a:lnSpc>
                <a:spcPct val="142857"/>
              </a:lnSpc>
              <a:spcBef>
                <a:spcPts val="8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Example:</a:t>
            </a:r>
            <a:r>
              <a:rPr b="1" lang="en">
                <a:solidFill>
                  <a:schemeClr val="dk1"/>
                </a:solidFill>
              </a:rPr>
              <a:t> </a:t>
            </a:r>
            <a:r>
              <a:rPr b="0" i="0" lang="en" sz="1400" u="none" cap="none" strike="noStrike">
                <a:solidFill>
                  <a:srgbClr val="658B00"/>
                </a:solidFill>
                <a:latin typeface="Arial"/>
                <a:ea typeface="Arial"/>
                <a:cs typeface="Arial"/>
                <a:sym typeface="Arial"/>
              </a:rPr>
              <a:t>sudo</a:t>
            </a:r>
            <a:r>
              <a:rPr b="0" i="0" lang="en" sz="1400" u="none" cap="none" strike="noStrike">
                <a:solidFill>
                  <a:schemeClr val="dk1"/>
                </a:solidFill>
                <a:latin typeface="Arial"/>
                <a:ea typeface="Arial"/>
                <a:cs typeface="Arial"/>
                <a:sym typeface="Arial"/>
              </a:rPr>
              <a:t> docker run -v /home/aishu/Downloads/TEST_INPUT:/home/aishu/Downloads/TEST_INPUT --env-file=local/main.env dataloader:latest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0" y="0"/>
            <a:ext cx="9197400" cy="507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 sz="1500" u="sng" cap="none" strike="noStrike">
                <a:solidFill>
                  <a:srgbClr val="33444D"/>
                </a:solidFill>
                <a:highlight>
                  <a:srgbClr val="FFFFFF"/>
                </a:highlight>
                <a:latin typeface="Arial"/>
                <a:ea typeface="Arial"/>
                <a:cs typeface="Arial"/>
                <a:sym typeface="Arial"/>
              </a:rPr>
              <a:t>Windows</a:t>
            </a:r>
            <a:endParaRPr b="1" i="0" sz="1500" u="sng" cap="none" strike="noStrike">
              <a:solidFill>
                <a:srgbClr val="33444D"/>
              </a:solidFill>
              <a:highlight>
                <a:srgbClr val="FFFFFF"/>
              </a:highlight>
              <a:latin typeface="Arial"/>
              <a:ea typeface="Arial"/>
              <a:cs typeface="Arial"/>
              <a:sym typeface="Arial"/>
            </a:endParaRPr>
          </a:p>
          <a:p>
            <a:pPr indent="-317500" lvl="0" marL="457200" marR="0" rtl="0" algn="l">
              <a:lnSpc>
                <a:spcPct val="115000"/>
              </a:lnSpc>
              <a:spcBef>
                <a:spcPts val="800"/>
              </a:spcBef>
              <a:spcAft>
                <a:spcPts val="0"/>
              </a:spcAft>
              <a:buClr>
                <a:srgbClr val="33444D"/>
              </a:buClr>
              <a:buSzPts val="1400"/>
              <a:buFont typeface="Arial"/>
              <a:buAutoNum type="arabicPeriod"/>
            </a:pPr>
            <a:r>
              <a:rPr b="0" i="0" lang="en" sz="1400" u="none" cap="none" strike="noStrike">
                <a:solidFill>
                  <a:srgbClr val="33444D"/>
                </a:solidFill>
                <a:highlight>
                  <a:srgbClr val="FFFFFF"/>
                </a:highlight>
                <a:latin typeface="Arial"/>
                <a:ea typeface="Arial"/>
                <a:cs typeface="Arial"/>
                <a:sym typeface="Arial"/>
              </a:rPr>
              <a:t>Download the static binary archive. Go to </a:t>
            </a:r>
            <a:r>
              <a:rPr b="0" i="0" lang="en" sz="1400" u="none" cap="none" strike="noStrike">
                <a:solidFill>
                  <a:srgbClr val="2697ED"/>
                </a:solidFill>
                <a:highlight>
                  <a:srgbClr val="FFFFFF"/>
                </a:highlight>
                <a:uFill>
                  <a:noFill/>
                </a:uFill>
                <a:latin typeface="Arial"/>
                <a:ea typeface="Arial"/>
                <a:cs typeface="Arial"/>
                <a:sym typeface="Arial"/>
                <a:hlinkClick r:id="rId3">
                  <a:extLst>
                    <a:ext uri="{A12FA001-AC4F-418D-AE19-62706E023703}">
                      <ahyp:hlinkClr val="tx"/>
                    </a:ext>
                  </a:extLst>
                </a:hlinkClick>
              </a:rPr>
              <a:t>https://download.docker.com/win/static/stable/x86_64</a:t>
            </a:r>
            <a:r>
              <a:rPr b="0" i="0" lang="en" sz="1400" u="none" cap="none" strike="noStrike">
                <a:solidFill>
                  <a:srgbClr val="33444D"/>
                </a:solidFill>
                <a:highlight>
                  <a:srgbClr val="FFFFFF"/>
                </a:highlight>
                <a:latin typeface="Arial"/>
                <a:ea typeface="Arial"/>
                <a:cs typeface="Arial"/>
                <a:sym typeface="Arial"/>
              </a:rPr>
              <a:t> and select the latest version from the list.</a:t>
            </a:r>
            <a:endParaRPr b="0" i="0" sz="1400" u="none" cap="none" strike="noStrike">
              <a:solidFill>
                <a:srgbClr val="33444D"/>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rgbClr val="33444D"/>
              </a:buClr>
              <a:buSzPts val="1400"/>
              <a:buFont typeface="Arial"/>
              <a:buAutoNum type="arabicPeriod"/>
            </a:pPr>
            <a:r>
              <a:rPr b="0" i="0" lang="en" sz="1400" u="none" cap="none" strike="noStrike">
                <a:solidFill>
                  <a:srgbClr val="33444D"/>
                </a:solidFill>
                <a:highlight>
                  <a:srgbClr val="FFFFFF"/>
                </a:highlight>
                <a:latin typeface="Arial"/>
                <a:ea typeface="Arial"/>
                <a:cs typeface="Arial"/>
                <a:sym typeface="Arial"/>
              </a:rPr>
              <a:t>Run the following PowerShell commands to install and extract the archive to your program files:</a:t>
            </a:r>
            <a:br>
              <a:rPr b="0" i="0" lang="en" sz="1400" u="none" cap="none" strike="noStrike">
                <a:solidFill>
                  <a:srgbClr val="33444D"/>
                </a:solidFill>
                <a:highlight>
                  <a:srgbClr val="FFFFFF"/>
                </a:highlight>
                <a:latin typeface="Arial"/>
                <a:ea typeface="Arial"/>
                <a:cs typeface="Arial"/>
                <a:sym typeface="Arial"/>
              </a:rPr>
            </a:br>
            <a:r>
              <a:rPr b="0" i="0" lang="en" sz="1400" u="none" cap="none" strike="noStrike">
                <a:solidFill>
                  <a:srgbClr val="33444D"/>
                </a:solidFill>
                <a:highlight>
                  <a:srgbClr val="FFFFFF"/>
                </a:highlight>
                <a:latin typeface="Arial"/>
                <a:ea typeface="Arial"/>
                <a:cs typeface="Arial"/>
                <a:sym typeface="Arial"/>
              </a:rPr>
              <a:t> </a:t>
            </a: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658B00"/>
                </a:solidFill>
                <a:highlight>
                  <a:srgbClr val="FFFFFF"/>
                </a:highlight>
                <a:latin typeface="Arial"/>
                <a:ea typeface="Arial"/>
                <a:cs typeface="Arial"/>
                <a:sym typeface="Arial"/>
              </a:rPr>
              <a:t>Expand-Archive</a:t>
            </a:r>
            <a:r>
              <a:rPr b="0" i="0" lang="en" sz="1400" u="none" cap="none" strike="noStrike">
                <a:solidFill>
                  <a:srgbClr val="33444D"/>
                </a:solidFill>
                <a:highlight>
                  <a:srgbClr val="FFFFFF"/>
                </a:highlight>
                <a:latin typeface="Arial"/>
                <a:ea typeface="Arial"/>
                <a:cs typeface="Arial"/>
                <a:sym typeface="Arial"/>
              </a:rPr>
              <a:t> /path/to/&lt;FILE&gt;.zip -DestinationPath </a:t>
            </a:r>
            <a:r>
              <a:rPr b="0" i="0" lang="en" sz="1400" u="none" cap="none" strike="noStrike">
                <a:solidFill>
                  <a:srgbClr val="00688B"/>
                </a:solidFill>
                <a:highlight>
                  <a:srgbClr val="FFFFFF"/>
                </a:highlight>
                <a:latin typeface="Arial"/>
                <a:ea typeface="Arial"/>
                <a:cs typeface="Arial"/>
                <a:sym typeface="Arial"/>
              </a:rPr>
              <a:t>$Env</a:t>
            </a:r>
            <a:r>
              <a:rPr b="0" i="0" lang="en" sz="1400" u="none" cap="none" strike="noStrike">
                <a:solidFill>
                  <a:srgbClr val="33444D"/>
                </a:solidFill>
                <a:highlight>
                  <a:srgbClr val="FFFFFF"/>
                </a:highlight>
                <a:latin typeface="Arial"/>
                <a:ea typeface="Arial"/>
                <a:cs typeface="Arial"/>
                <a:sym typeface="Arial"/>
              </a:rPr>
              <a:t>:ProgramFiles</a:t>
            </a:r>
            <a:endParaRPr b="0" i="0" sz="1400" u="none" cap="none" strike="noStrike">
              <a:solidFill>
                <a:srgbClr val="33444D"/>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rgbClr val="33444D"/>
              </a:buClr>
              <a:buSzPts val="1400"/>
              <a:buFont typeface="Arial"/>
              <a:buAutoNum type="arabicPeriod"/>
            </a:pPr>
            <a:r>
              <a:rPr b="0" i="0" lang="en" sz="1400" u="none" cap="none" strike="noStrike">
                <a:solidFill>
                  <a:srgbClr val="33444D"/>
                </a:solidFill>
                <a:highlight>
                  <a:srgbClr val="FFFFFF"/>
                </a:highlight>
                <a:latin typeface="Arial"/>
                <a:ea typeface="Arial"/>
                <a:cs typeface="Arial"/>
                <a:sym typeface="Arial"/>
              </a:rPr>
              <a:t>Register the service and start the Docker Engine:</a:t>
            </a:r>
            <a:br>
              <a:rPr b="0" i="0" lang="en" sz="1400" u="none" cap="none" strike="noStrike">
                <a:solidFill>
                  <a:srgbClr val="33444D"/>
                </a:solidFill>
                <a:highlight>
                  <a:srgbClr val="FFFFFF"/>
                </a:highlight>
                <a:latin typeface="Arial"/>
                <a:ea typeface="Arial"/>
                <a:cs typeface="Arial"/>
                <a:sym typeface="Arial"/>
              </a:rPr>
            </a:br>
            <a:r>
              <a:rPr b="0" i="0" lang="en" sz="1400" u="none" cap="none" strike="noStrike">
                <a:solidFill>
                  <a:srgbClr val="33444D"/>
                </a:solidFill>
                <a:highlight>
                  <a:srgbClr val="FFFFFF"/>
                </a:highlight>
                <a:latin typeface="Arial"/>
                <a:ea typeface="Arial"/>
                <a:cs typeface="Arial"/>
                <a:sym typeface="Arial"/>
              </a:rPr>
              <a:t> </a:t>
            </a: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00688B"/>
                </a:solidFill>
                <a:highlight>
                  <a:srgbClr val="FFFFFF"/>
                </a:highlight>
                <a:latin typeface="Arial"/>
                <a:ea typeface="Arial"/>
                <a:cs typeface="Arial"/>
                <a:sym typeface="Arial"/>
              </a:rPr>
              <a:t>$Env</a:t>
            </a:r>
            <a:r>
              <a:rPr b="0" i="0" lang="en" sz="1400" u="none" cap="none" strike="noStrike">
                <a:solidFill>
                  <a:srgbClr val="33444D"/>
                </a:solidFill>
                <a:highlight>
                  <a:srgbClr val="FFFFFF"/>
                </a:highlight>
                <a:latin typeface="Arial"/>
                <a:ea typeface="Arial"/>
                <a:cs typeface="Arial"/>
                <a:sym typeface="Arial"/>
              </a:rPr>
              <a:t>:ProgramFiles\Docker\dockerd --register-service</a:t>
            </a:r>
            <a:endParaRPr b="0" i="0" sz="1400" u="none" cap="none" strike="noStrike">
              <a:solidFill>
                <a:srgbClr val="33444D"/>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33444D"/>
                </a:solidFill>
                <a:highlight>
                  <a:srgbClr val="FFFFFF"/>
                </a:highlight>
                <a:latin typeface="Arial"/>
                <a:ea typeface="Arial"/>
                <a:cs typeface="Arial"/>
                <a:sym typeface="Arial"/>
              </a:rPr>
              <a:t> </a:t>
            </a: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658B00"/>
                </a:solidFill>
                <a:highlight>
                  <a:srgbClr val="FFFFFF"/>
                </a:highlight>
                <a:latin typeface="Arial"/>
                <a:ea typeface="Arial"/>
                <a:cs typeface="Arial"/>
                <a:sym typeface="Arial"/>
              </a:rPr>
              <a:t>Start-Service </a:t>
            </a:r>
            <a:r>
              <a:rPr b="0" i="0" lang="en" sz="1400" u="none" cap="none" strike="noStrike">
                <a:solidFill>
                  <a:srgbClr val="33444D"/>
                </a:solidFill>
                <a:highlight>
                  <a:srgbClr val="FFFFFF"/>
                </a:highlight>
                <a:latin typeface="Arial"/>
                <a:ea typeface="Arial"/>
                <a:cs typeface="Arial"/>
                <a:sym typeface="Arial"/>
              </a:rPr>
              <a:t>docker</a:t>
            </a:r>
            <a:endParaRPr b="0" i="0" sz="1400" u="none" cap="none" strike="noStrike">
              <a:solidFill>
                <a:srgbClr val="33444D"/>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33444D"/>
              </a:buClr>
              <a:buSzPts val="1400"/>
              <a:buFont typeface="Arial"/>
              <a:buAutoNum type="arabicPeriod"/>
            </a:pPr>
            <a:r>
              <a:rPr b="0" i="0" lang="en" sz="1400" u="none" cap="none" strike="noStrike">
                <a:solidFill>
                  <a:srgbClr val="33444D"/>
                </a:solidFill>
                <a:highlight>
                  <a:srgbClr val="FFFFFF"/>
                </a:highlight>
                <a:latin typeface="Arial"/>
                <a:ea typeface="Arial"/>
                <a:cs typeface="Arial"/>
                <a:sym typeface="Arial"/>
              </a:rPr>
              <a:t>Verify that Docker is installed correctly by running the hello-world image.</a:t>
            </a:r>
            <a:br>
              <a:rPr b="0" i="0" lang="en" sz="1400" u="none" cap="none" strike="noStrike">
                <a:solidFill>
                  <a:srgbClr val="33444D"/>
                </a:solidFill>
                <a:highlight>
                  <a:srgbClr val="FFFFFF"/>
                </a:highlight>
                <a:latin typeface="Arial"/>
                <a:ea typeface="Arial"/>
                <a:cs typeface="Arial"/>
                <a:sym typeface="Arial"/>
              </a:rPr>
            </a:b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00688B"/>
                </a:solidFill>
                <a:highlight>
                  <a:srgbClr val="FFFFFF"/>
                </a:highlight>
                <a:latin typeface="Arial"/>
                <a:ea typeface="Arial"/>
                <a:cs typeface="Arial"/>
                <a:sym typeface="Arial"/>
              </a:rPr>
              <a:t>$Env</a:t>
            </a:r>
            <a:r>
              <a:rPr b="0" i="0" lang="en" sz="1400" u="none" cap="none" strike="noStrike">
                <a:solidFill>
                  <a:srgbClr val="33444D"/>
                </a:solidFill>
                <a:highlight>
                  <a:srgbClr val="FFFFFF"/>
                </a:highlight>
                <a:latin typeface="Arial"/>
                <a:ea typeface="Arial"/>
                <a:cs typeface="Arial"/>
                <a:sym typeface="Arial"/>
              </a:rPr>
              <a:t>:ProgramFiles\Docker\docker run hello-world:nanoserver</a:t>
            </a:r>
            <a:endParaRPr b="0" i="0" sz="1400" u="none" cap="none" strike="noStrike">
              <a:solidFill>
                <a:srgbClr val="33444D"/>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33444D"/>
              </a:buClr>
              <a:buSzPts val="1400"/>
              <a:buFont typeface="Arial"/>
              <a:buAutoNum type="arabicPeriod"/>
            </a:pPr>
            <a:r>
              <a:rPr b="0" i="0" lang="en" sz="1400" u="none" cap="none" strike="noStrike">
                <a:solidFill>
                  <a:srgbClr val="33444D"/>
                </a:solidFill>
                <a:highlight>
                  <a:srgbClr val="FFFFFF"/>
                </a:highlight>
                <a:latin typeface="Arial"/>
                <a:ea typeface="Arial"/>
                <a:cs typeface="Arial"/>
                <a:sym typeface="Arial"/>
              </a:rPr>
              <a:t>This command downloads a test image and runs it in a container. When the container runs, it prints a message and exits.</a:t>
            </a:r>
            <a:endParaRPr b="0" i="0" sz="1400" u="none" cap="none" strike="noStrike">
              <a:solidFill>
                <a:srgbClr val="33444D"/>
              </a:solidFill>
              <a:highlight>
                <a:srgbClr val="FFFFFF"/>
              </a:highlight>
              <a:latin typeface="Arial"/>
              <a:ea typeface="Arial"/>
              <a:cs typeface="Arial"/>
              <a:sym typeface="Arial"/>
            </a:endParaRPr>
          </a:p>
          <a:p>
            <a:pPr indent="0" lvl="0" marL="0" marR="0" rtl="0" algn="l">
              <a:lnSpc>
                <a:spcPct val="142857"/>
              </a:lnSpc>
              <a:spcBef>
                <a:spcPts val="800"/>
              </a:spcBef>
              <a:spcAft>
                <a:spcPts val="0"/>
              </a:spcAft>
              <a:buClr>
                <a:srgbClr val="000000"/>
              </a:buClr>
              <a:buSzPts val="1400"/>
              <a:buFont typeface="Arial"/>
              <a:buNone/>
            </a:pP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00688B"/>
                </a:solidFill>
                <a:highlight>
                  <a:srgbClr val="FFFFFF"/>
                </a:highlight>
                <a:latin typeface="Arial"/>
                <a:ea typeface="Arial"/>
                <a:cs typeface="Arial"/>
                <a:sym typeface="Arial"/>
              </a:rPr>
              <a:t>$Env</a:t>
            </a:r>
            <a:r>
              <a:rPr b="0" i="0" lang="en" sz="1400" u="none" cap="none" strike="noStrike">
                <a:solidFill>
                  <a:srgbClr val="33444D"/>
                </a:solidFill>
                <a:highlight>
                  <a:srgbClr val="FFFFFF"/>
                </a:highlight>
                <a:latin typeface="Arial"/>
                <a:ea typeface="Arial"/>
                <a:cs typeface="Arial"/>
                <a:sym typeface="Arial"/>
              </a:rPr>
              <a:t>:ProgramFiles\Docker\docker </a:t>
            </a:r>
            <a:r>
              <a:rPr b="0" i="0" lang="en" sz="1400" u="none" cap="none" strike="noStrike">
                <a:solidFill>
                  <a:schemeClr val="dk1"/>
                </a:solidFill>
                <a:latin typeface="Arial"/>
                <a:ea typeface="Arial"/>
                <a:cs typeface="Arial"/>
                <a:sym typeface="Arial"/>
              </a:rPr>
              <a:t>run -v &lt;path_to_extracted_TEST_INPUT_Folder&gt;:&lt;path_to_extracted_TEST_INPUT_Folder&gt; --env-file=local/main.env dataloader:latest</a:t>
            </a:r>
            <a:endParaRPr b="0" i="0" sz="1400" u="none" cap="none" strike="noStrike">
              <a:solidFill>
                <a:schemeClr val="dk1"/>
              </a:solidFill>
              <a:latin typeface="Arial"/>
              <a:ea typeface="Arial"/>
              <a:cs typeface="Arial"/>
              <a:sym typeface="Arial"/>
            </a:endParaRPr>
          </a:p>
          <a:p>
            <a:pPr indent="0" lvl="0" marL="0" marR="0" rtl="0" algn="l">
              <a:lnSpc>
                <a:spcPct val="142857"/>
              </a:lnSpc>
              <a:spcBef>
                <a:spcPts val="800"/>
              </a:spcBef>
              <a:spcAft>
                <a:spcPts val="800"/>
              </a:spcAft>
              <a:buClr>
                <a:srgbClr val="000000"/>
              </a:buClr>
              <a:buSzPts val="1400"/>
              <a:buFont typeface="Arial"/>
              <a:buNone/>
            </a:pPr>
            <a:r>
              <a:rPr b="1" i="0" lang="en" sz="1400" u="none" cap="none" strike="noStrike">
                <a:solidFill>
                  <a:schemeClr val="dk1"/>
                </a:solidFill>
                <a:latin typeface="Arial"/>
                <a:ea typeface="Arial"/>
                <a:cs typeface="Arial"/>
                <a:sym typeface="Arial"/>
              </a:rPr>
              <a:t>Example: </a:t>
            </a:r>
            <a:r>
              <a:rPr b="0" i="0" lang="en" sz="1400" u="none" cap="none" strike="noStrike">
                <a:solidFill>
                  <a:srgbClr val="658B00"/>
                </a:solidFill>
                <a:highlight>
                  <a:srgbClr val="FFFFFF"/>
                </a:highlight>
                <a:latin typeface="Arial"/>
                <a:ea typeface="Arial"/>
                <a:cs typeface="Arial"/>
                <a:sym typeface="Arial"/>
              </a:rPr>
              <a:t>PS </a:t>
            </a:r>
            <a:r>
              <a:rPr b="0" i="0" lang="en" sz="1400" u="none" cap="none" strike="noStrike">
                <a:solidFill>
                  <a:srgbClr val="33444D"/>
                </a:solidFill>
                <a:highlight>
                  <a:srgbClr val="FFFFFF"/>
                </a:highlight>
                <a:latin typeface="Arial"/>
                <a:ea typeface="Arial"/>
                <a:cs typeface="Arial"/>
                <a:sym typeface="Arial"/>
              </a:rPr>
              <a:t>C:\&gt; </a:t>
            </a:r>
            <a:r>
              <a:rPr b="0" i="0" lang="en" sz="1400" u="none" cap="none" strike="noStrike">
                <a:solidFill>
                  <a:srgbClr val="00688B"/>
                </a:solidFill>
                <a:highlight>
                  <a:srgbClr val="FFFFFF"/>
                </a:highlight>
                <a:latin typeface="Arial"/>
                <a:ea typeface="Arial"/>
                <a:cs typeface="Arial"/>
                <a:sym typeface="Arial"/>
              </a:rPr>
              <a:t>$Env</a:t>
            </a:r>
            <a:r>
              <a:rPr b="0" i="0" lang="en" sz="1400" u="none" cap="none" strike="noStrike">
                <a:solidFill>
                  <a:srgbClr val="33444D"/>
                </a:solidFill>
                <a:highlight>
                  <a:srgbClr val="FFFFFF"/>
                </a:highlight>
                <a:latin typeface="Arial"/>
                <a:ea typeface="Arial"/>
                <a:cs typeface="Arial"/>
                <a:sym typeface="Arial"/>
              </a:rPr>
              <a:t>:ProgramFiles\Docker\docker</a:t>
            </a:r>
            <a:r>
              <a:rPr b="0" i="0" lang="en" sz="1400" u="none" cap="none" strike="noStrike">
                <a:solidFill>
                  <a:schemeClr val="dk1"/>
                </a:solidFill>
                <a:latin typeface="Arial"/>
                <a:ea typeface="Arial"/>
                <a:cs typeface="Arial"/>
                <a:sym typeface="Arial"/>
              </a:rPr>
              <a:t> run -v /home/aishu/Downloads/TEST_INPUT:/home/aishu/Downloads/TEST_INPUT --env-file=local/main.env dataloader:latest</a:t>
            </a:r>
            <a:endParaRPr b="0" i="0" sz="1400" u="none" cap="none" strike="noStrike">
              <a:solidFill>
                <a:srgbClr val="33444D"/>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0" y="75700"/>
            <a:ext cx="82299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Power BI Download link:</a:t>
            </a:r>
            <a:r>
              <a:rPr b="0" i="0" lang="en" sz="1400" u="none" cap="none" strike="noStrike">
                <a:solidFill>
                  <a:srgbClr val="000000"/>
                </a:solidFill>
                <a:latin typeface="Arial"/>
                <a:ea typeface="Arial"/>
                <a:cs typeface="Arial"/>
                <a:sym typeface="Arial"/>
              </a:rPr>
              <a:t> </a:t>
            </a:r>
            <a:r>
              <a:rPr b="0" i="0" lang="en" sz="1400" u="sng" cap="none" strike="noStrike">
                <a:solidFill>
                  <a:schemeClr val="hlink"/>
                </a:solidFill>
                <a:latin typeface="Arial"/>
                <a:ea typeface="Arial"/>
                <a:cs typeface="Arial"/>
                <a:sym typeface="Arial"/>
                <a:hlinkClick r:id="rId3"/>
              </a:rPr>
              <a:t>https://powerbi.microsoft.com/en-us/downloads/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Windows VM for Mac: </a:t>
            </a:r>
            <a:r>
              <a:rPr b="0" i="0" lang="en" sz="1400" u="sng" cap="none" strike="noStrike">
                <a:solidFill>
                  <a:schemeClr val="hlink"/>
                </a:solidFill>
                <a:latin typeface="Arial"/>
                <a:ea typeface="Arial"/>
                <a:cs typeface="Arial"/>
                <a:sym typeface="Arial"/>
                <a:hlinkClick r:id="rId4"/>
              </a:rPr>
              <a:t>https://www.vmware.com/in/products/fusion.html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Windows VM for Linux:</a:t>
            </a:r>
            <a:r>
              <a:rPr b="0" i="0" lang="en" sz="1400" u="none" cap="none" strike="noStrike">
                <a:solidFill>
                  <a:srgbClr val="000000"/>
                </a:solidFill>
                <a:latin typeface="Arial"/>
                <a:ea typeface="Arial"/>
                <a:cs typeface="Arial"/>
                <a:sym typeface="Arial"/>
              </a:rPr>
              <a:t> </a:t>
            </a:r>
            <a:r>
              <a:rPr b="0" i="0" lang="en" sz="1400" u="sng" cap="none" strike="noStrike">
                <a:solidFill>
                  <a:schemeClr val="hlink"/>
                </a:solidFill>
                <a:latin typeface="Arial"/>
                <a:ea typeface="Arial"/>
                <a:cs typeface="Arial"/>
                <a:sym typeface="Arial"/>
                <a:hlinkClick r:id="rId5"/>
              </a:rPr>
              <a:t>https://www.virtualbox.org/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