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A640-F245-51CA-E437-24A406EE2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847EFC-492C-FA7E-06D3-0DC6F2104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9E8950-18AB-EC38-6DBC-47E0E631DF79}"/>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5" name="Footer Placeholder 4">
            <a:extLst>
              <a:ext uri="{FF2B5EF4-FFF2-40B4-BE49-F238E27FC236}">
                <a16:creationId xmlns:a16="http://schemas.microsoft.com/office/drawing/2014/main" id="{A06939F4-0384-6353-4B23-BEE8AB82B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91B474-7B5A-C74E-AD9A-3D56257BD557}"/>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116800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EEAA-DFD0-44BC-4945-265CB9332C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66CAC4-E59F-60AB-94E3-016C545B2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39D467-946B-3862-5811-56C6302B5C8E}"/>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5" name="Footer Placeholder 4">
            <a:extLst>
              <a:ext uri="{FF2B5EF4-FFF2-40B4-BE49-F238E27FC236}">
                <a16:creationId xmlns:a16="http://schemas.microsoft.com/office/drawing/2014/main" id="{284FD1CB-397A-08DC-13E5-620896162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660BE-48F5-936E-5DB6-82F9AD639AD3}"/>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70715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C2CE7-A366-07AA-C63D-C8C69ADBC4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B7C60E-02A5-A04C-AB77-B82758F8D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36CACF-F2C0-CFC5-BD01-AFCC20D6A4CA}"/>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5" name="Footer Placeholder 4">
            <a:extLst>
              <a:ext uri="{FF2B5EF4-FFF2-40B4-BE49-F238E27FC236}">
                <a16:creationId xmlns:a16="http://schemas.microsoft.com/office/drawing/2014/main" id="{F9963D11-2E06-1802-EC2D-7DF206D57A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39ED7-280A-93BB-F606-E4459E932C6A}"/>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115968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91EF-B353-5135-50A1-2FF9BCA971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96CE42-06E0-662F-DAC1-31B1F7E62C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2BA08-4F2A-7375-82AD-36BCF62B9696}"/>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5" name="Footer Placeholder 4">
            <a:extLst>
              <a:ext uri="{FF2B5EF4-FFF2-40B4-BE49-F238E27FC236}">
                <a16:creationId xmlns:a16="http://schemas.microsoft.com/office/drawing/2014/main" id="{FB490DA9-E27C-1CF8-3420-F87489CBE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4E72A1-EAE6-8549-7AF3-A11F471ADBF5}"/>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265066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516B-1323-6366-D9D1-3A81E91EC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252698-2F10-E0FF-1991-3EE358A93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3B01B-3817-7B8A-F6D2-D26C8A27C24A}"/>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5" name="Footer Placeholder 4">
            <a:extLst>
              <a:ext uri="{FF2B5EF4-FFF2-40B4-BE49-F238E27FC236}">
                <a16:creationId xmlns:a16="http://schemas.microsoft.com/office/drawing/2014/main" id="{4E4612B5-8160-07EF-10E5-864A022C2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8B542-88DE-0280-8D32-1E91FB970F97}"/>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223095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1221-8238-2F7D-5844-B3FA45B130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6586B-3317-68B0-5C11-FB05DD4509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9707E9-5166-40B9-CCFD-64846D0684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8737E0-7DA7-16B8-9CAD-6EF6174FC542}"/>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6" name="Footer Placeholder 5">
            <a:extLst>
              <a:ext uri="{FF2B5EF4-FFF2-40B4-BE49-F238E27FC236}">
                <a16:creationId xmlns:a16="http://schemas.microsoft.com/office/drawing/2014/main" id="{1AF49A64-27C6-88C8-BB4E-233A03C283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4E4A85-6EA2-2451-CD86-D2C0D1F5AE6C}"/>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146123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EA25-390A-D00E-67BF-314BF8511A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E2BC1E-A292-A8EE-BF72-AF8CED9BF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3E05A-217E-BB84-0B6F-548988D1FC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2BDC4F-5AD9-FAF1-EEC3-6A92665DB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53E30-9971-5187-C4F2-DA7C9848A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953D22-0811-3470-B8D1-C8A8FA27D6FC}"/>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8" name="Footer Placeholder 7">
            <a:extLst>
              <a:ext uri="{FF2B5EF4-FFF2-40B4-BE49-F238E27FC236}">
                <a16:creationId xmlns:a16="http://schemas.microsoft.com/office/drawing/2014/main" id="{777773B5-872F-6EE2-A5FC-BC2D44A40A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2D4EF2-CC10-4613-5951-4EEC315A2095}"/>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333289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936E-1629-5763-7C77-E3848AC244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67D10A-4419-FAB8-A8BE-58B7A7CF27EF}"/>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4" name="Footer Placeholder 3">
            <a:extLst>
              <a:ext uri="{FF2B5EF4-FFF2-40B4-BE49-F238E27FC236}">
                <a16:creationId xmlns:a16="http://schemas.microsoft.com/office/drawing/2014/main" id="{460273F8-125C-94DB-0581-1065377D04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C2F848-8F1E-4E35-BE0B-896498E3028A}"/>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153629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5B34E-DB48-22D6-41A9-7F67B90E2768}"/>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3" name="Footer Placeholder 2">
            <a:extLst>
              <a:ext uri="{FF2B5EF4-FFF2-40B4-BE49-F238E27FC236}">
                <a16:creationId xmlns:a16="http://schemas.microsoft.com/office/drawing/2014/main" id="{6DE77AB7-1FA7-2069-4A50-AE55283366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97F7F5-C971-04E7-7D5C-71D4EDD47C44}"/>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422260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3A6E-6986-9934-0E1F-B2E3770E2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188DBC-5827-B94A-B15C-815ECBECD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6DB75E-85A0-00C6-F957-7B37BBECF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91FA2-13C8-FF90-69D1-12DC9E33C670}"/>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6" name="Footer Placeholder 5">
            <a:extLst>
              <a:ext uri="{FF2B5EF4-FFF2-40B4-BE49-F238E27FC236}">
                <a16:creationId xmlns:a16="http://schemas.microsoft.com/office/drawing/2014/main" id="{66A079D9-685E-04F0-174A-AA3A34FCF7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ED8010-836D-0F72-D92F-97B54FD9B0BF}"/>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192676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EBE8-472D-767F-9AD6-1AFAEDE01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E5DD40-9AF4-5AF5-4357-460D6AD85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E0120D-B385-B225-A77E-4AF37ABFB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DDB69-A2EE-1DD9-72B9-6B53E9563E8F}"/>
              </a:ext>
            </a:extLst>
          </p:cNvPr>
          <p:cNvSpPr>
            <a:spLocks noGrp="1"/>
          </p:cNvSpPr>
          <p:nvPr>
            <p:ph type="dt" sz="half" idx="10"/>
          </p:nvPr>
        </p:nvSpPr>
        <p:spPr/>
        <p:txBody>
          <a:bodyPr/>
          <a:lstStyle/>
          <a:p>
            <a:fld id="{27CE7E47-11C8-44D6-B5AB-47F3C1AA0DC6}" type="datetimeFigureOut">
              <a:rPr lang="en-IN" smtClean="0"/>
              <a:t>30-09-2023</a:t>
            </a:fld>
            <a:endParaRPr lang="en-IN"/>
          </a:p>
        </p:txBody>
      </p:sp>
      <p:sp>
        <p:nvSpPr>
          <p:cNvPr id="6" name="Footer Placeholder 5">
            <a:extLst>
              <a:ext uri="{FF2B5EF4-FFF2-40B4-BE49-F238E27FC236}">
                <a16:creationId xmlns:a16="http://schemas.microsoft.com/office/drawing/2014/main" id="{F2C7E548-1B62-6786-18FE-129EE0B8A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50555B-1BC4-9C5E-6A8B-61A0895D2F14}"/>
              </a:ext>
            </a:extLst>
          </p:cNvPr>
          <p:cNvSpPr>
            <a:spLocks noGrp="1"/>
          </p:cNvSpPr>
          <p:nvPr>
            <p:ph type="sldNum" sz="quarter" idx="12"/>
          </p:nvPr>
        </p:nvSpPr>
        <p:spPr/>
        <p:txBody>
          <a:bodyPr/>
          <a:lstStyle/>
          <a:p>
            <a:fld id="{274844C4-829C-4162-A069-EB94FA8C9E3C}" type="slidenum">
              <a:rPr lang="en-IN" smtClean="0"/>
              <a:t>‹#›</a:t>
            </a:fld>
            <a:endParaRPr lang="en-IN"/>
          </a:p>
        </p:txBody>
      </p:sp>
    </p:spTree>
    <p:extLst>
      <p:ext uri="{BB962C8B-B14F-4D97-AF65-F5344CB8AC3E}">
        <p14:creationId xmlns:p14="http://schemas.microsoft.com/office/powerpoint/2010/main" val="224380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6F0D0C-FCE2-09AA-48CF-719B4113F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F5C165-5B12-A2AD-D4BD-5299D75BE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3ADF3-12D5-430B-908E-71E707FC7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E7E47-11C8-44D6-B5AB-47F3C1AA0DC6}" type="datetimeFigureOut">
              <a:rPr lang="en-IN" smtClean="0"/>
              <a:t>30-09-2023</a:t>
            </a:fld>
            <a:endParaRPr lang="en-IN"/>
          </a:p>
        </p:txBody>
      </p:sp>
      <p:sp>
        <p:nvSpPr>
          <p:cNvPr id="5" name="Footer Placeholder 4">
            <a:extLst>
              <a:ext uri="{FF2B5EF4-FFF2-40B4-BE49-F238E27FC236}">
                <a16:creationId xmlns:a16="http://schemas.microsoft.com/office/drawing/2014/main" id="{ABE6E0CD-CF73-430C-EC2B-E23455A5D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D160D8-4FCF-BC5E-144B-7E522E4D6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844C4-829C-4162-A069-EB94FA8C9E3C}" type="slidenum">
              <a:rPr lang="en-IN" smtClean="0"/>
              <a:t>‹#›</a:t>
            </a:fld>
            <a:endParaRPr lang="en-IN"/>
          </a:p>
        </p:txBody>
      </p:sp>
    </p:spTree>
    <p:extLst>
      <p:ext uri="{BB962C8B-B14F-4D97-AF65-F5344CB8AC3E}">
        <p14:creationId xmlns:p14="http://schemas.microsoft.com/office/powerpoint/2010/main" val="2378008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of a computer&#10;&#10;Description automatically generated with medium confidence">
            <a:extLst>
              <a:ext uri="{FF2B5EF4-FFF2-40B4-BE49-F238E27FC236}">
                <a16:creationId xmlns:a16="http://schemas.microsoft.com/office/drawing/2014/main" id="{6152DC00-5837-ABA2-BE9A-883484E52ACE}"/>
              </a:ext>
            </a:extLst>
          </p:cNvPr>
          <p:cNvPicPr>
            <a:picLocks noChangeAspect="1"/>
          </p:cNvPicPr>
          <p:nvPr/>
        </p:nvPicPr>
        <p:blipFill>
          <a:blip r:embed="rId2"/>
          <a:stretch>
            <a:fillRect/>
          </a:stretch>
        </p:blipFill>
        <p:spPr>
          <a:xfrm>
            <a:off x="1548190" y="917786"/>
            <a:ext cx="9095620" cy="5571067"/>
          </a:xfrm>
          <a:prstGeom prst="rect">
            <a:avLst/>
          </a:prstGeom>
        </p:spPr>
      </p:pic>
      <p:sp>
        <p:nvSpPr>
          <p:cNvPr id="4" name="TextBox 3">
            <a:extLst>
              <a:ext uri="{FF2B5EF4-FFF2-40B4-BE49-F238E27FC236}">
                <a16:creationId xmlns:a16="http://schemas.microsoft.com/office/drawing/2014/main" id="{9729DB82-7AA2-4166-B3DD-F5A6F3773764}"/>
              </a:ext>
            </a:extLst>
          </p:cNvPr>
          <p:cNvSpPr txBox="1"/>
          <p:nvPr/>
        </p:nvSpPr>
        <p:spPr>
          <a:xfrm>
            <a:off x="676850" y="184481"/>
            <a:ext cx="9408160" cy="369332"/>
          </a:xfrm>
          <a:prstGeom prst="rect">
            <a:avLst/>
          </a:prstGeom>
          <a:noFill/>
        </p:spPr>
        <p:txBody>
          <a:bodyPr wrap="square" rtlCol="0">
            <a:spAutoFit/>
          </a:bodyPr>
          <a:lstStyle/>
          <a:p>
            <a:r>
              <a:rPr lang="en-IN" b="1" dirty="0">
                <a:solidFill>
                  <a:schemeClr val="accent1"/>
                </a:solidFill>
              </a:rPr>
              <a:t>Graph RAG (Intelligent Document Search and Retrieval for Mental Disorder Recommendations)</a:t>
            </a:r>
          </a:p>
        </p:txBody>
      </p:sp>
    </p:spTree>
    <p:extLst>
      <p:ext uri="{BB962C8B-B14F-4D97-AF65-F5344CB8AC3E}">
        <p14:creationId xmlns:p14="http://schemas.microsoft.com/office/powerpoint/2010/main" val="294702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D7E139-1147-8A1A-AC7E-371DA82BD6A3}"/>
              </a:ext>
            </a:extLst>
          </p:cNvPr>
          <p:cNvSpPr txBox="1"/>
          <p:nvPr/>
        </p:nvSpPr>
        <p:spPr>
          <a:xfrm>
            <a:off x="375920" y="797510"/>
            <a:ext cx="10861040" cy="5755422"/>
          </a:xfrm>
          <a:prstGeom prst="rect">
            <a:avLst/>
          </a:prstGeom>
          <a:noFill/>
        </p:spPr>
        <p:txBody>
          <a:bodyPr wrap="square">
            <a:spAutoFit/>
          </a:bodyPr>
          <a:lstStyle/>
          <a:p>
            <a:pPr algn="l">
              <a:buFont typeface="Arial" panose="020B0604020202020204" pitchFamily="34" charset="0"/>
              <a:buChar char="•"/>
            </a:pPr>
            <a:r>
              <a:rPr lang="en-US" sz="1600" b="0" i="0" dirty="0">
                <a:solidFill>
                  <a:srgbClr val="1C1917"/>
                </a:solidFill>
                <a:effectLst/>
                <a:latin typeface="-apple-system"/>
              </a:rPr>
              <a:t>Leverages state-of-the-art NLP with BERT for text classification. Fine-tuning on medical data allows highly accurate disorder identification.</a:t>
            </a:r>
          </a:p>
          <a:p>
            <a:pPr algn="l">
              <a:buFont typeface="Arial" panose="020B0604020202020204" pitchFamily="34" charset="0"/>
              <a:buChar char="•"/>
            </a:pPr>
            <a:endParaRPr lang="en-US" sz="1600" b="0" i="0" dirty="0">
              <a:solidFill>
                <a:srgbClr val="1C1917"/>
              </a:solidFill>
              <a:effectLst/>
              <a:latin typeface="-apple-system"/>
            </a:endParaRPr>
          </a:p>
          <a:p>
            <a:pPr algn="l">
              <a:buFont typeface="Arial" panose="020B0604020202020204" pitchFamily="34" charset="0"/>
              <a:buChar char="•"/>
            </a:pPr>
            <a:r>
              <a:rPr lang="en-US" sz="1600" b="0" i="0" dirty="0">
                <a:solidFill>
                  <a:srgbClr val="1C1917"/>
                </a:solidFill>
                <a:effectLst/>
                <a:latin typeface="-apple-system"/>
              </a:rPr>
              <a:t>Modular RAG framework allows flexible retrieval from multiple sources:</a:t>
            </a:r>
          </a:p>
          <a:p>
            <a:pPr marL="742950" lvl="1" indent="-285750" algn="l">
              <a:buFont typeface="Arial" panose="020B0604020202020204" pitchFamily="34" charset="0"/>
              <a:buChar char="•"/>
            </a:pPr>
            <a:r>
              <a:rPr lang="en-US" sz="1600" b="0" i="0" dirty="0">
                <a:solidFill>
                  <a:srgbClr val="1C1917"/>
                </a:solidFill>
                <a:effectLst/>
                <a:latin typeface="-apple-system"/>
              </a:rPr>
              <a:t>Vector DB provides relevant patient contexts based on unstructured text</a:t>
            </a:r>
          </a:p>
          <a:p>
            <a:pPr marL="742950" lvl="1" indent="-285750" algn="l">
              <a:buFont typeface="Arial" panose="020B0604020202020204" pitchFamily="34" charset="0"/>
              <a:buChar char="•"/>
            </a:pPr>
            <a:r>
              <a:rPr lang="en-US" sz="1600" b="0" i="0" dirty="0">
                <a:solidFill>
                  <a:srgbClr val="1C1917"/>
                </a:solidFill>
                <a:effectLst/>
                <a:latin typeface="-apple-system"/>
              </a:rPr>
              <a:t>Knowledge graphs provide structured medical data and relationships</a:t>
            </a:r>
          </a:p>
          <a:p>
            <a:pPr marL="742950" lvl="1" indent="-285750" algn="l">
              <a:buFont typeface="Arial" panose="020B0604020202020204" pitchFamily="34" charset="0"/>
              <a:buChar char="•"/>
            </a:pPr>
            <a:endParaRPr lang="en-US" sz="1600" b="0" i="0" dirty="0">
              <a:solidFill>
                <a:srgbClr val="1C1917"/>
              </a:solidFill>
              <a:effectLst/>
              <a:latin typeface="-apple-system"/>
            </a:endParaRPr>
          </a:p>
          <a:p>
            <a:pPr algn="l">
              <a:buFont typeface="Arial" panose="020B0604020202020204" pitchFamily="34" charset="0"/>
              <a:buChar char="•"/>
            </a:pPr>
            <a:r>
              <a:rPr lang="en-US" sz="1600" b="0" i="0" dirty="0">
                <a:solidFill>
                  <a:srgbClr val="1C1917"/>
                </a:solidFill>
                <a:effectLst/>
                <a:latin typeface="-apple-system"/>
              </a:rPr>
              <a:t>Redundancy between the vector DB and knowledge graphs makes the system robust. If one source is lacking or low quality, the other can compensate.</a:t>
            </a:r>
          </a:p>
          <a:p>
            <a:pPr algn="l"/>
            <a:endParaRPr lang="en-US" sz="1600" b="0" i="0" dirty="0">
              <a:solidFill>
                <a:srgbClr val="1C1917"/>
              </a:solidFill>
              <a:effectLst/>
              <a:latin typeface="-apple-system"/>
            </a:endParaRPr>
          </a:p>
          <a:p>
            <a:pPr algn="l">
              <a:buFont typeface="Arial" panose="020B0604020202020204" pitchFamily="34" charset="0"/>
              <a:buChar char="•"/>
            </a:pPr>
            <a:r>
              <a:rPr lang="en-US" sz="1600" b="0" i="0" dirty="0">
                <a:solidFill>
                  <a:srgbClr val="1C1917"/>
                </a:solidFill>
                <a:effectLst/>
                <a:latin typeface="-apple-system"/>
              </a:rPr>
              <a:t>Knowledge graphs provide logical relationships between medical entities like symptoms, disorders, treatments. This enables structured reasoning.</a:t>
            </a:r>
          </a:p>
          <a:p>
            <a:pPr algn="l"/>
            <a:endParaRPr lang="en-US" sz="1600" b="0" i="0" dirty="0">
              <a:solidFill>
                <a:srgbClr val="1C1917"/>
              </a:solidFill>
              <a:effectLst/>
              <a:latin typeface="-apple-system"/>
            </a:endParaRPr>
          </a:p>
          <a:p>
            <a:pPr algn="l">
              <a:buFont typeface="Arial" panose="020B0604020202020204" pitchFamily="34" charset="0"/>
              <a:buChar char="•"/>
            </a:pPr>
            <a:r>
              <a:rPr lang="en-US" sz="1600" b="0" i="0" dirty="0">
                <a:solidFill>
                  <a:srgbClr val="1C1917"/>
                </a:solidFill>
                <a:effectLst/>
                <a:latin typeface="-apple-system"/>
              </a:rPr>
              <a:t>Retrieved contexts are combined by an ensemble recommendation engine that aggregates signals from across components.</a:t>
            </a:r>
          </a:p>
          <a:p>
            <a:pPr algn="l"/>
            <a:endParaRPr lang="en-US" sz="1600" b="0" i="0" dirty="0">
              <a:solidFill>
                <a:srgbClr val="1C1917"/>
              </a:solidFill>
              <a:effectLst/>
              <a:latin typeface="-apple-system"/>
            </a:endParaRPr>
          </a:p>
          <a:p>
            <a:pPr algn="l">
              <a:buFont typeface="Arial" panose="020B0604020202020204" pitchFamily="34" charset="0"/>
              <a:buChar char="•"/>
            </a:pPr>
            <a:r>
              <a:rPr lang="en-US" sz="1600" b="0" i="0" dirty="0">
                <a:solidFill>
                  <a:srgbClr val="1C1917"/>
                </a:solidFill>
                <a:effectLst/>
                <a:latin typeface="-apple-system"/>
              </a:rPr>
              <a:t>The recommendations are personalized for each patient based on their specific profile and reported symptoms.</a:t>
            </a:r>
          </a:p>
          <a:p>
            <a:pPr algn="l"/>
            <a:endParaRPr lang="en-US" sz="1600" b="0" i="0" dirty="0">
              <a:solidFill>
                <a:srgbClr val="1C1917"/>
              </a:solidFill>
              <a:effectLst/>
              <a:latin typeface="-apple-system"/>
            </a:endParaRPr>
          </a:p>
          <a:p>
            <a:pPr algn="l">
              <a:buFont typeface="Arial" panose="020B0604020202020204" pitchFamily="34" charset="0"/>
              <a:buChar char="•"/>
            </a:pPr>
            <a:r>
              <a:rPr lang="en-US" sz="1600" b="0" i="0" dirty="0">
                <a:solidFill>
                  <a:srgbClr val="1C1917"/>
                </a:solidFill>
                <a:effectLst/>
                <a:latin typeface="-apple-system"/>
              </a:rPr>
              <a:t>Modular components allow updating individual pieces like the BERT model or knowledge graphs over time. System can evolve as new techniques/data emerge.</a:t>
            </a:r>
          </a:p>
          <a:p>
            <a:pPr algn="l"/>
            <a:endParaRPr lang="en-US" sz="1600" b="0" i="0" dirty="0">
              <a:solidFill>
                <a:srgbClr val="1C1917"/>
              </a:solidFill>
              <a:effectLst/>
              <a:latin typeface="-apple-system"/>
            </a:endParaRPr>
          </a:p>
          <a:p>
            <a:pPr algn="l">
              <a:buFont typeface="Arial" panose="020B0604020202020204" pitchFamily="34" charset="0"/>
              <a:buChar char="•"/>
            </a:pPr>
            <a:r>
              <a:rPr lang="en-US" sz="1600" b="0" i="0" dirty="0">
                <a:solidFill>
                  <a:srgbClr val="1C1917"/>
                </a:solidFill>
                <a:effectLst/>
                <a:latin typeface="-apple-system"/>
              </a:rPr>
              <a:t>Evaluation on real-world clinician data provides quantitative rigor and validation of performance.</a:t>
            </a:r>
          </a:p>
          <a:p>
            <a:pPr algn="l">
              <a:buFont typeface="Arial" panose="020B0604020202020204" pitchFamily="34" charset="0"/>
              <a:buChar char="•"/>
            </a:pPr>
            <a:endParaRPr lang="en-US" sz="1600" dirty="0">
              <a:solidFill>
                <a:srgbClr val="1C1917"/>
              </a:solidFill>
              <a:latin typeface="-apple-system"/>
            </a:endParaRPr>
          </a:p>
          <a:p>
            <a:pPr algn="l">
              <a:buFont typeface="Arial" panose="020B0604020202020204" pitchFamily="34" charset="0"/>
              <a:buChar char="•"/>
            </a:pPr>
            <a:r>
              <a:rPr lang="en-US" sz="1600" b="0" i="0" dirty="0">
                <a:solidFill>
                  <a:srgbClr val="1C1917"/>
                </a:solidFill>
                <a:effectLst/>
                <a:latin typeface="-apple-system"/>
              </a:rPr>
              <a:t>Can reduce issues such as hallucinations of LLMs.</a:t>
            </a:r>
          </a:p>
        </p:txBody>
      </p:sp>
      <p:sp>
        <p:nvSpPr>
          <p:cNvPr id="6" name="TextBox 5">
            <a:extLst>
              <a:ext uri="{FF2B5EF4-FFF2-40B4-BE49-F238E27FC236}">
                <a16:creationId xmlns:a16="http://schemas.microsoft.com/office/drawing/2014/main" id="{9022CE60-D775-9FB4-559D-A7BA7B4ABB89}"/>
              </a:ext>
            </a:extLst>
          </p:cNvPr>
          <p:cNvSpPr txBox="1"/>
          <p:nvPr/>
        </p:nvSpPr>
        <p:spPr>
          <a:xfrm>
            <a:off x="676850" y="184481"/>
            <a:ext cx="9408160" cy="369332"/>
          </a:xfrm>
          <a:prstGeom prst="rect">
            <a:avLst/>
          </a:prstGeom>
          <a:noFill/>
        </p:spPr>
        <p:txBody>
          <a:bodyPr wrap="square" rtlCol="0">
            <a:spAutoFit/>
          </a:bodyPr>
          <a:lstStyle/>
          <a:p>
            <a:r>
              <a:rPr lang="en-IN" b="1" dirty="0">
                <a:solidFill>
                  <a:schemeClr val="accent1"/>
                </a:solidFill>
              </a:rPr>
              <a:t>Graph RAG Highlights</a:t>
            </a:r>
          </a:p>
        </p:txBody>
      </p:sp>
    </p:spTree>
    <p:extLst>
      <p:ext uri="{BB962C8B-B14F-4D97-AF65-F5344CB8AC3E}">
        <p14:creationId xmlns:p14="http://schemas.microsoft.com/office/powerpoint/2010/main" val="27446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22CE60-D775-9FB4-559D-A7BA7B4ABB89}"/>
              </a:ext>
            </a:extLst>
          </p:cNvPr>
          <p:cNvSpPr txBox="1"/>
          <p:nvPr/>
        </p:nvSpPr>
        <p:spPr>
          <a:xfrm>
            <a:off x="676850" y="184481"/>
            <a:ext cx="9408160" cy="369332"/>
          </a:xfrm>
          <a:prstGeom prst="rect">
            <a:avLst/>
          </a:prstGeom>
          <a:noFill/>
        </p:spPr>
        <p:txBody>
          <a:bodyPr wrap="square" rtlCol="0">
            <a:spAutoFit/>
          </a:bodyPr>
          <a:lstStyle/>
          <a:p>
            <a:r>
              <a:rPr lang="en-IN" b="1" dirty="0">
                <a:solidFill>
                  <a:schemeClr val="accent1"/>
                </a:solidFill>
              </a:rPr>
              <a:t>Graph RAG – Countering Hallucinations (Grounding the LLMs)</a:t>
            </a:r>
          </a:p>
        </p:txBody>
      </p:sp>
      <p:sp>
        <p:nvSpPr>
          <p:cNvPr id="3" name="TextBox 2">
            <a:extLst>
              <a:ext uri="{FF2B5EF4-FFF2-40B4-BE49-F238E27FC236}">
                <a16:creationId xmlns:a16="http://schemas.microsoft.com/office/drawing/2014/main" id="{CA10F394-0DDA-B6B5-6252-4FD7166B4F6A}"/>
              </a:ext>
            </a:extLst>
          </p:cNvPr>
          <p:cNvSpPr txBox="1"/>
          <p:nvPr/>
        </p:nvSpPr>
        <p:spPr>
          <a:xfrm>
            <a:off x="548640" y="1146523"/>
            <a:ext cx="10637520" cy="3416320"/>
          </a:xfrm>
          <a:prstGeom prst="rect">
            <a:avLst/>
          </a:prstGeom>
          <a:noFill/>
        </p:spPr>
        <p:txBody>
          <a:bodyPr wrap="square">
            <a:spAutoFit/>
          </a:bodyPr>
          <a:lstStyle/>
          <a:p>
            <a:r>
              <a:rPr lang="en-US" dirty="0"/>
              <a:t>One key challenge with large language models is that they can sometimes "hallucinate" content that seems coherent but is factually incorrect or unsupported by evidence. Integrating knowledge graphs into the RAG framework is a great way to address this:</a:t>
            </a:r>
          </a:p>
          <a:p>
            <a:endParaRPr lang="en-US" dirty="0"/>
          </a:p>
          <a:p>
            <a:pPr marL="285750" indent="-285750">
              <a:buFont typeface="Arial" panose="020B0604020202020204" pitchFamily="34" charset="0"/>
              <a:buChar char="•"/>
            </a:pPr>
            <a:r>
              <a:rPr lang="en-US" dirty="0"/>
              <a:t>Knowledge graphs provide structured, logical constraints on the relationships between entities. This logical scaffolding helps reduce hallucinated output.</a:t>
            </a:r>
          </a:p>
          <a:p>
            <a:pPr marL="285750" indent="-285750">
              <a:buFont typeface="Arial" panose="020B0604020202020204" pitchFamily="34" charset="0"/>
              <a:buChar char="•"/>
            </a:pPr>
            <a:r>
              <a:rPr lang="en-US" dirty="0"/>
              <a:t>Retrieving relevant knowledge graph nodes and relationships grounds the system in factual medical knowledge.</a:t>
            </a:r>
          </a:p>
          <a:p>
            <a:pPr marL="285750" indent="-285750">
              <a:buFont typeface="Arial" panose="020B0604020202020204" pitchFamily="34" charset="0"/>
              <a:buChar char="•"/>
            </a:pPr>
            <a:r>
              <a:rPr lang="en-US" dirty="0"/>
              <a:t>The knowledge graph relationships act as a "sanity check" on generated text - ensuring it fits established medical knowledge.</a:t>
            </a:r>
          </a:p>
          <a:p>
            <a:pPr marL="285750" indent="-285750">
              <a:buFont typeface="Arial" panose="020B0604020202020204" pitchFamily="34" charset="0"/>
              <a:buChar char="•"/>
            </a:pPr>
            <a:r>
              <a:rPr lang="en-US" dirty="0"/>
              <a:t>Knowledge graph traversal can prompt the model to expand on supported relationships rather than fabricate unsupported links.</a:t>
            </a:r>
            <a:endParaRPr lang="en-IN" dirty="0"/>
          </a:p>
        </p:txBody>
      </p:sp>
    </p:spTree>
    <p:extLst>
      <p:ext uri="{BB962C8B-B14F-4D97-AF65-F5344CB8AC3E}">
        <p14:creationId xmlns:p14="http://schemas.microsoft.com/office/powerpoint/2010/main" val="3093702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319</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-apple-system</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Srivastava, Vineet</dc:creator>
  <cp:lastModifiedBy>Srivastava, Vineet</cp:lastModifiedBy>
  <cp:revision>3</cp:revision>
  <dcterms:created xsi:type="dcterms:W3CDTF">2023-10-01T02:20:32Z</dcterms:created>
  <dcterms:modified xsi:type="dcterms:W3CDTF">2023-10-01T03:46:06Z</dcterms:modified>
</cp:coreProperties>
</file>