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85" r:id="rId3"/>
    <p:sldId id="286" r:id="rId4"/>
    <p:sldId id="295" r:id="rId5"/>
    <p:sldId id="287" r:id="rId6"/>
    <p:sldId id="288" r:id="rId7"/>
    <p:sldId id="289" r:id="rId8"/>
    <p:sldId id="294" r:id="rId9"/>
    <p:sldId id="290" r:id="rId10"/>
    <p:sldId id="291" r:id="rId11"/>
    <p:sldId id="293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8A8"/>
    <a:srgbClr val="451DC3"/>
    <a:srgbClr val="496197"/>
    <a:srgbClr val="616E7F"/>
    <a:srgbClr val="364CAA"/>
    <a:srgbClr val="9132A6"/>
    <a:srgbClr val="E13A62"/>
    <a:srgbClr val="EEA720"/>
    <a:srgbClr val="7DBC2D"/>
    <a:srgbClr val="099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hyperlink" Target="https://uofi.app.box.com/v/UI-Health-Data-Jam-22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hyperlink" Target="https://patents.google.com/patent/US20200039784A1/en?q=Vineet+Srivastava&amp;oq=Vineet+Srivastava&amp;page=1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hyperlink" Target="https://www.linkedin.com/in/vineet-srivastava-452730165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3" Type="http://schemas.openxmlformats.org/officeDocument/2006/relationships/image" Target="../media/image24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9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1209040" y="713127"/>
            <a:ext cx="1010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1"/>
                </a:solidFill>
              </a:rPr>
              <a:t>Project </a:t>
            </a:r>
            <a:r>
              <a:rPr lang="en-IN" sz="8000" b="1" dirty="0">
                <a:solidFill>
                  <a:schemeClr val="accent1"/>
                </a:solidFill>
              </a:rPr>
              <a:t>Demonstration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2CD2E-2BD3-E6A3-F03B-C36CF88FA07F}"/>
              </a:ext>
            </a:extLst>
          </p:cNvPr>
          <p:cNvSpPr txBox="1"/>
          <p:nvPr/>
        </p:nvSpPr>
        <p:spPr>
          <a:xfrm>
            <a:off x="1574800" y="2346802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End-to-End ETL Big Data Engineering </a:t>
            </a:r>
          </a:p>
          <a:p>
            <a:r>
              <a:rPr lang="en-IN" sz="4400" b="1" dirty="0"/>
              <a:t>                             and </a:t>
            </a:r>
          </a:p>
          <a:p>
            <a:r>
              <a:rPr lang="en-IN" sz="4400" b="1" dirty="0"/>
              <a:t>                     ML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DC288-51F1-AD90-1220-C6521F5C0038}"/>
              </a:ext>
            </a:extLst>
          </p:cNvPr>
          <p:cNvSpPr txBox="1"/>
          <p:nvPr/>
        </p:nvSpPr>
        <p:spPr>
          <a:xfrm>
            <a:off x="1014060" y="4442563"/>
            <a:ext cx="71726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Speaker &amp; Author:</a:t>
            </a:r>
          </a:p>
          <a:p>
            <a:r>
              <a:rPr lang="en-IN" sz="2000" b="1" dirty="0"/>
              <a:t>VINEET SRIVASTAVA </a:t>
            </a:r>
            <a:r>
              <a:rPr lang="en-IN" sz="2000" dirty="0"/>
              <a:t>(he/him)</a:t>
            </a:r>
            <a:endParaRPr lang="en-IN" sz="2000" b="1" dirty="0"/>
          </a:p>
          <a:p>
            <a:r>
              <a:rPr lang="en-IN" sz="2000" dirty="0"/>
              <a:t>Pursuing MS at University of Illinois at Chicago (UIC)</a:t>
            </a:r>
          </a:p>
          <a:p>
            <a:r>
              <a:rPr lang="en-IN" sz="2000" dirty="0"/>
              <a:t>Research Assistant at UIC School of Public Heath</a:t>
            </a:r>
          </a:p>
          <a:p>
            <a:endParaRPr lang="en-IN" sz="2000" dirty="0"/>
          </a:p>
          <a:p>
            <a:r>
              <a:rPr lang="en-IN" sz="2000" dirty="0"/>
              <a:t>02/07/2023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2855C23D-BDBF-CAF0-A27B-5CBD896C9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64" y="4442563"/>
            <a:ext cx="5429487" cy="1939102"/>
          </a:xfrm>
          <a:prstGeom prst="rect">
            <a:avLst/>
          </a:prstGeom>
        </p:spPr>
      </p:pic>
      <p:pic>
        <p:nvPicPr>
          <p:cNvPr id="2050" name="Picture 2" descr="Image result for uic logo">
            <a:extLst>
              <a:ext uri="{FF2B5EF4-FFF2-40B4-BE49-F238E27FC236}">
                <a16:creationId xmlns:a16="http://schemas.microsoft.com/office/drawing/2014/main" id="{70802A41-7B1D-EE31-507E-FBF14E3C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71" y="3709224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3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2030484" y="-4854"/>
            <a:ext cx="112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CI/CD Pipeline using GitHub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52C71-FBAC-823E-EC62-1FE83404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2" y="1891942"/>
            <a:ext cx="5480522" cy="253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A5AE3-2C46-CD4F-43A3-94D0252F1DBF}"/>
              </a:ext>
            </a:extLst>
          </p:cNvPr>
          <p:cNvSpPr txBox="1"/>
          <p:nvPr/>
        </p:nvSpPr>
        <p:spPr>
          <a:xfrm>
            <a:off x="6670306" y="1751798"/>
            <a:ext cx="52650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Created the Docker Image for the Codebase in Git-Repo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Pushed the Docker Image to AWS ECR (Elastic Container Registry)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Launched the EC2 instance- make sure to configure it as self-hosted runner from GitHub actions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Pulled the docker image for ECR in EC2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Created the docker setup in EC2 and launched the pulled docker image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617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3447926" y="10842"/>
            <a:ext cx="454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Quick Live Demo- 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B0F28-1855-EE0D-E4E7-482D9021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7" y="2164355"/>
            <a:ext cx="5946963" cy="4402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A64612-3148-F69B-603D-7E9A5D8D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068" y="2164355"/>
            <a:ext cx="6408960" cy="4402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71E076-3A78-A5E2-F88D-434B857D3972}"/>
              </a:ext>
            </a:extLst>
          </p:cNvPr>
          <p:cNvSpPr txBox="1"/>
          <p:nvPr/>
        </p:nvSpPr>
        <p:spPr>
          <a:xfrm>
            <a:off x="3346612" y="1566048"/>
            <a:ext cx="798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Business Intelligence and Analytics</a:t>
            </a:r>
          </a:p>
        </p:txBody>
      </p:sp>
    </p:spTree>
    <p:extLst>
      <p:ext uri="{BB962C8B-B14F-4D97-AF65-F5344CB8AC3E}">
        <p14:creationId xmlns:p14="http://schemas.microsoft.com/office/powerpoint/2010/main" val="19002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2303385" y="2322629"/>
            <a:ext cx="647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/>
                </a:solidFill>
              </a:rPr>
              <a:t>       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36820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-82796" y="0"/>
            <a:ext cx="1010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D939F-251B-70A5-9D4E-1892740C7561}"/>
              </a:ext>
            </a:extLst>
          </p:cNvPr>
          <p:cNvSpPr txBox="1"/>
          <p:nvPr/>
        </p:nvSpPr>
        <p:spPr>
          <a:xfrm>
            <a:off x="1270000" y="1393748"/>
            <a:ext cx="93878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My work </a:t>
            </a:r>
            <a:r>
              <a:rPr lang="en-IN" sz="2400" b="1" dirty="0"/>
              <a:t>portfolio – </a:t>
            </a:r>
            <a:r>
              <a:rPr lang="en-IN" sz="2400" dirty="0"/>
              <a:t>(3 to 4 mins)</a:t>
            </a: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Project’s  </a:t>
            </a:r>
            <a:r>
              <a:rPr lang="en-IN" sz="2400" b="1" dirty="0"/>
              <a:t>Overview and Problem Statement – </a:t>
            </a:r>
            <a:r>
              <a:rPr lang="en-IN" sz="2400" dirty="0"/>
              <a:t>( 2 to 3 mins)</a:t>
            </a: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System Design and Architecture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Big Data Engineering and Analytics – ( 5 to 6 mins)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Machine Learning (ML) Pipeline – ( 4 to 5 mins)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CI/CD Pipeline- Deployment on Cloud – ( 2 to 3 mins)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Quick Demo – </a:t>
            </a:r>
            <a:r>
              <a:rPr lang="en-IN" sz="2400" dirty="0"/>
              <a:t>(4 to 5 mins)</a:t>
            </a: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Questions and Answers (Q&amp;A)</a:t>
            </a:r>
            <a:endParaRPr lang="en-IN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308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1359924" y="66796"/>
            <a:ext cx="112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My Work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E9216-ADCD-7811-94B7-DBB23CA3C9F4}"/>
              </a:ext>
            </a:extLst>
          </p:cNvPr>
          <p:cNvSpPr txBox="1"/>
          <p:nvPr/>
        </p:nvSpPr>
        <p:spPr>
          <a:xfrm>
            <a:off x="295854" y="966293"/>
            <a:ext cx="7359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Currently working as </a:t>
            </a:r>
            <a:r>
              <a:rPr lang="en-IN" sz="1400" b="1" dirty="0"/>
              <a:t>Graduate Research Assistant at </a:t>
            </a:r>
            <a:r>
              <a:rPr lang="en-IN" sz="1400" dirty="0"/>
              <a:t>UIC </a:t>
            </a:r>
            <a:r>
              <a:rPr lang="en-IN" sz="1400" b="1" dirty="0"/>
              <a:t>School of Public Health (UI Health)</a:t>
            </a:r>
          </a:p>
          <a:p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5 years of Industrial experience in India, working for both Product and Service based companies like </a:t>
            </a:r>
            <a:r>
              <a:rPr lang="en-IN" sz="1400" b="1" dirty="0"/>
              <a:t>Qualcomm and Capgemini, </a:t>
            </a:r>
            <a:r>
              <a:rPr lang="en-IN" sz="1400" dirty="0"/>
              <a:t>in the field of </a:t>
            </a:r>
            <a:r>
              <a:rPr lang="en-IN" sz="1400" b="1" dirty="0"/>
              <a:t>IOT, Big Data Analytics and Machine Learning. </a:t>
            </a:r>
          </a:p>
          <a:p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Industrial expertise and experience of working in different domains such as </a:t>
            </a:r>
            <a:r>
              <a:rPr lang="en-IN" sz="1400" b="1" dirty="0"/>
              <a:t>Healthcare, Smart Building Automation, Indoor Localization &amp; IOT</a:t>
            </a:r>
            <a:r>
              <a:rPr lang="en-IN" sz="1400" dirty="0"/>
              <a:t>, for creating ML models, designing pipelines, developing automation frameworks and make data-driven decisions.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Designed </a:t>
            </a:r>
            <a:r>
              <a:rPr lang="en-IN" sz="1400" b="1" dirty="0"/>
              <a:t>ETL Pipelines </a:t>
            </a:r>
            <a:r>
              <a:rPr lang="en-IN" sz="1400" dirty="0"/>
              <a:t>for both </a:t>
            </a:r>
            <a:r>
              <a:rPr lang="en-IN" sz="1400" b="1" dirty="0"/>
              <a:t>Batch and Real time data Streaming on Cloud </a:t>
            </a:r>
            <a:r>
              <a:rPr lang="en-IN" sz="1400" dirty="0"/>
              <a:t>involving </a:t>
            </a:r>
            <a:r>
              <a:rPr lang="en-IN" sz="1400" b="1" dirty="0"/>
              <a:t>AWS &amp; Azure analytics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/>
              <a:t>Interest: </a:t>
            </a:r>
            <a:r>
              <a:rPr lang="en-IN" sz="1400" dirty="0"/>
              <a:t>To create </a:t>
            </a:r>
            <a:r>
              <a:rPr lang="en-IN" sz="1400" b="1" dirty="0"/>
              <a:t>end-to-end predictive models</a:t>
            </a:r>
            <a:r>
              <a:rPr lang="en-IN" sz="1400" dirty="0"/>
              <a:t>, involving </a:t>
            </a:r>
            <a:r>
              <a:rPr lang="en-IN" sz="1400" b="1" dirty="0"/>
              <a:t>big data and cloud analytics</a:t>
            </a:r>
            <a:r>
              <a:rPr lang="en-IN" sz="1400" dirty="0"/>
              <a:t>, amalgamating IOT and Machine learning, to create products especially in the </a:t>
            </a:r>
            <a:r>
              <a:rPr lang="en-IN" sz="1400" b="1" dirty="0"/>
              <a:t>healthcare sector</a:t>
            </a:r>
            <a:r>
              <a:rPr lang="en-IN" sz="1400" dirty="0"/>
              <a:t>, to promote </a:t>
            </a:r>
            <a:r>
              <a:rPr lang="en-IN" sz="1400" b="1" dirty="0"/>
              <a:t>remote patient monitoring and enhanced women healthcare</a:t>
            </a:r>
            <a:r>
              <a:rPr lang="en-IN" sz="1400" dirty="0"/>
              <a:t>, all at reduced costs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/>
              <a:t>Patent &amp; Research: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US-Patent on </a:t>
            </a:r>
            <a:r>
              <a:rPr lang="en-IN" sz="1400" dirty="0">
                <a:hlinkClick r:id="rId2"/>
              </a:rPr>
              <a:t>RSSI Data Analytics for designing fine-tuned trilateration algorithm </a:t>
            </a:r>
            <a:r>
              <a:rPr lang="en-IN" sz="1400" dirty="0"/>
              <a:t>(2018) while working for OTIS Elevators (Client)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Currently working on a healthcare research paper for </a:t>
            </a:r>
            <a:r>
              <a:rPr lang="en-IN" sz="1400" dirty="0">
                <a:hlinkClick r:id="rId3"/>
              </a:rPr>
              <a:t>designing synthetic syndromic surveillance architecture on Azure &amp; AWS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/>
              <a:t>LinkedIn: </a:t>
            </a:r>
            <a:r>
              <a:rPr lang="en-IN" sz="1400" dirty="0">
                <a:hlinkClick r:id="rId4"/>
              </a:rPr>
              <a:t>https://www.linkedin.com/in/vineet-srivastava-452730165/</a:t>
            </a:r>
            <a:r>
              <a:rPr lang="en-IN" sz="1400" dirty="0"/>
              <a:t> </a:t>
            </a:r>
          </a:p>
        </p:txBody>
      </p:sp>
      <p:pic>
        <p:nvPicPr>
          <p:cNvPr id="5124" name="Picture 4" descr="Machine Learning Applications — Healthcare, Retail, Marketing (with  Infographic) | LITSLINK Blog">
            <a:extLst>
              <a:ext uri="{FF2B5EF4-FFF2-40B4-BE49-F238E27FC236}">
                <a16:creationId xmlns:a16="http://schemas.microsoft.com/office/drawing/2014/main" id="{07172287-37FC-3481-FFCD-757034B7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591" y="823458"/>
            <a:ext cx="2699940" cy="15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ombining IoT and Machine Learning makes our future smarter - GeeksforGeeks">
            <a:extLst>
              <a:ext uri="{FF2B5EF4-FFF2-40B4-BE49-F238E27FC236}">
                <a16:creationId xmlns:a16="http://schemas.microsoft.com/office/drawing/2014/main" id="{6B9D191D-45CB-1272-7D0C-EEA85D67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95" y="802658"/>
            <a:ext cx="2393745" cy="121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omponents of smart buildings. | Download Scientific Diagram">
            <a:extLst>
              <a:ext uri="{FF2B5EF4-FFF2-40B4-BE49-F238E27FC236}">
                <a16:creationId xmlns:a16="http://schemas.microsoft.com/office/drawing/2014/main" id="{954875B2-2CCC-3055-3BA2-73503142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151" y="2212268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ndoor Localization and Tracking | NIST">
            <a:extLst>
              <a:ext uri="{FF2B5EF4-FFF2-40B4-BE49-F238E27FC236}">
                <a16:creationId xmlns:a16="http://schemas.microsoft.com/office/drawing/2014/main" id="{15AB7863-0723-D4DA-F340-4DEA8C96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34" y="2463508"/>
            <a:ext cx="1840815" cy="10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Qualcomm full logo transparent PNG - StickPNG">
            <a:extLst>
              <a:ext uri="{FF2B5EF4-FFF2-40B4-BE49-F238E27FC236}">
                <a16:creationId xmlns:a16="http://schemas.microsoft.com/office/drawing/2014/main" id="{6C42B5B5-312D-03C0-16FD-0AC9811E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942" y="4506548"/>
            <a:ext cx="1178871" cy="117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3D33002A-6223-9702-359B-9DCC0686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82" y="4923255"/>
            <a:ext cx="2079057" cy="4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mazon.com Logo Amazon Web Services Amazon Elastic Compute Cloud Amazon  Virtual Private Cloud, cloud computing, text, orange, logo png | PNGWing">
            <a:extLst>
              <a:ext uri="{FF2B5EF4-FFF2-40B4-BE49-F238E27FC236}">
                <a16:creationId xmlns:a16="http://schemas.microsoft.com/office/drawing/2014/main" id="{8018D482-595E-3A90-0315-9B3972952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11173" r="9166" b="10064"/>
          <a:stretch/>
        </p:blipFill>
        <p:spPr bwMode="auto">
          <a:xfrm>
            <a:off x="8400174" y="4130215"/>
            <a:ext cx="709418" cy="4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36DF092F-E414-441B-3B6F-DEEABA32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237" y="3894342"/>
            <a:ext cx="1392417" cy="9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C6A75090-3A63-7703-7932-F35B7ED1A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942" y="3796258"/>
            <a:ext cx="1392417" cy="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>
            <a:extLst>
              <a:ext uri="{FF2B5EF4-FFF2-40B4-BE49-F238E27FC236}">
                <a16:creationId xmlns:a16="http://schemas.microsoft.com/office/drawing/2014/main" id="{F6F6E806-E425-6DF4-E038-4B5A3074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726" y="5700970"/>
            <a:ext cx="1178871" cy="69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&amp;T Technology Services - Home | Facebook">
            <a:extLst>
              <a:ext uri="{FF2B5EF4-FFF2-40B4-BE49-F238E27FC236}">
                <a16:creationId xmlns:a16="http://schemas.microsoft.com/office/drawing/2014/main" id="{28975DFA-4E05-9E44-62F5-7A4C0F46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42" y="561826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09ED60F-372E-51E3-6CB0-C545C366859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72" y="5712170"/>
            <a:ext cx="2562225" cy="9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1105924" y="28715"/>
            <a:ext cx="112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Industrial Projects (Big Data Analytics/ML)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20479-F6E4-F629-1871-E31B6954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6" y="866004"/>
            <a:ext cx="3923402" cy="1569361"/>
          </a:xfrm>
          <a:prstGeom prst="rect">
            <a:avLst/>
          </a:prstGeom>
        </p:spPr>
      </p:pic>
      <p:pic>
        <p:nvPicPr>
          <p:cNvPr id="1028" name="Picture 4" descr="Sensors | Free Full-Text | A Distributed Stream Processing Middleware  Framework for Real-Time Analysis of Heterogeneous Data on Big Data  Platform: Case of Environmental Monitoring">
            <a:extLst>
              <a:ext uri="{FF2B5EF4-FFF2-40B4-BE49-F238E27FC236}">
                <a16:creationId xmlns:a16="http://schemas.microsoft.com/office/drawing/2014/main" id="{B4D705B7-C33A-2C52-9103-44C7B3B6A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75"/>
          <a:stretch/>
        </p:blipFill>
        <p:spPr bwMode="auto">
          <a:xfrm>
            <a:off x="4799608" y="666006"/>
            <a:ext cx="2772542" cy="22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C96601-0B8B-98DE-6BB2-827228C051EF}"/>
              </a:ext>
            </a:extLst>
          </p:cNvPr>
          <p:cNvSpPr txBox="1"/>
          <p:nvPr/>
        </p:nvSpPr>
        <p:spPr>
          <a:xfrm>
            <a:off x="3263767" y="3756864"/>
            <a:ext cx="2302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Frequent 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Connection 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failures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B341D5-8D7B-42D4-12CD-D466BCB3A53F}"/>
              </a:ext>
            </a:extLst>
          </p:cNvPr>
          <p:cNvGrpSpPr/>
          <p:nvPr/>
        </p:nvGrpSpPr>
        <p:grpSpPr>
          <a:xfrm>
            <a:off x="496324" y="3487157"/>
            <a:ext cx="2832803" cy="2686055"/>
            <a:chOff x="218404" y="3571446"/>
            <a:chExt cx="2832803" cy="26860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12D4CA-8927-2B76-C18C-70E555999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404" y="3571446"/>
              <a:ext cx="2656876" cy="2686055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40DE9E3-B7B1-E3E0-FFED-CABC403EF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1847" y="4210485"/>
              <a:ext cx="1229360" cy="497840"/>
            </a:xfrm>
            <a:prstGeom prst="bentConnector3">
              <a:avLst/>
            </a:prstGeom>
            <a:ln w="190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ABE95375-6074-56C5-1AAF-30CF0AA77474}"/>
                </a:ext>
              </a:extLst>
            </p:cNvPr>
            <p:cNvSpPr/>
            <p:nvPr/>
          </p:nvSpPr>
          <p:spPr>
            <a:xfrm>
              <a:off x="2360327" y="4307645"/>
              <a:ext cx="152400" cy="22352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30" name="Picture 6" descr="Predict Battery Lifetimes with Machine Learning - Tech Briefs">
            <a:extLst>
              <a:ext uri="{FF2B5EF4-FFF2-40B4-BE49-F238E27FC236}">
                <a16:creationId xmlns:a16="http://schemas.microsoft.com/office/drawing/2014/main" id="{410C427C-C348-AC6C-36B1-26395A0C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98" y="2253086"/>
            <a:ext cx="881912" cy="49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l About Bluetooth Indoor Positioning System - Integra Sources">
            <a:extLst>
              <a:ext uri="{FF2B5EF4-FFF2-40B4-BE49-F238E27FC236}">
                <a16:creationId xmlns:a16="http://schemas.microsoft.com/office/drawing/2014/main" id="{89F3DE5C-F9C4-5E43-2936-FFC70063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9" y="3791957"/>
            <a:ext cx="4434006" cy="245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atural language processing systems for capturing and standardizing  unstructured clinical information: A systematic review - ScienceDirect">
            <a:extLst>
              <a:ext uri="{FF2B5EF4-FFF2-40B4-BE49-F238E27FC236}">
                <a16:creationId xmlns:a16="http://schemas.microsoft.com/office/drawing/2014/main" id="{1BE832F5-7206-4719-B7BB-484F42DF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563" y="1110976"/>
            <a:ext cx="3709491" cy="146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E1ECE2-2236-7F83-A533-EF9C12AA7A2F}"/>
              </a:ext>
            </a:extLst>
          </p:cNvPr>
          <p:cNvSpPr txBox="1"/>
          <p:nvPr/>
        </p:nvSpPr>
        <p:spPr>
          <a:xfrm>
            <a:off x="118144" y="2539614"/>
            <a:ext cx="4711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Synthetic Syndromic Surveillance on Azure &amp; AWS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F852E-5527-D9E4-5FBF-DA4B5F8CFC9F}"/>
              </a:ext>
            </a:extLst>
          </p:cNvPr>
          <p:cNvSpPr txBox="1"/>
          <p:nvPr/>
        </p:nvSpPr>
        <p:spPr>
          <a:xfrm>
            <a:off x="4651849" y="2812738"/>
            <a:ext cx="355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IOT Sensor Fault Prediction(Smart Building Automation)- Real Time Streaming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9CC6B-3F75-BEFA-6AF3-9E387C613255}"/>
              </a:ext>
            </a:extLst>
          </p:cNvPr>
          <p:cNvSpPr txBox="1"/>
          <p:nvPr/>
        </p:nvSpPr>
        <p:spPr>
          <a:xfrm>
            <a:off x="8405317" y="2569207"/>
            <a:ext cx="47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Develop Search Engine using NLP on Clinical </a:t>
            </a:r>
          </a:p>
          <a:p>
            <a:r>
              <a:rPr lang="en-IN" sz="1400" b="1" dirty="0"/>
              <a:t>Trial Datasets for Lung Cancer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031B0-543E-735D-95AD-49A347947063}"/>
              </a:ext>
            </a:extLst>
          </p:cNvPr>
          <p:cNvSpPr txBox="1"/>
          <p:nvPr/>
        </p:nvSpPr>
        <p:spPr>
          <a:xfrm>
            <a:off x="76073" y="6138785"/>
            <a:ext cx="521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Identify Bluetooth Connection Failures and design predictive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F3FB0-E2C3-2AAE-23F2-712E46FD3590}"/>
              </a:ext>
            </a:extLst>
          </p:cNvPr>
          <p:cNvSpPr txBox="1"/>
          <p:nvPr/>
        </p:nvSpPr>
        <p:spPr>
          <a:xfrm>
            <a:off x="6542167" y="6144873"/>
            <a:ext cx="4711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People Tracking &amp; Indoor Localization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E189F7-567E-C926-9093-87BA1A6537F3}"/>
              </a:ext>
            </a:extLst>
          </p:cNvPr>
          <p:cNvSpPr/>
          <p:nvPr/>
        </p:nvSpPr>
        <p:spPr>
          <a:xfrm>
            <a:off x="118144" y="3335958"/>
            <a:ext cx="5142564" cy="32831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4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2030484" y="-4854"/>
            <a:ext cx="112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Project’s Overview &amp; 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9444A-4CF9-43A2-E1B4-600F80B6E5A6}"/>
              </a:ext>
            </a:extLst>
          </p:cNvPr>
          <p:cNvSpPr txBox="1"/>
          <p:nvPr/>
        </p:nvSpPr>
        <p:spPr>
          <a:xfrm>
            <a:off x="1014060" y="885254"/>
            <a:ext cx="1124863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Project: </a:t>
            </a:r>
          </a:p>
          <a:p>
            <a:r>
              <a:rPr lang="en-IN" dirty="0"/>
              <a:t>Deriving </a:t>
            </a:r>
            <a:r>
              <a:rPr lang="en-IN" b="1" dirty="0"/>
              <a:t>Critical Metrics and Create Predictive ML Models </a:t>
            </a:r>
            <a:r>
              <a:rPr lang="en-IN" dirty="0"/>
              <a:t>to identify </a:t>
            </a:r>
            <a:r>
              <a:rPr lang="en-IN" b="1" dirty="0"/>
              <a:t>Bluetooth Connection Failures </a:t>
            </a:r>
          </a:p>
          <a:p>
            <a:r>
              <a:rPr lang="en-IN" dirty="0"/>
              <a:t>between Wearable Devices (Fitbit) as Transmitter and Phone (Healthcare App) as Receiver.</a:t>
            </a:r>
          </a:p>
          <a:p>
            <a:endParaRPr lang="en-IN" dirty="0"/>
          </a:p>
          <a:p>
            <a:endParaRPr lang="en-IN" sz="2400" b="1" dirty="0"/>
          </a:p>
          <a:p>
            <a:r>
              <a:rPr lang="en-IN" sz="2400" b="1" dirty="0"/>
              <a:t>Domain: </a:t>
            </a:r>
            <a:r>
              <a:rPr lang="en-IN" dirty="0"/>
              <a:t>IOT HealthCare </a:t>
            </a:r>
          </a:p>
          <a:p>
            <a:endParaRPr lang="en-IN" sz="2400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000" b="1" dirty="0"/>
          </a:p>
          <a:p>
            <a:r>
              <a:rPr lang="en-IN" sz="2400" b="1" dirty="0"/>
              <a:t>Problem Statement: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production line team was facing regular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BLE (Bluetooth Low Energy)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connection failures between wearable devices like Fitbit and BLE receiver(Phone) thereby leading to loss of real time sensor data (BLE packets).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team wanted to identify the critical metrics and understand the pattern behind connection loss. 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task was to create a pipeline to analyze the metrics from sniffed BLE packets and perform quick analytics.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BF8EF-D446-4503-1163-C4693A79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55" y="2179159"/>
            <a:ext cx="2246010" cy="2270677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735E834-BD26-0AC2-9801-1DC2CF0CF566}"/>
              </a:ext>
            </a:extLst>
          </p:cNvPr>
          <p:cNvCxnSpPr>
            <a:cxnSpLocks/>
          </p:cNvCxnSpPr>
          <p:nvPr/>
        </p:nvCxnSpPr>
        <p:spPr>
          <a:xfrm flipV="1">
            <a:off x="6023698" y="2442708"/>
            <a:ext cx="1229360" cy="497840"/>
          </a:xfrm>
          <a:prstGeom prst="bentConnector3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4C411D-B1EC-DCD1-FD16-C87526380CDC}"/>
              </a:ext>
            </a:extLst>
          </p:cNvPr>
          <p:cNvSpPr txBox="1"/>
          <p:nvPr/>
        </p:nvSpPr>
        <p:spPr>
          <a:xfrm>
            <a:off x="7239011" y="2219445"/>
            <a:ext cx="230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Frequent connection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11359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2030484" y="-15014"/>
            <a:ext cx="112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System Design &amp;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B5E08-2007-883B-D5F8-431AFBAB60AB}"/>
              </a:ext>
            </a:extLst>
          </p:cNvPr>
          <p:cNvSpPr/>
          <p:nvPr/>
        </p:nvSpPr>
        <p:spPr>
          <a:xfrm>
            <a:off x="101601" y="641477"/>
            <a:ext cx="5496560" cy="60946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11D04-F9D3-FF42-61CC-BB8715D8AFD0}"/>
              </a:ext>
            </a:extLst>
          </p:cNvPr>
          <p:cNvSpPr/>
          <p:nvPr/>
        </p:nvSpPr>
        <p:spPr>
          <a:xfrm>
            <a:off x="5770880" y="641477"/>
            <a:ext cx="6217920" cy="29856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61B4A-D985-40B4-E69C-C50BC909273D}"/>
              </a:ext>
            </a:extLst>
          </p:cNvPr>
          <p:cNvSpPr/>
          <p:nvPr/>
        </p:nvSpPr>
        <p:spPr>
          <a:xfrm>
            <a:off x="5770880" y="3885841"/>
            <a:ext cx="6217920" cy="27308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7E37B2-4469-AB94-756B-9E46BFD7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5" y="1060807"/>
            <a:ext cx="5215763" cy="45673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722393-53D4-17D4-A0E7-2ABA2972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2391"/>
            <a:ext cx="5882594" cy="24374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36DED7-6A40-A019-4608-D609DF7AACB3}"/>
              </a:ext>
            </a:extLst>
          </p:cNvPr>
          <p:cNvGrpSpPr/>
          <p:nvPr/>
        </p:nvGrpSpPr>
        <p:grpSpPr>
          <a:xfrm>
            <a:off x="5874021" y="1888661"/>
            <a:ext cx="677640" cy="709522"/>
            <a:chOff x="1766089" y="2985695"/>
            <a:chExt cx="598154" cy="688186"/>
          </a:xfrm>
        </p:grpSpPr>
        <p:pic>
          <p:nvPicPr>
            <p:cNvPr id="25" name="Graphic 35">
              <a:extLst>
                <a:ext uri="{FF2B5EF4-FFF2-40B4-BE49-F238E27FC236}">
                  <a16:creationId xmlns:a16="http://schemas.microsoft.com/office/drawing/2014/main" id="{845FE19F-4304-5805-BD62-7443A40A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17875" y="2985695"/>
              <a:ext cx="504173" cy="50417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9CC885-DE2D-AD6D-4338-114C1DD9B1F6}"/>
                </a:ext>
              </a:extLst>
            </p:cNvPr>
            <p:cNvSpPr txBox="1"/>
            <p:nvPr/>
          </p:nvSpPr>
          <p:spPr>
            <a:xfrm>
              <a:off x="1766089" y="3482297"/>
              <a:ext cx="598154" cy="19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S3 Analytics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5247E0F-8083-01B1-48FE-F218A516EB48}"/>
              </a:ext>
            </a:extLst>
          </p:cNvPr>
          <p:cNvSpPr txBox="1"/>
          <p:nvPr/>
        </p:nvSpPr>
        <p:spPr>
          <a:xfrm>
            <a:off x="1322971" y="733209"/>
            <a:ext cx="308646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b="1" dirty="0"/>
              <a:t>1. Big Data Engineering &amp; Analytics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A3395-BC5F-C7B7-5701-33CF7BA9DF7E}"/>
              </a:ext>
            </a:extLst>
          </p:cNvPr>
          <p:cNvSpPr txBox="1"/>
          <p:nvPr/>
        </p:nvSpPr>
        <p:spPr>
          <a:xfrm>
            <a:off x="7237053" y="723143"/>
            <a:ext cx="26503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b="1" dirty="0"/>
              <a:t>2. Machine Learning Pipeline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D548B-B6DF-1149-6005-4F386B034841}"/>
              </a:ext>
            </a:extLst>
          </p:cNvPr>
          <p:cNvSpPr txBox="1"/>
          <p:nvPr/>
        </p:nvSpPr>
        <p:spPr>
          <a:xfrm>
            <a:off x="7115132" y="4057706"/>
            <a:ext cx="41827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b="1" dirty="0"/>
              <a:t>3. CI/CD Pipeline- Deployment using GitHub Actions</a:t>
            </a:r>
            <a:endParaRPr lang="en-IN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17C8C4-6626-F695-0675-0996CB59B7CD}"/>
              </a:ext>
            </a:extLst>
          </p:cNvPr>
          <p:cNvCxnSpPr>
            <a:cxnSpLocks/>
          </p:cNvCxnSpPr>
          <p:nvPr/>
        </p:nvCxnSpPr>
        <p:spPr>
          <a:xfrm>
            <a:off x="5008880" y="1229859"/>
            <a:ext cx="1087120" cy="53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13652A3-0605-29F9-29DF-AD924AF76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841" y="4537348"/>
            <a:ext cx="4365415" cy="20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2316480" y="62915"/>
            <a:ext cx="727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Big Data Engineering &amp; Analytics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0E28F1-55EA-6368-BCF1-39CBA528392D}"/>
              </a:ext>
            </a:extLst>
          </p:cNvPr>
          <p:cNvGrpSpPr/>
          <p:nvPr/>
        </p:nvGrpSpPr>
        <p:grpSpPr>
          <a:xfrm>
            <a:off x="1813832" y="895251"/>
            <a:ext cx="9491217" cy="5907209"/>
            <a:chOff x="1814654" y="983725"/>
            <a:chExt cx="9491217" cy="59072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3955C3-7620-FCD6-8FDF-F47ACEAA87C5}"/>
                </a:ext>
              </a:extLst>
            </p:cNvPr>
            <p:cNvSpPr/>
            <p:nvPr/>
          </p:nvSpPr>
          <p:spPr>
            <a:xfrm>
              <a:off x="7107425" y="2133601"/>
              <a:ext cx="1017073" cy="1401335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ML Model Artifacts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F937CF-DFBA-F724-0109-D563D503A5E2}"/>
                </a:ext>
              </a:extLst>
            </p:cNvPr>
            <p:cNvSpPr/>
            <p:nvPr/>
          </p:nvSpPr>
          <p:spPr>
            <a:xfrm>
              <a:off x="2713542" y="1295267"/>
              <a:ext cx="6665744" cy="500096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6275B4-3EB2-6674-4389-2F5393B64762}"/>
                </a:ext>
              </a:extLst>
            </p:cNvPr>
            <p:cNvSpPr/>
            <p:nvPr/>
          </p:nvSpPr>
          <p:spPr>
            <a:xfrm>
              <a:off x="2167266" y="2765552"/>
              <a:ext cx="1008000" cy="49308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Bulk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2B8633-80E4-CED4-CB89-55B2B6478E7A}"/>
                </a:ext>
              </a:extLst>
            </p:cNvPr>
            <p:cNvSpPr/>
            <p:nvPr/>
          </p:nvSpPr>
          <p:spPr>
            <a:xfrm>
              <a:off x="3848080" y="2133600"/>
              <a:ext cx="1012800" cy="1403849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Landing Area- Raw Bucket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09113-5A07-54FB-CC72-F8E08C5E62BF}"/>
                </a:ext>
              </a:extLst>
            </p:cNvPr>
            <p:cNvSpPr/>
            <p:nvPr/>
          </p:nvSpPr>
          <p:spPr>
            <a:xfrm>
              <a:off x="4938332" y="2133601"/>
              <a:ext cx="1012800" cy="1404222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Cleansed / Enriched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6EEB58-9B90-54C5-3F64-B3691B72314A}"/>
                </a:ext>
              </a:extLst>
            </p:cNvPr>
            <p:cNvSpPr/>
            <p:nvPr/>
          </p:nvSpPr>
          <p:spPr>
            <a:xfrm>
              <a:off x="6028584" y="2133601"/>
              <a:ext cx="1012800" cy="1401335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Analytics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4F925F-DC47-1078-4AD9-F81409BC0DE9}"/>
                </a:ext>
              </a:extLst>
            </p:cNvPr>
            <p:cNvSpPr/>
            <p:nvPr/>
          </p:nvSpPr>
          <p:spPr>
            <a:xfrm>
              <a:off x="3848079" y="3859432"/>
              <a:ext cx="5192996" cy="766665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71FF4B-7742-6BD1-6D43-68529CBF680C}"/>
                </a:ext>
              </a:extLst>
            </p:cNvPr>
            <p:cNvSpPr/>
            <p:nvPr/>
          </p:nvSpPr>
          <p:spPr>
            <a:xfrm>
              <a:off x="3847697" y="4711597"/>
              <a:ext cx="5193378" cy="1443896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1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67" b="1" dirty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1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1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67" b="1" noProof="0" dirty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1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67" b="1" dirty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Catalogue &amp; Classification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EDBB49-F584-2567-E662-5B9D867C5578}"/>
                </a:ext>
              </a:extLst>
            </p:cNvPr>
            <p:cNvSpPr/>
            <p:nvPr/>
          </p:nvSpPr>
          <p:spPr>
            <a:xfrm>
              <a:off x="3668293" y="1705920"/>
              <a:ext cx="4641515" cy="2058628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Lake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F5FF7B-4654-EBA9-E60C-46A4C1375070}"/>
                </a:ext>
              </a:extLst>
            </p:cNvPr>
            <p:cNvSpPr/>
            <p:nvPr/>
          </p:nvSpPr>
          <p:spPr>
            <a:xfrm>
              <a:off x="8849919" y="2339935"/>
              <a:ext cx="1008000" cy="522479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0C043B-337C-BB13-BA0B-FD16FB975CB2}"/>
                </a:ext>
              </a:extLst>
            </p:cNvPr>
            <p:cNvSpPr/>
            <p:nvPr/>
          </p:nvSpPr>
          <p:spPr>
            <a:xfrm>
              <a:off x="8849919" y="2999723"/>
              <a:ext cx="1008000" cy="522479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Analytical Data Access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2782565-1749-989A-E3E6-7BD8CAA7A5A7}"/>
                </a:ext>
              </a:extLst>
            </p:cNvPr>
            <p:cNvSpPr/>
            <p:nvPr/>
          </p:nvSpPr>
          <p:spPr>
            <a:xfrm>
              <a:off x="2350350" y="6384451"/>
              <a:ext cx="8507506" cy="506483"/>
            </a:xfrm>
            <a:prstGeom prst="rightArrow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Flow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C2D0F4-26D9-DC70-38AD-00D56BB04761}"/>
                </a:ext>
              </a:extLst>
            </p:cNvPr>
            <p:cNvGrpSpPr/>
            <p:nvPr/>
          </p:nvGrpSpPr>
          <p:grpSpPr>
            <a:xfrm>
              <a:off x="1814654" y="2758712"/>
              <a:ext cx="504173" cy="719617"/>
              <a:chOff x="1817875" y="2985695"/>
              <a:chExt cx="504173" cy="719617"/>
            </a:xfrm>
          </p:grpSpPr>
          <p:pic>
            <p:nvPicPr>
              <p:cNvPr id="1026" name="Graphic 1025">
                <a:extLst>
                  <a:ext uri="{FF2B5EF4-FFF2-40B4-BE49-F238E27FC236}">
                    <a16:creationId xmlns:a16="http://schemas.microsoft.com/office/drawing/2014/main" id="{DA1DAFF0-2D14-6D61-55AE-FB9196402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17875" y="2985695"/>
                <a:ext cx="504173" cy="504173"/>
              </a:xfrm>
              <a:prstGeom prst="rect">
                <a:avLst/>
              </a:prstGeom>
            </p:spPr>
          </p:pic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EBDABD67-3965-46E8-37BE-8C415CA9AA29}"/>
                  </a:ext>
                </a:extLst>
              </p:cNvPr>
              <p:cNvSpPr txBox="1"/>
              <p:nvPr/>
            </p:nvSpPr>
            <p:spPr>
              <a:xfrm>
                <a:off x="1817875" y="3489868"/>
                <a:ext cx="5041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S3 API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D59466-5260-A774-59A7-E6A9BF5AAD5F}"/>
                </a:ext>
              </a:extLst>
            </p:cNvPr>
            <p:cNvGrpSpPr/>
            <p:nvPr/>
          </p:nvGrpSpPr>
          <p:grpSpPr>
            <a:xfrm>
              <a:off x="5171527" y="2228485"/>
              <a:ext cx="598154" cy="712046"/>
              <a:chOff x="1766089" y="2985695"/>
              <a:chExt cx="598154" cy="712046"/>
            </a:xfrm>
          </p:grpSpPr>
          <p:pic>
            <p:nvPicPr>
              <p:cNvPr id="1024" name="Graphic 1023">
                <a:extLst>
                  <a:ext uri="{FF2B5EF4-FFF2-40B4-BE49-F238E27FC236}">
                    <a16:creationId xmlns:a16="http://schemas.microsoft.com/office/drawing/2014/main" id="{F3599FBE-99F6-0B3A-E5B1-AA9FB73FA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17875" y="2985695"/>
                <a:ext cx="504173" cy="504173"/>
              </a:xfrm>
              <a:prstGeom prst="rect">
                <a:avLst/>
              </a:prstGeom>
            </p:spPr>
          </p:pic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90F96A87-18AA-5ABB-90A5-D181E640EF01}"/>
                  </a:ext>
                </a:extLst>
              </p:cNvPr>
              <p:cNvSpPr txBox="1"/>
              <p:nvPr/>
            </p:nvSpPr>
            <p:spPr>
              <a:xfrm>
                <a:off x="1766089" y="3482297"/>
                <a:ext cx="5981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S3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5F58560-1A2F-1064-CB62-2187C9AD71CF}"/>
                </a:ext>
              </a:extLst>
            </p:cNvPr>
            <p:cNvGrpSpPr/>
            <p:nvPr/>
          </p:nvGrpSpPr>
          <p:grpSpPr>
            <a:xfrm>
              <a:off x="6258006" y="2244753"/>
              <a:ext cx="598154" cy="712046"/>
              <a:chOff x="1766089" y="2985695"/>
              <a:chExt cx="598154" cy="712046"/>
            </a:xfrm>
          </p:grpSpPr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2DECFCE6-D67F-DED1-1103-BCCCDCF12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17875" y="2985695"/>
                <a:ext cx="504173" cy="504173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CA0C8FE-3887-71E5-3569-20FC79A08FA9}"/>
                  </a:ext>
                </a:extLst>
              </p:cNvPr>
              <p:cNvSpPr txBox="1"/>
              <p:nvPr/>
            </p:nvSpPr>
            <p:spPr>
              <a:xfrm>
                <a:off x="1766089" y="3482297"/>
                <a:ext cx="5981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S3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B9310F-094B-BD49-BEB2-3D1198646579}"/>
                </a:ext>
              </a:extLst>
            </p:cNvPr>
            <p:cNvGrpSpPr/>
            <p:nvPr/>
          </p:nvGrpSpPr>
          <p:grpSpPr>
            <a:xfrm>
              <a:off x="3924570" y="3957508"/>
              <a:ext cx="1094445" cy="676310"/>
              <a:chOff x="3910934" y="3940779"/>
              <a:chExt cx="1099175" cy="701207"/>
            </a:xfrm>
          </p:grpSpPr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28BE828-C96E-58E6-9B32-67C9DE1D6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15892" y="3940779"/>
                <a:ext cx="504173" cy="504173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A15C57-4E4F-CFA6-12D6-D9595DCA188B}"/>
                  </a:ext>
                </a:extLst>
              </p:cNvPr>
              <p:cNvSpPr txBox="1"/>
              <p:nvPr/>
            </p:nvSpPr>
            <p:spPr>
              <a:xfrm>
                <a:off x="3910934" y="4418611"/>
                <a:ext cx="1099175" cy="22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AWS Glue Studio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E39311-6745-11CB-C715-C4DC99DF7664}"/>
                </a:ext>
              </a:extLst>
            </p:cNvPr>
            <p:cNvGrpSpPr/>
            <p:nvPr/>
          </p:nvGrpSpPr>
          <p:grpSpPr>
            <a:xfrm>
              <a:off x="4000067" y="4802348"/>
              <a:ext cx="788024" cy="631011"/>
              <a:chOff x="4628148" y="4072424"/>
              <a:chExt cx="1092879" cy="1003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F92BEA-85B0-123B-861F-87CE52932EFE}"/>
                  </a:ext>
                </a:extLst>
              </p:cNvPr>
              <p:cNvSpPr txBox="1"/>
              <p:nvPr/>
            </p:nvSpPr>
            <p:spPr>
              <a:xfrm>
                <a:off x="4628148" y="4672811"/>
                <a:ext cx="1092879" cy="4027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800">
                    <a:solidFill>
                      <a:schemeClr val="accent6">
                        <a:lumMod val="50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1pPr>
              </a:lstStyle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5B64">
                        <a:lumMod val="50000"/>
                      </a:srgbClr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</a:rPr>
                  <a:t>AWS Glue Data Catalog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8D9B8EC6-8F94-4C3F-28AC-E8CD30D5F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77589" y="4072424"/>
                <a:ext cx="576000" cy="576000"/>
              </a:xfrm>
              <a:prstGeom prst="rect">
                <a:avLst/>
              </a:prstGeom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5D32B0-CCB1-FFCF-C697-627285359822}"/>
                </a:ext>
              </a:extLst>
            </p:cNvPr>
            <p:cNvSpPr/>
            <p:nvPr/>
          </p:nvSpPr>
          <p:spPr>
            <a:xfrm>
              <a:off x="10297871" y="983725"/>
              <a:ext cx="1008000" cy="97211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DD41EC-414C-9F47-E33C-139A91F455F9}"/>
                </a:ext>
              </a:extLst>
            </p:cNvPr>
            <p:cNvGrpSpPr/>
            <p:nvPr/>
          </p:nvGrpSpPr>
          <p:grpSpPr>
            <a:xfrm>
              <a:off x="10401102" y="1249575"/>
              <a:ext cx="824184" cy="744505"/>
              <a:chOff x="697595" y="5068246"/>
              <a:chExt cx="824184" cy="748042"/>
            </a:xfrm>
          </p:grpSpPr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4D001E89-19E1-D506-4339-7B1DFA915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5276" y="5068246"/>
                <a:ext cx="405588" cy="405588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93BB90-339E-01EF-8089-BCCE0DEA0952}"/>
                  </a:ext>
                </a:extLst>
              </p:cNvPr>
              <p:cNvSpPr txBox="1"/>
              <p:nvPr/>
            </p:nvSpPr>
            <p:spPr>
              <a:xfrm>
                <a:off x="697595" y="5477734"/>
                <a:ext cx="824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AWS Cloudwatch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4ADEFA-EDBE-AB94-27F5-307F00999626}"/>
                </a:ext>
              </a:extLst>
            </p:cNvPr>
            <p:cNvSpPr txBox="1"/>
            <p:nvPr/>
          </p:nvSpPr>
          <p:spPr>
            <a:xfrm>
              <a:off x="10306354" y="986009"/>
              <a:ext cx="990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Monitoring / Alert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2F6984-C84B-52B2-C497-297E016EAC19}"/>
                </a:ext>
              </a:extLst>
            </p:cNvPr>
            <p:cNvGrpSpPr/>
            <p:nvPr/>
          </p:nvGrpSpPr>
          <p:grpSpPr>
            <a:xfrm>
              <a:off x="4063988" y="2232847"/>
              <a:ext cx="598154" cy="712046"/>
              <a:chOff x="1766089" y="2985695"/>
              <a:chExt cx="598154" cy="712046"/>
            </a:xfrm>
          </p:grpSpPr>
          <p:pic>
            <p:nvPicPr>
              <p:cNvPr id="50" name="Graphic 32">
                <a:extLst>
                  <a:ext uri="{FF2B5EF4-FFF2-40B4-BE49-F238E27FC236}">
                    <a16:creationId xmlns:a16="http://schemas.microsoft.com/office/drawing/2014/main" id="{C66166B2-EF34-1AE4-AB01-225F37974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17875" y="2985695"/>
                <a:ext cx="504173" cy="504173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CD0DE6-3816-540D-ACF2-2A0995426F11}"/>
                  </a:ext>
                </a:extLst>
              </p:cNvPr>
              <p:cNvSpPr txBox="1"/>
              <p:nvPr/>
            </p:nvSpPr>
            <p:spPr>
              <a:xfrm>
                <a:off x="1766089" y="3482297"/>
                <a:ext cx="5981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S3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F1C0F11-25F8-F830-3F0D-3D8483727A02}"/>
                </a:ext>
              </a:extLst>
            </p:cNvPr>
            <p:cNvGrpSpPr/>
            <p:nvPr/>
          </p:nvGrpSpPr>
          <p:grpSpPr>
            <a:xfrm>
              <a:off x="9113843" y="3788032"/>
              <a:ext cx="869098" cy="672114"/>
              <a:chOff x="9061589" y="4169427"/>
              <a:chExt cx="869098" cy="672114"/>
            </a:xfrm>
            <a:solidFill>
              <a:schemeClr val="bg1"/>
            </a:solidFill>
          </p:grpSpPr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82FE278F-F00B-2188-E8D3-9D93ABF89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122329" y="4169427"/>
                <a:ext cx="496274" cy="496274"/>
              </a:xfrm>
              <a:prstGeom prst="rect">
                <a:avLst/>
              </a:prstGeom>
              <a:grpFill/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99E8D6-AFDB-5B39-7321-0B1B9D2B818A}"/>
                  </a:ext>
                </a:extLst>
              </p:cNvPr>
              <p:cNvSpPr txBox="1"/>
              <p:nvPr/>
            </p:nvSpPr>
            <p:spPr>
              <a:xfrm>
                <a:off x="9061589" y="4626097"/>
                <a:ext cx="869098" cy="21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AWS Athena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A46665A-21E0-02E8-6833-E93BFA6DF2B9}"/>
                </a:ext>
              </a:extLst>
            </p:cNvPr>
            <p:cNvGrpSpPr/>
            <p:nvPr/>
          </p:nvGrpSpPr>
          <p:grpSpPr>
            <a:xfrm>
              <a:off x="7338601" y="2234862"/>
              <a:ext cx="598154" cy="712046"/>
              <a:chOff x="1766089" y="2985695"/>
              <a:chExt cx="598154" cy="712046"/>
            </a:xfrm>
          </p:grpSpPr>
          <p:pic>
            <p:nvPicPr>
              <p:cNvPr id="46" name="Graphic 35">
                <a:extLst>
                  <a:ext uri="{FF2B5EF4-FFF2-40B4-BE49-F238E27FC236}">
                    <a16:creationId xmlns:a16="http://schemas.microsoft.com/office/drawing/2014/main" id="{3DFFA077-F8DB-9473-DA79-5A0A411F0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17875" y="2985695"/>
                <a:ext cx="504173" cy="504173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9E01E-82B8-A316-4167-9F31BCAD0006}"/>
                  </a:ext>
                </a:extLst>
              </p:cNvPr>
              <p:cNvSpPr txBox="1"/>
              <p:nvPr/>
            </p:nvSpPr>
            <p:spPr>
              <a:xfrm>
                <a:off x="1766089" y="3482297"/>
                <a:ext cx="5981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S3</a:t>
                </a:r>
              </a:p>
            </p:txBody>
          </p:sp>
        </p:grpSp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EA7C2B00-5D8B-1F4C-D2DA-63F927A6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9967" y="1653242"/>
              <a:ext cx="464762" cy="46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Graphic 1027">
            <a:extLst>
              <a:ext uri="{FF2B5EF4-FFF2-40B4-BE49-F238E27FC236}">
                <a16:creationId xmlns:a16="http://schemas.microsoft.com/office/drawing/2014/main" id="{A58C79EB-15E3-EBFE-5838-F32419103A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83427" y="4558883"/>
            <a:ext cx="520278" cy="503134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F706EFE-C0BF-6AAE-7885-8450216FC7EB}"/>
              </a:ext>
            </a:extLst>
          </p:cNvPr>
          <p:cNvSpPr txBox="1"/>
          <p:nvPr/>
        </p:nvSpPr>
        <p:spPr>
          <a:xfrm>
            <a:off x="2030967" y="5049003"/>
            <a:ext cx="1230375" cy="5031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8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45B64">
                    <a:lumMod val="50000"/>
                  </a:srgbClr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</a:rPr>
              <a:t>AWS Identity &amp; Access Management</a:t>
            </a:r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2CC7061E-7CBF-66A8-9184-4A8C7DAFA7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883" y="1051178"/>
            <a:ext cx="1622678" cy="1640499"/>
          </a:xfrm>
          <a:prstGeom prst="rect">
            <a:avLst/>
          </a:prstGeom>
        </p:spPr>
      </p:pic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A64158EB-37A8-4612-D19E-93C81B13DF38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306508" y="2636613"/>
            <a:ext cx="507324" cy="285712"/>
          </a:xfrm>
          <a:prstGeom prst="straightConnector1">
            <a:avLst/>
          </a:prstGeom>
          <a:ln w="19050">
            <a:solidFill>
              <a:srgbClr val="9132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0D3A614-34C6-E1DD-45B2-29DAFD2B061F}"/>
              </a:ext>
            </a:extLst>
          </p:cNvPr>
          <p:cNvSpPr txBox="1"/>
          <p:nvPr/>
        </p:nvSpPr>
        <p:spPr>
          <a:xfrm>
            <a:off x="410271" y="2496848"/>
            <a:ext cx="844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/>
              <a:t>Database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0EECC240-407C-EB57-7ECB-F14DBBCD6124}"/>
              </a:ext>
            </a:extLst>
          </p:cNvPr>
          <p:cNvCxnSpPr>
            <a:cxnSpLocks/>
          </p:cNvCxnSpPr>
          <p:nvPr/>
        </p:nvCxnSpPr>
        <p:spPr>
          <a:xfrm flipV="1">
            <a:off x="3145462" y="2396228"/>
            <a:ext cx="930798" cy="364358"/>
          </a:xfrm>
          <a:prstGeom prst="straightConnector1">
            <a:avLst/>
          </a:prstGeom>
          <a:ln w="31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A2A1464-4086-963A-992B-DB5A671B807C}"/>
              </a:ext>
            </a:extLst>
          </p:cNvPr>
          <p:cNvSpPr txBox="1"/>
          <p:nvPr/>
        </p:nvSpPr>
        <p:spPr>
          <a:xfrm rot="20278353">
            <a:off x="3234852" y="2670515"/>
            <a:ext cx="74498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50" b="1" dirty="0"/>
              <a:t>Ingestion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59AF06F-79FA-A75B-77B0-7496C0BFC471}"/>
              </a:ext>
            </a:extLst>
          </p:cNvPr>
          <p:cNvSpPr/>
          <p:nvPr/>
        </p:nvSpPr>
        <p:spPr>
          <a:xfrm>
            <a:off x="5094684" y="3984764"/>
            <a:ext cx="1662920" cy="355307"/>
          </a:xfrm>
          <a:prstGeom prst="rect">
            <a:avLst/>
          </a:prstGeom>
          <a:solidFill>
            <a:srgbClr val="433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Orchestrated Glue </a:t>
            </a:r>
            <a:r>
              <a:rPr lang="en-IN" sz="1100" b="1" dirty="0"/>
              <a:t>Jobs</a:t>
            </a:r>
            <a:endParaRPr lang="en-IN" sz="1000" b="1" dirty="0"/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2EE7A0FD-E497-76B3-257D-6129562EED9B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5217768" y="3675492"/>
            <a:ext cx="626855" cy="1745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DAE4E726-8A1D-9FAA-DE86-9CE45497CC64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000209" y="3542251"/>
            <a:ext cx="629742" cy="4381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6B2D5D19-34C3-051F-B651-51B6FAFAE046}"/>
              </a:ext>
            </a:extLst>
          </p:cNvPr>
          <p:cNvSpPr/>
          <p:nvPr/>
        </p:nvSpPr>
        <p:spPr>
          <a:xfrm>
            <a:off x="5222491" y="3686810"/>
            <a:ext cx="285513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60C73696-A1AC-ECEA-5A5A-CD1A0EB45590}"/>
              </a:ext>
            </a:extLst>
          </p:cNvPr>
          <p:cNvSpPr/>
          <p:nvPr/>
        </p:nvSpPr>
        <p:spPr>
          <a:xfrm>
            <a:off x="6603281" y="3400113"/>
            <a:ext cx="285513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655EE29-CFAA-409F-7283-092BC68148EB}"/>
              </a:ext>
            </a:extLst>
          </p:cNvPr>
          <p:cNvSpPr txBox="1"/>
          <p:nvPr/>
        </p:nvSpPr>
        <p:spPr>
          <a:xfrm>
            <a:off x="5234757" y="4721026"/>
            <a:ext cx="361433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Convert raw CSV files to Parquet &amp; store in S3-Cleansed bucket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CB2479C-4D3F-C8BE-1198-E68295E2B711}"/>
              </a:ext>
            </a:extLst>
          </p:cNvPr>
          <p:cNvSpPr/>
          <p:nvPr/>
        </p:nvSpPr>
        <p:spPr>
          <a:xfrm>
            <a:off x="4922405" y="4844897"/>
            <a:ext cx="285513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B4DCC8F-19D5-DE51-C771-7CB6730E52E4}"/>
              </a:ext>
            </a:extLst>
          </p:cNvPr>
          <p:cNvSpPr txBox="1"/>
          <p:nvPr/>
        </p:nvSpPr>
        <p:spPr>
          <a:xfrm>
            <a:off x="5240593" y="5198848"/>
            <a:ext cx="3624500" cy="577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dirty="0">
                <a:solidFill>
                  <a:srgbClr val="1D516C"/>
                </a:solidFill>
                <a:latin typeface="Arial"/>
              </a:rPr>
              <a:t>Perform Analytics on Cleansed Parquet files of S3-Cleaned bucket and derive critical metrics and store the same in Glue DB and Analytics Bucket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1D516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7DBD2480-C88F-8878-F2B6-AD05B1D8815B}"/>
              </a:ext>
            </a:extLst>
          </p:cNvPr>
          <p:cNvSpPr/>
          <p:nvPr/>
        </p:nvSpPr>
        <p:spPr>
          <a:xfrm>
            <a:off x="4922405" y="5373949"/>
            <a:ext cx="285513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65" name="Cylinder 1064">
            <a:extLst>
              <a:ext uri="{FF2B5EF4-FFF2-40B4-BE49-F238E27FC236}">
                <a16:creationId xmlns:a16="http://schemas.microsoft.com/office/drawing/2014/main" id="{0712A4D4-A8F9-C070-FA10-054E0A6DE814}"/>
              </a:ext>
            </a:extLst>
          </p:cNvPr>
          <p:cNvSpPr/>
          <p:nvPr/>
        </p:nvSpPr>
        <p:spPr>
          <a:xfrm>
            <a:off x="3967626" y="5498079"/>
            <a:ext cx="680953" cy="440615"/>
          </a:xfrm>
          <a:prstGeom prst="can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Glue Database</a:t>
            </a:r>
          </a:p>
        </p:txBody>
      </p:sp>
      <p:pic>
        <p:nvPicPr>
          <p:cNvPr id="1067" name="Picture 1066">
            <a:extLst>
              <a:ext uri="{FF2B5EF4-FFF2-40B4-BE49-F238E27FC236}">
                <a16:creationId xmlns:a16="http://schemas.microsoft.com/office/drawing/2014/main" id="{61DF9552-4F3D-D62A-25D2-4FF292D1D5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3367" y="3841227"/>
            <a:ext cx="350954" cy="392243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472D29C7-5F03-6B98-2820-B4320560EC6F}"/>
              </a:ext>
            </a:extLst>
          </p:cNvPr>
          <p:cNvSpPr txBox="1"/>
          <p:nvPr/>
        </p:nvSpPr>
        <p:spPr>
          <a:xfrm>
            <a:off x="6893277" y="4198862"/>
            <a:ext cx="12125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 Glue Crawlers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8B9B5DA-9834-A3F2-8BDF-C2C51310A598}"/>
              </a:ext>
            </a:extLst>
          </p:cNvPr>
          <p:cNvSpPr txBox="1"/>
          <p:nvPr/>
        </p:nvSpPr>
        <p:spPr>
          <a:xfrm>
            <a:off x="9062799" y="1313137"/>
            <a:ext cx="86909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QuickSight</a:t>
            </a:r>
          </a:p>
        </p:txBody>
      </p:sp>
      <p:pic>
        <p:nvPicPr>
          <p:cNvPr id="2050" name="Picture 2" descr="Amazon.com Logo Amazon Web Services Amazon Elastic Compute Cloud Amazon  Virtual Private Cloud, cloud computing, text, orange, logo png | PNGWing">
            <a:extLst>
              <a:ext uri="{FF2B5EF4-FFF2-40B4-BE49-F238E27FC236}">
                <a16:creationId xmlns:a16="http://schemas.microsoft.com/office/drawing/2014/main" id="{77E13AF5-96D8-8659-713A-5374089A3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11173" r="9166" b="10064"/>
          <a:stretch/>
        </p:blipFill>
        <p:spPr bwMode="auto">
          <a:xfrm>
            <a:off x="1961771" y="772161"/>
            <a:ext cx="709418" cy="4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tangle 1071">
            <a:extLst>
              <a:ext uri="{FF2B5EF4-FFF2-40B4-BE49-F238E27FC236}">
                <a16:creationId xmlns:a16="http://schemas.microsoft.com/office/drawing/2014/main" id="{FEFC9702-E93C-3415-4DB7-B1D78338585C}"/>
              </a:ext>
            </a:extLst>
          </p:cNvPr>
          <p:cNvSpPr/>
          <p:nvPr/>
        </p:nvSpPr>
        <p:spPr>
          <a:xfrm>
            <a:off x="1813832" y="709245"/>
            <a:ext cx="9697448" cy="6085839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B2A0B544-45F7-A0FF-85EB-D028BEA7A12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534162" y="1049107"/>
            <a:ext cx="999427" cy="99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F24CA64E-69D1-7D36-75F6-4949CD356282}"/>
              </a:ext>
            </a:extLst>
          </p:cNvPr>
          <p:cNvSpPr txBox="1"/>
          <p:nvPr/>
        </p:nvSpPr>
        <p:spPr>
          <a:xfrm>
            <a:off x="6937898" y="727985"/>
            <a:ext cx="30244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Data Ingestion point for ML Pipeline</a:t>
            </a:r>
          </a:p>
        </p:txBody>
      </p:sp>
      <p:pic>
        <p:nvPicPr>
          <p:cNvPr id="2052" name="Picture 4" descr="AWS EC2 Logo PNG Transparent – Brands Logos">
            <a:extLst>
              <a:ext uri="{FF2B5EF4-FFF2-40B4-BE49-F238E27FC236}">
                <a16:creationId xmlns:a16="http://schemas.microsoft.com/office/drawing/2014/main" id="{69B079EF-5E73-FC33-0951-106FB75B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098" y="2510246"/>
            <a:ext cx="579301" cy="7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21929B5E-34BC-7F9C-7DF6-AEF647D730E9}"/>
              </a:ext>
            </a:extLst>
          </p:cNvPr>
          <p:cNvSpPr/>
          <p:nvPr/>
        </p:nvSpPr>
        <p:spPr>
          <a:xfrm>
            <a:off x="10297049" y="2158411"/>
            <a:ext cx="1008000" cy="125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6B7B096B-D67F-F00B-E201-75EEA4E728DB}"/>
              </a:ext>
            </a:extLst>
          </p:cNvPr>
          <p:cNvSpPr txBox="1"/>
          <p:nvPr/>
        </p:nvSpPr>
        <p:spPr>
          <a:xfrm>
            <a:off x="10435193" y="3220582"/>
            <a:ext cx="824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 </a:t>
            </a:r>
            <a:r>
              <a:rPr lang="en-GB" sz="800" dirty="0">
                <a:solidFill>
                  <a:srgbClr val="1D516C"/>
                </a:solidFill>
                <a:latin typeface="Arial"/>
              </a:rPr>
              <a:t>EC2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D516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D75CF884-6ACE-09BA-9CA5-9BA8D94C2FE1}"/>
              </a:ext>
            </a:extLst>
          </p:cNvPr>
          <p:cNvSpPr txBox="1"/>
          <p:nvPr/>
        </p:nvSpPr>
        <p:spPr>
          <a:xfrm>
            <a:off x="10333215" y="2160281"/>
            <a:ext cx="82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rgbClr val="1D516C"/>
                </a:solidFill>
                <a:latin typeface="Arial"/>
              </a:rPr>
              <a:t>CI/CD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405520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740164" y="-24675"/>
            <a:ext cx="112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System Design &amp; Architecture(Proposed) on Azure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58F79-822A-87A4-0205-62A26B6416BD}"/>
              </a:ext>
            </a:extLst>
          </p:cNvPr>
          <p:cNvSpPr/>
          <p:nvPr/>
        </p:nvSpPr>
        <p:spPr>
          <a:xfrm>
            <a:off x="1838028" y="1973766"/>
            <a:ext cx="8742556" cy="44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Why we're (still) excited for Azure Synapse Analytics - Neal Analytics">
            <a:extLst>
              <a:ext uri="{FF2B5EF4-FFF2-40B4-BE49-F238E27FC236}">
                <a16:creationId xmlns:a16="http://schemas.microsoft.com/office/drawing/2014/main" id="{064BD13E-1EE3-70B6-501B-AA864278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16" y="553513"/>
            <a:ext cx="2514135" cy="140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0D394-E43B-DCE2-7629-B5F9FD69CE95}"/>
              </a:ext>
            </a:extLst>
          </p:cNvPr>
          <p:cNvSpPr/>
          <p:nvPr/>
        </p:nvSpPr>
        <p:spPr>
          <a:xfrm>
            <a:off x="89210" y="646772"/>
            <a:ext cx="11998712" cy="60551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C9B-290E-4019-7B57-38200F758D58}"/>
              </a:ext>
            </a:extLst>
          </p:cNvPr>
          <p:cNvSpPr/>
          <p:nvPr/>
        </p:nvSpPr>
        <p:spPr>
          <a:xfrm>
            <a:off x="2062976" y="2185640"/>
            <a:ext cx="8115828" cy="49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Azure Synapse Studio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5EB29-FF0F-7C4E-E5BB-AA4E5C08B616}"/>
              </a:ext>
            </a:extLst>
          </p:cNvPr>
          <p:cNvSpPr/>
          <p:nvPr/>
        </p:nvSpPr>
        <p:spPr>
          <a:xfrm>
            <a:off x="2227047" y="3177567"/>
            <a:ext cx="2311499" cy="49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22A08-A2CA-50DC-30A5-59ADA1DA9BD5}"/>
              </a:ext>
            </a:extLst>
          </p:cNvPr>
          <p:cNvSpPr/>
          <p:nvPr/>
        </p:nvSpPr>
        <p:spPr>
          <a:xfrm>
            <a:off x="4876930" y="3177567"/>
            <a:ext cx="2311499" cy="49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7241F-8EEE-CD8C-471E-0F6152E26505}"/>
              </a:ext>
            </a:extLst>
          </p:cNvPr>
          <p:cNvSpPr/>
          <p:nvPr/>
        </p:nvSpPr>
        <p:spPr>
          <a:xfrm>
            <a:off x="7607885" y="3177567"/>
            <a:ext cx="2311499" cy="49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Integrate-</a:t>
            </a:r>
            <a:r>
              <a:rPr lang="en-IN" dirty="0">
                <a:solidFill>
                  <a:schemeClr val="tx1"/>
                </a:solidFill>
              </a:rPr>
              <a:t> Synapse Pipelines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C58C1-3F58-CA30-1264-1D73D64DFD67}"/>
              </a:ext>
            </a:extLst>
          </p:cNvPr>
          <p:cNvSpPr/>
          <p:nvPr/>
        </p:nvSpPr>
        <p:spPr>
          <a:xfrm>
            <a:off x="2062976" y="2798957"/>
            <a:ext cx="8115828" cy="1075118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985DE-1930-8B21-A71C-9D9472422EDD}"/>
              </a:ext>
            </a:extLst>
          </p:cNvPr>
          <p:cNvSpPr txBox="1"/>
          <p:nvPr/>
        </p:nvSpPr>
        <p:spPr>
          <a:xfrm>
            <a:off x="3281479" y="2782362"/>
            <a:ext cx="25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Azure Data 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E0F70-7B1B-C0F6-4E23-B5A757D7C0FA}"/>
              </a:ext>
            </a:extLst>
          </p:cNvPr>
          <p:cNvSpPr txBox="1"/>
          <p:nvPr/>
        </p:nvSpPr>
        <p:spPr>
          <a:xfrm>
            <a:off x="5139322" y="3874075"/>
            <a:ext cx="25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Analytics Runtime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5D99F-BAC2-3981-18AC-749FBDEACF6B}"/>
              </a:ext>
            </a:extLst>
          </p:cNvPr>
          <p:cNvSpPr/>
          <p:nvPr/>
        </p:nvSpPr>
        <p:spPr>
          <a:xfrm>
            <a:off x="4248615" y="4292557"/>
            <a:ext cx="4114800" cy="45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Apache Spark Pool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E4CBE-5293-17BF-4F56-9F145B2F247B}"/>
              </a:ext>
            </a:extLst>
          </p:cNvPr>
          <p:cNvSpPr/>
          <p:nvPr/>
        </p:nvSpPr>
        <p:spPr>
          <a:xfrm>
            <a:off x="3281479" y="5162352"/>
            <a:ext cx="6353175" cy="45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 Lake Storage Gen 2</a:t>
            </a:r>
          </a:p>
        </p:txBody>
      </p:sp>
      <p:pic>
        <p:nvPicPr>
          <p:cNvPr id="1030" name="Picture 6" descr="Importing Data into Azure Data Lake Storage Gen2">
            <a:extLst>
              <a:ext uri="{FF2B5EF4-FFF2-40B4-BE49-F238E27FC236}">
                <a16:creationId xmlns:a16="http://schemas.microsoft.com/office/drawing/2014/main" id="{2248B136-6DCC-E509-3E52-A6BD0808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46" y="5190427"/>
            <a:ext cx="752243" cy="39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68F9607F-11CE-3544-D28F-5CB623357C6A}"/>
              </a:ext>
            </a:extLst>
          </p:cNvPr>
          <p:cNvSpPr/>
          <p:nvPr/>
        </p:nvSpPr>
        <p:spPr>
          <a:xfrm>
            <a:off x="6709315" y="5635807"/>
            <a:ext cx="1068543" cy="575421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Analytics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B0646F2C-2CCF-E5DC-E15D-6B8C3EBF465D}"/>
              </a:ext>
            </a:extLst>
          </p:cNvPr>
          <p:cNvSpPr/>
          <p:nvPr/>
        </p:nvSpPr>
        <p:spPr>
          <a:xfrm>
            <a:off x="7882776" y="5635806"/>
            <a:ext cx="1056946" cy="552485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ML Model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361CFD58-05D4-9AC4-7047-B5F47EEF5095}"/>
              </a:ext>
            </a:extLst>
          </p:cNvPr>
          <p:cNvSpPr/>
          <p:nvPr/>
        </p:nvSpPr>
        <p:spPr>
          <a:xfrm>
            <a:off x="5491249" y="5635807"/>
            <a:ext cx="1090855" cy="544225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Cleansed-Parquet files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B2BDC836-D0D9-2515-90E8-F579547BFFA0}"/>
              </a:ext>
            </a:extLst>
          </p:cNvPr>
          <p:cNvSpPr/>
          <p:nvPr/>
        </p:nvSpPr>
        <p:spPr>
          <a:xfrm>
            <a:off x="4193921" y="5648565"/>
            <a:ext cx="1107526" cy="54422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Raw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6B4D62-2C15-9EC9-5493-9690DD2CAC5B}"/>
              </a:ext>
            </a:extLst>
          </p:cNvPr>
          <p:cNvSpPr/>
          <p:nvPr/>
        </p:nvSpPr>
        <p:spPr>
          <a:xfrm>
            <a:off x="2038086" y="4981987"/>
            <a:ext cx="8115828" cy="1299926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03F00-066D-2EE9-8A36-371165B678B3}"/>
              </a:ext>
            </a:extLst>
          </p:cNvPr>
          <p:cNvSpPr txBox="1"/>
          <p:nvPr/>
        </p:nvSpPr>
        <p:spPr>
          <a:xfrm>
            <a:off x="2065596" y="4950398"/>
            <a:ext cx="25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Lake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0DF2FAF-32DA-DEC1-348B-61E3F5D24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88" y="4315994"/>
            <a:ext cx="1317516" cy="1331986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FAC409C-DEB6-60A1-25E2-F2B3DF44B470}"/>
              </a:ext>
            </a:extLst>
          </p:cNvPr>
          <p:cNvCxnSpPr>
            <a:cxnSpLocks/>
          </p:cNvCxnSpPr>
          <p:nvPr/>
        </p:nvCxnSpPr>
        <p:spPr>
          <a:xfrm>
            <a:off x="1207493" y="5442568"/>
            <a:ext cx="2932090" cy="5249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ower BI SVG Vector Logos - Vector Logo Zone">
            <a:extLst>
              <a:ext uri="{FF2B5EF4-FFF2-40B4-BE49-F238E27FC236}">
                <a16:creationId xmlns:a16="http://schemas.microsoft.com/office/drawing/2014/main" id="{D48E47C2-756E-C788-E88C-5C06712C1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02" y="3813679"/>
            <a:ext cx="1303298" cy="65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88F17BA-7ED9-E39E-E657-B0F7F176B7A1}"/>
              </a:ext>
            </a:extLst>
          </p:cNvPr>
          <p:cNvSpPr/>
          <p:nvPr/>
        </p:nvSpPr>
        <p:spPr>
          <a:xfrm>
            <a:off x="10669794" y="3813679"/>
            <a:ext cx="1319005" cy="797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73F7AF0-B481-E3B1-15A0-09694974813A}"/>
              </a:ext>
            </a:extLst>
          </p:cNvPr>
          <p:cNvCxnSpPr>
            <a:cxnSpLocks/>
            <a:stCxn id="22" idx="3"/>
          </p:cNvCxnSpPr>
          <p:nvPr/>
        </p:nvCxnSpPr>
        <p:spPr>
          <a:xfrm rot="16200000" flipH="1">
            <a:off x="9292295" y="4162520"/>
            <a:ext cx="490654" cy="4588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57DF42-1ED3-9280-9490-7B431EECC342}"/>
              </a:ext>
            </a:extLst>
          </p:cNvPr>
          <p:cNvCxnSpPr>
            <a:cxnSpLocks/>
          </p:cNvCxnSpPr>
          <p:nvPr/>
        </p:nvCxnSpPr>
        <p:spPr>
          <a:xfrm flipV="1">
            <a:off x="11831658" y="4601497"/>
            <a:ext cx="0" cy="210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6F06DA-A819-48EE-4125-7AAF97E68526}"/>
              </a:ext>
            </a:extLst>
          </p:cNvPr>
          <p:cNvSpPr txBox="1"/>
          <p:nvPr/>
        </p:nvSpPr>
        <p:spPr>
          <a:xfrm>
            <a:off x="10707795" y="3491383"/>
            <a:ext cx="133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Dashboards</a:t>
            </a:r>
            <a:endParaRPr lang="en-IN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4523A3C-1E0F-AE40-F510-925626E337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825"/>
          <a:stretch/>
        </p:blipFill>
        <p:spPr>
          <a:xfrm>
            <a:off x="255721" y="1734053"/>
            <a:ext cx="1500271" cy="242582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617331A-239D-B758-D9E1-F566BB2D356B}"/>
              </a:ext>
            </a:extLst>
          </p:cNvPr>
          <p:cNvSpPr/>
          <p:nvPr/>
        </p:nvSpPr>
        <p:spPr>
          <a:xfrm>
            <a:off x="227288" y="1639229"/>
            <a:ext cx="359666" cy="2520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169E49-1F7B-29B0-3BEE-1142B56D23DA}"/>
              </a:ext>
            </a:extLst>
          </p:cNvPr>
          <p:cNvCxnSpPr>
            <a:cxnSpLocks/>
          </p:cNvCxnSpPr>
          <p:nvPr/>
        </p:nvCxnSpPr>
        <p:spPr>
          <a:xfrm flipH="1" flipV="1">
            <a:off x="586954" y="2542749"/>
            <a:ext cx="1507422" cy="538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8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0868-7A94-8470-3D57-DB4494CDC5AD}"/>
              </a:ext>
            </a:extLst>
          </p:cNvPr>
          <p:cNvSpPr txBox="1"/>
          <p:nvPr/>
        </p:nvSpPr>
        <p:spPr>
          <a:xfrm>
            <a:off x="2030484" y="-4854"/>
            <a:ext cx="112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Machine Learning Pipeline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F6013-3044-C5F0-954D-E4FAD73B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83" y="1389639"/>
            <a:ext cx="8960104" cy="37126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B5A17E-AE87-5521-1789-2A043ABC902C}"/>
              </a:ext>
            </a:extLst>
          </p:cNvPr>
          <p:cNvGrpSpPr/>
          <p:nvPr/>
        </p:nvGrpSpPr>
        <p:grpSpPr>
          <a:xfrm>
            <a:off x="1163383" y="2544292"/>
            <a:ext cx="677640" cy="709522"/>
            <a:chOff x="1766089" y="2985695"/>
            <a:chExt cx="598154" cy="688186"/>
          </a:xfrm>
        </p:grpSpPr>
        <p:pic>
          <p:nvPicPr>
            <p:cNvPr id="11" name="Graphic 35">
              <a:extLst>
                <a:ext uri="{FF2B5EF4-FFF2-40B4-BE49-F238E27FC236}">
                  <a16:creationId xmlns:a16="http://schemas.microsoft.com/office/drawing/2014/main" id="{2E1206AD-2C5E-F106-D703-759084C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17875" y="2985695"/>
              <a:ext cx="504173" cy="5041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3EF68E-6310-7BD8-F948-67648B0057FE}"/>
                </a:ext>
              </a:extLst>
            </p:cNvPr>
            <p:cNvSpPr txBox="1"/>
            <p:nvPr/>
          </p:nvSpPr>
          <p:spPr>
            <a:xfrm>
              <a:off x="1766089" y="3482297"/>
              <a:ext cx="598154" cy="19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S3 Analytics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4E33AA3-9907-FF28-F028-EE4205E922CF}"/>
              </a:ext>
            </a:extLst>
          </p:cNvPr>
          <p:cNvSpPr/>
          <p:nvPr/>
        </p:nvSpPr>
        <p:spPr>
          <a:xfrm>
            <a:off x="327349" y="894080"/>
            <a:ext cx="10046011" cy="420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16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8091</TotalTime>
  <Words>779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Amazon Ember</vt:lpstr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Vineet Srivastava</cp:lastModifiedBy>
  <cp:revision>89</cp:revision>
  <dcterms:created xsi:type="dcterms:W3CDTF">2015-08-22T14:32:45Z</dcterms:created>
  <dcterms:modified xsi:type="dcterms:W3CDTF">2023-02-09T17:58:18Z</dcterms:modified>
  <cp:category>Presentations, Business Presentations, Free PowerPoint Templates</cp:category>
  <cp:contentStatus>Template</cp:contentStatus>
</cp:coreProperties>
</file>