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31"/>
  </p:notesMasterIdLst>
  <p:sldIdLst>
    <p:sldId id="256" r:id="rId2"/>
    <p:sldId id="257" r:id="rId3"/>
    <p:sldId id="336" r:id="rId4"/>
    <p:sldId id="258" r:id="rId5"/>
    <p:sldId id="259" r:id="rId6"/>
    <p:sldId id="260" r:id="rId7"/>
    <p:sldId id="337" r:id="rId8"/>
    <p:sldId id="338" r:id="rId9"/>
    <p:sldId id="339" r:id="rId10"/>
    <p:sldId id="340" r:id="rId11"/>
    <p:sldId id="341" r:id="rId12"/>
    <p:sldId id="261" r:id="rId13"/>
    <p:sldId id="342" r:id="rId14"/>
    <p:sldId id="343" r:id="rId15"/>
    <p:sldId id="344" r:id="rId16"/>
    <p:sldId id="345" r:id="rId17"/>
    <p:sldId id="346" r:id="rId18"/>
    <p:sldId id="347" r:id="rId19"/>
    <p:sldId id="348" r:id="rId20"/>
    <p:sldId id="350" r:id="rId21"/>
    <p:sldId id="349" r:id="rId22"/>
    <p:sldId id="351" r:id="rId23"/>
    <p:sldId id="352" r:id="rId24"/>
    <p:sldId id="353" r:id="rId25"/>
    <p:sldId id="354" r:id="rId26"/>
    <p:sldId id="262" r:id="rId27"/>
    <p:sldId id="355" r:id="rId28"/>
    <p:sldId id="356" r:id="rId29"/>
    <p:sldId id="357" r:id="rId30"/>
  </p:sldIdLst>
  <p:sldSz cx="9144000" cy="5143500" type="screen16x9"/>
  <p:notesSz cx="6858000" cy="9144000"/>
  <p:embeddedFontLst>
    <p:embeddedFont>
      <p:font typeface="Coming Soon" panose="020B0604020202020204" charset="0"/>
      <p:regular r:id="rId32"/>
    </p:embeddedFont>
    <p:embeddedFont>
      <p:font typeface="Concert One" pitchFamily="2" charset="0"/>
      <p:regular r:id="rId33"/>
    </p:embeddedFont>
    <p:embeddedFont>
      <p:font typeface="Roboto Mono Medium" panose="00000009000000000000"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086390-BA04-42AF-B80F-D88678E0D11E}">
  <a:tblStyle styleId="{42086390-BA04-42AF-B80F-D88678E0D1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36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016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209571f4d9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209571f4d9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499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24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393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771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70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854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6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278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1784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408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966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564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531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247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18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97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0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42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218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64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02"/>
        <p:cNvGrpSpPr/>
        <p:nvPr/>
      </p:nvGrpSpPr>
      <p:grpSpPr>
        <a:xfrm>
          <a:off x="0" y="0"/>
          <a:ext cx="0" cy="0"/>
          <a:chOff x="0" y="0"/>
          <a:chExt cx="0" cy="0"/>
        </a:xfrm>
      </p:grpSpPr>
      <p:pic>
        <p:nvPicPr>
          <p:cNvPr id="103" name="Google Shape;10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4" name="Google Shape;104;p19"/>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05" name="Google Shape;105;p19"/>
          <p:cNvSpPr txBox="1">
            <a:spLocks noGrp="1"/>
          </p:cNvSpPr>
          <p:nvPr>
            <p:ph type="body" idx="1"/>
          </p:nvPr>
        </p:nvSpPr>
        <p:spPr>
          <a:xfrm>
            <a:off x="2649000" y="2142600"/>
            <a:ext cx="3846000" cy="18915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Clr>
                <a:schemeClr val="dk2"/>
              </a:buClr>
              <a:buSzPts val="1600"/>
              <a:buChar char="●"/>
              <a:defRPr sz="1600">
                <a:solidFill>
                  <a:schemeClr val="dk2"/>
                </a:solidFill>
              </a:defRPr>
            </a:lvl1pPr>
            <a:lvl2pPr marL="914400" lvl="1" indent="-330200" rtl="0">
              <a:lnSpc>
                <a:spcPct val="100000"/>
              </a:lnSpc>
              <a:spcBef>
                <a:spcPts val="1600"/>
              </a:spcBef>
              <a:spcAft>
                <a:spcPts val="0"/>
              </a:spcAft>
              <a:buClr>
                <a:schemeClr val="dk2"/>
              </a:buClr>
              <a:buSzPts val="1600"/>
              <a:buChar char="○"/>
              <a:defRPr sz="1600">
                <a:solidFill>
                  <a:schemeClr val="dk2"/>
                </a:solidFill>
              </a:defRPr>
            </a:lvl2pPr>
            <a:lvl3pPr marL="1371600" lvl="2" indent="-330200" rtl="0">
              <a:lnSpc>
                <a:spcPct val="100000"/>
              </a:lnSpc>
              <a:spcBef>
                <a:spcPts val="1600"/>
              </a:spcBef>
              <a:spcAft>
                <a:spcPts val="0"/>
              </a:spcAft>
              <a:buClr>
                <a:schemeClr val="dk2"/>
              </a:buClr>
              <a:buSzPts val="1600"/>
              <a:buChar char="■"/>
              <a:defRPr sz="1600">
                <a:solidFill>
                  <a:schemeClr val="dk2"/>
                </a:solidFill>
              </a:defRPr>
            </a:lvl3pPr>
            <a:lvl4pPr marL="1828800" lvl="3" indent="-330200" rtl="0">
              <a:lnSpc>
                <a:spcPct val="100000"/>
              </a:lnSpc>
              <a:spcBef>
                <a:spcPts val="1600"/>
              </a:spcBef>
              <a:spcAft>
                <a:spcPts val="0"/>
              </a:spcAft>
              <a:buClr>
                <a:schemeClr val="dk2"/>
              </a:buClr>
              <a:buSzPts val="1600"/>
              <a:buChar char="●"/>
              <a:defRPr sz="1600">
                <a:solidFill>
                  <a:schemeClr val="dk2"/>
                </a:solidFill>
              </a:defRPr>
            </a:lvl4pPr>
            <a:lvl5pPr marL="2286000" lvl="4" indent="-330200" rtl="0">
              <a:lnSpc>
                <a:spcPct val="100000"/>
              </a:lnSpc>
              <a:spcBef>
                <a:spcPts val="1600"/>
              </a:spcBef>
              <a:spcAft>
                <a:spcPts val="0"/>
              </a:spcAft>
              <a:buClr>
                <a:schemeClr val="dk2"/>
              </a:buClr>
              <a:buSzPts val="1600"/>
              <a:buChar char="○"/>
              <a:defRPr sz="1600">
                <a:solidFill>
                  <a:schemeClr val="dk2"/>
                </a:solidFill>
              </a:defRPr>
            </a:lvl5pPr>
            <a:lvl6pPr marL="2743200" lvl="5" indent="-330200" rtl="0">
              <a:lnSpc>
                <a:spcPct val="100000"/>
              </a:lnSpc>
              <a:spcBef>
                <a:spcPts val="1600"/>
              </a:spcBef>
              <a:spcAft>
                <a:spcPts val="0"/>
              </a:spcAft>
              <a:buClr>
                <a:schemeClr val="dk2"/>
              </a:buClr>
              <a:buSzPts val="1600"/>
              <a:buChar char="■"/>
              <a:defRPr sz="1600">
                <a:solidFill>
                  <a:schemeClr val="dk2"/>
                </a:solidFill>
              </a:defRPr>
            </a:lvl6pPr>
            <a:lvl7pPr marL="3200400" lvl="6" indent="-330200" rtl="0">
              <a:lnSpc>
                <a:spcPct val="100000"/>
              </a:lnSpc>
              <a:spcBef>
                <a:spcPts val="1600"/>
              </a:spcBef>
              <a:spcAft>
                <a:spcPts val="0"/>
              </a:spcAft>
              <a:buClr>
                <a:schemeClr val="dk2"/>
              </a:buClr>
              <a:buSzPts val="1600"/>
              <a:buChar char="●"/>
              <a:defRPr sz="1600">
                <a:solidFill>
                  <a:schemeClr val="dk2"/>
                </a:solidFill>
              </a:defRPr>
            </a:lvl7pPr>
            <a:lvl8pPr marL="3657600" lvl="7" indent="-330200" rtl="0">
              <a:lnSpc>
                <a:spcPct val="100000"/>
              </a:lnSpc>
              <a:spcBef>
                <a:spcPts val="1600"/>
              </a:spcBef>
              <a:spcAft>
                <a:spcPts val="0"/>
              </a:spcAft>
              <a:buClr>
                <a:schemeClr val="dk2"/>
              </a:buClr>
              <a:buSzPts val="1600"/>
              <a:buChar char="○"/>
              <a:defRPr sz="1600">
                <a:solidFill>
                  <a:schemeClr val="dk2"/>
                </a:solidFill>
              </a:defRPr>
            </a:lvl8pPr>
            <a:lvl9pPr marL="4114800" lvl="8" indent="-330200" rtl="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106" name="Google Shape;106;p19"/>
          <p:cNvSpPr txBox="1">
            <a:spLocks noGrp="1"/>
          </p:cNvSpPr>
          <p:nvPr>
            <p:ph type="title"/>
          </p:nvPr>
        </p:nvSpPr>
        <p:spPr>
          <a:xfrm>
            <a:off x="3127075" y="1366750"/>
            <a:ext cx="29016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151" name="Google Shape;151;p26"/>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2" name="Google Shape;152;p26"/>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5" r:id="rId7"/>
    <p:sldLayoutId id="2147483672" r:id="rId8"/>
    <p:sldLayoutId id="2147483687" r:id="rId9"/>
    <p:sldLayoutId id="2147483688" r:id="rId10"/>
    <p:sldLayoutId id="2147483689" r:id="rId11"/>
    <p:sldLayoutId id="2147483690" r:id="rId12"/>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Gapminder Dataset</a:t>
            </a:r>
            <a:endParaRPr dirty="0">
              <a:solidFill>
                <a:schemeClr val="accent2"/>
              </a:solidFill>
            </a:endParaRPr>
          </a:p>
        </p:txBody>
      </p:sp>
      <p:sp>
        <p:nvSpPr>
          <p:cNvPr id="315" name="Google Shape;315;p50"/>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First EDA</a:t>
            </a:r>
            <a:endParaRPr b="0" dirty="0"/>
          </a:p>
        </p:txBody>
      </p:sp>
      <p:sp>
        <p:nvSpPr>
          <p:cNvPr id="316" name="Google Shape;316;p50"/>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17" name="Google Shape;317;p50"/>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318" name="Google Shape;318;p5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Life Exp</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283881"/>
            <a:ext cx="3913884" cy="3616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1100" dirty="0"/>
              <a:t>Now if we see in this list top 5 countries are African and majority of the countries in this list belong to Africa. This means they have a lesser life expectancy in 2007 proving a decline.</a:t>
            </a:r>
          </a:p>
          <a:p>
            <a:pPr marL="0" indent="0">
              <a:spcAft>
                <a:spcPts val="1600"/>
              </a:spcAft>
              <a:buNone/>
            </a:pPr>
            <a:r>
              <a:rPr lang="en-US" sz="1100" dirty="0"/>
              <a:t>As far as Africa is concerned they had their best life expectancy between 1985 to 1990 but after that according to National Institutes of Health (NIH) in regions of Africa there was decline in life expectancy due to AIDS mortality.</a:t>
            </a:r>
          </a:p>
          <a:p>
            <a:pPr marL="0" indent="0">
              <a:spcAft>
                <a:spcPts val="1600"/>
              </a:spcAft>
              <a:buNone/>
            </a:pPr>
            <a:r>
              <a:rPr lang="en-US" sz="1100" dirty="0"/>
              <a:t>Nowhere has the decrease in life expectancy been steeper and greater than in Southern Africa, where 40 years of increases in life expectancy were reversed in a period of 10 years.</a:t>
            </a:r>
          </a:p>
          <a:p>
            <a:pPr marL="0" indent="0">
              <a:spcAft>
                <a:spcPts val="1600"/>
              </a:spcAft>
              <a:buNone/>
            </a:pPr>
            <a:endParaRPr lang="en-US" sz="1200" dirty="0"/>
          </a:p>
        </p:txBody>
      </p:sp>
      <p:pic>
        <p:nvPicPr>
          <p:cNvPr id="8" name="Picture 7">
            <a:extLst>
              <a:ext uri="{FF2B5EF4-FFF2-40B4-BE49-F238E27FC236}">
                <a16:creationId xmlns:a16="http://schemas.microsoft.com/office/drawing/2014/main" id="{A174D510-5B83-B7FC-330B-B5826AA1479E}"/>
              </a:ext>
            </a:extLst>
          </p:cNvPr>
          <p:cNvPicPr>
            <a:picLocks noChangeAspect="1"/>
          </p:cNvPicPr>
          <p:nvPr/>
        </p:nvPicPr>
        <p:blipFill>
          <a:blip r:embed="rId4"/>
          <a:stretch>
            <a:fillRect/>
          </a:stretch>
        </p:blipFill>
        <p:spPr>
          <a:xfrm>
            <a:off x="5000636" y="635858"/>
            <a:ext cx="3380025" cy="3871783"/>
          </a:xfrm>
          <a:prstGeom prst="rect">
            <a:avLst/>
          </a:prstGeom>
        </p:spPr>
      </p:pic>
    </p:spTree>
    <p:extLst>
      <p:ext uri="{BB962C8B-B14F-4D97-AF65-F5344CB8AC3E}">
        <p14:creationId xmlns:p14="http://schemas.microsoft.com/office/powerpoint/2010/main" val="27099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Life Exp</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283881"/>
            <a:ext cx="3913884" cy="3298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Further I have also checked countries with the best average life expectancy during the time period mentioned in the dataset.</a:t>
            </a:r>
          </a:p>
          <a:p>
            <a:pPr marL="0" indent="0">
              <a:spcAft>
                <a:spcPts val="1600"/>
              </a:spcAft>
              <a:buNone/>
            </a:pPr>
            <a:r>
              <a:rPr lang="en-US" sz="2000" dirty="0"/>
              <a:t>By the looks of it European countries have faired out well here.</a:t>
            </a:r>
          </a:p>
          <a:p>
            <a:pPr marL="0" indent="0">
              <a:spcAft>
                <a:spcPts val="1600"/>
              </a:spcAft>
              <a:buNone/>
            </a:pPr>
            <a:endParaRPr lang="en-US" sz="1100" dirty="0"/>
          </a:p>
          <a:p>
            <a:pPr marL="0" indent="0">
              <a:spcAft>
                <a:spcPts val="1600"/>
              </a:spcAft>
              <a:buNone/>
            </a:pPr>
            <a:endParaRPr lang="en-US" sz="1200" dirty="0"/>
          </a:p>
        </p:txBody>
      </p:sp>
      <p:pic>
        <p:nvPicPr>
          <p:cNvPr id="4" name="Picture 3">
            <a:extLst>
              <a:ext uri="{FF2B5EF4-FFF2-40B4-BE49-F238E27FC236}">
                <a16:creationId xmlns:a16="http://schemas.microsoft.com/office/drawing/2014/main" id="{2E703C59-2A3A-2710-35B3-4108C644FE57}"/>
              </a:ext>
            </a:extLst>
          </p:cNvPr>
          <p:cNvPicPr>
            <a:picLocks noChangeAspect="1"/>
          </p:cNvPicPr>
          <p:nvPr/>
        </p:nvPicPr>
        <p:blipFill>
          <a:blip r:embed="rId4"/>
          <a:stretch>
            <a:fillRect/>
          </a:stretch>
        </p:blipFill>
        <p:spPr>
          <a:xfrm>
            <a:off x="5159776" y="2004933"/>
            <a:ext cx="2934109" cy="1133633"/>
          </a:xfrm>
          <a:prstGeom prst="rect">
            <a:avLst/>
          </a:prstGeom>
        </p:spPr>
      </p:pic>
      <p:sp>
        <p:nvSpPr>
          <p:cNvPr id="7" name="Google Shape;1782;p113">
            <a:extLst>
              <a:ext uri="{FF2B5EF4-FFF2-40B4-BE49-F238E27FC236}">
                <a16:creationId xmlns:a16="http://schemas.microsoft.com/office/drawing/2014/main" id="{03BCBC9A-D9FC-F405-2B74-23A598728FCE}"/>
              </a:ext>
            </a:extLst>
          </p:cNvPr>
          <p:cNvSpPr/>
          <p:nvPr/>
        </p:nvSpPr>
        <p:spPr>
          <a:xfrm>
            <a:off x="4752149" y="1720076"/>
            <a:ext cx="966721" cy="569714"/>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6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5"/>
          <p:cNvSpPr txBox="1">
            <a:spLocks noGrp="1"/>
          </p:cNvSpPr>
          <p:nvPr>
            <p:ph type="body" idx="1"/>
          </p:nvPr>
        </p:nvSpPr>
        <p:spPr>
          <a:xfrm>
            <a:off x="2649000" y="2142599"/>
            <a:ext cx="3846000" cy="224446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As mentioned before we were provided with a mapping dataset as well which I used to map each country in the dataset with respect to their continent they belonged to.</a:t>
            </a:r>
          </a:p>
          <a:p>
            <a:pPr marL="0" lvl="0" indent="0" algn="ctr" rtl="0">
              <a:spcBef>
                <a:spcPts val="0"/>
              </a:spcBef>
              <a:spcAft>
                <a:spcPts val="1600"/>
              </a:spcAft>
              <a:buNone/>
            </a:pPr>
            <a:r>
              <a:rPr lang="en" dirty="0"/>
              <a:t>Analysis ahead in accordance with continent.</a:t>
            </a:r>
            <a:endParaRPr dirty="0"/>
          </a:p>
        </p:txBody>
      </p:sp>
      <p:sp>
        <p:nvSpPr>
          <p:cNvPr id="372" name="Google Shape;372;p55"/>
          <p:cNvSpPr txBox="1">
            <a:spLocks noGrp="1"/>
          </p:cNvSpPr>
          <p:nvPr>
            <p:ph type="title"/>
          </p:nvPr>
        </p:nvSpPr>
        <p:spPr>
          <a:xfrm>
            <a:off x="3127075" y="1366750"/>
            <a:ext cx="2901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Mapping</a:t>
            </a:r>
            <a:endParaRPr dirty="0"/>
          </a:p>
        </p:txBody>
      </p:sp>
      <p:pic>
        <p:nvPicPr>
          <p:cNvPr id="373" name="Google Shape;373;p55"/>
          <p:cNvPicPr preferRelativeResize="0"/>
          <p:nvPr/>
        </p:nvPicPr>
        <p:blipFill>
          <a:blip r:embed="rId3">
            <a:alphaModFix amt="56000"/>
          </a:blip>
          <a:stretch>
            <a:fillRect/>
          </a:stretch>
        </p:blipFill>
        <p:spPr>
          <a:xfrm rot="10800000">
            <a:off x="3618463" y="1839900"/>
            <a:ext cx="1918825" cy="216200"/>
          </a:xfrm>
          <a:prstGeom prst="rect">
            <a:avLst/>
          </a:prstGeom>
          <a:noFill/>
          <a:ln>
            <a:noFill/>
          </a:ln>
        </p:spPr>
      </p:pic>
      <p:pic>
        <p:nvPicPr>
          <p:cNvPr id="374" name="Google Shape;374;p55"/>
          <p:cNvPicPr preferRelativeResize="0"/>
          <p:nvPr/>
        </p:nvPicPr>
        <p:blipFill rotWithShape="1">
          <a:blip r:embed="rId4">
            <a:alphaModFix/>
          </a:blip>
          <a:srcRect t="16734" r="8892" b="18300"/>
          <a:stretch/>
        </p:blipFill>
        <p:spPr>
          <a:xfrm>
            <a:off x="6385650" y="1079132"/>
            <a:ext cx="2036850" cy="846042"/>
          </a:xfrm>
          <a:prstGeom prst="rect">
            <a:avLst/>
          </a:prstGeom>
          <a:noFill/>
          <a:ln>
            <a:noFill/>
          </a:ln>
        </p:spPr>
      </p:pic>
      <p:pic>
        <p:nvPicPr>
          <p:cNvPr id="375" name="Google Shape;375;p55"/>
          <p:cNvPicPr preferRelativeResize="0"/>
          <p:nvPr/>
        </p:nvPicPr>
        <p:blipFill rotWithShape="1">
          <a:blip r:embed="rId4">
            <a:alphaModFix/>
          </a:blip>
          <a:srcRect t="16734" r="8892" b="18300"/>
          <a:stretch/>
        </p:blipFill>
        <p:spPr>
          <a:xfrm>
            <a:off x="6385650" y="1685357"/>
            <a:ext cx="2036850" cy="846042"/>
          </a:xfrm>
          <a:prstGeom prst="rect">
            <a:avLst/>
          </a:prstGeom>
          <a:noFill/>
          <a:ln>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1000"/>
                                        <p:tgtEl>
                                          <p:spTgt spid="371"/>
                                        </p:tgtEl>
                                      </p:cBhvr>
                                    </p:animEffect>
                                  </p:childTnLst>
                                </p:cTn>
                              </p:par>
                              <p:par>
                                <p:cTn id="8" presetID="10" presetClass="entr" presetSubtype="0" fill="hold" nodeType="withEffect">
                                  <p:stCondLst>
                                    <p:cond delay="0"/>
                                  </p:stCondLst>
                                  <p:childTnLst>
                                    <p:set>
                                      <p:cBhvr>
                                        <p:cTn id="9" dur="1" fill="hold">
                                          <p:stCondLst>
                                            <p:cond delay="0"/>
                                          </p:stCondLst>
                                        </p:cTn>
                                        <p:tgtEl>
                                          <p:spTgt spid="372"/>
                                        </p:tgtEl>
                                        <p:attrNameLst>
                                          <p:attrName>style.visibility</p:attrName>
                                        </p:attrNameLst>
                                      </p:cBhvr>
                                      <p:to>
                                        <p:strVal val="visible"/>
                                      </p:to>
                                    </p:set>
                                    <p:animEffect transition="in" filter="fade">
                                      <p:cBhvr>
                                        <p:cTn id="10" dur="1000"/>
                                        <p:tgtEl>
                                          <p:spTgt spid="372"/>
                                        </p:tgtEl>
                                      </p:cBhvr>
                                    </p:animEffect>
                                  </p:childTnLst>
                                </p:cTn>
                              </p:par>
                              <p:par>
                                <p:cTn id="11" presetID="10" presetClass="entr" presetSubtype="0" fill="hold" nodeType="withEffect">
                                  <p:stCondLst>
                                    <p:cond delay="0"/>
                                  </p:stCondLst>
                                  <p:childTnLst>
                                    <p:set>
                                      <p:cBhvr>
                                        <p:cTn id="12" dur="1" fill="hold">
                                          <p:stCondLst>
                                            <p:cond delay="0"/>
                                          </p:stCondLst>
                                        </p:cTn>
                                        <p:tgtEl>
                                          <p:spTgt spid="373"/>
                                        </p:tgtEl>
                                        <p:attrNameLst>
                                          <p:attrName>style.visibility</p:attrName>
                                        </p:attrNameLst>
                                      </p:cBhvr>
                                      <p:to>
                                        <p:strVal val="visible"/>
                                      </p:to>
                                    </p:set>
                                    <p:animEffect transition="in" filter="fade">
                                      <p:cBhvr>
                                        <p:cTn id="13"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431110"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Year and Continent Popln</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479479"/>
            <a:ext cx="3913884" cy="3102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1800" dirty="0"/>
              <a:t>One can make out the population has always been high in Asiatic countries and technically it is the largest continent in the world so this was no surprise also the top 2 populous countries are present in Asia too.</a:t>
            </a:r>
          </a:p>
          <a:p>
            <a:pPr marL="0" indent="0">
              <a:spcAft>
                <a:spcPts val="1600"/>
              </a:spcAft>
              <a:buNone/>
            </a:pPr>
            <a:endParaRPr lang="en-US" sz="1200" dirty="0"/>
          </a:p>
        </p:txBody>
      </p:sp>
      <p:pic>
        <p:nvPicPr>
          <p:cNvPr id="5" name="Picture 4">
            <a:extLst>
              <a:ext uri="{FF2B5EF4-FFF2-40B4-BE49-F238E27FC236}">
                <a16:creationId xmlns:a16="http://schemas.microsoft.com/office/drawing/2014/main" id="{8602B23E-C776-1542-62B6-E82BD0707921}"/>
              </a:ext>
            </a:extLst>
          </p:cNvPr>
          <p:cNvPicPr>
            <a:picLocks noChangeAspect="1"/>
          </p:cNvPicPr>
          <p:nvPr/>
        </p:nvPicPr>
        <p:blipFill>
          <a:blip r:embed="rId4"/>
          <a:stretch>
            <a:fillRect/>
          </a:stretch>
        </p:blipFill>
        <p:spPr>
          <a:xfrm>
            <a:off x="4677224" y="452063"/>
            <a:ext cx="4035666" cy="4202130"/>
          </a:xfrm>
          <a:prstGeom prst="rect">
            <a:avLst/>
          </a:prstGeom>
        </p:spPr>
      </p:pic>
    </p:spTree>
    <p:extLst>
      <p:ext uri="{BB962C8B-B14F-4D97-AF65-F5344CB8AC3E}">
        <p14:creationId xmlns:p14="http://schemas.microsoft.com/office/powerpoint/2010/main" val="155489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431110"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Year and Continent Life Exp</a:t>
            </a:r>
            <a:endParaRPr sz="2400"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479479"/>
            <a:ext cx="3913884" cy="3102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800" dirty="0"/>
              <a:t>According to the previous findings Africa is way behind and this depicts that findings in an easier manner.</a:t>
            </a:r>
          </a:p>
        </p:txBody>
      </p:sp>
      <p:pic>
        <p:nvPicPr>
          <p:cNvPr id="4" name="Picture 3">
            <a:extLst>
              <a:ext uri="{FF2B5EF4-FFF2-40B4-BE49-F238E27FC236}">
                <a16:creationId xmlns:a16="http://schemas.microsoft.com/office/drawing/2014/main" id="{B346FE5A-0DC7-13CE-432F-BFDC9939661B}"/>
              </a:ext>
            </a:extLst>
          </p:cNvPr>
          <p:cNvPicPr>
            <a:picLocks noChangeAspect="1"/>
          </p:cNvPicPr>
          <p:nvPr/>
        </p:nvPicPr>
        <p:blipFill>
          <a:blip r:embed="rId4"/>
          <a:stretch>
            <a:fillRect/>
          </a:stretch>
        </p:blipFill>
        <p:spPr>
          <a:xfrm>
            <a:off x="4588561" y="400692"/>
            <a:ext cx="4124329" cy="4284324"/>
          </a:xfrm>
          <a:prstGeom prst="rect">
            <a:avLst/>
          </a:prstGeom>
        </p:spPr>
      </p:pic>
    </p:spTree>
    <p:extLst>
      <p:ext uri="{BB962C8B-B14F-4D97-AF65-F5344CB8AC3E}">
        <p14:creationId xmlns:p14="http://schemas.microsoft.com/office/powerpoint/2010/main" val="185904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2999" y="2550900"/>
            <a:ext cx="3953831"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Super Powers</a:t>
            </a:r>
            <a:endParaRPr dirty="0"/>
          </a:p>
        </p:txBody>
      </p:sp>
    </p:spTree>
    <p:extLst>
      <p:ext uri="{BB962C8B-B14F-4D97-AF65-F5344CB8AC3E}">
        <p14:creationId xmlns:p14="http://schemas.microsoft.com/office/powerpoint/2010/main" val="27743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Life Expectancy</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555555"/>
            <a:ext cx="3913884" cy="287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1200" dirty="0"/>
              <a:t>One can make out that most countries are on one and the same level with France doing really well but the country standing out here is China.</a:t>
            </a:r>
          </a:p>
          <a:p>
            <a:pPr marL="0" indent="0">
              <a:spcAft>
                <a:spcPts val="1600"/>
              </a:spcAft>
              <a:buNone/>
            </a:pPr>
            <a:r>
              <a:rPr lang="en-US" sz="1200" dirty="0"/>
              <a:t>One can notice instability between 1955 and 1965. I found that during this period China faced Famine. The widespread starvation and significant reduction in calorie intake during the famine had a devastating impact on population health and led to a sharp increase in mortality  </a:t>
            </a:r>
          </a:p>
          <a:p>
            <a:pPr marL="0" indent="0">
              <a:spcAft>
                <a:spcPts val="1600"/>
              </a:spcAft>
              <a:buNone/>
            </a:pPr>
            <a:endParaRPr lang="en-US" sz="1200" dirty="0"/>
          </a:p>
        </p:txBody>
      </p:sp>
      <p:pic>
        <p:nvPicPr>
          <p:cNvPr id="4" name="Picture 3">
            <a:extLst>
              <a:ext uri="{FF2B5EF4-FFF2-40B4-BE49-F238E27FC236}">
                <a16:creationId xmlns:a16="http://schemas.microsoft.com/office/drawing/2014/main" id="{44EA5E09-C4A9-0043-9D10-F0AC504F03D2}"/>
              </a:ext>
            </a:extLst>
          </p:cNvPr>
          <p:cNvPicPr>
            <a:picLocks noChangeAspect="1"/>
          </p:cNvPicPr>
          <p:nvPr/>
        </p:nvPicPr>
        <p:blipFill>
          <a:blip r:embed="rId4"/>
          <a:stretch>
            <a:fillRect/>
          </a:stretch>
        </p:blipFill>
        <p:spPr>
          <a:xfrm>
            <a:off x="4572000" y="493161"/>
            <a:ext cx="4157826" cy="4181581"/>
          </a:xfrm>
          <a:prstGeom prst="rect">
            <a:avLst/>
          </a:prstGeom>
        </p:spPr>
      </p:pic>
    </p:spTree>
    <p:extLst>
      <p:ext uri="{BB962C8B-B14F-4D97-AF65-F5344CB8AC3E}">
        <p14:creationId xmlns:p14="http://schemas.microsoft.com/office/powerpoint/2010/main" val="23665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GDP Cap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555555"/>
            <a:ext cx="3913884" cy="287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1200" dirty="0"/>
              <a:t>GDP cap is an important indicator of economic performance and the US being a capitalist economy them performing well here is no surprise.</a:t>
            </a:r>
          </a:p>
          <a:p>
            <a:pPr marL="0" indent="0">
              <a:spcAft>
                <a:spcPts val="1600"/>
              </a:spcAft>
              <a:buNone/>
            </a:pPr>
            <a:r>
              <a:rPr lang="en-US" sz="1200" dirty="0"/>
              <a:t>Again here China is a standout party. China's GDP per capita is relatively low due to several factors. One reason is the substitution bias in consumption, which has led to an underestimation of real GDP per capita by the World Bank. Additionally, the reliance on urban prices, which are higher than rural prices, has further contributed to the lower estimates.</a:t>
            </a:r>
          </a:p>
        </p:txBody>
      </p:sp>
      <p:pic>
        <p:nvPicPr>
          <p:cNvPr id="5" name="Picture 4">
            <a:extLst>
              <a:ext uri="{FF2B5EF4-FFF2-40B4-BE49-F238E27FC236}">
                <a16:creationId xmlns:a16="http://schemas.microsoft.com/office/drawing/2014/main" id="{0C4ED403-ADE9-BADB-C71E-05EFB4A6E0A8}"/>
              </a:ext>
            </a:extLst>
          </p:cNvPr>
          <p:cNvPicPr>
            <a:picLocks noChangeAspect="1"/>
          </p:cNvPicPr>
          <p:nvPr/>
        </p:nvPicPr>
        <p:blipFill>
          <a:blip r:embed="rId4"/>
          <a:stretch>
            <a:fillRect/>
          </a:stretch>
        </p:blipFill>
        <p:spPr>
          <a:xfrm>
            <a:off x="4572000" y="390418"/>
            <a:ext cx="4043107" cy="4325419"/>
          </a:xfrm>
          <a:prstGeom prst="rect">
            <a:avLst/>
          </a:prstGeom>
        </p:spPr>
      </p:pic>
    </p:spTree>
    <p:extLst>
      <p:ext uri="{BB962C8B-B14F-4D97-AF65-F5344CB8AC3E}">
        <p14:creationId xmlns:p14="http://schemas.microsoft.com/office/powerpoint/2010/main" val="353426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2999" y="2550900"/>
            <a:ext cx="3953831"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 Love My India</a:t>
            </a:r>
            <a:endParaRPr dirty="0"/>
          </a:p>
        </p:txBody>
      </p:sp>
      <p:grpSp>
        <p:nvGrpSpPr>
          <p:cNvPr id="2" name="Google Shape;3922;p124">
            <a:extLst>
              <a:ext uri="{FF2B5EF4-FFF2-40B4-BE49-F238E27FC236}">
                <a16:creationId xmlns:a16="http://schemas.microsoft.com/office/drawing/2014/main" id="{F023C19F-6535-F41E-4C7F-917B4EBC4C26}"/>
              </a:ext>
            </a:extLst>
          </p:cNvPr>
          <p:cNvGrpSpPr/>
          <p:nvPr/>
        </p:nvGrpSpPr>
        <p:grpSpPr>
          <a:xfrm>
            <a:off x="2104586" y="3207806"/>
            <a:ext cx="1312013" cy="1152767"/>
            <a:chOff x="6652051" y="3714143"/>
            <a:chExt cx="560636" cy="516497"/>
          </a:xfrm>
        </p:grpSpPr>
        <p:grpSp>
          <p:nvGrpSpPr>
            <p:cNvPr id="3" name="Google Shape;3923;p124">
              <a:extLst>
                <a:ext uri="{FF2B5EF4-FFF2-40B4-BE49-F238E27FC236}">
                  <a16:creationId xmlns:a16="http://schemas.microsoft.com/office/drawing/2014/main" id="{7ABFAE7B-D7EA-2D17-7551-D0A9F58B2A59}"/>
                </a:ext>
              </a:extLst>
            </p:cNvPr>
            <p:cNvGrpSpPr/>
            <p:nvPr/>
          </p:nvGrpSpPr>
          <p:grpSpPr>
            <a:xfrm>
              <a:off x="6669657" y="3716715"/>
              <a:ext cx="466768" cy="464314"/>
              <a:chOff x="3139766" y="765669"/>
              <a:chExt cx="886380" cy="881888"/>
            </a:xfrm>
          </p:grpSpPr>
          <p:grpSp>
            <p:nvGrpSpPr>
              <p:cNvPr id="5" name="Google Shape;3924;p124">
                <a:extLst>
                  <a:ext uri="{FF2B5EF4-FFF2-40B4-BE49-F238E27FC236}">
                    <a16:creationId xmlns:a16="http://schemas.microsoft.com/office/drawing/2014/main" id="{C4788F96-9BFE-A2FB-0290-BE2373C43035}"/>
                  </a:ext>
                </a:extLst>
              </p:cNvPr>
              <p:cNvGrpSpPr/>
              <p:nvPr/>
            </p:nvGrpSpPr>
            <p:grpSpPr>
              <a:xfrm>
                <a:off x="3139766" y="765669"/>
                <a:ext cx="886380" cy="881888"/>
                <a:chOff x="3139766" y="765669"/>
                <a:chExt cx="886380" cy="881888"/>
              </a:xfrm>
            </p:grpSpPr>
            <p:sp>
              <p:nvSpPr>
                <p:cNvPr id="10" name="Google Shape;3925;p124">
                  <a:extLst>
                    <a:ext uri="{FF2B5EF4-FFF2-40B4-BE49-F238E27FC236}">
                      <a16:creationId xmlns:a16="http://schemas.microsoft.com/office/drawing/2014/main" id="{D9E76141-D109-12CA-B849-5A448B72AA54}"/>
                    </a:ext>
                  </a:extLst>
                </p:cNvPr>
                <p:cNvSpPr/>
                <p:nvPr/>
              </p:nvSpPr>
              <p:spPr>
                <a:xfrm>
                  <a:off x="3139766" y="765669"/>
                  <a:ext cx="733591" cy="881888"/>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26;p124">
                  <a:extLst>
                    <a:ext uri="{FF2B5EF4-FFF2-40B4-BE49-F238E27FC236}">
                      <a16:creationId xmlns:a16="http://schemas.microsoft.com/office/drawing/2014/main" id="{A4F5061C-98DF-B0AC-4439-98E7DFCF2CE2}"/>
                    </a:ext>
                  </a:extLst>
                </p:cNvPr>
                <p:cNvSpPr/>
                <p:nvPr/>
              </p:nvSpPr>
              <p:spPr>
                <a:xfrm>
                  <a:off x="3787623" y="1419737"/>
                  <a:ext cx="223361" cy="194002"/>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7;p124">
                  <a:extLst>
                    <a:ext uri="{FF2B5EF4-FFF2-40B4-BE49-F238E27FC236}">
                      <a16:creationId xmlns:a16="http://schemas.microsoft.com/office/drawing/2014/main" id="{2A73C639-2BEA-A090-F6D6-63FCF8F3F749}"/>
                    </a:ext>
                  </a:extLst>
                </p:cNvPr>
                <p:cNvSpPr/>
                <p:nvPr/>
              </p:nvSpPr>
              <p:spPr>
                <a:xfrm>
                  <a:off x="3757694" y="1303888"/>
                  <a:ext cx="77956" cy="97007"/>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28;p124">
                  <a:extLst>
                    <a:ext uri="{FF2B5EF4-FFF2-40B4-BE49-F238E27FC236}">
                      <a16:creationId xmlns:a16="http://schemas.microsoft.com/office/drawing/2014/main" id="{587A0FC8-F061-8A64-33B0-EC53DD275226}"/>
                    </a:ext>
                  </a:extLst>
                </p:cNvPr>
                <p:cNvSpPr/>
                <p:nvPr/>
              </p:nvSpPr>
              <p:spPr>
                <a:xfrm>
                  <a:off x="3916892" y="1338867"/>
                  <a:ext cx="109254" cy="68436"/>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29;p124">
                  <a:extLst>
                    <a:ext uri="{FF2B5EF4-FFF2-40B4-BE49-F238E27FC236}">
                      <a16:creationId xmlns:a16="http://schemas.microsoft.com/office/drawing/2014/main" id="{B308C27F-920D-1232-A0FB-72A05F57A9A3}"/>
                    </a:ext>
                  </a:extLst>
                </p:cNvPr>
                <p:cNvSpPr/>
                <p:nvPr/>
              </p:nvSpPr>
              <p:spPr>
                <a:xfrm>
                  <a:off x="3865184" y="936118"/>
                  <a:ext cx="73103" cy="134516"/>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30;p124">
                  <a:extLst>
                    <a:ext uri="{FF2B5EF4-FFF2-40B4-BE49-F238E27FC236}">
                      <a16:creationId xmlns:a16="http://schemas.microsoft.com/office/drawing/2014/main" id="{AF2A8FFE-E2FF-60A3-4139-978FE351239A}"/>
                    </a:ext>
                  </a:extLst>
                </p:cNvPr>
                <p:cNvSpPr/>
                <p:nvPr/>
              </p:nvSpPr>
              <p:spPr>
                <a:xfrm>
                  <a:off x="3738260" y="1420756"/>
                  <a:ext cx="79895" cy="16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31;p124">
                  <a:extLst>
                    <a:ext uri="{FF2B5EF4-FFF2-40B4-BE49-F238E27FC236}">
                      <a16:creationId xmlns:a16="http://schemas.microsoft.com/office/drawing/2014/main" id="{1DE25015-3BB0-8AC7-BA15-22DB7AC78BB4}"/>
                    </a:ext>
                  </a:extLst>
                </p:cNvPr>
                <p:cNvSpPr/>
                <p:nvPr/>
              </p:nvSpPr>
              <p:spPr>
                <a:xfrm>
                  <a:off x="3833886" y="1361610"/>
                  <a:ext cx="29370" cy="41224"/>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32;p124">
                  <a:extLst>
                    <a:ext uri="{FF2B5EF4-FFF2-40B4-BE49-F238E27FC236}">
                      <a16:creationId xmlns:a16="http://schemas.microsoft.com/office/drawing/2014/main" id="{7C6EDADB-9734-44EA-4BF4-FE943A17E71B}"/>
                    </a:ext>
                  </a:extLst>
                </p:cNvPr>
                <p:cNvSpPr/>
                <p:nvPr/>
              </p:nvSpPr>
              <p:spPr>
                <a:xfrm>
                  <a:off x="3852553" y="1272590"/>
                  <a:ext cx="36162" cy="344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33;p124">
                  <a:extLst>
                    <a:ext uri="{FF2B5EF4-FFF2-40B4-BE49-F238E27FC236}">
                      <a16:creationId xmlns:a16="http://schemas.microsoft.com/office/drawing/2014/main" id="{6F516B18-85C4-E4E2-9110-8746DF80FDAD}"/>
                    </a:ext>
                  </a:extLst>
                </p:cNvPr>
                <p:cNvSpPr/>
                <p:nvPr/>
              </p:nvSpPr>
              <p:spPr>
                <a:xfrm>
                  <a:off x="3832330" y="1195806"/>
                  <a:ext cx="18481" cy="46668"/>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34;p124">
                <a:extLst>
                  <a:ext uri="{FF2B5EF4-FFF2-40B4-BE49-F238E27FC236}">
                    <a16:creationId xmlns:a16="http://schemas.microsoft.com/office/drawing/2014/main" id="{0A1AAE5F-C21E-4C66-FA49-167ACB0BABF8}"/>
                  </a:ext>
                </a:extLst>
              </p:cNvPr>
              <p:cNvSpPr/>
              <p:nvPr/>
            </p:nvSpPr>
            <p:spPr>
              <a:xfrm>
                <a:off x="3243368" y="1332656"/>
                <a:ext cx="2147" cy="975"/>
              </a:xfrm>
              <a:custGeom>
                <a:avLst/>
                <a:gdLst/>
                <a:ahLst/>
                <a:cxnLst/>
                <a:rect l="l" t="t" r="r" b="b"/>
                <a:pathLst>
                  <a:path w="196" h="89" extrusionOk="0">
                    <a:moveTo>
                      <a:pt x="196" y="0"/>
                    </a:moveTo>
                    <a:lnTo>
                      <a:pt x="1" y="89"/>
                    </a:lnTo>
                    <a:lnTo>
                      <a:pt x="1" y="89"/>
                    </a:lnTo>
                    <a:lnTo>
                      <a:pt x="196" y="18"/>
                    </a:lnTo>
                    <a:lnTo>
                      <a:pt x="196"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5;p124">
                <a:extLst>
                  <a:ext uri="{FF2B5EF4-FFF2-40B4-BE49-F238E27FC236}">
                    <a16:creationId xmlns:a16="http://schemas.microsoft.com/office/drawing/2014/main" id="{B5C535CB-4934-9A3A-D9AC-740B8932FA9B}"/>
                  </a:ext>
                </a:extLst>
              </p:cNvPr>
              <p:cNvSpPr/>
              <p:nvPr/>
            </p:nvSpPr>
            <p:spPr>
              <a:xfrm>
                <a:off x="3903089" y="838542"/>
                <a:ext cx="31496" cy="31112"/>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6;p124">
                <a:extLst>
                  <a:ext uri="{FF2B5EF4-FFF2-40B4-BE49-F238E27FC236}">
                    <a16:creationId xmlns:a16="http://schemas.microsoft.com/office/drawing/2014/main" id="{59B94471-9A11-8B7E-0E8A-C3AB26014EE3}"/>
                  </a:ext>
                </a:extLst>
              </p:cNvPr>
              <p:cNvSpPr/>
              <p:nvPr/>
            </p:nvSpPr>
            <p:spPr>
              <a:xfrm>
                <a:off x="3240256" y="1333620"/>
                <a:ext cx="2925" cy="1380"/>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37;p124">
                <a:extLst>
                  <a:ext uri="{FF2B5EF4-FFF2-40B4-BE49-F238E27FC236}">
                    <a16:creationId xmlns:a16="http://schemas.microsoft.com/office/drawing/2014/main" id="{97898EB7-27B4-D637-CD47-FB6EC4F646F0}"/>
                  </a:ext>
                </a:extLst>
              </p:cNvPr>
              <p:cNvSpPr/>
              <p:nvPr/>
            </p:nvSpPr>
            <p:spPr>
              <a:xfrm>
                <a:off x="3334721" y="1524314"/>
                <a:ext cx="58719" cy="88834"/>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938;p124">
              <a:extLst>
                <a:ext uri="{FF2B5EF4-FFF2-40B4-BE49-F238E27FC236}">
                  <a16:creationId xmlns:a16="http://schemas.microsoft.com/office/drawing/2014/main" id="{F6FADE99-F46C-7D31-34C1-8C3DF7679752}"/>
                </a:ext>
              </a:extLst>
            </p:cNvPr>
            <p:cNvSpPr/>
            <p:nvPr/>
          </p:nvSpPr>
          <p:spPr>
            <a:xfrm>
              <a:off x="6652051" y="3714143"/>
              <a:ext cx="560636" cy="516497"/>
            </a:xfrm>
            <a:custGeom>
              <a:avLst/>
              <a:gdLst/>
              <a:ahLst/>
              <a:cxnLst/>
              <a:rect l="l" t="t" r="r" b="b"/>
              <a:pathLst>
                <a:path w="97164" h="89553" extrusionOk="0">
                  <a:moveTo>
                    <a:pt x="48954" y="445"/>
                  </a:moveTo>
                  <a:cubicBezTo>
                    <a:pt x="70832" y="445"/>
                    <a:pt x="89977" y="15970"/>
                    <a:pt x="93384" y="37777"/>
                  </a:cubicBezTo>
                  <a:cubicBezTo>
                    <a:pt x="97163" y="61943"/>
                    <a:pt x="80183" y="84673"/>
                    <a:pt x="55431" y="88541"/>
                  </a:cubicBezTo>
                  <a:cubicBezTo>
                    <a:pt x="53035" y="88913"/>
                    <a:pt x="50622" y="89109"/>
                    <a:pt x="48209" y="89109"/>
                  </a:cubicBezTo>
                  <a:cubicBezTo>
                    <a:pt x="26332" y="89109"/>
                    <a:pt x="7204" y="73583"/>
                    <a:pt x="3780" y="51794"/>
                  </a:cubicBezTo>
                  <a:cubicBezTo>
                    <a:pt x="0" y="27610"/>
                    <a:pt x="16999" y="4880"/>
                    <a:pt x="41733" y="1012"/>
                  </a:cubicBezTo>
                  <a:cubicBezTo>
                    <a:pt x="44128" y="640"/>
                    <a:pt x="46541" y="445"/>
                    <a:pt x="48954" y="445"/>
                  </a:cubicBezTo>
                  <a:close/>
                  <a:moveTo>
                    <a:pt x="48954" y="1"/>
                  </a:moveTo>
                  <a:cubicBezTo>
                    <a:pt x="46524" y="1"/>
                    <a:pt x="44075" y="196"/>
                    <a:pt x="41662" y="569"/>
                  </a:cubicBezTo>
                  <a:cubicBezTo>
                    <a:pt x="35629" y="1509"/>
                    <a:pt x="29827" y="3621"/>
                    <a:pt x="24610" y="6797"/>
                  </a:cubicBezTo>
                  <a:cubicBezTo>
                    <a:pt x="19589" y="9849"/>
                    <a:pt x="15206" y="13823"/>
                    <a:pt x="11711" y="18525"/>
                  </a:cubicBezTo>
                  <a:cubicBezTo>
                    <a:pt x="8216" y="23174"/>
                    <a:pt x="5661" y="28461"/>
                    <a:pt x="4206" y="34086"/>
                  </a:cubicBezTo>
                  <a:cubicBezTo>
                    <a:pt x="1331" y="45247"/>
                    <a:pt x="2946" y="57064"/>
                    <a:pt x="8712" y="67036"/>
                  </a:cubicBezTo>
                  <a:cubicBezTo>
                    <a:pt x="11338" y="71578"/>
                    <a:pt x="14745" y="75623"/>
                    <a:pt x="18791" y="78959"/>
                  </a:cubicBezTo>
                  <a:cubicBezTo>
                    <a:pt x="27059" y="85808"/>
                    <a:pt x="37474" y="89552"/>
                    <a:pt x="48209" y="89552"/>
                  </a:cubicBezTo>
                  <a:cubicBezTo>
                    <a:pt x="50640" y="89552"/>
                    <a:pt x="53089" y="89357"/>
                    <a:pt x="55502" y="88984"/>
                  </a:cubicBezTo>
                  <a:cubicBezTo>
                    <a:pt x="61534" y="88044"/>
                    <a:pt x="67337" y="85932"/>
                    <a:pt x="72571" y="82756"/>
                  </a:cubicBezTo>
                  <a:cubicBezTo>
                    <a:pt x="77575" y="79704"/>
                    <a:pt x="81957" y="75730"/>
                    <a:pt x="85453" y="71028"/>
                  </a:cubicBezTo>
                  <a:cubicBezTo>
                    <a:pt x="88948" y="66379"/>
                    <a:pt x="91503" y="61092"/>
                    <a:pt x="92958" y="55467"/>
                  </a:cubicBezTo>
                  <a:cubicBezTo>
                    <a:pt x="95832" y="44324"/>
                    <a:pt x="94218" y="32489"/>
                    <a:pt x="88451" y="22517"/>
                  </a:cubicBezTo>
                  <a:cubicBezTo>
                    <a:pt x="85825" y="17975"/>
                    <a:pt x="82418" y="13947"/>
                    <a:pt x="78373" y="10594"/>
                  </a:cubicBezTo>
                  <a:cubicBezTo>
                    <a:pt x="70105" y="3745"/>
                    <a:pt x="59689" y="1"/>
                    <a:pt x="489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184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Life Exp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555555"/>
            <a:ext cx="3913884" cy="287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Further I am seeing how my country fairs out against these superpowers.</a:t>
            </a:r>
          </a:p>
          <a:p>
            <a:pPr marL="0" indent="0">
              <a:spcAft>
                <a:spcPts val="1600"/>
              </a:spcAft>
              <a:buNone/>
            </a:pPr>
            <a:r>
              <a:rPr lang="en-US" sz="2000" dirty="0"/>
              <a:t>Looking at the graph life expectancy in 2007 India seems to be far off compared to these super powers.</a:t>
            </a:r>
          </a:p>
        </p:txBody>
      </p:sp>
      <p:pic>
        <p:nvPicPr>
          <p:cNvPr id="7" name="Picture 6">
            <a:extLst>
              <a:ext uri="{FF2B5EF4-FFF2-40B4-BE49-F238E27FC236}">
                <a16:creationId xmlns:a16="http://schemas.microsoft.com/office/drawing/2014/main" id="{78FC6D01-7107-39D0-2784-71848715A035}"/>
              </a:ext>
            </a:extLst>
          </p:cNvPr>
          <p:cNvPicPr>
            <a:picLocks noChangeAspect="1"/>
          </p:cNvPicPr>
          <p:nvPr/>
        </p:nvPicPr>
        <p:blipFill>
          <a:blip r:embed="rId4"/>
          <a:stretch>
            <a:fillRect/>
          </a:stretch>
        </p:blipFill>
        <p:spPr>
          <a:xfrm>
            <a:off x="4572001" y="462337"/>
            <a:ext cx="4157450" cy="4181582"/>
          </a:xfrm>
          <a:prstGeom prst="rect">
            <a:avLst/>
          </a:prstGeom>
        </p:spPr>
      </p:pic>
    </p:spTree>
    <p:extLst>
      <p:ext uri="{BB962C8B-B14F-4D97-AF65-F5344CB8AC3E}">
        <p14:creationId xmlns:p14="http://schemas.microsoft.com/office/powerpoint/2010/main" val="36490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has been done here ?</a:t>
            </a:r>
            <a:endParaRPr dirty="0"/>
          </a:p>
        </p:txBody>
      </p:sp>
      <p:sp>
        <p:nvSpPr>
          <p:cNvPr id="326" name="Google Shape;326;p51"/>
          <p:cNvSpPr txBox="1">
            <a:spLocks noGrp="1"/>
          </p:cNvSpPr>
          <p:nvPr>
            <p:ph type="body" idx="1"/>
          </p:nvPr>
        </p:nvSpPr>
        <p:spPr>
          <a:xfrm>
            <a:off x="-7065269" y="1401825"/>
            <a:ext cx="6963300" cy="30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D719D"/>
              </a:buClr>
              <a:buSzPts val="1100"/>
              <a:buFont typeface="Arial"/>
              <a:buNone/>
            </a:pPr>
            <a:r>
              <a:rPr lang="en" sz="1400" dirty="0"/>
              <a:t>The work done ahead by me was one of the work given to me under my coursework which was to to analyse this gapminder dataset and extract information and insights from this dataset.</a:t>
            </a:r>
          </a:p>
          <a:p>
            <a:pPr marL="0" lvl="0" indent="0" algn="l" rtl="0">
              <a:spcBef>
                <a:spcPts val="0"/>
              </a:spcBef>
              <a:spcAft>
                <a:spcPts val="0"/>
              </a:spcAft>
              <a:buClr>
                <a:srgbClr val="4D719D"/>
              </a:buClr>
              <a:buSzPts val="1100"/>
              <a:buFont typeface="Arial"/>
              <a:buNone/>
            </a:pPr>
            <a:endParaRPr lang="en" sz="1400" dirty="0"/>
          </a:p>
          <a:p>
            <a:pPr marL="0" lvl="0" indent="0" algn="l" rtl="0">
              <a:spcBef>
                <a:spcPts val="0"/>
              </a:spcBef>
              <a:spcAft>
                <a:spcPts val="0"/>
              </a:spcAft>
              <a:buClr>
                <a:srgbClr val="4D719D"/>
              </a:buClr>
              <a:buSzPts val="1100"/>
              <a:buFont typeface="Arial"/>
              <a:buNone/>
            </a:pPr>
            <a:r>
              <a:rPr lang="en" sz="1400" dirty="0"/>
              <a:t>Objective of the dataset was to extract what all information one can in order to see how one approaches and hence this Free data analysis or exploratory data analysis work was given.</a:t>
            </a:r>
          </a:p>
          <a:p>
            <a:pPr marL="0" lvl="0" indent="0" algn="l" rtl="0">
              <a:spcBef>
                <a:spcPts val="0"/>
              </a:spcBef>
              <a:spcAft>
                <a:spcPts val="0"/>
              </a:spcAft>
              <a:buClr>
                <a:srgbClr val="4D719D"/>
              </a:buClr>
              <a:buSzPts val="1100"/>
              <a:buFont typeface="Arial"/>
              <a:buNone/>
            </a:pPr>
            <a:endParaRPr lang="en" sz="1400" dirty="0"/>
          </a:p>
          <a:p>
            <a:pPr marL="0" lvl="0" indent="0" algn="l" rtl="0">
              <a:spcBef>
                <a:spcPts val="0"/>
              </a:spcBef>
              <a:spcAft>
                <a:spcPts val="0"/>
              </a:spcAft>
              <a:buClr>
                <a:srgbClr val="4D719D"/>
              </a:buClr>
              <a:buSzPts val="1100"/>
              <a:buFont typeface="Arial"/>
              <a:buNone/>
            </a:pPr>
            <a:r>
              <a:rPr lang="en" sz="1400" dirty="0"/>
              <a:t>Furthermore I have not just extracted information from the dataset but also digged the internet as to understand the extracted information in order to realise how the data was working and you will see this in the upcoming slides.</a:t>
            </a:r>
          </a:p>
          <a:p>
            <a:pPr marL="0" lvl="0" indent="0" algn="l" rtl="0">
              <a:spcBef>
                <a:spcPts val="0"/>
              </a:spcBef>
              <a:spcAft>
                <a:spcPts val="0"/>
              </a:spcAft>
              <a:buClr>
                <a:srgbClr val="4D719D"/>
              </a:buClr>
              <a:buSzPts val="1100"/>
              <a:buFont typeface="Arial"/>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Life Exp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5645666"/>
            <a:ext cx="3913884" cy="287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Further I am seeing how my country fairs out against these superpowers.</a:t>
            </a:r>
          </a:p>
          <a:p>
            <a:pPr marL="0" indent="0">
              <a:spcAft>
                <a:spcPts val="1600"/>
              </a:spcAft>
              <a:buNone/>
            </a:pPr>
            <a:r>
              <a:rPr lang="en-US" sz="2000" dirty="0"/>
              <a:t>Looking at the graph life expectancy in 2007 India seems to be far off compared to these super powers.</a:t>
            </a:r>
          </a:p>
        </p:txBody>
      </p:sp>
      <p:pic>
        <p:nvPicPr>
          <p:cNvPr id="7" name="Picture 6">
            <a:extLst>
              <a:ext uri="{FF2B5EF4-FFF2-40B4-BE49-F238E27FC236}">
                <a16:creationId xmlns:a16="http://schemas.microsoft.com/office/drawing/2014/main" id="{78FC6D01-7107-39D0-2784-71848715A035}"/>
              </a:ext>
            </a:extLst>
          </p:cNvPr>
          <p:cNvPicPr>
            <a:picLocks noChangeAspect="1"/>
          </p:cNvPicPr>
          <p:nvPr/>
        </p:nvPicPr>
        <p:blipFill>
          <a:blip r:embed="rId4"/>
          <a:stretch>
            <a:fillRect/>
          </a:stretch>
        </p:blipFill>
        <p:spPr>
          <a:xfrm>
            <a:off x="9435033" y="462337"/>
            <a:ext cx="4157450" cy="4181582"/>
          </a:xfrm>
          <a:prstGeom prst="rect">
            <a:avLst/>
          </a:prstGeom>
        </p:spPr>
      </p:pic>
      <p:sp>
        <p:nvSpPr>
          <p:cNvPr id="3" name="Google Shape;358;p54">
            <a:extLst>
              <a:ext uri="{FF2B5EF4-FFF2-40B4-BE49-F238E27FC236}">
                <a16:creationId xmlns:a16="http://schemas.microsoft.com/office/drawing/2014/main" id="{A91DD546-B89C-DAA7-275E-0A7820ECBF76}"/>
              </a:ext>
            </a:extLst>
          </p:cNvPr>
          <p:cNvSpPr txBox="1">
            <a:spLocks/>
          </p:cNvSpPr>
          <p:nvPr/>
        </p:nvSpPr>
        <p:spPr>
          <a:xfrm>
            <a:off x="-3840160" y="1555555"/>
            <a:ext cx="3913884" cy="266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But looking at the line graph we can say that India’s growth has been stable unlike of China.</a:t>
            </a:r>
          </a:p>
          <a:p>
            <a:pPr marL="0" indent="0">
              <a:spcAft>
                <a:spcPts val="1600"/>
              </a:spcAft>
              <a:buNone/>
            </a:pPr>
            <a:r>
              <a:rPr lang="en-US" sz="2000" dirty="0"/>
              <a:t>Red (India)</a:t>
            </a:r>
          </a:p>
          <a:p>
            <a:pPr marL="0" indent="0">
              <a:spcAft>
                <a:spcPts val="1600"/>
              </a:spcAft>
              <a:buNone/>
            </a:pPr>
            <a:r>
              <a:rPr lang="en-US" sz="2000" dirty="0"/>
              <a:t>Yellow (Other Countries)</a:t>
            </a:r>
          </a:p>
          <a:p>
            <a:pPr marL="0" indent="0">
              <a:spcAft>
                <a:spcPts val="1600"/>
              </a:spcAft>
              <a:buNone/>
            </a:pPr>
            <a:endParaRPr lang="en-US" sz="2400" dirty="0"/>
          </a:p>
          <a:p>
            <a:pPr marL="0" indent="0">
              <a:spcAft>
                <a:spcPts val="1600"/>
              </a:spcAft>
              <a:buNone/>
            </a:pPr>
            <a:endParaRPr lang="en-US" sz="2800" dirty="0"/>
          </a:p>
        </p:txBody>
      </p:sp>
      <p:pic>
        <p:nvPicPr>
          <p:cNvPr id="5" name="Picture 4">
            <a:extLst>
              <a:ext uri="{FF2B5EF4-FFF2-40B4-BE49-F238E27FC236}">
                <a16:creationId xmlns:a16="http://schemas.microsoft.com/office/drawing/2014/main" id="{02B95C40-F8CA-79D9-3040-603A941BB353}"/>
              </a:ext>
            </a:extLst>
          </p:cNvPr>
          <p:cNvPicPr>
            <a:picLocks noChangeAspect="1"/>
          </p:cNvPicPr>
          <p:nvPr/>
        </p:nvPicPr>
        <p:blipFill>
          <a:blip r:embed="rId5"/>
          <a:stretch>
            <a:fillRect/>
          </a:stretch>
        </p:blipFill>
        <p:spPr>
          <a:xfrm>
            <a:off x="4572000" y="5329760"/>
            <a:ext cx="4157450" cy="4181582"/>
          </a:xfrm>
          <a:prstGeom prst="rect">
            <a:avLst/>
          </a:prstGeom>
        </p:spPr>
      </p:pic>
    </p:spTree>
    <p:extLst>
      <p:ext uri="{BB962C8B-B14F-4D97-AF65-F5344CB8AC3E}">
        <p14:creationId xmlns:p14="http://schemas.microsoft.com/office/powerpoint/2010/main" val="2709136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Life Exp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3" name="Google Shape;358;p54">
            <a:extLst>
              <a:ext uri="{FF2B5EF4-FFF2-40B4-BE49-F238E27FC236}">
                <a16:creationId xmlns:a16="http://schemas.microsoft.com/office/drawing/2014/main" id="{A91DD546-B89C-DAA7-275E-0A7820ECBF76}"/>
              </a:ext>
            </a:extLst>
          </p:cNvPr>
          <p:cNvSpPr txBox="1">
            <a:spLocks/>
          </p:cNvSpPr>
          <p:nvPr/>
        </p:nvSpPr>
        <p:spPr>
          <a:xfrm>
            <a:off x="450486" y="1555555"/>
            <a:ext cx="3913884" cy="266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But looking at the line graph we can say that India’s growth has been stable unlike of China.</a:t>
            </a:r>
          </a:p>
          <a:p>
            <a:pPr marL="0" indent="0">
              <a:spcAft>
                <a:spcPts val="1600"/>
              </a:spcAft>
              <a:buNone/>
            </a:pPr>
            <a:r>
              <a:rPr lang="en-US" sz="2000" dirty="0"/>
              <a:t>Red (India)</a:t>
            </a:r>
          </a:p>
          <a:p>
            <a:pPr marL="0" indent="0">
              <a:spcAft>
                <a:spcPts val="1600"/>
              </a:spcAft>
              <a:buNone/>
            </a:pPr>
            <a:r>
              <a:rPr lang="en-US" sz="2000" dirty="0"/>
              <a:t>Yellow (Other Countries)</a:t>
            </a:r>
          </a:p>
          <a:p>
            <a:pPr marL="0" indent="0">
              <a:spcAft>
                <a:spcPts val="1600"/>
              </a:spcAft>
              <a:buNone/>
            </a:pPr>
            <a:endParaRPr lang="en-US" sz="2400" dirty="0"/>
          </a:p>
          <a:p>
            <a:pPr marL="0" indent="0">
              <a:spcAft>
                <a:spcPts val="1600"/>
              </a:spcAft>
              <a:buNone/>
            </a:pPr>
            <a:endParaRPr lang="en-US" sz="2800" dirty="0"/>
          </a:p>
        </p:txBody>
      </p:sp>
      <p:pic>
        <p:nvPicPr>
          <p:cNvPr id="5" name="Picture 4">
            <a:extLst>
              <a:ext uri="{FF2B5EF4-FFF2-40B4-BE49-F238E27FC236}">
                <a16:creationId xmlns:a16="http://schemas.microsoft.com/office/drawing/2014/main" id="{02B95C40-F8CA-79D9-3040-603A941BB353}"/>
              </a:ext>
            </a:extLst>
          </p:cNvPr>
          <p:cNvPicPr>
            <a:picLocks noChangeAspect="1"/>
          </p:cNvPicPr>
          <p:nvPr/>
        </p:nvPicPr>
        <p:blipFill>
          <a:blip r:embed="rId4"/>
          <a:stretch>
            <a:fillRect/>
          </a:stretch>
        </p:blipFill>
        <p:spPr>
          <a:xfrm>
            <a:off x="4572000" y="448263"/>
            <a:ext cx="4157450" cy="4181582"/>
          </a:xfrm>
          <a:prstGeom prst="rect">
            <a:avLst/>
          </a:prstGeom>
        </p:spPr>
      </p:pic>
    </p:spTree>
    <p:extLst>
      <p:ext uri="{BB962C8B-B14F-4D97-AF65-F5344CB8AC3E}">
        <p14:creationId xmlns:p14="http://schemas.microsoft.com/office/powerpoint/2010/main" val="4268047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GDP Cap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555554"/>
            <a:ext cx="3913884" cy="3016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In terms of GDP cap India as of in 2007 seems to be way far off against the super powers.</a:t>
            </a:r>
          </a:p>
          <a:p>
            <a:pPr marL="0" indent="0">
              <a:spcAft>
                <a:spcPts val="1600"/>
              </a:spcAft>
              <a:buNone/>
            </a:pPr>
            <a:r>
              <a:rPr lang="en-US" sz="2000" dirty="0"/>
              <a:t>But taking a look on the line graph.</a:t>
            </a:r>
          </a:p>
        </p:txBody>
      </p:sp>
      <p:pic>
        <p:nvPicPr>
          <p:cNvPr id="4" name="Picture 3">
            <a:extLst>
              <a:ext uri="{FF2B5EF4-FFF2-40B4-BE49-F238E27FC236}">
                <a16:creationId xmlns:a16="http://schemas.microsoft.com/office/drawing/2014/main" id="{F515B818-00AE-252E-D4EA-1867EEC2FEE7}"/>
              </a:ext>
            </a:extLst>
          </p:cNvPr>
          <p:cNvPicPr>
            <a:picLocks noChangeAspect="1"/>
          </p:cNvPicPr>
          <p:nvPr/>
        </p:nvPicPr>
        <p:blipFill>
          <a:blip r:embed="rId4"/>
          <a:stretch>
            <a:fillRect/>
          </a:stretch>
        </p:blipFill>
        <p:spPr>
          <a:xfrm>
            <a:off x="4572000" y="562708"/>
            <a:ext cx="4157451" cy="4009292"/>
          </a:xfrm>
          <a:prstGeom prst="rect">
            <a:avLst/>
          </a:prstGeom>
        </p:spPr>
      </p:pic>
    </p:spTree>
    <p:extLst>
      <p:ext uri="{BB962C8B-B14F-4D97-AF65-F5344CB8AC3E}">
        <p14:creationId xmlns:p14="http://schemas.microsoft.com/office/powerpoint/2010/main" val="297676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GDP Cap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5255358"/>
            <a:ext cx="3913884" cy="3016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In terms of GDP cap India as of in 2007 seems to be way far off against the super powers.</a:t>
            </a:r>
          </a:p>
          <a:p>
            <a:pPr marL="0" indent="0">
              <a:spcAft>
                <a:spcPts val="1600"/>
              </a:spcAft>
              <a:buNone/>
            </a:pPr>
            <a:r>
              <a:rPr lang="en-US" sz="2000" dirty="0"/>
              <a:t>But taking a look on the line graph.</a:t>
            </a:r>
          </a:p>
        </p:txBody>
      </p:sp>
      <p:pic>
        <p:nvPicPr>
          <p:cNvPr id="4" name="Picture 3">
            <a:extLst>
              <a:ext uri="{FF2B5EF4-FFF2-40B4-BE49-F238E27FC236}">
                <a16:creationId xmlns:a16="http://schemas.microsoft.com/office/drawing/2014/main" id="{F515B818-00AE-252E-D4EA-1867EEC2FEE7}"/>
              </a:ext>
            </a:extLst>
          </p:cNvPr>
          <p:cNvPicPr>
            <a:picLocks noChangeAspect="1"/>
          </p:cNvPicPr>
          <p:nvPr/>
        </p:nvPicPr>
        <p:blipFill>
          <a:blip r:embed="rId4"/>
          <a:stretch>
            <a:fillRect/>
          </a:stretch>
        </p:blipFill>
        <p:spPr>
          <a:xfrm>
            <a:off x="9242475" y="562708"/>
            <a:ext cx="4157451" cy="4009292"/>
          </a:xfrm>
          <a:prstGeom prst="rect">
            <a:avLst/>
          </a:prstGeom>
        </p:spPr>
      </p:pic>
      <p:sp>
        <p:nvSpPr>
          <p:cNvPr id="3" name="Google Shape;358;p54">
            <a:extLst>
              <a:ext uri="{FF2B5EF4-FFF2-40B4-BE49-F238E27FC236}">
                <a16:creationId xmlns:a16="http://schemas.microsoft.com/office/drawing/2014/main" id="{9D147E84-097D-3BEE-73E4-516B0EECA995}"/>
              </a:ext>
            </a:extLst>
          </p:cNvPr>
          <p:cNvSpPr txBox="1">
            <a:spLocks/>
          </p:cNvSpPr>
          <p:nvPr/>
        </p:nvSpPr>
        <p:spPr>
          <a:xfrm>
            <a:off x="-4007387" y="1581342"/>
            <a:ext cx="3913884" cy="3016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Here in the line graph by the end of the line nearing to 2007 the line begins to rise.</a:t>
            </a:r>
          </a:p>
          <a:p>
            <a:pPr marL="0" indent="0">
              <a:spcAft>
                <a:spcPts val="1600"/>
              </a:spcAft>
              <a:buNone/>
            </a:pPr>
            <a:r>
              <a:rPr lang="en-US" sz="2000" dirty="0"/>
              <a:t>This increase has been its most which was around 9.6% which was recorded impressive back then.</a:t>
            </a:r>
          </a:p>
        </p:txBody>
      </p:sp>
      <p:pic>
        <p:nvPicPr>
          <p:cNvPr id="6" name="Picture 5">
            <a:extLst>
              <a:ext uri="{FF2B5EF4-FFF2-40B4-BE49-F238E27FC236}">
                <a16:creationId xmlns:a16="http://schemas.microsoft.com/office/drawing/2014/main" id="{ABE22462-2E3D-6529-1E02-DE9697B2076B}"/>
              </a:ext>
            </a:extLst>
          </p:cNvPr>
          <p:cNvPicPr>
            <a:picLocks noChangeAspect="1"/>
          </p:cNvPicPr>
          <p:nvPr/>
        </p:nvPicPr>
        <p:blipFill>
          <a:blip r:embed="rId5"/>
          <a:stretch>
            <a:fillRect/>
          </a:stretch>
        </p:blipFill>
        <p:spPr>
          <a:xfrm>
            <a:off x="4572000" y="5655214"/>
            <a:ext cx="4157451" cy="4035078"/>
          </a:xfrm>
          <a:prstGeom prst="rect">
            <a:avLst/>
          </a:prstGeom>
        </p:spPr>
      </p:pic>
    </p:spTree>
    <p:extLst>
      <p:ext uri="{BB962C8B-B14F-4D97-AF65-F5344CB8AC3E}">
        <p14:creationId xmlns:p14="http://schemas.microsoft.com/office/powerpoint/2010/main" val="1370347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GDP Cap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3" name="Google Shape;358;p54">
            <a:extLst>
              <a:ext uri="{FF2B5EF4-FFF2-40B4-BE49-F238E27FC236}">
                <a16:creationId xmlns:a16="http://schemas.microsoft.com/office/drawing/2014/main" id="{9D147E84-097D-3BEE-73E4-516B0EECA995}"/>
              </a:ext>
            </a:extLst>
          </p:cNvPr>
          <p:cNvSpPr txBox="1">
            <a:spLocks/>
          </p:cNvSpPr>
          <p:nvPr/>
        </p:nvSpPr>
        <p:spPr>
          <a:xfrm>
            <a:off x="438008" y="1581342"/>
            <a:ext cx="3913884" cy="3016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000" dirty="0"/>
              <a:t>Here in the line graph by the end of the line nearing to 2007 the line begins to rise.</a:t>
            </a:r>
          </a:p>
          <a:p>
            <a:pPr marL="0" indent="0">
              <a:spcAft>
                <a:spcPts val="1600"/>
              </a:spcAft>
              <a:buNone/>
            </a:pPr>
            <a:r>
              <a:rPr lang="en-US" sz="2000" dirty="0"/>
              <a:t>This increase has been its most which was around 9.6% which was recorded impressive back then.</a:t>
            </a:r>
          </a:p>
        </p:txBody>
      </p:sp>
      <p:pic>
        <p:nvPicPr>
          <p:cNvPr id="6" name="Picture 5">
            <a:extLst>
              <a:ext uri="{FF2B5EF4-FFF2-40B4-BE49-F238E27FC236}">
                <a16:creationId xmlns:a16="http://schemas.microsoft.com/office/drawing/2014/main" id="{ABE22462-2E3D-6529-1E02-DE9697B2076B}"/>
              </a:ext>
            </a:extLst>
          </p:cNvPr>
          <p:cNvPicPr>
            <a:picLocks noChangeAspect="1"/>
          </p:cNvPicPr>
          <p:nvPr/>
        </p:nvPicPr>
        <p:blipFill>
          <a:blip r:embed="rId4"/>
          <a:stretch>
            <a:fillRect/>
          </a:stretch>
        </p:blipFill>
        <p:spPr>
          <a:xfrm>
            <a:off x="4572000" y="590838"/>
            <a:ext cx="4157451" cy="4035078"/>
          </a:xfrm>
          <a:prstGeom prst="rect">
            <a:avLst/>
          </a:prstGeom>
        </p:spPr>
      </p:pic>
    </p:spTree>
    <p:extLst>
      <p:ext uri="{BB962C8B-B14F-4D97-AF65-F5344CB8AC3E}">
        <p14:creationId xmlns:p14="http://schemas.microsoft.com/office/powerpoint/2010/main" val="571266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2999" y="2550900"/>
            <a:ext cx="3953831"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My Continent</a:t>
            </a:r>
            <a:endParaRPr dirty="0"/>
          </a:p>
        </p:txBody>
      </p:sp>
      <p:grpSp>
        <p:nvGrpSpPr>
          <p:cNvPr id="2" name="Google Shape;3922;p124">
            <a:extLst>
              <a:ext uri="{FF2B5EF4-FFF2-40B4-BE49-F238E27FC236}">
                <a16:creationId xmlns:a16="http://schemas.microsoft.com/office/drawing/2014/main" id="{F023C19F-6535-F41E-4C7F-917B4EBC4C26}"/>
              </a:ext>
            </a:extLst>
          </p:cNvPr>
          <p:cNvGrpSpPr/>
          <p:nvPr/>
        </p:nvGrpSpPr>
        <p:grpSpPr>
          <a:xfrm>
            <a:off x="2104586" y="3207806"/>
            <a:ext cx="1312013" cy="1152767"/>
            <a:chOff x="6652051" y="3714143"/>
            <a:chExt cx="560636" cy="516497"/>
          </a:xfrm>
        </p:grpSpPr>
        <p:grpSp>
          <p:nvGrpSpPr>
            <p:cNvPr id="3" name="Google Shape;3923;p124">
              <a:extLst>
                <a:ext uri="{FF2B5EF4-FFF2-40B4-BE49-F238E27FC236}">
                  <a16:creationId xmlns:a16="http://schemas.microsoft.com/office/drawing/2014/main" id="{7ABFAE7B-D7EA-2D17-7551-D0A9F58B2A59}"/>
                </a:ext>
              </a:extLst>
            </p:cNvPr>
            <p:cNvGrpSpPr/>
            <p:nvPr/>
          </p:nvGrpSpPr>
          <p:grpSpPr>
            <a:xfrm>
              <a:off x="6669657" y="3716715"/>
              <a:ext cx="466768" cy="464314"/>
              <a:chOff x="3139766" y="765669"/>
              <a:chExt cx="886380" cy="881888"/>
            </a:xfrm>
          </p:grpSpPr>
          <p:grpSp>
            <p:nvGrpSpPr>
              <p:cNvPr id="5" name="Google Shape;3924;p124">
                <a:extLst>
                  <a:ext uri="{FF2B5EF4-FFF2-40B4-BE49-F238E27FC236}">
                    <a16:creationId xmlns:a16="http://schemas.microsoft.com/office/drawing/2014/main" id="{C4788F96-9BFE-A2FB-0290-BE2373C43035}"/>
                  </a:ext>
                </a:extLst>
              </p:cNvPr>
              <p:cNvGrpSpPr/>
              <p:nvPr/>
            </p:nvGrpSpPr>
            <p:grpSpPr>
              <a:xfrm>
                <a:off x="3139766" y="765669"/>
                <a:ext cx="886380" cy="881888"/>
                <a:chOff x="3139766" y="765669"/>
                <a:chExt cx="886380" cy="881888"/>
              </a:xfrm>
            </p:grpSpPr>
            <p:sp>
              <p:nvSpPr>
                <p:cNvPr id="10" name="Google Shape;3925;p124">
                  <a:extLst>
                    <a:ext uri="{FF2B5EF4-FFF2-40B4-BE49-F238E27FC236}">
                      <a16:creationId xmlns:a16="http://schemas.microsoft.com/office/drawing/2014/main" id="{D9E76141-D109-12CA-B849-5A448B72AA54}"/>
                    </a:ext>
                  </a:extLst>
                </p:cNvPr>
                <p:cNvSpPr/>
                <p:nvPr/>
              </p:nvSpPr>
              <p:spPr>
                <a:xfrm>
                  <a:off x="3139766" y="765669"/>
                  <a:ext cx="733591" cy="881888"/>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26;p124">
                  <a:extLst>
                    <a:ext uri="{FF2B5EF4-FFF2-40B4-BE49-F238E27FC236}">
                      <a16:creationId xmlns:a16="http://schemas.microsoft.com/office/drawing/2014/main" id="{A4F5061C-98DF-B0AC-4439-98E7DFCF2CE2}"/>
                    </a:ext>
                  </a:extLst>
                </p:cNvPr>
                <p:cNvSpPr/>
                <p:nvPr/>
              </p:nvSpPr>
              <p:spPr>
                <a:xfrm>
                  <a:off x="3787623" y="1419737"/>
                  <a:ext cx="223361" cy="194002"/>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7;p124">
                  <a:extLst>
                    <a:ext uri="{FF2B5EF4-FFF2-40B4-BE49-F238E27FC236}">
                      <a16:creationId xmlns:a16="http://schemas.microsoft.com/office/drawing/2014/main" id="{2A73C639-2BEA-A090-F6D6-63FCF8F3F749}"/>
                    </a:ext>
                  </a:extLst>
                </p:cNvPr>
                <p:cNvSpPr/>
                <p:nvPr/>
              </p:nvSpPr>
              <p:spPr>
                <a:xfrm>
                  <a:off x="3757694" y="1303888"/>
                  <a:ext cx="77956" cy="97007"/>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28;p124">
                  <a:extLst>
                    <a:ext uri="{FF2B5EF4-FFF2-40B4-BE49-F238E27FC236}">
                      <a16:creationId xmlns:a16="http://schemas.microsoft.com/office/drawing/2014/main" id="{587A0FC8-F061-8A64-33B0-EC53DD275226}"/>
                    </a:ext>
                  </a:extLst>
                </p:cNvPr>
                <p:cNvSpPr/>
                <p:nvPr/>
              </p:nvSpPr>
              <p:spPr>
                <a:xfrm>
                  <a:off x="3916892" y="1338867"/>
                  <a:ext cx="109254" cy="68436"/>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29;p124">
                  <a:extLst>
                    <a:ext uri="{FF2B5EF4-FFF2-40B4-BE49-F238E27FC236}">
                      <a16:creationId xmlns:a16="http://schemas.microsoft.com/office/drawing/2014/main" id="{B308C27F-920D-1232-A0FB-72A05F57A9A3}"/>
                    </a:ext>
                  </a:extLst>
                </p:cNvPr>
                <p:cNvSpPr/>
                <p:nvPr/>
              </p:nvSpPr>
              <p:spPr>
                <a:xfrm>
                  <a:off x="3865184" y="936118"/>
                  <a:ext cx="73103" cy="134516"/>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30;p124">
                  <a:extLst>
                    <a:ext uri="{FF2B5EF4-FFF2-40B4-BE49-F238E27FC236}">
                      <a16:creationId xmlns:a16="http://schemas.microsoft.com/office/drawing/2014/main" id="{AF2A8FFE-E2FF-60A3-4139-978FE351239A}"/>
                    </a:ext>
                  </a:extLst>
                </p:cNvPr>
                <p:cNvSpPr/>
                <p:nvPr/>
              </p:nvSpPr>
              <p:spPr>
                <a:xfrm>
                  <a:off x="3738260" y="1420756"/>
                  <a:ext cx="79895" cy="16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31;p124">
                  <a:extLst>
                    <a:ext uri="{FF2B5EF4-FFF2-40B4-BE49-F238E27FC236}">
                      <a16:creationId xmlns:a16="http://schemas.microsoft.com/office/drawing/2014/main" id="{1DE25015-3BB0-8AC7-BA15-22DB7AC78BB4}"/>
                    </a:ext>
                  </a:extLst>
                </p:cNvPr>
                <p:cNvSpPr/>
                <p:nvPr/>
              </p:nvSpPr>
              <p:spPr>
                <a:xfrm>
                  <a:off x="3833886" y="1361610"/>
                  <a:ext cx="29370" cy="41224"/>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32;p124">
                  <a:extLst>
                    <a:ext uri="{FF2B5EF4-FFF2-40B4-BE49-F238E27FC236}">
                      <a16:creationId xmlns:a16="http://schemas.microsoft.com/office/drawing/2014/main" id="{7C6EDADB-9734-44EA-4BF4-FE943A17E71B}"/>
                    </a:ext>
                  </a:extLst>
                </p:cNvPr>
                <p:cNvSpPr/>
                <p:nvPr/>
              </p:nvSpPr>
              <p:spPr>
                <a:xfrm>
                  <a:off x="3852553" y="1272590"/>
                  <a:ext cx="36162" cy="344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33;p124">
                  <a:extLst>
                    <a:ext uri="{FF2B5EF4-FFF2-40B4-BE49-F238E27FC236}">
                      <a16:creationId xmlns:a16="http://schemas.microsoft.com/office/drawing/2014/main" id="{6F516B18-85C4-E4E2-9110-8746DF80FDAD}"/>
                    </a:ext>
                  </a:extLst>
                </p:cNvPr>
                <p:cNvSpPr/>
                <p:nvPr/>
              </p:nvSpPr>
              <p:spPr>
                <a:xfrm>
                  <a:off x="3832330" y="1195806"/>
                  <a:ext cx="18481" cy="46668"/>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934;p124">
                <a:extLst>
                  <a:ext uri="{FF2B5EF4-FFF2-40B4-BE49-F238E27FC236}">
                    <a16:creationId xmlns:a16="http://schemas.microsoft.com/office/drawing/2014/main" id="{0A1AAE5F-C21E-4C66-FA49-167ACB0BABF8}"/>
                  </a:ext>
                </a:extLst>
              </p:cNvPr>
              <p:cNvSpPr/>
              <p:nvPr/>
            </p:nvSpPr>
            <p:spPr>
              <a:xfrm>
                <a:off x="3243368" y="1332656"/>
                <a:ext cx="2147" cy="975"/>
              </a:xfrm>
              <a:custGeom>
                <a:avLst/>
                <a:gdLst/>
                <a:ahLst/>
                <a:cxnLst/>
                <a:rect l="l" t="t" r="r" b="b"/>
                <a:pathLst>
                  <a:path w="196" h="89" extrusionOk="0">
                    <a:moveTo>
                      <a:pt x="196" y="0"/>
                    </a:moveTo>
                    <a:lnTo>
                      <a:pt x="1" y="89"/>
                    </a:lnTo>
                    <a:lnTo>
                      <a:pt x="1" y="89"/>
                    </a:lnTo>
                    <a:lnTo>
                      <a:pt x="196" y="18"/>
                    </a:lnTo>
                    <a:lnTo>
                      <a:pt x="196"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5;p124">
                <a:extLst>
                  <a:ext uri="{FF2B5EF4-FFF2-40B4-BE49-F238E27FC236}">
                    <a16:creationId xmlns:a16="http://schemas.microsoft.com/office/drawing/2014/main" id="{B5C535CB-4934-9A3A-D9AC-740B8932FA9B}"/>
                  </a:ext>
                </a:extLst>
              </p:cNvPr>
              <p:cNvSpPr/>
              <p:nvPr/>
            </p:nvSpPr>
            <p:spPr>
              <a:xfrm>
                <a:off x="3903089" y="838542"/>
                <a:ext cx="31496" cy="31112"/>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6;p124">
                <a:extLst>
                  <a:ext uri="{FF2B5EF4-FFF2-40B4-BE49-F238E27FC236}">
                    <a16:creationId xmlns:a16="http://schemas.microsoft.com/office/drawing/2014/main" id="{59B94471-9A11-8B7E-0E8A-C3AB26014EE3}"/>
                  </a:ext>
                </a:extLst>
              </p:cNvPr>
              <p:cNvSpPr/>
              <p:nvPr/>
            </p:nvSpPr>
            <p:spPr>
              <a:xfrm>
                <a:off x="3240256" y="1333620"/>
                <a:ext cx="2925" cy="1380"/>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37;p124">
                <a:extLst>
                  <a:ext uri="{FF2B5EF4-FFF2-40B4-BE49-F238E27FC236}">
                    <a16:creationId xmlns:a16="http://schemas.microsoft.com/office/drawing/2014/main" id="{97898EB7-27B4-D637-CD47-FB6EC4F646F0}"/>
                  </a:ext>
                </a:extLst>
              </p:cNvPr>
              <p:cNvSpPr/>
              <p:nvPr/>
            </p:nvSpPr>
            <p:spPr>
              <a:xfrm>
                <a:off x="3334721" y="1524314"/>
                <a:ext cx="58719" cy="88834"/>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938;p124">
              <a:extLst>
                <a:ext uri="{FF2B5EF4-FFF2-40B4-BE49-F238E27FC236}">
                  <a16:creationId xmlns:a16="http://schemas.microsoft.com/office/drawing/2014/main" id="{F6FADE99-F46C-7D31-34C1-8C3DF7679752}"/>
                </a:ext>
              </a:extLst>
            </p:cNvPr>
            <p:cNvSpPr/>
            <p:nvPr/>
          </p:nvSpPr>
          <p:spPr>
            <a:xfrm>
              <a:off x="6652051" y="3714143"/>
              <a:ext cx="560636" cy="516497"/>
            </a:xfrm>
            <a:custGeom>
              <a:avLst/>
              <a:gdLst/>
              <a:ahLst/>
              <a:cxnLst/>
              <a:rect l="l" t="t" r="r" b="b"/>
              <a:pathLst>
                <a:path w="97164" h="89553" extrusionOk="0">
                  <a:moveTo>
                    <a:pt x="48954" y="445"/>
                  </a:moveTo>
                  <a:cubicBezTo>
                    <a:pt x="70832" y="445"/>
                    <a:pt x="89977" y="15970"/>
                    <a:pt x="93384" y="37777"/>
                  </a:cubicBezTo>
                  <a:cubicBezTo>
                    <a:pt x="97163" y="61943"/>
                    <a:pt x="80183" y="84673"/>
                    <a:pt x="55431" y="88541"/>
                  </a:cubicBezTo>
                  <a:cubicBezTo>
                    <a:pt x="53035" y="88913"/>
                    <a:pt x="50622" y="89109"/>
                    <a:pt x="48209" y="89109"/>
                  </a:cubicBezTo>
                  <a:cubicBezTo>
                    <a:pt x="26332" y="89109"/>
                    <a:pt x="7204" y="73583"/>
                    <a:pt x="3780" y="51794"/>
                  </a:cubicBezTo>
                  <a:cubicBezTo>
                    <a:pt x="0" y="27610"/>
                    <a:pt x="16999" y="4880"/>
                    <a:pt x="41733" y="1012"/>
                  </a:cubicBezTo>
                  <a:cubicBezTo>
                    <a:pt x="44128" y="640"/>
                    <a:pt x="46541" y="445"/>
                    <a:pt x="48954" y="445"/>
                  </a:cubicBezTo>
                  <a:close/>
                  <a:moveTo>
                    <a:pt x="48954" y="1"/>
                  </a:moveTo>
                  <a:cubicBezTo>
                    <a:pt x="46524" y="1"/>
                    <a:pt x="44075" y="196"/>
                    <a:pt x="41662" y="569"/>
                  </a:cubicBezTo>
                  <a:cubicBezTo>
                    <a:pt x="35629" y="1509"/>
                    <a:pt x="29827" y="3621"/>
                    <a:pt x="24610" y="6797"/>
                  </a:cubicBezTo>
                  <a:cubicBezTo>
                    <a:pt x="19589" y="9849"/>
                    <a:pt x="15206" y="13823"/>
                    <a:pt x="11711" y="18525"/>
                  </a:cubicBezTo>
                  <a:cubicBezTo>
                    <a:pt x="8216" y="23174"/>
                    <a:pt x="5661" y="28461"/>
                    <a:pt x="4206" y="34086"/>
                  </a:cubicBezTo>
                  <a:cubicBezTo>
                    <a:pt x="1331" y="45247"/>
                    <a:pt x="2946" y="57064"/>
                    <a:pt x="8712" y="67036"/>
                  </a:cubicBezTo>
                  <a:cubicBezTo>
                    <a:pt x="11338" y="71578"/>
                    <a:pt x="14745" y="75623"/>
                    <a:pt x="18791" y="78959"/>
                  </a:cubicBezTo>
                  <a:cubicBezTo>
                    <a:pt x="27059" y="85808"/>
                    <a:pt x="37474" y="89552"/>
                    <a:pt x="48209" y="89552"/>
                  </a:cubicBezTo>
                  <a:cubicBezTo>
                    <a:pt x="50640" y="89552"/>
                    <a:pt x="53089" y="89357"/>
                    <a:pt x="55502" y="88984"/>
                  </a:cubicBezTo>
                  <a:cubicBezTo>
                    <a:pt x="61534" y="88044"/>
                    <a:pt x="67337" y="85932"/>
                    <a:pt x="72571" y="82756"/>
                  </a:cubicBezTo>
                  <a:cubicBezTo>
                    <a:pt x="77575" y="79704"/>
                    <a:pt x="81957" y="75730"/>
                    <a:pt x="85453" y="71028"/>
                  </a:cubicBezTo>
                  <a:cubicBezTo>
                    <a:pt x="88948" y="66379"/>
                    <a:pt x="91503" y="61092"/>
                    <a:pt x="92958" y="55467"/>
                  </a:cubicBezTo>
                  <a:cubicBezTo>
                    <a:pt x="95832" y="44324"/>
                    <a:pt x="94218" y="32489"/>
                    <a:pt x="88451" y="22517"/>
                  </a:cubicBezTo>
                  <a:cubicBezTo>
                    <a:pt x="85825" y="17975"/>
                    <a:pt x="82418" y="13947"/>
                    <a:pt x="78373" y="10594"/>
                  </a:cubicBezTo>
                  <a:cubicBezTo>
                    <a:pt x="70105" y="3745"/>
                    <a:pt x="59689" y="1"/>
                    <a:pt x="489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47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56"/>
          <p:cNvSpPr txBox="1">
            <a:spLocks noGrp="1"/>
          </p:cNvSpPr>
          <p:nvPr>
            <p:ph type="subTitle" idx="1"/>
          </p:nvPr>
        </p:nvSpPr>
        <p:spPr>
          <a:xfrm>
            <a:off x="7187296" y="1248458"/>
            <a:ext cx="1431410" cy="33916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Japan, Israel and Hong Kong have great and steady life expectancy</a:t>
            </a:r>
            <a:endParaRPr sz="2000" dirty="0"/>
          </a:p>
        </p:txBody>
      </p:sp>
      <p:pic>
        <p:nvPicPr>
          <p:cNvPr id="7" name="Picture 6">
            <a:extLst>
              <a:ext uri="{FF2B5EF4-FFF2-40B4-BE49-F238E27FC236}">
                <a16:creationId xmlns:a16="http://schemas.microsoft.com/office/drawing/2014/main" id="{31A520F7-1AA7-E641-0382-9D81DD701582}"/>
              </a:ext>
            </a:extLst>
          </p:cNvPr>
          <p:cNvPicPr>
            <a:picLocks noChangeAspect="1"/>
          </p:cNvPicPr>
          <p:nvPr/>
        </p:nvPicPr>
        <p:blipFill>
          <a:blip r:embed="rId3"/>
          <a:stretch>
            <a:fillRect/>
          </a:stretch>
        </p:blipFill>
        <p:spPr>
          <a:xfrm>
            <a:off x="1357182" y="363913"/>
            <a:ext cx="5830114" cy="43637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1"/>
                                        </p:tgtEl>
                                        <p:attrNameLst>
                                          <p:attrName>style.visibility</p:attrName>
                                        </p:attrNameLst>
                                      </p:cBhvr>
                                      <p:to>
                                        <p:strVal val="visible"/>
                                      </p:to>
                                    </p:set>
                                    <p:anim calcmode="lin" valueType="num">
                                      <p:cBhvr additive="base">
                                        <p:cTn id="7"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56"/>
          <p:cNvSpPr txBox="1">
            <a:spLocks noGrp="1"/>
          </p:cNvSpPr>
          <p:nvPr>
            <p:ph type="subTitle" idx="1"/>
          </p:nvPr>
        </p:nvSpPr>
        <p:spPr>
          <a:xfrm>
            <a:off x="7187295" y="1248458"/>
            <a:ext cx="1480049" cy="33916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Afghanistan throughout the tenure hasn’t experienced great life expectancy. This is mostly due to the fact of it being affected by terrorism.</a:t>
            </a:r>
            <a:endParaRPr sz="1600" dirty="0"/>
          </a:p>
        </p:txBody>
      </p:sp>
      <p:pic>
        <p:nvPicPr>
          <p:cNvPr id="7" name="Picture 6">
            <a:extLst>
              <a:ext uri="{FF2B5EF4-FFF2-40B4-BE49-F238E27FC236}">
                <a16:creationId xmlns:a16="http://schemas.microsoft.com/office/drawing/2014/main" id="{31A520F7-1AA7-E641-0382-9D81DD701582}"/>
              </a:ext>
            </a:extLst>
          </p:cNvPr>
          <p:cNvPicPr>
            <a:picLocks noChangeAspect="1"/>
          </p:cNvPicPr>
          <p:nvPr/>
        </p:nvPicPr>
        <p:blipFill>
          <a:blip r:embed="rId3"/>
          <a:stretch>
            <a:fillRect/>
          </a:stretch>
        </p:blipFill>
        <p:spPr>
          <a:xfrm>
            <a:off x="1357182" y="363913"/>
            <a:ext cx="5830114" cy="4363730"/>
          </a:xfrm>
          <a:prstGeom prst="rect">
            <a:avLst/>
          </a:prstGeom>
        </p:spPr>
      </p:pic>
    </p:spTree>
    <p:extLst>
      <p:ext uri="{BB962C8B-B14F-4D97-AF65-F5344CB8AC3E}">
        <p14:creationId xmlns:p14="http://schemas.microsoft.com/office/powerpoint/2010/main" val="307521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1"/>
                                        </p:tgtEl>
                                        <p:attrNameLst>
                                          <p:attrName>style.visibility</p:attrName>
                                        </p:attrNameLst>
                                      </p:cBhvr>
                                      <p:to>
                                        <p:strVal val="visible"/>
                                      </p:to>
                                    </p:set>
                                    <p:anim calcmode="lin" valueType="num">
                                      <p:cBhvr additive="base">
                                        <p:cTn id="7"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903719" y="711181"/>
            <a:ext cx="41574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GDP Cap</a:t>
            </a:r>
            <a:endParaRPr dirty="0"/>
          </a:p>
        </p:txBody>
      </p:sp>
      <p:pic>
        <p:nvPicPr>
          <p:cNvPr id="360" name="Google Shape;360;p54"/>
          <p:cNvPicPr preferRelativeResize="0"/>
          <p:nvPr/>
        </p:nvPicPr>
        <p:blipFill>
          <a:blip r:embed="rId3">
            <a:alphaModFix amt="56000"/>
          </a:blip>
          <a:stretch>
            <a:fillRect/>
          </a:stretch>
        </p:blipFill>
        <p:spPr>
          <a:xfrm rot="10800000">
            <a:off x="1309110" y="1175781"/>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555554"/>
            <a:ext cx="3913884" cy="3016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2400" dirty="0"/>
              <a:t>Top 5 Asian countries in  terms of GDP cap in 2007.</a:t>
            </a:r>
          </a:p>
          <a:p>
            <a:pPr marL="0" indent="0">
              <a:spcAft>
                <a:spcPts val="1600"/>
              </a:spcAft>
              <a:buNone/>
            </a:pPr>
            <a:r>
              <a:rPr lang="en-US" sz="2400" dirty="0"/>
              <a:t>Kuwait and Singapore leading here as of 2007.</a:t>
            </a:r>
          </a:p>
        </p:txBody>
      </p:sp>
      <p:pic>
        <p:nvPicPr>
          <p:cNvPr id="5" name="Picture 4">
            <a:extLst>
              <a:ext uri="{FF2B5EF4-FFF2-40B4-BE49-F238E27FC236}">
                <a16:creationId xmlns:a16="http://schemas.microsoft.com/office/drawing/2014/main" id="{9878B59C-3DDF-61C7-A00A-6784A8F428B3}"/>
              </a:ext>
            </a:extLst>
          </p:cNvPr>
          <p:cNvPicPr>
            <a:picLocks noChangeAspect="1"/>
          </p:cNvPicPr>
          <p:nvPr/>
        </p:nvPicPr>
        <p:blipFill>
          <a:blip r:embed="rId4"/>
          <a:stretch>
            <a:fillRect/>
          </a:stretch>
        </p:blipFill>
        <p:spPr>
          <a:xfrm>
            <a:off x="4572001" y="593387"/>
            <a:ext cx="4157452" cy="3978612"/>
          </a:xfrm>
          <a:prstGeom prst="rect">
            <a:avLst/>
          </a:prstGeom>
        </p:spPr>
      </p:pic>
    </p:spTree>
    <p:extLst>
      <p:ext uri="{BB962C8B-B14F-4D97-AF65-F5344CB8AC3E}">
        <p14:creationId xmlns:p14="http://schemas.microsoft.com/office/powerpoint/2010/main" val="200225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Vineet S. </a:t>
            </a:r>
            <a:br>
              <a:rPr lang="en" dirty="0"/>
            </a:br>
            <a:r>
              <a:rPr lang="en" dirty="0"/>
              <a:t>Poojary</a:t>
            </a:r>
            <a:endParaRPr dirty="0">
              <a:solidFill>
                <a:schemeClr val="accent2"/>
              </a:solidFill>
            </a:endParaRPr>
          </a:p>
        </p:txBody>
      </p:sp>
      <p:sp>
        <p:nvSpPr>
          <p:cNvPr id="315" name="Google Shape;315;p50"/>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Made By -</a:t>
            </a:r>
            <a:endParaRPr b="0" dirty="0"/>
          </a:p>
        </p:txBody>
      </p:sp>
      <p:sp>
        <p:nvSpPr>
          <p:cNvPr id="316" name="Google Shape;316;p50"/>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17" name="Google Shape;317;p50"/>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318" name="Google Shape;318;p5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extLst>
      <p:ext uri="{BB962C8B-B14F-4D97-AF65-F5344CB8AC3E}">
        <p14:creationId xmlns:p14="http://schemas.microsoft.com/office/powerpoint/2010/main" val="231735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has been done here ?</a:t>
            </a:r>
            <a:endParaRPr dirty="0"/>
          </a:p>
        </p:txBody>
      </p:sp>
      <p:sp>
        <p:nvSpPr>
          <p:cNvPr id="326" name="Google Shape;326;p51"/>
          <p:cNvSpPr txBox="1">
            <a:spLocks noGrp="1"/>
          </p:cNvSpPr>
          <p:nvPr>
            <p:ph type="body" idx="1"/>
          </p:nvPr>
        </p:nvSpPr>
        <p:spPr>
          <a:xfrm>
            <a:off x="1398275" y="1401825"/>
            <a:ext cx="6963300" cy="30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D719D"/>
              </a:buClr>
              <a:buSzPts val="1100"/>
              <a:buFont typeface="Arial"/>
              <a:buNone/>
            </a:pPr>
            <a:r>
              <a:rPr lang="en" sz="1400" dirty="0"/>
              <a:t>The work done ahead by me was one of the work given to me under my coursework which was to to analyse this gapminder dataset and extract information and insights from this dataset.</a:t>
            </a:r>
          </a:p>
          <a:p>
            <a:pPr marL="0" lvl="0" indent="0" algn="l" rtl="0">
              <a:spcBef>
                <a:spcPts val="0"/>
              </a:spcBef>
              <a:spcAft>
                <a:spcPts val="0"/>
              </a:spcAft>
              <a:buClr>
                <a:srgbClr val="4D719D"/>
              </a:buClr>
              <a:buSzPts val="1100"/>
              <a:buFont typeface="Arial"/>
              <a:buNone/>
            </a:pPr>
            <a:endParaRPr lang="en" sz="1400" dirty="0"/>
          </a:p>
          <a:p>
            <a:pPr marL="0" lvl="0" indent="0" algn="l" rtl="0">
              <a:spcBef>
                <a:spcPts val="0"/>
              </a:spcBef>
              <a:spcAft>
                <a:spcPts val="0"/>
              </a:spcAft>
              <a:buClr>
                <a:srgbClr val="4D719D"/>
              </a:buClr>
              <a:buSzPts val="1100"/>
              <a:buFont typeface="Arial"/>
              <a:buNone/>
            </a:pPr>
            <a:r>
              <a:rPr lang="en" sz="1400" dirty="0"/>
              <a:t>Objective of the dataset was to extract what all information one can in order to see how one approaches and hence this Free data analysis or Exploratory data analysis work was given.</a:t>
            </a:r>
          </a:p>
          <a:p>
            <a:pPr marL="0" lvl="0" indent="0" algn="l" rtl="0">
              <a:spcBef>
                <a:spcPts val="0"/>
              </a:spcBef>
              <a:spcAft>
                <a:spcPts val="0"/>
              </a:spcAft>
              <a:buClr>
                <a:srgbClr val="4D719D"/>
              </a:buClr>
              <a:buSzPts val="1100"/>
              <a:buFont typeface="Arial"/>
              <a:buNone/>
            </a:pPr>
            <a:endParaRPr lang="en" sz="1400" dirty="0"/>
          </a:p>
          <a:p>
            <a:pPr marL="0" lvl="0" indent="0" algn="l" rtl="0">
              <a:spcBef>
                <a:spcPts val="0"/>
              </a:spcBef>
              <a:spcAft>
                <a:spcPts val="0"/>
              </a:spcAft>
              <a:buClr>
                <a:srgbClr val="4D719D"/>
              </a:buClr>
              <a:buSzPts val="1100"/>
              <a:buFont typeface="Arial"/>
              <a:buNone/>
            </a:pPr>
            <a:r>
              <a:rPr lang="en" sz="1400" dirty="0"/>
              <a:t>Furthermore I have not just extracted information from the dataset but also digged the internet as to understand the extracted information in order to realise how the data was working and you will see this in the upcoming slides.</a:t>
            </a:r>
          </a:p>
          <a:p>
            <a:pPr marL="0" lvl="0" indent="0" algn="l" rtl="0">
              <a:spcBef>
                <a:spcPts val="0"/>
              </a:spcBef>
              <a:spcAft>
                <a:spcPts val="0"/>
              </a:spcAft>
              <a:buClr>
                <a:srgbClr val="4D719D"/>
              </a:buClr>
              <a:buSzPts val="1100"/>
              <a:buFont typeface="Arial"/>
              <a:buNone/>
            </a:pPr>
            <a:endParaRPr dirty="0"/>
          </a:p>
        </p:txBody>
      </p:sp>
    </p:spTree>
    <p:extLst>
      <p:ext uri="{BB962C8B-B14F-4D97-AF65-F5344CB8AC3E}">
        <p14:creationId xmlns:p14="http://schemas.microsoft.com/office/powerpoint/2010/main" val="2879230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idx="8"/>
          </p:nvPr>
        </p:nvSpPr>
        <p:spPr>
          <a:xfrm>
            <a:off x="473485" y="362416"/>
            <a:ext cx="2403900" cy="757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Contents</a:t>
            </a:r>
            <a:endParaRPr dirty="0"/>
          </a:p>
        </p:txBody>
      </p:sp>
      <p:sp>
        <p:nvSpPr>
          <p:cNvPr id="334" name="Google Shape;334;p52"/>
          <p:cNvSpPr/>
          <p:nvPr/>
        </p:nvSpPr>
        <p:spPr>
          <a:xfrm>
            <a:off x="8060699" y="411336"/>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2"/>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uFill>
                  <a:noFill/>
                </a:uFill>
                <a:hlinkClick r:id="rId3" action="ppaction://hlinksldjump"/>
              </a:rPr>
              <a:t>Overview</a:t>
            </a:r>
            <a:endParaRPr dirty="0"/>
          </a:p>
        </p:txBody>
      </p:sp>
      <p:sp>
        <p:nvSpPr>
          <p:cNvPr id="336" name="Google Shape;336;p52"/>
          <p:cNvSpPr txBox="1">
            <a:spLocks noGrp="1"/>
          </p:cNvSpPr>
          <p:nvPr>
            <p:ph type="subTitle" idx="1"/>
          </p:nvPr>
        </p:nvSpPr>
        <p:spPr>
          <a:xfrm>
            <a:off x="473485" y="2161274"/>
            <a:ext cx="3738919" cy="26198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The Dataset provided was from the site of gapminder itself and usually this dataset contains data about countries and its various features like for instance here we have country with its life expectany and population and gdpcap and the data for each country for these parameters is from year 1952 to 2007 with an interval of 5 years between them so 1952 then 1957 and so on and so forth. Along with the main dataset a mapping dataset was also provided to map each country with its continent so as to perform analysis continent wise. Here’s a picture on how the data looks like.</a:t>
            </a:r>
            <a:endParaRPr sz="1100" dirty="0"/>
          </a:p>
        </p:txBody>
      </p:sp>
      <p:pic>
        <p:nvPicPr>
          <p:cNvPr id="343" name="Google Shape;343;p52"/>
          <p:cNvPicPr preferRelativeResize="0"/>
          <p:nvPr/>
        </p:nvPicPr>
        <p:blipFill>
          <a:blip r:embed="rId4">
            <a:alphaModFix amt="80000"/>
          </a:blip>
          <a:stretch>
            <a:fillRect/>
          </a:stretch>
        </p:blipFill>
        <p:spPr>
          <a:xfrm rot="-8782544" flipH="1">
            <a:off x="2653721" y="864417"/>
            <a:ext cx="1124399" cy="510031"/>
          </a:xfrm>
          <a:prstGeom prst="rect">
            <a:avLst/>
          </a:prstGeom>
          <a:noFill/>
          <a:ln>
            <a:noFill/>
          </a:ln>
        </p:spPr>
      </p:pic>
      <p:pic>
        <p:nvPicPr>
          <p:cNvPr id="15" name="Picture 14">
            <a:extLst>
              <a:ext uri="{FF2B5EF4-FFF2-40B4-BE49-F238E27FC236}">
                <a16:creationId xmlns:a16="http://schemas.microsoft.com/office/drawing/2014/main" id="{FE87B4E0-EE3F-6B02-86D6-5EF1F2830640}"/>
              </a:ext>
            </a:extLst>
          </p:cNvPr>
          <p:cNvPicPr>
            <a:picLocks noChangeAspect="1"/>
          </p:cNvPicPr>
          <p:nvPr/>
        </p:nvPicPr>
        <p:blipFill>
          <a:blip r:embed="rId5"/>
          <a:stretch>
            <a:fillRect/>
          </a:stretch>
        </p:blipFill>
        <p:spPr>
          <a:xfrm>
            <a:off x="4931598" y="929070"/>
            <a:ext cx="3693135" cy="36771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 calcmode="lin" valueType="num">
                                      <p:cBhvr additive="base">
                                        <p:cTn id="7" dur="1000"/>
                                        <p:tgtEl>
                                          <p:spTgt spid="3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36"/>
                                        </p:tgtEl>
                                        <p:attrNameLst>
                                          <p:attrName>style.visibility</p:attrName>
                                        </p:attrNameLst>
                                      </p:cBhvr>
                                      <p:to>
                                        <p:strVal val="visible"/>
                                      </p:to>
                                    </p:set>
                                    <p:anim calcmode="lin" valueType="num">
                                      <p:cBhvr additive="base">
                                        <p:cTn id="10" dur="1000"/>
                                        <p:tgtEl>
                                          <p:spTgt spid="33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2999" y="2550900"/>
            <a:ext cx="3953831"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World Population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body" idx="1"/>
          </p:nvPr>
        </p:nvSpPr>
        <p:spPr>
          <a:xfrm>
            <a:off x="1002325" y="1652750"/>
            <a:ext cx="2901600" cy="238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t>Firstly I have calculated yearwise growth in world population and growth rate as well. (Billion)</a:t>
            </a:r>
            <a:endParaRPr sz="2000" dirty="0"/>
          </a:p>
        </p:txBody>
      </p:sp>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Population</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3" name="Picture 2">
            <a:extLst>
              <a:ext uri="{FF2B5EF4-FFF2-40B4-BE49-F238E27FC236}">
                <a16:creationId xmlns:a16="http://schemas.microsoft.com/office/drawing/2014/main" id="{62FB3C85-7457-9EAC-4CF1-9A50F820F9EA}"/>
              </a:ext>
            </a:extLst>
          </p:cNvPr>
          <p:cNvPicPr>
            <a:picLocks noChangeAspect="1"/>
          </p:cNvPicPr>
          <p:nvPr/>
        </p:nvPicPr>
        <p:blipFill>
          <a:blip r:embed="rId4"/>
          <a:stretch>
            <a:fillRect/>
          </a:stretch>
        </p:blipFill>
        <p:spPr>
          <a:xfrm>
            <a:off x="4801595" y="1319851"/>
            <a:ext cx="3695817" cy="2387100"/>
          </a:xfrm>
          <a:prstGeom prst="rect">
            <a:avLst/>
          </a:prstGeom>
        </p:spPr>
      </p:pic>
      <p:sp>
        <p:nvSpPr>
          <p:cNvPr id="4" name="Google Shape;362;p54">
            <a:extLst>
              <a:ext uri="{FF2B5EF4-FFF2-40B4-BE49-F238E27FC236}">
                <a16:creationId xmlns:a16="http://schemas.microsoft.com/office/drawing/2014/main" id="{D5A0CDF7-D95E-9EA3-16EA-6A5FDF88D06E}"/>
              </a:ext>
            </a:extLst>
          </p:cNvPr>
          <p:cNvSpPr/>
          <p:nvPr/>
        </p:nvSpPr>
        <p:spPr>
          <a:xfrm rot="20379949">
            <a:off x="4524764" y="1078858"/>
            <a:ext cx="826665" cy="481985"/>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8">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Population</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3" name="Picture 2">
            <a:extLst>
              <a:ext uri="{FF2B5EF4-FFF2-40B4-BE49-F238E27FC236}">
                <a16:creationId xmlns:a16="http://schemas.microsoft.com/office/drawing/2014/main" id="{62FB3C85-7457-9EAC-4CF1-9A50F820F9EA}"/>
              </a:ext>
            </a:extLst>
          </p:cNvPr>
          <p:cNvPicPr>
            <a:picLocks noChangeAspect="1"/>
          </p:cNvPicPr>
          <p:nvPr/>
        </p:nvPicPr>
        <p:blipFill>
          <a:blip r:embed="rId4"/>
          <a:stretch>
            <a:fillRect/>
          </a:stretch>
        </p:blipFill>
        <p:spPr>
          <a:xfrm>
            <a:off x="4801595" y="1319851"/>
            <a:ext cx="3695817" cy="2387100"/>
          </a:xfrm>
          <a:prstGeom prst="rect">
            <a:avLst/>
          </a:prstGeom>
        </p:spPr>
      </p:pic>
      <p:sp>
        <p:nvSpPr>
          <p:cNvPr id="4" name="Google Shape;362;p54">
            <a:extLst>
              <a:ext uri="{FF2B5EF4-FFF2-40B4-BE49-F238E27FC236}">
                <a16:creationId xmlns:a16="http://schemas.microsoft.com/office/drawing/2014/main" id="{D5A0CDF7-D95E-9EA3-16EA-6A5FDF88D06E}"/>
              </a:ext>
            </a:extLst>
          </p:cNvPr>
          <p:cNvSpPr/>
          <p:nvPr/>
        </p:nvSpPr>
        <p:spPr>
          <a:xfrm rot="20379949">
            <a:off x="4524764" y="1078858"/>
            <a:ext cx="826665" cy="481985"/>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652750"/>
            <a:ext cx="3913884" cy="2961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Font typeface="Roboto Mono Medium"/>
              <a:buNone/>
            </a:pPr>
            <a:r>
              <a:rPr lang="en-US" sz="1200" dirty="0"/>
              <a:t>Looking at the data there is a growth in world population but a small blip comes in 1982 but the concerning dip comes between 1987 to 1992 and even 97 to 2002.</a:t>
            </a:r>
          </a:p>
          <a:p>
            <a:pPr marL="0" indent="0">
              <a:spcAft>
                <a:spcPts val="1600"/>
              </a:spcAft>
              <a:buNone/>
            </a:pPr>
            <a:r>
              <a:rPr lang="en-US" sz="1200" dirty="0"/>
              <a:t>The reason ? My research said during this period there was substantial fertility decline in India and China and different Asian Countries as well as in Latin America. During these times the death rate were more in populous countries and birth rates were comparatively less than before. </a:t>
            </a:r>
          </a:p>
          <a:p>
            <a:pPr marL="0" indent="0">
              <a:spcAft>
                <a:spcPts val="1600"/>
              </a:spcAft>
              <a:buNone/>
            </a:pPr>
            <a:endParaRPr lang="en-US" sz="1200" dirty="0"/>
          </a:p>
        </p:txBody>
      </p:sp>
    </p:spTree>
    <p:extLst>
      <p:ext uri="{BB962C8B-B14F-4D97-AF65-F5344CB8AC3E}">
        <p14:creationId xmlns:p14="http://schemas.microsoft.com/office/powerpoint/2010/main" val="38045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2999" y="2550900"/>
            <a:ext cx="3953831"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Life Expectancy</a:t>
            </a:r>
            <a:endParaRPr dirty="0"/>
          </a:p>
        </p:txBody>
      </p:sp>
    </p:spTree>
    <p:extLst>
      <p:ext uri="{BB962C8B-B14F-4D97-AF65-F5344CB8AC3E}">
        <p14:creationId xmlns:p14="http://schemas.microsoft.com/office/powerpoint/2010/main" val="13456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Life Exp</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 name="Google Shape;358;p54">
            <a:extLst>
              <a:ext uri="{FF2B5EF4-FFF2-40B4-BE49-F238E27FC236}">
                <a16:creationId xmlns:a16="http://schemas.microsoft.com/office/drawing/2014/main" id="{B4FB5A35-4CA9-44ED-129A-11849BD2A518}"/>
              </a:ext>
            </a:extLst>
          </p:cNvPr>
          <p:cNvSpPr txBox="1">
            <a:spLocks/>
          </p:cNvSpPr>
          <p:nvPr/>
        </p:nvSpPr>
        <p:spPr>
          <a:xfrm>
            <a:off x="552894" y="1652750"/>
            <a:ext cx="3913884" cy="2961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1pPr>
            <a:lvl2pPr marL="914400" marR="0" lvl="1"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2pPr>
            <a:lvl3pPr marL="1371600" marR="0" lvl="2"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3pPr>
            <a:lvl4pPr marL="1828800" marR="0" lvl="3"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4pPr>
            <a:lvl5pPr marL="2286000" marR="0" lvl="4"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5pPr>
            <a:lvl6pPr marL="2743200" marR="0" lvl="5"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6pPr>
            <a:lvl7pPr marL="3200400" marR="0" lvl="6"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7pPr>
            <a:lvl8pPr marL="3657600" marR="0" lvl="7" indent="-330200" algn="l" rtl="0">
              <a:lnSpc>
                <a:spcPct val="100000"/>
              </a:lnSpc>
              <a:spcBef>
                <a:spcPts val="1600"/>
              </a:spcBef>
              <a:spcAft>
                <a:spcPts val="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8pPr>
            <a:lvl9pPr marL="4114800" marR="0" lvl="8" indent="-330200" algn="l" rtl="0">
              <a:lnSpc>
                <a:spcPct val="100000"/>
              </a:lnSpc>
              <a:spcBef>
                <a:spcPts val="1600"/>
              </a:spcBef>
              <a:spcAft>
                <a:spcPts val="1600"/>
              </a:spcAft>
              <a:buClr>
                <a:schemeClr val="dk2"/>
              </a:buClr>
              <a:buSzPts val="1600"/>
              <a:buFont typeface="Roboto Mono Medium"/>
              <a:buChar char="■"/>
              <a:defRPr sz="1600" b="0" i="0" u="none" strike="noStrike" cap="none">
                <a:solidFill>
                  <a:schemeClr val="dk2"/>
                </a:solidFill>
                <a:latin typeface="Roboto Mono Medium"/>
                <a:ea typeface="Roboto Mono Medium"/>
                <a:cs typeface="Roboto Mono Medium"/>
                <a:sym typeface="Roboto Mono Medium"/>
              </a:defRPr>
            </a:lvl9pPr>
          </a:lstStyle>
          <a:p>
            <a:pPr marL="0" indent="0">
              <a:spcAft>
                <a:spcPts val="1600"/>
              </a:spcAft>
              <a:buNone/>
            </a:pPr>
            <a:r>
              <a:rPr lang="en-US" sz="1200" dirty="0"/>
              <a:t>With respect to the life expectancy one thing I analyzed was do all countries had their best life expectancy in the most recent year present in the dataset which was 2007 as with increase in tech in medical field it is natural to assume that life expectancy to be the best of each country in the most recent year.</a:t>
            </a:r>
          </a:p>
          <a:p>
            <a:pPr marL="0" indent="0">
              <a:spcAft>
                <a:spcPts val="1600"/>
              </a:spcAft>
              <a:buNone/>
            </a:pPr>
            <a:r>
              <a:rPr lang="en-US" sz="1200" dirty="0"/>
              <a:t>But that was not the case and there were 26 countries amongst the exceptions. </a:t>
            </a:r>
          </a:p>
        </p:txBody>
      </p:sp>
      <p:pic>
        <p:nvPicPr>
          <p:cNvPr id="8" name="Picture 7">
            <a:extLst>
              <a:ext uri="{FF2B5EF4-FFF2-40B4-BE49-F238E27FC236}">
                <a16:creationId xmlns:a16="http://schemas.microsoft.com/office/drawing/2014/main" id="{A174D510-5B83-B7FC-330B-B5826AA1479E}"/>
              </a:ext>
            </a:extLst>
          </p:cNvPr>
          <p:cNvPicPr>
            <a:picLocks noChangeAspect="1"/>
          </p:cNvPicPr>
          <p:nvPr/>
        </p:nvPicPr>
        <p:blipFill>
          <a:blip r:embed="rId4"/>
          <a:stretch>
            <a:fillRect/>
          </a:stretch>
        </p:blipFill>
        <p:spPr>
          <a:xfrm>
            <a:off x="5000636" y="635858"/>
            <a:ext cx="3380025" cy="3871783"/>
          </a:xfrm>
          <a:prstGeom prst="rect">
            <a:avLst/>
          </a:prstGeom>
        </p:spPr>
      </p:pic>
    </p:spTree>
    <p:extLst>
      <p:ext uri="{BB962C8B-B14F-4D97-AF65-F5344CB8AC3E}">
        <p14:creationId xmlns:p14="http://schemas.microsoft.com/office/powerpoint/2010/main" val="3114401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1303</Words>
  <Application>Microsoft Office PowerPoint</Application>
  <PresentationFormat>On-screen Show (16:9)</PresentationFormat>
  <Paragraphs>86</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Muli</vt:lpstr>
      <vt:lpstr>Coming Soon</vt:lpstr>
      <vt:lpstr>Roboto Mono Medium</vt:lpstr>
      <vt:lpstr>Anonymous Pro</vt:lpstr>
      <vt:lpstr>Concert One</vt:lpstr>
      <vt:lpstr>Notebook Lesson by Slidesgo</vt:lpstr>
      <vt:lpstr>Gapminder Dataset</vt:lpstr>
      <vt:lpstr>What has been done here ?</vt:lpstr>
      <vt:lpstr>What has been done here ?</vt:lpstr>
      <vt:lpstr>Dataset Contents</vt:lpstr>
      <vt:lpstr>01</vt:lpstr>
      <vt:lpstr>Population</vt:lpstr>
      <vt:lpstr>Population</vt:lpstr>
      <vt:lpstr>02</vt:lpstr>
      <vt:lpstr>Life Exp</vt:lpstr>
      <vt:lpstr>Life Exp</vt:lpstr>
      <vt:lpstr>Life Exp</vt:lpstr>
      <vt:lpstr>Mapping</vt:lpstr>
      <vt:lpstr>Year and Continent Popln</vt:lpstr>
      <vt:lpstr>Year and Continent Life Exp</vt:lpstr>
      <vt:lpstr>03</vt:lpstr>
      <vt:lpstr>Life Expectancy</vt:lpstr>
      <vt:lpstr>GDP Cap</vt:lpstr>
      <vt:lpstr>04</vt:lpstr>
      <vt:lpstr>Life Exp</vt:lpstr>
      <vt:lpstr>Life Exp</vt:lpstr>
      <vt:lpstr>Life Exp</vt:lpstr>
      <vt:lpstr>GDP Cap</vt:lpstr>
      <vt:lpstr>GDP Cap</vt:lpstr>
      <vt:lpstr>GDP Cap</vt:lpstr>
      <vt:lpstr>05</vt:lpstr>
      <vt:lpstr>PowerPoint Presentation</vt:lpstr>
      <vt:lpstr>PowerPoint Presentation</vt:lpstr>
      <vt:lpstr>GDP Cap</vt:lpstr>
      <vt:lpstr>Vineet S.  Poojary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Gapminder Dataset</dc:title>
  <dc:creator>Shailesh Poojary</dc:creator>
  <cp:lastModifiedBy>Vineet Poojary</cp:lastModifiedBy>
  <cp:revision>3</cp:revision>
  <dcterms:modified xsi:type="dcterms:W3CDTF">2024-05-24T14:03:15Z</dcterms:modified>
</cp:coreProperties>
</file>