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066" y="10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CBBC5-1999-47D4-9073-1A103653563D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E953D-1255-4923-A6A9-A9617FCC59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297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4E953D-1255-4923-A6A9-A9617FCC59B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219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66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1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1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91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75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2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28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8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96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2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6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-1640501"/>
            <a:ext cx="8669438" cy="5159205"/>
          </a:xfrm>
        </p:spPr>
        <p:txBody>
          <a:bodyPr>
            <a:normAutofit/>
          </a:bodyPr>
          <a:lstStyle/>
          <a:p>
            <a:r>
              <a:rPr sz="8800" b="1" dirty="0"/>
              <a:t>Digital Marketing Glossary</a:t>
            </a:r>
            <a:r>
              <a:rPr lang="en-IN" sz="8800" b="1" dirty="0"/>
              <a:t>              </a:t>
            </a:r>
            <a:r>
              <a:rPr sz="8800" b="1" dirty="0"/>
              <a:t> </a:t>
            </a:r>
            <a:r>
              <a:rPr sz="6000" dirty="0"/>
              <a:t>with Real-World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047703"/>
            <a:ext cx="8196032" cy="995422"/>
          </a:xfrm>
        </p:spPr>
        <p:txBody>
          <a:bodyPr>
            <a:normAutofit fontScale="25000" lnSpcReduction="20000"/>
          </a:bodyPr>
          <a:lstStyle/>
          <a:p>
            <a:r>
              <a:rPr lang="en-IN" sz="8000" dirty="0"/>
              <a:t>                    </a:t>
            </a:r>
            <a:r>
              <a:rPr sz="8000" b="1" dirty="0"/>
              <a:t>BBA Digital Mar</a:t>
            </a:r>
            <a:r>
              <a:rPr lang="en-IN" sz="8000" b="1" dirty="0"/>
              <a:t>KET</a:t>
            </a:r>
            <a:r>
              <a:rPr sz="8000" b="1" dirty="0" err="1"/>
              <a:t>i</a:t>
            </a:r>
            <a:r>
              <a:rPr lang="en-IN" sz="8000" b="1" dirty="0"/>
              <a:t>ng </a:t>
            </a:r>
            <a:r>
              <a:rPr sz="8000" b="1" dirty="0"/>
              <a:t>Internship</a:t>
            </a:r>
            <a:r>
              <a:rPr lang="en-IN" sz="8000" b="1" dirty="0"/>
              <a:t> </a:t>
            </a:r>
            <a:r>
              <a:rPr sz="8000" b="1" dirty="0"/>
              <a:t>Project</a:t>
            </a:r>
            <a:r>
              <a:rPr lang="en-IN" sz="8000" b="1" dirty="0"/>
              <a:t>  </a:t>
            </a:r>
          </a:p>
          <a:p>
            <a:r>
              <a:rPr lang="en-IN" sz="9600" b="1" dirty="0"/>
              <a:t>VINEET KUMAR PANDEY</a:t>
            </a:r>
          </a:p>
          <a:p>
            <a:r>
              <a:rPr lang="en-IN" sz="9600" b="1" dirty="0"/>
              <a:t>                      </a:t>
            </a:r>
          </a:p>
          <a:p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C7346-42F3-BC7F-9329-BE52C28991CA}"/>
              </a:ext>
            </a:extLst>
          </p:cNvPr>
          <p:cNvSpPr txBox="1"/>
          <p:nvPr/>
        </p:nvSpPr>
        <p:spPr>
          <a:xfrm>
            <a:off x="0" y="4877642"/>
            <a:ext cx="4271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IIT PATNA</a:t>
            </a:r>
          </a:p>
          <a:p>
            <a:r>
              <a:rPr lang="en-IN" dirty="0"/>
              <a:t>DOMAIN:-DIGITAL MARKETING</a:t>
            </a:r>
          </a:p>
          <a:p>
            <a:r>
              <a:rPr lang="en-IN" dirty="0"/>
              <a:t>ROLL NO:-2311RES79</a:t>
            </a:r>
          </a:p>
          <a:p>
            <a:r>
              <a:rPr lang="en-IN" dirty="0"/>
              <a:t>MAIL ID  :- VINEET_2311RES79@iitp.ac.in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Bounce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Percentage of visitors leaving without interaction.</a:t>
            </a:r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Blog with 70% bounce rate shows poor engagement.</a:t>
            </a:r>
          </a:p>
          <a:p>
            <a:pPr>
              <a:defRPr sz="1400"/>
            </a:pPr>
            <a:r>
              <a:rPr sz="2400" b="1" dirty="0"/>
              <a:t>Tool</a:t>
            </a:r>
            <a:r>
              <a:rPr sz="2400" dirty="0"/>
              <a:t>: Google Analytics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Keyword Density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Frequency of a keyword in content.</a:t>
            </a:r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Blog with 2% keyword density for 'best smartphones'.</a:t>
            </a:r>
          </a:p>
          <a:p>
            <a:pPr>
              <a:defRPr sz="1400"/>
            </a:pPr>
            <a:r>
              <a:rPr sz="2400" b="1" dirty="0"/>
              <a:t>Tool</a:t>
            </a:r>
            <a:r>
              <a:rPr sz="2400" dirty="0"/>
              <a:t>: Yoast SEO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How often content is displayed.</a:t>
            </a:r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Twitter ad shown 10,000 times = 10,000 impressions.</a:t>
            </a:r>
          </a:p>
          <a:p>
            <a:pPr>
              <a:defRPr sz="1400"/>
            </a:pPr>
            <a:r>
              <a:rPr sz="2400" b="1" dirty="0"/>
              <a:t>Tool</a:t>
            </a:r>
            <a:r>
              <a:rPr sz="2400" dirty="0"/>
              <a:t>: Twitter Analytics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Retargeting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Targeting ads to users who visited but didn’t convert.</a:t>
            </a:r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Myntra shows shoes ads to users who visited product page.</a:t>
            </a:r>
          </a:p>
          <a:p>
            <a:pPr>
              <a:defRPr sz="1400"/>
            </a:pPr>
            <a:r>
              <a:rPr sz="2400" b="1" dirty="0"/>
              <a:t>Tool</a:t>
            </a:r>
            <a:r>
              <a:rPr sz="2400" dirty="0"/>
              <a:t>: Google Display Network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Influencer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Using influencers to promote products.</a:t>
            </a:r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Tech influencer promotes OnePlus phone on Instagram.</a:t>
            </a:r>
          </a:p>
          <a:p>
            <a:pPr>
              <a:defRPr sz="1400"/>
            </a:pPr>
            <a:r>
              <a:rPr sz="2400" b="1" dirty="0"/>
              <a:t>Tool</a:t>
            </a:r>
            <a:r>
              <a:rPr sz="2400" dirty="0"/>
              <a:t>: Instagram, </a:t>
            </a:r>
            <a:r>
              <a:rPr sz="2400" dirty="0" err="1"/>
              <a:t>Upfluence</a:t>
            </a:r>
            <a:endParaRPr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Hashtag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Using hashtags to increase content reach.</a:t>
            </a:r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#TravelTuesday increases post visibility.</a:t>
            </a:r>
          </a:p>
          <a:p>
            <a:pPr>
              <a:defRPr sz="1400"/>
            </a:pPr>
            <a:r>
              <a:rPr sz="2400" b="1" dirty="0"/>
              <a:t>Tool</a:t>
            </a:r>
            <a:r>
              <a:rPr sz="2400" dirty="0"/>
              <a:t>: Instagram Analytics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Creating valuable content to attract users.</a:t>
            </a:r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HubSpot blogs generate leads via free guides.</a:t>
            </a:r>
          </a:p>
          <a:p>
            <a:pPr>
              <a:defRPr sz="1400"/>
            </a:pPr>
            <a:r>
              <a:rPr sz="2400" b="1" dirty="0"/>
              <a:t>Tool</a:t>
            </a:r>
            <a:r>
              <a:rPr sz="2400" dirty="0"/>
              <a:t>: WordPress, HubSpot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Funnel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Stages: Awareness → Consideration → Conversion → Loyalty.</a:t>
            </a:r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E-commerce ad brings awareness, retargeting leads to purchase.</a:t>
            </a:r>
          </a:p>
          <a:p>
            <a:pPr>
              <a:defRPr sz="1400"/>
            </a:pPr>
            <a:r>
              <a:rPr sz="2400" b="1" dirty="0"/>
              <a:t>Tool</a:t>
            </a:r>
            <a:r>
              <a:rPr sz="2400" dirty="0"/>
              <a:t>: Google Analytics, HubSpot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Using software to streamline marketing tasks.</a:t>
            </a:r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Automated email welcome series after signup.</a:t>
            </a:r>
          </a:p>
          <a:p>
            <a:pPr>
              <a:defRPr sz="1400"/>
            </a:pPr>
            <a:r>
              <a:rPr sz="2400" b="1" dirty="0"/>
              <a:t>Tool</a:t>
            </a:r>
            <a:r>
              <a:rPr sz="2400" dirty="0"/>
              <a:t>: Mailchimp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Landing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Dedicated page for a campaign.</a:t>
            </a:r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Flipkart Diwali Sale landing page.</a:t>
            </a:r>
          </a:p>
          <a:p>
            <a:pPr>
              <a:defRPr sz="1400"/>
            </a:pPr>
            <a:r>
              <a:rPr sz="2400" b="1" dirty="0"/>
              <a:t>Tool:</a:t>
            </a:r>
            <a:r>
              <a:rPr sz="2400" dirty="0"/>
              <a:t> </a:t>
            </a:r>
            <a:r>
              <a:rPr sz="2400" dirty="0" err="1"/>
              <a:t>Unbounce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SEO (Search Engine Optimization)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</a:t>
            </a:r>
            <a:r>
              <a:rPr lang="en-US" sz="2400" dirty="0"/>
              <a:t>The process of improving a website’s visibility on search engines like Google, so it ranks higher when people search for relevant keywords.</a:t>
            </a:r>
            <a:r>
              <a:rPr sz="2400" dirty="0"/>
              <a:t>.</a:t>
            </a:r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A bakery in Patna optimizes its site for 'Best Cake Shop in Patna'</a:t>
            </a:r>
            <a:r>
              <a:rPr lang="en-IN" sz="2400" dirty="0"/>
              <a:t> </a:t>
            </a:r>
            <a:r>
              <a:rPr lang="en-US" sz="2400" dirty="0"/>
              <a:t>and gets good backlinks, when someone searches that phrase on Google.</a:t>
            </a:r>
            <a:endParaRPr sz="2400" dirty="0"/>
          </a:p>
          <a:p>
            <a:pPr>
              <a:defRPr sz="1400"/>
            </a:pPr>
            <a:r>
              <a:rPr sz="2400" b="1" dirty="0"/>
              <a:t>Tool</a:t>
            </a:r>
            <a:r>
              <a:rPr sz="2400" dirty="0"/>
              <a:t>: Google Search Console, SEMrush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A/B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Comparing two versions to find best performer.</a:t>
            </a:r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Email subject A gets 10% open rate, B gets 15%.</a:t>
            </a:r>
          </a:p>
          <a:p>
            <a:pPr>
              <a:defRPr sz="1400"/>
            </a:pPr>
            <a:r>
              <a:rPr sz="2400" b="1" dirty="0"/>
              <a:t>Tool</a:t>
            </a:r>
            <a:r>
              <a:rPr sz="2400" dirty="0"/>
              <a:t>: Optimizely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Links from other websites to yours.</a:t>
            </a:r>
          </a:p>
          <a:p>
            <a:pPr>
              <a:defRPr sz="1400"/>
            </a:pPr>
            <a:r>
              <a:rPr sz="2400" b="1" dirty="0"/>
              <a:t>Ex</a:t>
            </a:r>
            <a:r>
              <a:rPr lang="en-IN" sz="2400" b="1" dirty="0"/>
              <a:t>a</a:t>
            </a:r>
            <a:r>
              <a:rPr sz="2400" b="1" dirty="0" err="1"/>
              <a:t>mpl</a:t>
            </a:r>
            <a:r>
              <a:rPr lang="en-IN" sz="2400" b="1" dirty="0"/>
              <a:t>e</a:t>
            </a:r>
            <a:r>
              <a:rPr lang="en-IN" sz="2400" dirty="0"/>
              <a:t>: </a:t>
            </a:r>
            <a:r>
              <a:rPr lang="en-US" sz="2400" dirty="0"/>
              <a:t>Suppose Times of India writes an article about “Top Colleges in India” and adds a link to IIT Patna’s official website. That link is a backlink for IIT Patna.</a:t>
            </a:r>
            <a:r>
              <a:rPr lang="en-IN" sz="2400" dirty="0"/>
              <a:t>                                                                                   </a:t>
            </a:r>
          </a:p>
          <a:p>
            <a:pPr>
              <a:defRPr sz="1400"/>
            </a:pPr>
            <a:r>
              <a:rPr sz="2400" b="1" dirty="0"/>
              <a:t>Tool</a:t>
            </a:r>
            <a:r>
              <a:rPr sz="2400" dirty="0"/>
              <a:t>: A</a:t>
            </a:r>
            <a:r>
              <a:rPr lang="en-IN" sz="2400" dirty="0"/>
              <a:t>h</a:t>
            </a:r>
            <a:r>
              <a:rPr sz="2400" dirty="0"/>
              <a:t>refs, SEMrush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Viral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Content that spreads rapidly online.</a:t>
            </a:r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Zomato witty memes going viral on Twitter.</a:t>
            </a:r>
          </a:p>
          <a:p>
            <a:pPr>
              <a:defRPr sz="1400"/>
            </a:pPr>
            <a:r>
              <a:rPr sz="2400" b="1" dirty="0"/>
              <a:t>Tool</a:t>
            </a:r>
            <a:r>
              <a:rPr sz="2400" dirty="0"/>
              <a:t>: Twitter, Instagram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UGC (User Generated Content)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Content created by customers.</a:t>
            </a:r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Starbucks reposts customer coffee photos.</a:t>
            </a:r>
          </a:p>
          <a:p>
            <a:pPr>
              <a:defRPr sz="1400"/>
            </a:pPr>
            <a:r>
              <a:rPr sz="2400" b="1" dirty="0"/>
              <a:t>Tool:</a:t>
            </a:r>
            <a:r>
              <a:rPr sz="2400" dirty="0"/>
              <a:t> Instagram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Lead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Capturing potential customer interest.</a:t>
            </a:r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Free eBook download after filling contact form.</a:t>
            </a:r>
          </a:p>
          <a:p>
            <a:pPr>
              <a:defRPr sz="1400"/>
            </a:pPr>
            <a:r>
              <a:rPr sz="2400" b="1" dirty="0"/>
              <a:t>Tool</a:t>
            </a:r>
            <a:r>
              <a:rPr sz="2400" dirty="0"/>
              <a:t>: HubSpot, Google Ads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CPA (Cost Per Acquisition)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Cost of acquiring a customer.</a:t>
            </a:r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Spend ₹20,000 on ads, gain 100 customers = ₹200 CPA.</a:t>
            </a:r>
          </a:p>
          <a:p>
            <a:pPr>
              <a:defRPr sz="1400"/>
            </a:pPr>
            <a:r>
              <a:rPr sz="2400" b="1" dirty="0"/>
              <a:t>Tool</a:t>
            </a:r>
            <a:r>
              <a:rPr sz="2400" dirty="0"/>
              <a:t>: Google Ads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06E364-D727-D782-D719-FAD08F682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510" y="3561026"/>
            <a:ext cx="4315074" cy="241644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Percentage of opened emails.</a:t>
            </a:r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2,000 sent emails, 500 opened = 25% open rate.</a:t>
            </a:r>
          </a:p>
          <a:p>
            <a:pPr>
              <a:defRPr sz="1400"/>
            </a:pPr>
            <a:r>
              <a:rPr sz="2400" b="1" dirty="0"/>
              <a:t>Tool</a:t>
            </a:r>
            <a:r>
              <a:rPr sz="2400" dirty="0"/>
              <a:t>: Mailchimp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63527"/>
            <a:ext cx="7543800" cy="1450757"/>
          </a:xfrm>
        </p:spPr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400" dirty="0"/>
              <a:t>✔ Digital marketing success depends on understanding these terms.</a:t>
            </a:r>
          </a:p>
          <a:p>
            <a:r>
              <a:rPr sz="2400" dirty="0"/>
              <a:t>✔ Businesses use these metrics daily to improve strategies.</a:t>
            </a:r>
          </a:p>
          <a:p>
            <a:r>
              <a:rPr sz="2400" dirty="0"/>
              <a:t>✔ A strong glossary helps beginners and professionals alike.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CPC (Cost Per Click)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</a:t>
            </a:r>
            <a:r>
              <a:rPr lang="en-US" sz="2400" dirty="0"/>
              <a:t>It is the amount an advertiser pays each time a user clicks on their ad. It’s a common pricing model in online advertising</a:t>
            </a:r>
            <a:r>
              <a:rPr sz="2400" dirty="0"/>
              <a:t>.</a:t>
            </a:r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Flipkart pays ₹5 per click on Google Ads for 'Best Smartphones'.</a:t>
            </a:r>
            <a:r>
              <a:rPr lang="en-US" sz="2400" dirty="0"/>
              <a:t> then every time someone clicks the ad, the company pays ₹5 — whether the person buys the shoes or not.</a:t>
            </a:r>
            <a:endParaRPr sz="2400" dirty="0"/>
          </a:p>
          <a:p>
            <a:pPr>
              <a:defRPr sz="1400"/>
            </a:pPr>
            <a:r>
              <a:rPr sz="2400" b="1" dirty="0"/>
              <a:t>Tool</a:t>
            </a:r>
            <a:r>
              <a:rPr sz="2400" dirty="0"/>
              <a:t>: Google Ads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CTR (Click Through Rate)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lang="en-IN" sz="2400" dirty="0"/>
              <a:t>: The percentage of people who click after seeing an ad. </a:t>
            </a:r>
            <a:r>
              <a:rPr lang="en-US" sz="2400" dirty="0"/>
              <a:t>It shows how effective the content is at driving engagement.</a:t>
            </a:r>
            <a:endParaRPr sz="2400" dirty="0"/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An Instagram ad gets 1,000 views and 50 clicks = 5% CTR.</a:t>
            </a:r>
          </a:p>
          <a:p>
            <a:pPr>
              <a:defRPr sz="1400"/>
            </a:pPr>
            <a:r>
              <a:rPr sz="2400" b="1" dirty="0"/>
              <a:t>Tool</a:t>
            </a:r>
            <a:r>
              <a:rPr sz="2400" dirty="0"/>
              <a:t>: Facebook Ads Manager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8A6C50-2294-A62D-4843-26729DFA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62" y="4472444"/>
            <a:ext cx="4047214" cy="150502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LTV (Customer Lifetime Value)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The total revenue expected from a customer over time.</a:t>
            </a:r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Netflix subscriber paying ₹499 monthly for 2 years.</a:t>
            </a:r>
            <a:r>
              <a:rPr lang="en-US" sz="2400" dirty="0"/>
              <a:t> the LTV = ₹499 × 24 = ₹11,976.</a:t>
            </a:r>
            <a:endParaRPr sz="2400" dirty="0"/>
          </a:p>
          <a:p>
            <a:pPr>
              <a:defRPr sz="1400"/>
            </a:pPr>
            <a:r>
              <a:rPr sz="2400" b="1" dirty="0"/>
              <a:t>Tool</a:t>
            </a:r>
            <a:r>
              <a:rPr sz="2400" dirty="0"/>
              <a:t>: HubSpot, Salesforce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ROI (Return on Investment)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</a:t>
            </a:r>
            <a:r>
              <a:rPr lang="en-US" sz="2400" dirty="0"/>
              <a:t>A financial metric that measures the profit or benefit gained from an investment compared to its cost. It is usually expressed as a percentage.</a:t>
            </a:r>
            <a:endParaRPr sz="2400" dirty="0"/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Spend ₹10,000 on ads, earn ₹50,000 in sales = 400% ROI.</a:t>
            </a:r>
          </a:p>
          <a:p>
            <a:pPr>
              <a:defRPr sz="1400"/>
            </a:pPr>
            <a:r>
              <a:rPr sz="2400" b="1" dirty="0"/>
              <a:t>Tool:</a:t>
            </a:r>
            <a:r>
              <a:rPr sz="2400" dirty="0"/>
              <a:t> Google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980EA-D34F-8540-5DB3-609C1888A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177" y="3990258"/>
            <a:ext cx="4211099" cy="22753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Engagement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</a:t>
            </a:r>
            <a:r>
              <a:rPr lang="en-US" sz="2400" dirty="0"/>
              <a:t>It is the percentage of people who interact with your content (likes, comments, shares, saves, clicks) compared to the total number of followers or viewers.</a:t>
            </a:r>
            <a:endParaRPr sz="2400" dirty="0"/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Post gets 200 likes, 50 comments, 20 shares from 1,000 followers.</a:t>
            </a:r>
          </a:p>
          <a:p>
            <a:pPr>
              <a:defRPr sz="1400"/>
            </a:pPr>
            <a:r>
              <a:rPr sz="2400" b="1" dirty="0"/>
              <a:t>Tool</a:t>
            </a:r>
            <a:r>
              <a:rPr sz="2400" dirty="0"/>
              <a:t>: Instagram Insights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Organic 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Number of unique users who saw content without paid promotion.</a:t>
            </a:r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Facebook post reaches 5,000 users without ads.</a:t>
            </a:r>
          </a:p>
          <a:p>
            <a:pPr>
              <a:defRPr sz="1400"/>
            </a:pPr>
            <a:r>
              <a:rPr sz="2400" b="1" dirty="0"/>
              <a:t>Tool</a:t>
            </a:r>
            <a:r>
              <a:rPr lang="en-IN" sz="2400" b="1" dirty="0"/>
              <a:t> :</a:t>
            </a:r>
            <a:r>
              <a:rPr sz="2400" dirty="0"/>
              <a:t>Facebook Insights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Conversion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400" b="1" dirty="0"/>
              <a:t>Definition</a:t>
            </a:r>
            <a:r>
              <a:rPr sz="2400" dirty="0"/>
              <a:t>: Percentage of users completing a desired action.</a:t>
            </a:r>
          </a:p>
          <a:p>
            <a:pPr>
              <a:defRPr sz="1400"/>
            </a:pPr>
            <a:r>
              <a:rPr sz="2400" b="1" dirty="0"/>
              <a:t>Example</a:t>
            </a:r>
            <a:r>
              <a:rPr sz="2400" dirty="0"/>
              <a:t>: Out of 1,000 visitors, 50 buy a product = 5% conversion.</a:t>
            </a:r>
          </a:p>
          <a:p>
            <a:pPr>
              <a:defRPr sz="1400"/>
            </a:pPr>
            <a:r>
              <a:rPr sz="2400" b="1" dirty="0"/>
              <a:t>Tool</a:t>
            </a:r>
            <a:r>
              <a:rPr sz="2400" dirty="0"/>
              <a:t>: Google Analytics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766831-5F57-73DE-CA82-42B669152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676754"/>
            <a:ext cx="4571999" cy="141687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</TotalTime>
  <Words>966</Words>
  <Application>Microsoft Office PowerPoint</Application>
  <PresentationFormat>On-screen Show (4:3)</PresentationFormat>
  <Paragraphs>139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Calibri</vt:lpstr>
      <vt:lpstr>Calibri Light</vt:lpstr>
      <vt:lpstr>Retrospect</vt:lpstr>
      <vt:lpstr>Digital Marketing Glossary               with Real-World Examples</vt:lpstr>
      <vt:lpstr>SEO (Search Engine Optimization)</vt:lpstr>
      <vt:lpstr>CPC (Cost Per Click)</vt:lpstr>
      <vt:lpstr>CTR (Click Through Rate)</vt:lpstr>
      <vt:lpstr>LTV (Customer Lifetime Value)</vt:lpstr>
      <vt:lpstr>ROI (Return on Investment)</vt:lpstr>
      <vt:lpstr>Engagement Rate</vt:lpstr>
      <vt:lpstr>Organic Reach</vt:lpstr>
      <vt:lpstr>Conversion Rate</vt:lpstr>
      <vt:lpstr>Bounce Rate</vt:lpstr>
      <vt:lpstr>Keyword Density</vt:lpstr>
      <vt:lpstr>Impressions</vt:lpstr>
      <vt:lpstr>Retargeting</vt:lpstr>
      <vt:lpstr>Influencer Marketing</vt:lpstr>
      <vt:lpstr>Hashtag Strategy</vt:lpstr>
      <vt:lpstr>Content Marketing</vt:lpstr>
      <vt:lpstr>Marketing Funnel</vt:lpstr>
      <vt:lpstr>Automation</vt:lpstr>
      <vt:lpstr>Landing Page</vt:lpstr>
      <vt:lpstr>A/B Testing</vt:lpstr>
      <vt:lpstr>Backlinks</vt:lpstr>
      <vt:lpstr>Viral Marketing</vt:lpstr>
      <vt:lpstr>UGC (User Generated Content)</vt:lpstr>
      <vt:lpstr>Lead Generation</vt:lpstr>
      <vt:lpstr>CPA (Cost Per Acquisition)</vt:lpstr>
      <vt:lpstr>Open Rate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VINEET KUMAR PANDEY</cp:lastModifiedBy>
  <cp:revision>3</cp:revision>
  <dcterms:created xsi:type="dcterms:W3CDTF">2013-01-27T09:14:16Z</dcterms:created>
  <dcterms:modified xsi:type="dcterms:W3CDTF">2025-08-19T09:07:57Z</dcterms:modified>
  <cp:category/>
</cp:coreProperties>
</file>