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828" y="-38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05155"/>
            <a:ext cx="577215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2403"/>
            <a:ext cx="6817995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4396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eeta0118/Credit_Card_Default_Prediction_Capstone_Project" TargetMode="External"/><Relationship Id="rId2" Type="http://schemas.openxmlformats.org/officeDocument/2006/relationships/hyperlink" Target="mailto:singhvineeta011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05155"/>
            <a:ext cx="39941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Capstone</a:t>
            </a:r>
            <a:r>
              <a:rPr spc="-45" dirty="0"/>
              <a:t> </a:t>
            </a:r>
            <a:r>
              <a:rPr spc="-5" dirty="0"/>
              <a:t>Project</a:t>
            </a:r>
            <a:r>
              <a:rPr spc="-60" dirty="0"/>
              <a:t> </a:t>
            </a:r>
            <a:r>
              <a:rPr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175" y="1190980"/>
            <a:ext cx="2448560" cy="6032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90"/>
              </a:spcBef>
            </a:pPr>
            <a:r>
              <a:rPr sz="1100" b="1" u="sng" dirty="0">
                <a:solidFill>
                  <a:srgbClr val="043760"/>
                </a:solidFill>
                <a:uFill>
                  <a:solidFill>
                    <a:srgbClr val="043760"/>
                  </a:solidFill>
                </a:uFill>
                <a:latin typeface="Calibri"/>
                <a:cs typeface="Calibri"/>
              </a:rPr>
              <a:t>Instructions:</a:t>
            </a:r>
            <a:endParaRPr sz="11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190"/>
              </a:spcBef>
              <a:buAutoNum type="romanLcParenR"/>
              <a:tabLst>
                <a:tab pos="118110" algn="l"/>
              </a:tabLst>
            </a:pP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Please</a:t>
            </a:r>
            <a:r>
              <a:rPr sz="1100" spc="-45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43760"/>
                </a:solidFill>
                <a:latin typeface="Calibri"/>
                <a:cs typeface="Calibri"/>
              </a:rPr>
              <a:t>fill</a:t>
            </a:r>
            <a:r>
              <a:rPr sz="1100" spc="-10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in</a:t>
            </a:r>
            <a:r>
              <a:rPr sz="1100" spc="-25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all</a:t>
            </a:r>
            <a:r>
              <a:rPr sz="1100" spc="-15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required</a:t>
            </a:r>
            <a:r>
              <a:rPr sz="1100" spc="-15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information.</a:t>
            </a:r>
            <a:endParaRPr sz="11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spcBef>
                <a:spcPts val="204"/>
              </a:spcBef>
              <a:buAutoNum type="romanLcParenR"/>
              <a:tabLst>
                <a:tab pos="149860" algn="l"/>
              </a:tabLst>
            </a:pP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Avoid</a:t>
            </a:r>
            <a:r>
              <a:rPr sz="1100" spc="-40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43760"/>
                </a:solidFill>
                <a:latin typeface="Calibri"/>
                <a:cs typeface="Calibri"/>
              </a:rPr>
              <a:t>grammatical</a:t>
            </a:r>
            <a:r>
              <a:rPr sz="1100" spc="-45" dirty="0">
                <a:solidFill>
                  <a:srgbClr val="04376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43760"/>
                </a:solidFill>
                <a:latin typeface="Calibri"/>
                <a:cs typeface="Calibri"/>
              </a:rPr>
              <a:t>errors.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90523"/>
              </p:ext>
            </p:extLst>
          </p:nvPr>
        </p:nvGraphicFramePr>
        <p:xfrm>
          <a:off x="838250" y="2022348"/>
          <a:ext cx="6132195" cy="82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Team Member’s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Name,</a:t>
                      </a:r>
                      <a:r>
                        <a:rPr sz="1100" b="1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b="1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 Contribution: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1828800" algn="l"/>
                        </a:tabLst>
                      </a:pPr>
                      <a:r>
                        <a:rPr sz="1150" b="1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150" b="1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:</a:t>
                      </a:r>
                      <a:r>
                        <a:rPr sz="1150" b="1" spc="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b="1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Vineeta</a:t>
                      </a:r>
                      <a:r>
                        <a:rPr sz="1150" b="1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b="1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Singh	Email: </a:t>
                      </a:r>
                      <a:r>
                        <a:rPr sz="1150" b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singhvineeta0118@gmail.com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50" b="1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r>
                        <a:rPr sz="1150" b="1" spc="-5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b="1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ct val="100000"/>
                        </a:lnSpc>
                        <a:spcBef>
                          <a:spcPts val="700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u="sng" spc="-4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Cleaning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0504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Dealing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null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duplicate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outliers</a:t>
                      </a:r>
                      <a:r>
                        <a:rPr sz="1100" spc="-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present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ct val="100000"/>
                        </a:lnSpc>
                        <a:spcBef>
                          <a:spcPts val="200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Exploratory</a:t>
                      </a:r>
                      <a:r>
                        <a:rPr sz="1100" u="sng" spc="-40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u="sng" spc="-3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marR="589915" lvl="1" indent="-229235">
                        <a:lnSpc>
                          <a:spcPts val="1550"/>
                        </a:lnSpc>
                        <a:spcBef>
                          <a:spcPts val="9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Plotting</a:t>
                      </a:r>
                      <a:r>
                        <a:rPr sz="1100" spc="-5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dependent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univariate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bivariate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100" spc="-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dependent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2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variables.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177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visualizing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correlation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dependent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variables.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1775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Visualizing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relationship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pair of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variables.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ct val="100000"/>
                        </a:lnSpc>
                        <a:spcBef>
                          <a:spcPts val="195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u="sng" spc="-30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Preprocessing</a:t>
                      </a:r>
                      <a:r>
                        <a:rPr sz="1100" u="sng" spc="-5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&amp;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100" u="sng" spc="-2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0504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and Dealing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2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multicollinearity</a:t>
                      </a:r>
                      <a:r>
                        <a:rPr sz="1100" spc="-4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present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dataset.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0504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Performing</a:t>
                      </a:r>
                      <a:r>
                        <a:rPr sz="1100" spc="-4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encoding</a:t>
                      </a:r>
                      <a:r>
                        <a:rPr sz="1100" spc="-4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categorical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0504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Scaling</a:t>
                      </a:r>
                      <a:r>
                        <a:rPr sz="1100" spc="-3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splitting</a:t>
                      </a:r>
                      <a:r>
                        <a:rPr sz="1100" spc="-5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train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spc="-2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sets.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ct val="100000"/>
                        </a:lnSpc>
                        <a:spcBef>
                          <a:spcPts val="200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u="sng" spc="-4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30504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Fitting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optimizing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them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via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cross-validation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lvl="1" indent="-229235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predictions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spc="-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train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052830" lvl="2" indent="-230504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04375F"/>
                        </a:buClr>
                        <a:buAutoNum type="arabicPeriod"/>
                        <a:tabLst>
                          <a:tab pos="1053465" algn="l"/>
                        </a:tabLst>
                      </a:pP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spc="-5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Regression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052830" lvl="2" indent="-230504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04375F"/>
                        </a:buClr>
                        <a:buAutoNum type="arabicPeriod"/>
                        <a:tabLst>
                          <a:tab pos="1053465" algn="l"/>
                        </a:tabLst>
                      </a:pP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spc="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3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orest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052830" lvl="2" indent="-230504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04375F"/>
                        </a:buClr>
                        <a:buAutoNum type="arabicPeriod"/>
                        <a:tabLst>
                          <a:tab pos="1053465" algn="l"/>
                        </a:tabLst>
                      </a:pP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Nearest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Neighbor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052830" lvl="2" indent="-230504">
                        <a:lnSpc>
                          <a:spcPct val="100000"/>
                        </a:lnSpc>
                        <a:spcBef>
                          <a:spcPts val="195"/>
                        </a:spcBef>
                        <a:buAutoNum type="arabicPeriod"/>
                        <a:tabLst>
                          <a:tab pos="10534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Vector</a:t>
                      </a:r>
                      <a:r>
                        <a:rPr sz="1100" spc="-5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ct val="100000"/>
                        </a:lnSpc>
                        <a:spcBef>
                          <a:spcPts val="204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dirty="0">
                          <a:solidFill>
                            <a:srgbClr val="21405F"/>
                          </a:solidFill>
                          <a:uFill>
                            <a:solidFill>
                              <a:srgbClr val="21405F"/>
                            </a:solidFill>
                          </a:u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u="sng" spc="-40" dirty="0">
                          <a:solidFill>
                            <a:srgbClr val="21405F"/>
                          </a:solidFill>
                          <a:uFill>
                            <a:solidFill>
                              <a:srgbClr val="2140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21405F"/>
                          </a:solidFill>
                          <a:uFill>
                            <a:solidFill>
                              <a:srgbClr val="21405F"/>
                            </a:solidFill>
                          </a:uFill>
                          <a:latin typeface="Calibri"/>
                          <a:cs typeface="Calibri"/>
                        </a:rPr>
                        <a:t>Visualization</a:t>
                      </a:r>
                      <a:r>
                        <a:rPr sz="1100" spc="-5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marR="147320" lvl="1" indent="-229235">
                        <a:lnSpc>
                          <a:spcPts val="1540"/>
                        </a:lnSpc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kinds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charts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pie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chart,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bar chart,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heatmap,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pair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plot,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countplot,</a:t>
                      </a:r>
                      <a:r>
                        <a:rPr sz="1100" spc="-4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boxplot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etc </a:t>
                      </a:r>
                      <a:r>
                        <a:rPr sz="1100" spc="-2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sz="1100" spc="-2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visualize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data and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understand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correlation,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trends and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relationship</a:t>
                      </a:r>
                      <a:r>
                        <a:rPr sz="1100" spc="-3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amongst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variables.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ts val="1315"/>
                        </a:lnSpc>
                        <a:spcBef>
                          <a:spcPts val="300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u="sng" spc="-4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u="sng" spc="-2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comparison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marR="454659" lvl="1" indent="-229235">
                        <a:lnSpc>
                          <a:spcPts val="1340"/>
                        </a:lnSpc>
                        <a:spcBef>
                          <a:spcPts val="25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Comparison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evaluation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like </a:t>
                      </a:r>
                      <a:r>
                        <a:rPr sz="1100" spc="-2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Accuracy,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Precision,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Recall,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F1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score,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ROC-AUC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score,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100" spc="-5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report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283210" indent="-146685">
                        <a:lnSpc>
                          <a:spcPts val="1315"/>
                        </a:lnSpc>
                        <a:spcBef>
                          <a:spcPts val="100"/>
                        </a:spcBef>
                        <a:buAutoNum type="arabicParenR"/>
                        <a:tabLst>
                          <a:tab pos="283845" algn="l"/>
                        </a:tabLst>
                      </a:pP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n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cl</a:t>
                      </a:r>
                      <a:r>
                        <a:rPr sz="1100" u="sng" spc="-5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usi</a:t>
                      </a:r>
                      <a:r>
                        <a:rPr sz="1100" u="sng" spc="-10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u="sng" dirty="0">
                          <a:solidFill>
                            <a:srgbClr val="04375F"/>
                          </a:solidFill>
                          <a:uFill>
                            <a:solidFill>
                              <a:srgbClr val="04375F"/>
                            </a:solidFill>
                          </a:uFill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595630" marR="522605" lvl="1" indent="-229235">
                        <a:lnSpc>
                          <a:spcPts val="1340"/>
                        </a:lnSpc>
                        <a:spcBef>
                          <a:spcPts val="25"/>
                        </a:spcBef>
                        <a:buChar char="∙"/>
                        <a:tabLst>
                          <a:tab pos="595630" algn="l"/>
                          <a:tab pos="596265" algn="l"/>
                        </a:tabLst>
                      </a:pP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Drawing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r>
                        <a:rPr sz="1100" spc="-3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predictions</a:t>
                      </a:r>
                      <a:r>
                        <a:rPr sz="1100" spc="-4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our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predictive </a:t>
                      </a:r>
                      <a:r>
                        <a:rPr sz="1100" spc="-23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unseen</a:t>
                      </a:r>
                      <a:r>
                        <a:rPr sz="1100" spc="-15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(test)</a:t>
                      </a:r>
                      <a:r>
                        <a:rPr sz="1100" spc="-2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5F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Please</a:t>
                      </a:r>
                      <a:r>
                        <a:rPr sz="1100" b="1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paste</a:t>
                      </a:r>
                      <a:r>
                        <a:rPr sz="1100" b="1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100" b="1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Repo</a:t>
                      </a:r>
                      <a:r>
                        <a:rPr sz="1100" b="1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link.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21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u="sng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100" u="sng" spc="5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:-</a:t>
                      </a:r>
                      <a:r>
                        <a:rPr lang="en-IN" sz="11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https://github.com/vineeta0118/Credit_Card_Default_Prediction_Capstone_Project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8250" y="539242"/>
          <a:ext cx="6151245" cy="975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111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Please</a:t>
                      </a:r>
                      <a:r>
                        <a:rPr sz="1100" b="1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short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100" b="1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Capstone project</a:t>
                      </a:r>
                      <a:r>
                        <a:rPr sz="1100" b="1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100" b="1" spc="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components.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Describe</a:t>
                      </a:r>
                      <a:r>
                        <a:rPr sz="1100" b="1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100" b="1" spc="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statement,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your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1100" b="1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conclusions.</a:t>
                      </a:r>
                      <a:r>
                        <a:rPr sz="1100" b="1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(200-400</a:t>
                      </a:r>
                      <a:r>
                        <a:rPr sz="1100" b="1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words)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6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b="1" u="sng" spc="-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100" b="1" u="sng" spc="-30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sng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b="1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 marR="123189">
                        <a:lnSpc>
                          <a:spcPct val="1012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Today’s world is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interconnected.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With the rise of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technological advancements,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every sector has made 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improvements.</a:t>
                      </a:r>
                      <a:r>
                        <a:rPr sz="1100" spc="-5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sector,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advancement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come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card.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purchase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now and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pay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later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strategy enabling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tool has been a boon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 banks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as they have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found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another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method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clients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ts val="13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 marR="102870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advancement.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challenge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find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right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people to issue these cards to and keep it out of others’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hands. The thing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 whenever a 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card,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effectively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borrowing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money.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however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 marR="125095">
                        <a:lnSpc>
                          <a:spcPts val="134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pay the amount and interest on it.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So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 recovery of that amount is what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poses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 challenge.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So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banks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careful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deciding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who they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 to.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 marR="186690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come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with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optimal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filter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applicants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sure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they avoid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potential defaulters lest their money will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hard to recover.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 achieved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learning the 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characteristics</a:t>
                      </a:r>
                      <a:r>
                        <a:rPr sz="1100" spc="-5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behavior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defaulters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looking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past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 marR="150495">
                        <a:lnSpc>
                          <a:spcPct val="102299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 project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 aimed at predicting the case of customers' default payments in Taiwan. From the 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perspective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predictive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estimated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valuable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credible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credible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clients.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 marR="214629">
                        <a:lnSpc>
                          <a:spcPct val="100899"/>
                        </a:lnSpc>
                      </a:pPr>
                      <a:r>
                        <a:rPr sz="1100" u="sng" spc="-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u="sng" spc="-1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fit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 machine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past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 try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closing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spc="-229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unseen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learned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during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training.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 marR="464184">
                        <a:lnSpc>
                          <a:spcPct val="1018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way,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learn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trends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present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during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use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-5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during prediction.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 marR="257810">
                        <a:lnSpc>
                          <a:spcPts val="163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apply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3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100" spc="-4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spc="-4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Regression,</a:t>
                      </a:r>
                      <a:r>
                        <a:rPr sz="1100" spc="-3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Forest,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K </a:t>
                      </a:r>
                      <a:r>
                        <a:rPr sz="1100" spc="-229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Nearest</a:t>
                      </a:r>
                      <a:r>
                        <a:rPr sz="1100" spc="-1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Neighbor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Support</a:t>
                      </a:r>
                      <a:r>
                        <a:rPr sz="1100" spc="-3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Vector</a:t>
                      </a:r>
                      <a:r>
                        <a:rPr sz="1100" spc="-25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405F"/>
                          </a:solidFill>
                          <a:latin typeface="Calibri"/>
                          <a:cs typeface="Calibri"/>
                        </a:rPr>
                        <a:t>classifier.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100" b="1" u="sng" spc="-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Conclusions</a:t>
                      </a:r>
                      <a:r>
                        <a:rPr sz="1100" b="1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:-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Female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higher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defaults.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spcBef>
                          <a:spcPts val="204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1100" spc="-5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highly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educated.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spcBef>
                          <a:spcPts val="19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goes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down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in age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old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marR="281305">
                        <a:lnSpc>
                          <a:spcPct val="116399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consumption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use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cards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purchases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usually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younger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family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members.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marR="264795" indent="-229235">
                        <a:lnSpc>
                          <a:spcPct val="140900"/>
                        </a:lnSpc>
                        <a:spcBef>
                          <a:spcPts val="25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Regression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classifier,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67.7%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ROC_AUC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 </a:t>
                      </a:r>
                      <a:r>
                        <a:rPr sz="1100" spc="-229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0.663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marR="453390" indent="-229235">
                        <a:lnSpc>
                          <a:spcPct val="140000"/>
                        </a:lnSpc>
                        <a:spcBef>
                          <a:spcPts val="1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Forest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Classifier,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around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87.6%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ROC_AUC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r>
                        <a:rPr sz="1100" spc="2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0.837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spcBef>
                          <a:spcPts val="36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K-Neighbor Classifier,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 accuracy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85.69%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ROC_AUC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0.858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marR="888365" indent="-229235">
                        <a:lnSpc>
                          <a:spcPts val="1850"/>
                        </a:lnSpc>
                        <a:spcBef>
                          <a:spcPts val="9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Vector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Classifier,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we can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76.66%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ROC_AUC</a:t>
                      </a:r>
                      <a:r>
                        <a:rPr sz="1100" spc="2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0.723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spcBef>
                          <a:spcPts val="209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Forest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performs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among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models.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30504">
                        <a:lnSpc>
                          <a:spcPct val="100000"/>
                        </a:lnSpc>
                        <a:spcBef>
                          <a:spcPts val="204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Regression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giving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r>
                        <a:rPr sz="1100" spc="-4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SzPct val="90909"/>
                        <a:buChar char="∙"/>
                        <a:tabLst>
                          <a:tab pos="527050" algn="l"/>
                          <a:tab pos="527685" algn="l"/>
                        </a:tabLst>
                      </a:pP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100" spc="-3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Forest,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K-Neighbor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Support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Vector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27050" marR="434340">
                        <a:lnSpc>
                          <a:spcPct val="116799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 really well on Precision, Recall, ROC_AUC and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F1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 with K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NEAREST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24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FOREST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performers</a:t>
                      </a:r>
                      <a:r>
                        <a:rPr sz="1100" spc="-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-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100" spc="-1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nearly </a:t>
                      </a:r>
                      <a:r>
                        <a:rPr sz="1100" spc="-23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every</a:t>
                      </a:r>
                      <a:r>
                        <a:rPr sz="1100" spc="-15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43760"/>
                          </a:solidFill>
                          <a:latin typeface="Calibri"/>
                          <a:cs typeface="Calibri"/>
                        </a:rPr>
                        <a:t>metric.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803525">
                        <a:lnSpc>
                          <a:spcPts val="1275"/>
                        </a:lnSpc>
                        <a:spcBef>
                          <a:spcPts val="300"/>
                        </a:spcBef>
                      </a:pPr>
                      <a:r>
                        <a:rPr sz="1100" b="1" u="sng" spc="-5" dirty="0">
                          <a:solidFill>
                            <a:srgbClr val="043760"/>
                          </a:solidFill>
                          <a:uFill>
                            <a:solidFill>
                              <a:srgbClr val="043760"/>
                            </a:solidFill>
                          </a:uFill>
                          <a:latin typeface="Calibri"/>
                          <a:cs typeface="Calibri"/>
                        </a:rPr>
                        <a:t>……………..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906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Capstone Project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Submission</dc:title>
  <dc:creator>HP</dc:creator>
  <cp:lastModifiedBy>Vineeta Singh</cp:lastModifiedBy>
  <cp:revision>2</cp:revision>
  <dcterms:created xsi:type="dcterms:W3CDTF">2022-12-30T06:36:31Z</dcterms:created>
  <dcterms:modified xsi:type="dcterms:W3CDTF">2022-12-30T07:27:15Z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2022-12-30T00:00:00Z</vt:filetime>
  </property>
</Properties>
</file>