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76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blicks.com/blog/benefits-of-customer-segmentation-e-commerce/" TargetMode="External"/><Relationship Id="rId3" Type="http://schemas.openxmlformats.org/officeDocument/2006/relationships/hyperlink" Target="https://www.shopify.in/encyclopedia/customer-segmentation" TargetMode="External"/><Relationship Id="rId7" Type="http://schemas.openxmlformats.org/officeDocument/2006/relationships/hyperlink" Target="https://hbr.org/2014/07/what-you-need-to-know-about-segmentation/" TargetMode="External"/><Relationship Id="rId2" Type="http://schemas.openxmlformats.org/officeDocument/2006/relationships/hyperlink" Target="https://towardsdatascience.com/customer-segmentation-in-online-retail-1fc707a6f9e6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Market_segmentation/" TargetMode="External"/><Relationship Id="rId5" Type="http://schemas.openxmlformats.org/officeDocument/2006/relationships/hyperlink" Target="https://www.business2community.com/customer-experience/4-types-of-customer-segmentation-all-marketers-should-know-02120397/" TargetMode="External"/><Relationship Id="rId4" Type="http://schemas.openxmlformats.org/officeDocument/2006/relationships/hyperlink" Target="https://www.intercom.com/blog/customer-segmentation/" TargetMode="External"/><Relationship Id="rId9" Type="http://schemas.openxmlformats.org/officeDocument/2006/relationships/hyperlink" Target="https://looker.com/blog/creating-actionable-customer-segmentation-model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1129" y="967740"/>
            <a:ext cx="5641340" cy="117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1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000" b="1" u="heavy" spc="-5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Title:</a:t>
            </a:r>
            <a:r>
              <a:rPr sz="2000" b="1" u="heavy" spc="-2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Online</a:t>
            </a:r>
            <a:r>
              <a:rPr sz="2000" b="1" u="heavy" spc="-2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Retail</a:t>
            </a:r>
            <a:r>
              <a:rPr sz="2000" b="1" u="heavy" spc="-1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Customer</a:t>
            </a:r>
            <a:r>
              <a:rPr sz="2000" b="1" u="heavy" spc="-5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Segmentation</a:t>
            </a:r>
            <a:endParaRPr sz="2000" dirty="0">
              <a:latin typeface="Times New Roman"/>
              <a:cs typeface="Times New Roman"/>
            </a:endParaRPr>
          </a:p>
          <a:p>
            <a:pPr marL="1376680">
              <a:lnSpc>
                <a:spcPct val="100000"/>
              </a:lnSpc>
              <a:spcBef>
                <a:spcPts val="994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                       (Vineeta Singh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2185035" marR="1710689" indent="51435">
              <a:lnSpc>
                <a:spcPts val="1650"/>
              </a:lnSpc>
              <a:spcBef>
                <a:spcPts val="650"/>
              </a:spcBef>
            </a:pPr>
            <a:r>
              <a:rPr sz="1400" b="1" spc="-5" dirty="0">
                <a:latin typeface="Times New Roman"/>
                <a:cs typeface="Times New Roman"/>
              </a:rPr>
              <a:t>Data science trainees,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AlmaBetter,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Bangalore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337181"/>
            <a:ext cx="2767330" cy="3376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Abstract: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599"/>
              </a:lnSpc>
              <a:spcBef>
                <a:spcPts val="765"/>
              </a:spcBef>
            </a:pP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This project aims to identify major customer </a:t>
            </a:r>
            <a:r>
              <a:rPr sz="1200" spc="-2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segments</a:t>
            </a:r>
            <a:r>
              <a:rPr sz="12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2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transnational</a:t>
            </a:r>
            <a:r>
              <a:rPr sz="12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(extending</a:t>
            </a:r>
            <a:r>
              <a:rPr sz="12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or </a:t>
            </a:r>
            <a:r>
              <a:rPr sz="1200" spc="-2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going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beyond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national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boundaries 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transnational corporations.) data set which 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contains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all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transactions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occurring 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between</a:t>
            </a:r>
            <a:r>
              <a:rPr sz="12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01/12/2010</a:t>
            </a:r>
            <a:r>
              <a:rPr sz="12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09/12/2011</a:t>
            </a:r>
            <a:r>
              <a:rPr sz="1200" spc="2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2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1200" spc="-2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UK-based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registered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non-store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online </a:t>
            </a:r>
            <a:r>
              <a:rPr sz="1200" spc="-2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retail.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company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mainly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sells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unique 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all-occasion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gifts.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Many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customers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200" spc="-2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company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wholesalers.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4599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Ecommerce customer segmentation divides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clients into smaller groups who share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 interest, making it easier to come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offers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 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898133"/>
            <a:ext cx="276669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Personalized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relevant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appropriately to their activities. It all starts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recognizing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customers' variances in </a:t>
            </a:r>
            <a:r>
              <a:rPr sz="1200" spc="-10" dirty="0">
                <a:latin typeface="Times New Roman"/>
                <a:cs typeface="Times New Roman"/>
              </a:rPr>
              <a:t>behavior, </a:t>
            </a:r>
            <a:r>
              <a:rPr sz="1200" dirty="0">
                <a:latin typeface="Times New Roman"/>
                <a:cs typeface="Times New Roman"/>
              </a:rPr>
              <a:t>rather than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7364983"/>
            <a:ext cx="2766060" cy="10731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b="1" i="1" dirty="0">
                <a:latin typeface="Times New Roman"/>
                <a:cs typeface="Times New Roman"/>
              </a:rPr>
              <a:t>Keywords: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599"/>
              </a:lnSpc>
            </a:pPr>
            <a:r>
              <a:rPr sz="1200" b="1" i="1" dirty="0">
                <a:latin typeface="Times New Roman"/>
                <a:cs typeface="Times New Roman"/>
              </a:rPr>
              <a:t>Exploratory Data Analysis, Creating RFM 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model,</a:t>
            </a:r>
            <a:r>
              <a:rPr sz="1200" b="1" i="1" spc="4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model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building: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K-Means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clustering </a:t>
            </a:r>
            <a:r>
              <a:rPr sz="1200" b="1" i="1" spc="-29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with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different</a:t>
            </a:r>
            <a:r>
              <a:rPr sz="1200" b="1" i="1" dirty="0">
                <a:latin typeface="Times New Roman"/>
                <a:cs typeface="Times New Roman"/>
              </a:rPr>
              <a:t> methods,</a:t>
            </a:r>
            <a:r>
              <a:rPr sz="1200" b="1" i="1" spc="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DBSCAN, </a:t>
            </a:r>
            <a:r>
              <a:rPr sz="1200" b="1" i="1" spc="-28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hierarchical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clustering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(Dendrogram).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100" y="2598546"/>
            <a:ext cx="2768600" cy="302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1.</a:t>
            </a:r>
            <a:r>
              <a:rPr sz="16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Problem</a:t>
            </a: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Statement</a:t>
            </a:r>
            <a:endParaRPr sz="16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3700"/>
              </a:lnSpc>
              <a:spcBef>
                <a:spcPts val="695"/>
              </a:spcBef>
            </a:pP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sub-groups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shared features.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3999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on-site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advertising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off-site,</a:t>
            </a:r>
            <a:r>
              <a:rPr sz="1200" dirty="0">
                <a:latin typeface="Times New Roman"/>
                <a:cs typeface="Times New Roman"/>
              </a:rPr>
              <a:t> segmentation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happens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targeting.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1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Because you need to build triggers so that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advertisements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arrive,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targeting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arrive.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100" y="5798946"/>
            <a:ext cx="258318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latin typeface="Times New Roman"/>
                <a:cs typeface="Times New Roman"/>
              </a:rPr>
              <a:t>Benefits of Customer 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Segmentation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e-Commerce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100" y="6467728"/>
            <a:ext cx="2762885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Times New Roman"/>
                <a:cs typeface="Times New Roman"/>
              </a:rPr>
              <a:t>Higher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conversion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rates: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 are relevant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customers'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inclined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100" y="7372604"/>
            <a:ext cx="2766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6460" algn="l"/>
                <a:tab pos="1561465" algn="l"/>
                <a:tab pos="2042795" algn="l"/>
              </a:tabLst>
            </a:pPr>
            <a:r>
              <a:rPr sz="1200" b="1" dirty="0">
                <a:latin typeface="Times New Roman"/>
                <a:cs typeface="Times New Roman"/>
              </a:rPr>
              <a:t>Long-term	</a:t>
            </a:r>
            <a:r>
              <a:rPr sz="1200" b="1" spc="-2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evenue	f</a:t>
            </a:r>
            <a:r>
              <a:rPr sz="1200" b="1" spc="-2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om	customers: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100" y="7553579"/>
            <a:ext cx="276669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  <a:tabLst>
                <a:tab pos="272415" algn="l"/>
                <a:tab pos="744855" algn="l"/>
                <a:tab pos="1004569" algn="l"/>
                <a:tab pos="1612265" algn="l"/>
              </a:tabLst>
            </a:pP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lifetime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	much	as	feasible	by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100" y="7915529"/>
            <a:ext cx="2767965" cy="11131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long-term success. Getting new customers 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 expensive than keeping the ones you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already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Value </a:t>
            </a:r>
            <a:r>
              <a:rPr sz="1200" spc="-25" dirty="0">
                <a:latin typeface="Times New Roman"/>
                <a:cs typeface="Times New Roman"/>
              </a:rPr>
              <a:t> (CLV)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suitable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retention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962529"/>
            <a:ext cx="2764155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According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875913"/>
            <a:ext cx="25844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Times New Roman"/>
                <a:cs typeface="Times New Roman"/>
              </a:rPr>
              <a:t>Using the </a:t>
            </a:r>
            <a:r>
              <a:rPr sz="1400" b="1" spc="-10" dirty="0">
                <a:latin typeface="Times New Roman"/>
                <a:cs typeface="Times New Roman"/>
              </a:rPr>
              <a:t>Dendrogram </a:t>
            </a:r>
            <a:r>
              <a:rPr sz="1400" b="1" spc="-5" dirty="0">
                <a:latin typeface="Times New Roman"/>
                <a:cs typeface="Times New Roman"/>
              </a:rPr>
              <a:t>to find the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optimal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number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clusters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562979"/>
            <a:ext cx="2768600" cy="9321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 of clusters will be the number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vertical lines which are being intersected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the line drawn using the threshold 90. By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 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7838313"/>
            <a:ext cx="21564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Times New Roman"/>
                <a:cs typeface="Times New Roman"/>
              </a:rPr>
              <a:t>Visualizing </a:t>
            </a:r>
            <a:r>
              <a:rPr sz="1400" b="1" spc="-5" dirty="0">
                <a:latin typeface="Times New Roman"/>
                <a:cs typeface="Times New Roman"/>
              </a:rPr>
              <a:t>the clusters (two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dimensions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only)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100" y="2810129"/>
            <a:ext cx="2767330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By applying a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clustering algorithm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our dataset. </a:t>
            </a:r>
            <a:r>
              <a:rPr sz="1200" spc="-50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get the optimal number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 </a:t>
            </a: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visualize 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100" y="3904488"/>
            <a:ext cx="276733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  <a:tabLst>
                <a:tab pos="882015" algn="l"/>
                <a:tab pos="1780539" algn="l"/>
                <a:tab pos="208724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Applyin</a:t>
            </a:r>
            <a:r>
              <a:rPr sz="1400" b="1" dirty="0">
                <a:latin typeface="Times New Roman"/>
                <a:cs typeface="Times New Roman"/>
              </a:rPr>
              <a:t>g	</a:t>
            </a:r>
            <a:r>
              <a:rPr sz="1400" b="1" spc="-5" dirty="0">
                <a:latin typeface="Times New Roman"/>
                <a:cs typeface="Times New Roman"/>
              </a:rPr>
              <a:t>DBSCA</a:t>
            </a:r>
            <a:r>
              <a:rPr sz="1400" b="1" dirty="0">
                <a:latin typeface="Times New Roman"/>
                <a:cs typeface="Times New Roman"/>
              </a:rPr>
              <a:t>N	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	</a:t>
            </a:r>
            <a:r>
              <a:rPr sz="1400" b="1" spc="-5" dirty="0">
                <a:latin typeface="Times New Roman"/>
                <a:cs typeface="Times New Roman"/>
              </a:rPr>
              <a:t>Recenc</a:t>
            </a:r>
            <a:r>
              <a:rPr sz="1400" b="1" spc="-80" dirty="0">
                <a:latin typeface="Times New Roman"/>
                <a:cs typeface="Times New Roman"/>
              </a:rPr>
              <a:t>y</a:t>
            </a:r>
            <a:r>
              <a:rPr sz="1400" b="1" dirty="0">
                <a:latin typeface="Times New Roman"/>
                <a:cs typeface="Times New Roman"/>
              </a:rPr>
              <a:t>,  </a:t>
            </a:r>
            <a:r>
              <a:rPr sz="1400" b="1" spc="-15" dirty="0">
                <a:latin typeface="Times New Roman"/>
                <a:cs typeface="Times New Roman"/>
              </a:rPr>
              <a:t>Frequency,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Monetary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100" y="6286753"/>
            <a:ext cx="2766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100" y="6467728"/>
            <a:ext cx="276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715" algn="l"/>
                <a:tab pos="853440" algn="l"/>
                <a:tab pos="1421765" algn="l"/>
                <a:tab pos="1888489" algn="l"/>
                <a:tab pos="2202815" algn="l"/>
              </a:tabLst>
            </a:pPr>
            <a:r>
              <a:rPr sz="1200" dirty="0">
                <a:latin typeface="Times New Roman"/>
                <a:cs typeface="Times New Roman"/>
              </a:rPr>
              <a:t>when	we	cluster	them	by	Recenc</a:t>
            </a:r>
            <a:r>
              <a:rPr sz="1200" spc="-8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100" y="6648704"/>
            <a:ext cx="1614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Frequency,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Monetary.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100" y="6924929"/>
            <a:ext cx="276225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2100" y="7656321"/>
            <a:ext cx="1086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7.</a:t>
            </a:r>
            <a:r>
              <a:rPr sz="1600" b="1" spc="-7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Summary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360" y="989005"/>
            <a:ext cx="2657741" cy="179914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429125"/>
            <a:ext cx="2743200" cy="171817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2150" y="954229"/>
            <a:ext cx="2705849" cy="170809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8000" y="4478456"/>
            <a:ext cx="2718299" cy="163977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51102" y="8006863"/>
            <a:ext cx="2697192" cy="10360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8934"/>
            <a:ext cx="276733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By applying a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clustering algorithm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our dataset. we get the optimal number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equal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95431"/>
            <a:ext cx="2767330" cy="179958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b="1" spc="-5" dirty="0">
                <a:latin typeface="Times New Roman"/>
                <a:cs typeface="Times New Roman"/>
              </a:rPr>
              <a:t>8.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420"/>
              </a:lnSpc>
              <a:spcBef>
                <a:spcPts val="335"/>
              </a:spcBef>
            </a:pP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duplicate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getting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 ready for exploratory data analysis.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we did some feature engineering, we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extracted the </a:t>
            </a:r>
            <a:r>
              <a:rPr sz="1200" spc="-10" dirty="0">
                <a:latin typeface="Times New Roman"/>
                <a:cs typeface="Times New Roman"/>
              </a:rPr>
              <a:t>DateTime </a:t>
            </a:r>
            <a:r>
              <a:rPr sz="1200" dirty="0">
                <a:latin typeface="Times New Roman"/>
                <a:cs typeface="Times New Roman"/>
              </a:rPr>
              <a:t>column for getting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more useful columns. </a:t>
            </a:r>
            <a:r>
              <a:rPr sz="1200" spc="-50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also created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Total </a:t>
            </a:r>
            <a:r>
              <a:rPr sz="1200" dirty="0">
                <a:latin typeface="Times New Roman"/>
                <a:cs typeface="Times New Roman"/>
              </a:rPr>
              <a:t>amount as a new variable. Thus we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667378"/>
            <a:ext cx="276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195" algn="l"/>
                <a:tab pos="1024890" algn="l"/>
                <a:tab pos="1556385" algn="l"/>
                <a:tab pos="2146300" algn="l"/>
              </a:tabLst>
            </a:pPr>
            <a:r>
              <a:rPr sz="1200" dirty="0">
                <a:latin typeface="Times New Roman"/>
                <a:cs typeface="Times New Roman"/>
              </a:rPr>
              <a:t>created	an	RFM	model	(Recenc</a:t>
            </a:r>
            <a:r>
              <a:rPr sz="1200" spc="-8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848353"/>
            <a:ext cx="2764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Frequency,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Monetary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value).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029328"/>
            <a:ext cx="2767965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transformation of R, </a:t>
            </a:r>
            <a:r>
              <a:rPr sz="1200" spc="-50" dirty="0">
                <a:latin typeface="Times New Roman"/>
                <a:cs typeface="Times New Roman"/>
              </a:rPr>
              <a:t>F, </a:t>
            </a:r>
            <a:r>
              <a:rPr sz="1200" dirty="0">
                <a:latin typeface="Times New Roman"/>
                <a:cs typeface="Times New Roman"/>
              </a:rPr>
              <a:t>M for better results.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model-building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K-Means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753228"/>
            <a:ext cx="275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1360" algn="l"/>
                <a:tab pos="1548765" algn="l"/>
                <a:tab pos="2105025" algn="l"/>
                <a:tab pos="2466975" algn="l"/>
              </a:tabLst>
            </a:pPr>
            <a:r>
              <a:rPr sz="1200" dirty="0">
                <a:latin typeface="Times New Roman"/>
                <a:cs typeface="Times New Roman"/>
              </a:rPr>
              <a:t>separate	customers	based	on	their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934203"/>
            <a:ext cx="276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purchasing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behavior.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5115178"/>
            <a:ext cx="2765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2470" algn="l"/>
              </a:tabLst>
            </a:pPr>
            <a:r>
              <a:rPr sz="1200" dirty="0">
                <a:latin typeface="Times New Roman"/>
                <a:cs typeface="Times New Roman"/>
              </a:rPr>
              <a:t>K-Means	algorithm 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Silhouette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5296153"/>
            <a:ext cx="275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0385" algn="l"/>
                <a:tab pos="1195070" algn="l"/>
                <a:tab pos="1528445" algn="l"/>
                <a:tab pos="1985010" algn="l"/>
                <a:tab pos="2424430" algn="l"/>
              </a:tabLst>
            </a:pPr>
            <a:r>
              <a:rPr sz="1200" dirty="0">
                <a:latin typeface="Times New Roman"/>
                <a:cs typeface="Times New Roman"/>
              </a:rPr>
              <a:t>Score	Method	on	RM,	FM,	RFM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5477128"/>
            <a:ext cx="275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simultaneously.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5658103"/>
            <a:ext cx="2768600" cy="20180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635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scatterplots.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K-Means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Elbow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 on RM, FM, RFM </a:t>
            </a:r>
            <a:r>
              <a:rPr sz="1200" spc="-10" dirty="0">
                <a:latin typeface="Times New Roman"/>
                <a:cs typeface="Times New Roman"/>
              </a:rPr>
              <a:t>simultaneously.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DBSCAN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RM,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FM,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 as 2,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2, 3 </a:t>
            </a:r>
            <a:r>
              <a:rPr sz="1200" spc="-10" dirty="0">
                <a:latin typeface="Times New Roman"/>
                <a:cs typeface="Times New Roman"/>
              </a:rPr>
              <a:t>simultaneously.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Dendrogram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the optimal number of clusters is equal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8064881"/>
            <a:ext cx="2767330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9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REFERENCES</a:t>
            </a:r>
            <a:endParaRPr sz="1800" dirty="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ct val="100800"/>
              </a:lnSpc>
              <a:spcBef>
                <a:spcPts val="1075"/>
              </a:spcBef>
              <a:buClr>
                <a:srgbClr val="000000"/>
              </a:buClr>
              <a:buSzPct val="109090"/>
              <a:buAutoNum type="arabicPeriod"/>
              <a:tabLst>
                <a:tab pos="469900" algn="l"/>
              </a:tabLst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https://towardsdatascience.com/custome 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r-segmentation-in-online-retail-1fc707a6 </a:t>
            </a:r>
            <a:r>
              <a:rPr sz="11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f9e6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0700" y="1089279"/>
            <a:ext cx="2523490" cy="361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5080" indent="-228600">
              <a:lnSpc>
                <a:spcPts val="1330"/>
              </a:lnSpc>
              <a:spcBef>
                <a:spcPts val="135"/>
              </a:spcBef>
            </a:pP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https://www.shopify.in/encyclopedia/cus </a:t>
            </a:r>
            <a:r>
              <a:rPr sz="1100" spc="-2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tomer-segmentation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0700" y="1638554"/>
            <a:ext cx="247967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41300" marR="5080" indent="-22860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3.</a:t>
            </a:r>
            <a:r>
              <a:rPr sz="1200" spc="2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https://www.intercom.com/blog/cust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omer-segmentation/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0700" y="2210054"/>
            <a:ext cx="2510790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41300" marR="5080" indent="-22860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https://www.business2community.co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m/customer-experience/4-types-of-c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ustomer-segmentation-all-marketers- </a:t>
            </a:r>
            <a:r>
              <a:rPr sz="1200" spc="-2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should-know-02120397/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0700" y="3143504"/>
            <a:ext cx="2494915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  </a:t>
            </a:r>
            <a:r>
              <a:rPr sz="12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https://en.wikipedia.org/wiki/Market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30"/>
              </a:lnSpc>
            </a:pPr>
            <a:r>
              <a:rPr sz="1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_segmentation/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0700" y="3715003"/>
            <a:ext cx="253301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41300" marR="5080" indent="-22860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6.</a:t>
            </a:r>
            <a:r>
              <a:rPr sz="1200" spc="2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https://hbr.org/2014/07/what-you-nee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d-to-know-about-segmentation/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0700" y="4286503"/>
            <a:ext cx="253873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41300" marR="5080" indent="-22860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7.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https://www.anblicks.com/blog/benef </a:t>
            </a:r>
            <a:r>
              <a:rPr sz="1200" spc="-2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its-of-customer-segmentation-e-com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merce/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0700" y="5038978"/>
            <a:ext cx="251968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41300" marR="5080" indent="-22860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8.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https://looker.com/blog/creating-acti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onable-customer-segmentation-mode </a:t>
            </a:r>
            <a:r>
              <a:rPr sz="1200" spc="-2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ls/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30700" y="5791453"/>
            <a:ext cx="2534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6810" algn="l"/>
                <a:tab pos="1583055" algn="l"/>
              </a:tabLst>
            </a:pPr>
            <a:r>
              <a:rPr sz="1200" dirty="0">
                <a:latin typeface="Times New Roman"/>
                <a:cs typeface="Times New Roman"/>
              </a:rPr>
              <a:t>9.   Moutinho,	L.,	"Segmentation,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9300" y="5972428"/>
            <a:ext cx="2308225" cy="9321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spc="-15" dirty="0">
                <a:latin typeface="Times New Roman"/>
                <a:cs typeface="Times New Roman"/>
              </a:rPr>
              <a:t>Targeting,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Positioning and Strategic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Marketing,"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Chapter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 in Strategic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Tourism,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Moutinho,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60"/>
              </a:lnSpc>
            </a:pPr>
            <a:r>
              <a:rPr sz="1200" dirty="0">
                <a:latin typeface="Times New Roman"/>
                <a:cs typeface="Times New Roman"/>
              </a:rPr>
              <a:t>L.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(ed),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CAB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International,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latin typeface="Times New Roman"/>
                <a:cs typeface="Times New Roman"/>
              </a:rPr>
              <a:t>121–166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5604"/>
            <a:ext cx="276225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 time.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38529"/>
            <a:ext cx="2764790" cy="11703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Times New Roman"/>
                <a:cs typeface="Times New Roman"/>
              </a:rPr>
              <a:t>Better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insight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your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customer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base: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65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habits.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100" y="895604"/>
            <a:ext cx="276733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trends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patterns.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884296"/>
            <a:ext cx="2762885" cy="60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2.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291465" algn="l"/>
                <a:tab pos="1235075" algn="l"/>
                <a:tab pos="1936750" algn="l"/>
              </a:tabLst>
            </a:pPr>
            <a:r>
              <a:rPr sz="1200" dirty="0">
                <a:latin typeface="Times New Roman"/>
                <a:cs typeface="Times New Roman"/>
              </a:rPr>
              <a:t>In	e-commerce,	customer	segmentation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457828"/>
            <a:ext cx="2766695" cy="15894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divide  customers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 that share the same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behavior and characteristics such as </a:t>
            </a:r>
            <a:r>
              <a:rPr sz="1200" spc="-10" dirty="0">
                <a:latin typeface="Times New Roman"/>
                <a:cs typeface="Times New Roman"/>
              </a:rPr>
              <a:t>gender,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430"/>
              </a:lnSpc>
              <a:spcBef>
                <a:spcPts val="875"/>
              </a:spcBef>
            </a:pPr>
            <a:r>
              <a:rPr sz="1200" dirty="0">
                <a:latin typeface="Times New Roman"/>
                <a:cs typeface="Times New Roman"/>
              </a:rPr>
              <a:t>Segmenting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 understanding the customers and thus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personalizing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019928"/>
            <a:ext cx="2767965" cy="9321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beneficial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 people tend to respond better and be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greater value to your business when they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6039103"/>
            <a:ext cx="2764155" cy="14655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retailers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incorporate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strategies: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Helps in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Acquiring Customers</a:t>
            </a:r>
            <a:endParaRPr sz="1200">
              <a:latin typeface="Times New Roman"/>
              <a:cs typeface="Times New Roman"/>
            </a:endParaRPr>
          </a:p>
          <a:p>
            <a:pPr marL="469900" marR="8890" indent="-228600">
              <a:lnSpc>
                <a:spcPct val="114599"/>
              </a:lnSpc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Satisfaction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retention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7618221"/>
            <a:ext cx="2768600" cy="147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3.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Dataset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information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42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In the dataset, we don't have labels. So,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 lies in segmenting customers based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their behavior and then finding insights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e-commerce,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advertisements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ideas.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100" y="1981454"/>
            <a:ext cx="2768600" cy="9321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customer information and their purchasing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behavior,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can cluster those customers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bucket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customized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advertisements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100" y="3067304"/>
            <a:ext cx="2765425" cy="5702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When a customer makes a purchase, there 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information that is now stored. Such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below: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2100" y="3610228"/>
            <a:ext cx="70675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InvoiceNo,  </a:t>
            </a:r>
            <a:r>
              <a:rPr sz="1200" spc="-10" dirty="0">
                <a:latin typeface="Times New Roman"/>
                <a:cs typeface="Times New Roman"/>
              </a:rPr>
              <a:t>Quantity,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4153" y="3610228"/>
            <a:ext cx="80835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336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StockCode,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InvoiceDate,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0443" y="3610228"/>
            <a:ext cx="77533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9700" marR="5080" indent="-12763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Description,  UnitPrice,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100" y="3972178"/>
            <a:ext cx="138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CustomerID,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Country.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2100" y="5652897"/>
            <a:ext cx="2767965" cy="20618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51815">
              <a:lnSpc>
                <a:spcPts val="19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3.1 Data </a:t>
            </a:r>
            <a:r>
              <a:rPr sz="1600" b="1" spc="-5" dirty="0">
                <a:latin typeface="Times New Roman"/>
                <a:cs typeface="Times New Roman"/>
              </a:rPr>
              <a:t>Analysis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&amp;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Data </a:t>
            </a:r>
            <a:r>
              <a:rPr sz="1600" b="1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Transformation</a:t>
            </a:r>
            <a:endParaRPr sz="1600">
              <a:latin typeface="Times New Roman"/>
              <a:cs typeface="Times New Roman"/>
            </a:endParaRPr>
          </a:p>
          <a:p>
            <a:pPr marL="469900" marR="5080" algn="just">
              <a:lnSpc>
                <a:spcPts val="1430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 inspection we got to know there are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 major inconsistencies but we had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duplicate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InvoiceDate column at the start or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extract after some visualization was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challenging.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9300" y="7686929"/>
            <a:ext cx="2309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4240" algn="l"/>
                <a:tab pos="2025014" algn="l"/>
              </a:tabLst>
            </a:pPr>
            <a:r>
              <a:rPr sz="1200" dirty="0">
                <a:latin typeface="Times New Roman"/>
                <a:cs typeface="Times New Roman"/>
              </a:rPr>
              <a:t>datasets	considering	both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9300" y="7867904"/>
            <a:ext cx="2310130" cy="751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visualizations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chose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path, which was to extract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DateTime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major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visualizations.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33850" y="4286250"/>
            <a:ext cx="3114675" cy="1085850"/>
            <a:chOff x="4133850" y="4286250"/>
            <a:chExt cx="3114675" cy="108585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850" y="4371975"/>
              <a:ext cx="2952749" cy="9602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2425" y="4286250"/>
              <a:ext cx="3086100" cy="1085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908304"/>
            <a:ext cx="2311400" cy="2472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541909. That means initially we had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541909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 8 features and no label. So, we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univariate and multivariate analysis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0099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One thing to notice is that we also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 Datetime variable. Extracted 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we got many useful variables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432428"/>
            <a:ext cx="2761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8485" algn="l"/>
                <a:tab pos="1195070" algn="l"/>
                <a:tab pos="2026920" algn="l"/>
              </a:tabLst>
            </a:pPr>
            <a:r>
              <a:rPr sz="1200" b="1" dirty="0">
                <a:latin typeface="Times New Roman"/>
                <a:cs typeface="Times New Roman"/>
              </a:rPr>
              <a:t>RFM	model	(Recenc</a:t>
            </a:r>
            <a:r>
              <a:rPr sz="1200" b="1" spc="-70" dirty="0">
                <a:latin typeface="Times New Roman"/>
                <a:cs typeface="Times New Roman"/>
              </a:rPr>
              <a:t>y</a:t>
            </a:r>
            <a:r>
              <a:rPr sz="1200" b="1" dirty="0">
                <a:latin typeface="Times New Roman"/>
                <a:cs typeface="Times New Roman"/>
              </a:rPr>
              <a:t>,	F</a:t>
            </a:r>
            <a:r>
              <a:rPr sz="1200" b="1" spc="-2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equenc</a:t>
            </a:r>
            <a:r>
              <a:rPr sz="1200" b="1" spc="-70" dirty="0">
                <a:latin typeface="Times New Roman"/>
                <a:cs typeface="Times New Roman"/>
              </a:rPr>
              <a:t>y</a:t>
            </a:r>
            <a:r>
              <a:rPr sz="1200" b="1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542283"/>
            <a:ext cx="2768600" cy="7334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b="1" dirty="0">
                <a:latin typeface="Times New Roman"/>
                <a:cs typeface="Times New Roman"/>
              </a:rPr>
              <a:t>Monetary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value):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  <a:spcBef>
                <a:spcPts val="575"/>
              </a:spcBef>
            </a:pPr>
            <a:r>
              <a:rPr sz="1200" spc="-10" dirty="0">
                <a:latin typeface="Times New Roman"/>
                <a:cs typeface="Times New Roman"/>
              </a:rPr>
              <a:t>Recency,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frequency,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monetary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248403"/>
            <a:ext cx="2766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8360" algn="l"/>
                <a:tab pos="1156335" algn="l"/>
                <a:tab pos="1480820" algn="l"/>
                <a:tab pos="2507615" algn="l"/>
              </a:tabLst>
            </a:pPr>
            <a:r>
              <a:rPr sz="1200" dirty="0">
                <a:latin typeface="Times New Roman"/>
                <a:cs typeface="Times New Roman"/>
              </a:rPr>
              <a:t>company's	or	an	o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ganization's	best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429378"/>
            <a:ext cx="2764155" cy="9321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measures.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 is based on three quantitative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Frequency: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 a customer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Monetary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Value: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487796"/>
            <a:ext cx="26098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3.2</a:t>
            </a:r>
            <a:r>
              <a:rPr sz="16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Machine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learning</a:t>
            </a:r>
            <a:r>
              <a:rPr sz="16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Models: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5898133"/>
            <a:ext cx="2066289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Segmentation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K-means  clustering: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507733"/>
            <a:ext cx="276669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Initially,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stages in an analytics pipeline: exploratory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pre-processing,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standardization.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7791704"/>
            <a:ext cx="1906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9794" algn="l"/>
                <a:tab pos="1343660" algn="l"/>
              </a:tabLst>
            </a:pPr>
            <a:r>
              <a:rPr sz="1200" dirty="0">
                <a:latin typeface="Times New Roman"/>
                <a:cs typeface="Times New Roman"/>
              </a:rPr>
              <a:t>technique,	the	K-means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7555483"/>
            <a:ext cx="2764790" cy="4445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309"/>
              </a:spcBef>
              <a:tabLst>
                <a:tab pos="551180" algn="l"/>
                <a:tab pos="937260" algn="l"/>
                <a:tab pos="1931670" algn="l"/>
              </a:tabLst>
            </a:pPr>
            <a:r>
              <a:rPr sz="1200" dirty="0">
                <a:latin typeface="Times New Roman"/>
                <a:cs typeface="Times New Roman"/>
              </a:rPr>
              <a:t>Then,	the	unsupervised	classification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latin typeface="Times New Roman"/>
                <a:cs typeface="Times New Roman"/>
              </a:rPr>
              <a:t>clustering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7974583"/>
            <a:ext cx="276415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algorithm,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segments of customers. Silhouette score 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 cluster visualizations are used to find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"K"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algorithm.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2100" y="1078484"/>
            <a:ext cx="276796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 observations from the results are 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elaborately discussed before concluding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perspective.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2100" y="1916684"/>
            <a:ext cx="276860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 created the RFM model </a:t>
            </a:r>
            <a:r>
              <a:rPr sz="1200" spc="-10" dirty="0">
                <a:latin typeface="Times New Roman"/>
                <a:cs typeface="Times New Roman"/>
              </a:rPr>
              <a:t>(Recency,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Frequency,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Monetary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value).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applied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unsupervised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FM,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values. </a:t>
            </a: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 the k-means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clustering algorithm and divided data points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clusters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silhouette score on all those clusters and 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silhouette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score for 2 optimal clusters is highest (for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RM).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k-means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elbow method to find the optimal number 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 and then applied DBSCAN and also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Dendrogram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 Hierarchical clustering 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FM,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100" y="4930732"/>
            <a:ext cx="2768600" cy="123126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4.</a:t>
            </a:r>
            <a:r>
              <a:rPr sz="16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Dealing</a:t>
            </a:r>
            <a:r>
              <a:rPr sz="16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6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null</a:t>
            </a:r>
            <a:r>
              <a:rPr sz="16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values: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430"/>
              </a:lnSpc>
              <a:spcBef>
                <a:spcPts val="850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Our concern was to not miss any important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got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null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values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2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important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features.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So,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dropped</a:t>
            </a:r>
            <a:r>
              <a:rPr sz="12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those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null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records.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2100" y="8467979"/>
            <a:ext cx="276733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dropping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next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33850" y="6267450"/>
            <a:ext cx="2505075" cy="2124075"/>
            <a:chOff x="4133850" y="6267450"/>
            <a:chExt cx="2505075" cy="21240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850" y="6267450"/>
              <a:ext cx="2438399" cy="20087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9100" y="6276974"/>
              <a:ext cx="2409825" cy="2114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68781"/>
            <a:ext cx="2768600" cy="548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Methodology: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300"/>
              </a:lnSpc>
              <a:spcBef>
                <a:spcPts val="755"/>
              </a:spcBef>
            </a:pPr>
            <a:r>
              <a:rPr sz="1200" dirty="0">
                <a:latin typeface="Times New Roman"/>
                <a:cs typeface="Times New Roman"/>
              </a:rPr>
              <a:t>K-means clustering is a great algorithm 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points into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clusters.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DBSCAN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Dendrogram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 the optimal number of clusters. This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 work allows us to have an insight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the performance of various predictions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walk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clustering.</a:t>
            </a:r>
            <a:endParaRPr sz="1200">
              <a:latin typeface="Times New Roman"/>
              <a:cs typeface="Times New Roman"/>
            </a:endParaRPr>
          </a:p>
          <a:p>
            <a:pPr marL="469900" marR="704215" lvl="1" indent="-228600" algn="just">
              <a:lnSpc>
                <a:spcPct val="114599"/>
              </a:lnSpc>
              <a:spcBef>
                <a:spcPts val="525"/>
              </a:spcBef>
              <a:buChar char="●"/>
              <a:tabLst>
                <a:tab pos="469900" algn="l"/>
              </a:tabLst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200" b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 </a:t>
            </a:r>
            <a:r>
              <a:rPr sz="1200" b="1" spc="-5" dirty="0">
                <a:latin typeface="Times New Roman"/>
                <a:cs typeface="Times New Roman"/>
              </a:rPr>
              <a:t>pre-processing </a:t>
            </a:r>
            <a:r>
              <a:rPr sz="1200" b="1" dirty="0">
                <a:latin typeface="Times New Roman"/>
                <a:cs typeface="Times New Roman"/>
              </a:rPr>
              <a:t> 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transformation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6985" lvl="1" indent="-228600" algn="just">
              <a:lnSpc>
                <a:spcPct val="114599"/>
              </a:lnSpc>
              <a:buFont typeface="Arial"/>
              <a:buChar char="●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Create</a:t>
            </a:r>
            <a:r>
              <a:rPr sz="1200" b="1" dirty="0">
                <a:latin typeface="Times New Roman"/>
                <a:cs typeface="Times New Roman"/>
              </a:rPr>
              <a:t> the RFM model </a:t>
            </a:r>
            <a:r>
              <a:rPr sz="1200" b="1" spc="-10" dirty="0">
                <a:latin typeface="Times New Roman"/>
                <a:cs typeface="Times New Roman"/>
              </a:rPr>
              <a:t>(Recency, 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Frequency, </a:t>
            </a:r>
            <a:r>
              <a:rPr sz="1200" b="1" dirty="0">
                <a:latin typeface="Times New Roman"/>
                <a:cs typeface="Times New Roman"/>
              </a:rPr>
              <a:t>Monetary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value)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10160" lvl="1" indent="-228600" algn="just">
              <a:lnSpc>
                <a:spcPct val="114599"/>
              </a:lnSpc>
              <a:buFont typeface="Arial"/>
              <a:buChar char="●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Log transformation of R, </a:t>
            </a:r>
            <a:r>
              <a:rPr sz="1200" b="1" spc="-60" dirty="0">
                <a:latin typeface="Times New Roman"/>
                <a:cs typeface="Times New Roman"/>
              </a:rPr>
              <a:t>F, </a:t>
            </a:r>
            <a:r>
              <a:rPr sz="1200" b="1" dirty="0">
                <a:latin typeface="Times New Roman"/>
                <a:cs typeface="Times New Roman"/>
              </a:rPr>
              <a:t>M for 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better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●"/>
            </a:pPr>
            <a:endParaRPr sz="16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K-Means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Clustering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ct val="114599"/>
              </a:lnSpc>
              <a:buFont typeface="Arial"/>
              <a:buChar char="●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Applying K-Means with Silhouette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Score </a:t>
            </a:r>
            <a:r>
              <a:rPr sz="1200" b="1" dirty="0">
                <a:latin typeface="Times New Roman"/>
                <a:cs typeface="Times New Roman"/>
              </a:rPr>
              <a:t>Method on RM, FM, RFM 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simultaneously.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●"/>
            </a:pPr>
            <a:endParaRPr sz="16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Applying  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K-Means  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  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Elbow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6631558"/>
            <a:ext cx="2536190" cy="198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8255">
              <a:lnSpc>
                <a:spcPct val="114599"/>
              </a:lnSpc>
              <a:spcBef>
                <a:spcPts val="100"/>
              </a:spcBef>
              <a:tabLst>
                <a:tab pos="929640" algn="l"/>
                <a:tab pos="1262380" algn="l"/>
                <a:tab pos="1725930" algn="l"/>
                <a:tab pos="2172335" algn="l"/>
              </a:tabLst>
            </a:pPr>
            <a:r>
              <a:rPr sz="1200" b="1" dirty="0">
                <a:latin typeface="Times New Roman"/>
                <a:cs typeface="Times New Roman"/>
              </a:rPr>
              <a:t>Method	on	RM,	FM,	RFM  </a:t>
            </a:r>
            <a:r>
              <a:rPr sz="1200" b="1" spc="-5" dirty="0">
                <a:latin typeface="Times New Roman"/>
                <a:cs typeface="Times New Roman"/>
              </a:rPr>
              <a:t>simultaneously.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ct val="114599"/>
              </a:lnSpc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Applying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DBSCAN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RM,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FM, </a:t>
            </a:r>
            <a:r>
              <a:rPr sz="1200" b="1" spc="-2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RFM</a:t>
            </a:r>
            <a:r>
              <a:rPr sz="1200" b="1" spc="-5" dirty="0">
                <a:latin typeface="Times New Roman"/>
                <a:cs typeface="Times New Roman"/>
              </a:rPr>
              <a:t> simultaneously.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4599"/>
              </a:lnSpc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Applying</a:t>
            </a:r>
            <a:r>
              <a:rPr sz="1200" b="1" spc="2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Hierarchical</a:t>
            </a:r>
            <a:r>
              <a:rPr sz="1200" b="1" spc="2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clustering </a:t>
            </a:r>
            <a:r>
              <a:rPr sz="1200" b="1" spc="-2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RM,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FM,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RFM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simultaneously.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41300" marR="7620">
              <a:lnSpc>
                <a:spcPct val="101600"/>
              </a:lnSpc>
              <a:tabLst>
                <a:tab pos="669290" algn="l"/>
                <a:tab pos="12522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5.</a:t>
            </a:r>
            <a:r>
              <a:rPr sz="1600" b="1" dirty="0">
                <a:latin typeface="Times New Roman"/>
                <a:cs typeface="Times New Roman"/>
              </a:rPr>
              <a:t>1	</a:t>
            </a:r>
            <a:r>
              <a:rPr sz="1600" b="1" spc="-5" dirty="0">
                <a:latin typeface="Times New Roman"/>
                <a:cs typeface="Times New Roman"/>
              </a:rPr>
              <a:t>Dat</a:t>
            </a:r>
            <a:r>
              <a:rPr sz="1600" b="1" dirty="0">
                <a:latin typeface="Times New Roman"/>
                <a:cs typeface="Times New Roman"/>
              </a:rPr>
              <a:t>a	</a:t>
            </a:r>
            <a:r>
              <a:rPr sz="1600" b="1" spc="-5" dirty="0">
                <a:latin typeface="Times New Roman"/>
                <a:cs typeface="Times New Roman"/>
              </a:rPr>
              <a:t>p</a:t>
            </a:r>
            <a:r>
              <a:rPr sz="1600" b="1" spc="-3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e-p</a:t>
            </a:r>
            <a:r>
              <a:rPr sz="1600" b="1" spc="-3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ocessin</a:t>
            </a:r>
            <a:r>
              <a:rPr sz="1600" b="1" dirty="0">
                <a:latin typeface="Times New Roman"/>
                <a:cs typeface="Times New Roman"/>
              </a:rPr>
              <a:t>g 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transformation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9300" y="895604"/>
            <a:ext cx="2308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  <a:tab pos="978535" algn="l"/>
                <a:tab pos="1414780" algn="l"/>
                <a:tab pos="2117090" algn="l"/>
              </a:tabLst>
            </a:pPr>
            <a:r>
              <a:rPr sz="1200" dirty="0">
                <a:latin typeface="Times New Roman"/>
                <a:cs typeface="Times New Roman"/>
              </a:rPr>
              <a:t>First	things	first,	checking	for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9300" y="1076579"/>
            <a:ext cx="2309495" cy="9321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missing values and making sure our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 is complete. So, dealing with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 values can be done by various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methods. One way is to remove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9300" y="1981454"/>
            <a:ext cx="2311400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advisable.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Apart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9300" y="2705354"/>
            <a:ext cx="2305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005" algn="l"/>
                <a:tab pos="1019810" algn="l"/>
                <a:tab pos="1824989" algn="l"/>
                <a:tab pos="2105660" algn="l"/>
              </a:tabLst>
            </a:pPr>
            <a:r>
              <a:rPr sz="1200" dirty="0">
                <a:latin typeface="Times New Roman"/>
                <a:cs typeface="Times New Roman"/>
              </a:rPr>
              <a:t>null	values.	According	to	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300" y="2886329"/>
            <a:ext cx="2311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6285" algn="l"/>
                <a:tab pos="1143635" algn="l"/>
                <a:tab pos="1776095" algn="l"/>
              </a:tabLst>
            </a:pPr>
            <a:r>
              <a:rPr sz="1200" dirty="0">
                <a:latin typeface="Times New Roman"/>
                <a:cs typeface="Times New Roman"/>
              </a:rPr>
              <a:t>situation	we	choose	di</a:t>
            </a:r>
            <a:r>
              <a:rPr sz="1200" spc="-2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ferent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300" y="3067304"/>
            <a:ext cx="2175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100" y="6136258"/>
            <a:ext cx="275971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1050" y="3303709"/>
            <a:ext cx="2390775" cy="25102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8545" y="6846279"/>
            <a:ext cx="2537039" cy="19720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5604"/>
            <a:ext cx="276796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above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plot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shows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2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dealt </a:t>
            </a:r>
            <a:r>
              <a:rPr sz="1200" spc="-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null values.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409188"/>
            <a:ext cx="27597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  <a:tabLst>
                <a:tab pos="683895" algn="l"/>
                <a:tab pos="1391920" algn="l"/>
                <a:tab pos="1807210" algn="l"/>
                <a:tab pos="2202815" algn="l"/>
              </a:tabLst>
            </a:pP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Whic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h	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featu</a:t>
            </a:r>
            <a:r>
              <a:rPr sz="14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e	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ha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s	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th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e	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highes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t 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14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unique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values?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698108"/>
            <a:ext cx="276161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invoice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unique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every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transaction.</a:t>
            </a:r>
            <a:r>
              <a:rPr sz="12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So,</a:t>
            </a:r>
            <a:r>
              <a:rPr sz="12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2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has</a:t>
            </a:r>
            <a:r>
              <a:rPr sz="12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2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highest</a:t>
            </a:r>
            <a:r>
              <a:rPr sz="12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count</a:t>
            </a:r>
            <a:r>
              <a:rPr sz="12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200" spc="-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dataset.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771513"/>
            <a:ext cx="2324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4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are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top</a:t>
            </a:r>
            <a:r>
              <a:rPr sz="14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5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products?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8279383"/>
            <a:ext cx="2766060" cy="6540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spc="-30" dirty="0">
                <a:solidFill>
                  <a:srgbClr val="333333"/>
                </a:solidFill>
                <a:latin typeface="Times New Roman"/>
                <a:cs typeface="Times New Roman"/>
              </a:rPr>
              <a:t>Top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products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based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maximum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selling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ct val="114599"/>
              </a:lnSpc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1.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WHITE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HANGING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HEART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Times New Roman"/>
                <a:cs typeface="Times New Roman"/>
              </a:rPr>
              <a:t>T-LIGHT </a:t>
            </a:r>
            <a:r>
              <a:rPr sz="1200" spc="-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HOLDER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100" y="868934"/>
            <a:ext cx="2329180" cy="8636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310"/>
              </a:spcBef>
              <a:buAutoNum type="arabicPeriod" startAt="2"/>
              <a:tabLst>
                <a:tab pos="1651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REGENCY</a:t>
            </a:r>
            <a:r>
              <a:rPr sz="12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CAKESTAND</a:t>
            </a:r>
            <a:r>
              <a:rPr sz="12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3</a:t>
            </a:r>
            <a:r>
              <a:rPr sz="12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TIER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210"/>
              </a:spcBef>
              <a:buAutoNum type="arabicPeriod" startAt="2"/>
              <a:tabLst>
                <a:tab pos="1651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JUMBO</a:t>
            </a:r>
            <a:r>
              <a:rPr sz="12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BAG</a:t>
            </a:r>
            <a:r>
              <a:rPr sz="12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RED</a:t>
            </a:r>
            <a:r>
              <a:rPr sz="12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RETROSPOT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210"/>
              </a:spcBef>
              <a:buAutoNum type="arabicPeriod" startAt="2"/>
              <a:tabLst>
                <a:tab pos="165100" algn="l"/>
              </a:tabLst>
            </a:pPr>
            <a:r>
              <a:rPr sz="1200" spc="-114" dirty="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200" spc="-7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TY</a:t>
            </a:r>
            <a:r>
              <a:rPr sz="12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BUNTING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210"/>
              </a:spcBef>
              <a:buAutoNum type="arabicPeriod" startAt="2"/>
              <a:tabLst>
                <a:tab pos="1651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LUNCH</a:t>
            </a:r>
            <a:r>
              <a:rPr sz="12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BAG</a:t>
            </a:r>
            <a:r>
              <a:rPr sz="12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RED</a:t>
            </a:r>
            <a:r>
              <a:rPr sz="12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RETROSPOT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100" y="2117598"/>
            <a:ext cx="276606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Top</a:t>
            </a:r>
            <a:r>
              <a:rPr sz="14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33333"/>
                </a:solidFill>
                <a:latin typeface="Times New Roman"/>
                <a:cs typeface="Times New Roman"/>
              </a:rPr>
              <a:t>5</a:t>
            </a:r>
            <a:r>
              <a:rPr sz="1400" b="1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Country</a:t>
            </a:r>
            <a:r>
              <a:rPr sz="1400" b="1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based</a:t>
            </a:r>
            <a:r>
              <a:rPr sz="1400" b="1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400" b="1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00" b="1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Most </a:t>
            </a:r>
            <a:r>
              <a:rPr sz="1400" b="1" spc="-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Numbers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Customers?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100" y="4296028"/>
            <a:ext cx="2767965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Kingdom.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justifiable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UK’s</a:t>
            </a:r>
            <a:r>
              <a:rPr sz="1200" spc="-10" dirty="0">
                <a:latin typeface="Times New Roman"/>
                <a:cs typeface="Times New Roman"/>
              </a:rPr>
              <a:t> company.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100" y="5427471"/>
            <a:ext cx="21374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5.2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Feature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engineering: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100" y="5946647"/>
            <a:ext cx="268160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Extract Invoice Date and </a:t>
            </a:r>
            <a:r>
              <a:rPr sz="1400" b="1" spc="-10" dirty="0">
                <a:latin typeface="Times New Roman"/>
                <a:cs typeface="Times New Roman"/>
              </a:rPr>
              <a:t>create </a:t>
            </a:r>
            <a:r>
              <a:rPr sz="1400" b="1" spc="-5" dirty="0">
                <a:latin typeface="Times New Roman"/>
                <a:cs typeface="Times New Roman"/>
              </a:rPr>
              <a:t> new </a:t>
            </a:r>
            <a:r>
              <a:rPr sz="1400" b="1" spc="-10" dirty="0">
                <a:latin typeface="Times New Roman"/>
                <a:cs typeface="Times New Roman"/>
              </a:rPr>
              <a:t>features </a:t>
            </a:r>
            <a:r>
              <a:rPr sz="1400" b="1" spc="-5" dirty="0">
                <a:latin typeface="Times New Roman"/>
                <a:cs typeface="Times New Roman"/>
              </a:rPr>
              <a:t>like </a:t>
            </a:r>
            <a:r>
              <a:rPr sz="1400" b="1" spc="-25" dirty="0">
                <a:latin typeface="Times New Roman"/>
                <a:cs typeface="Times New Roman"/>
              </a:rPr>
              <a:t>day, </a:t>
            </a:r>
            <a:r>
              <a:rPr sz="1400" b="1" spc="-5" dirty="0">
                <a:latin typeface="Times New Roman"/>
                <a:cs typeface="Times New Roman"/>
              </a:rPr>
              <a:t>month, </a:t>
            </a:r>
            <a:r>
              <a:rPr sz="1400" b="1" spc="-30" dirty="0">
                <a:latin typeface="Times New Roman"/>
                <a:cs typeface="Times New Roman"/>
              </a:rPr>
              <a:t>hour,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minute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transection.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2100" y="8346058"/>
            <a:ext cx="276288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Thursday,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Wednesday,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Tuesday.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932" y="3979044"/>
            <a:ext cx="2915267" cy="15937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700" y="7066378"/>
            <a:ext cx="2676697" cy="99411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9570" y="2950286"/>
            <a:ext cx="2668385" cy="12771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5413" y="7031159"/>
            <a:ext cx="2697479" cy="12580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69848"/>
            <a:ext cx="276161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693420" algn="l"/>
                <a:tab pos="1365250" algn="l"/>
                <a:tab pos="1799589" algn="l"/>
                <a:tab pos="22047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Whic</a:t>
            </a:r>
            <a:r>
              <a:rPr sz="1400" b="1" dirty="0">
                <a:latin typeface="Times New Roman"/>
                <a:cs typeface="Times New Roman"/>
              </a:rPr>
              <a:t>h	</a:t>
            </a:r>
            <a:r>
              <a:rPr sz="1400" b="1" spc="-5" dirty="0">
                <a:latin typeface="Times New Roman"/>
                <a:cs typeface="Times New Roman"/>
              </a:rPr>
              <a:t>mont</a:t>
            </a:r>
            <a:r>
              <a:rPr sz="1400" b="1" dirty="0">
                <a:latin typeface="Times New Roman"/>
                <a:cs typeface="Times New Roman"/>
              </a:rPr>
              <a:t>h	</a:t>
            </a:r>
            <a:r>
              <a:rPr sz="1400" b="1" spc="-5" dirty="0">
                <a:latin typeface="Times New Roman"/>
                <a:cs typeface="Times New Roman"/>
              </a:rPr>
              <a:t>ha</a:t>
            </a:r>
            <a:r>
              <a:rPr sz="1400" b="1" dirty="0">
                <a:latin typeface="Times New Roman"/>
                <a:cs typeface="Times New Roman"/>
              </a:rPr>
              <a:t>s	</a:t>
            </a:r>
            <a:r>
              <a:rPr sz="1400" b="1" spc="-5" dirty="0">
                <a:latin typeface="Times New Roman"/>
                <a:cs typeface="Times New Roman"/>
              </a:rPr>
              <a:t>th</a:t>
            </a:r>
            <a:r>
              <a:rPr sz="1400" b="1" dirty="0">
                <a:latin typeface="Times New Roman"/>
                <a:cs typeface="Times New Roman"/>
              </a:rPr>
              <a:t>e	</a:t>
            </a:r>
            <a:r>
              <a:rPr sz="1400" b="1" spc="-5" dirty="0">
                <a:latin typeface="Times New Roman"/>
                <a:cs typeface="Times New Roman"/>
              </a:rPr>
              <a:t>highes</a:t>
            </a:r>
            <a:r>
              <a:rPr sz="1400" b="1" dirty="0">
                <a:latin typeface="Times New Roman"/>
                <a:cs typeface="Times New Roman"/>
              </a:rPr>
              <a:t>t  </a:t>
            </a:r>
            <a:r>
              <a:rPr sz="1400" b="1" spc="-5" dirty="0">
                <a:latin typeface="Times New Roman"/>
                <a:cs typeface="Times New Roman"/>
              </a:rPr>
              <a:t>number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transactions?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448303"/>
            <a:ext cx="2768600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Most of the customers have purchased items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November,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October,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December,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 number of purchases in April, </a:t>
            </a:r>
            <a:r>
              <a:rPr sz="1200" spc="-10" dirty="0">
                <a:latin typeface="Times New Roman"/>
                <a:cs typeface="Times New Roman"/>
              </a:rPr>
              <a:t>January,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February.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542663"/>
            <a:ext cx="20847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Times New Roman"/>
                <a:cs typeface="Times New Roman"/>
              </a:rPr>
              <a:t>Most of the </a:t>
            </a:r>
            <a:r>
              <a:rPr sz="1400" b="1" spc="-10" dirty="0">
                <a:latin typeface="Times New Roman"/>
                <a:cs typeface="Times New Roman"/>
              </a:rPr>
              <a:t>purchasing </a:t>
            </a:r>
            <a:r>
              <a:rPr sz="1400" b="1" spc="-5" dirty="0">
                <a:latin typeface="Times New Roman"/>
                <a:cs typeface="Times New Roman"/>
              </a:rPr>
              <a:t>is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happening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which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hours?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7155433"/>
            <a:ext cx="283718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937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Most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customers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purchase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afternoon time. The 12</a:t>
            </a:r>
            <a:r>
              <a:rPr sz="1050" baseline="39682" dirty="0">
                <a:solidFill>
                  <a:srgbClr val="333333"/>
                </a:solidFill>
                <a:latin typeface="Times New Roman"/>
                <a:cs typeface="Times New Roman"/>
              </a:rPr>
              <a:t>th</a:t>
            </a:r>
            <a:r>
              <a:rPr sz="1050" spc="7" baseline="3968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hour of the day is a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peak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purchasing items.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7993633"/>
            <a:ext cx="276479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-5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2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2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divided</a:t>
            </a:r>
            <a:r>
              <a:rPr sz="12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hours</a:t>
            </a:r>
            <a:r>
              <a:rPr sz="12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2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2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day</a:t>
            </a:r>
            <a:r>
              <a:rPr sz="12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into </a:t>
            </a:r>
            <a:r>
              <a:rPr sz="1200" spc="-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3-time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types.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8412733"/>
            <a:ext cx="880744" cy="6540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9"/>
              </a:spcBef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Morning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Afternoon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Evening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100" y="2411984"/>
            <a:ext cx="276415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Most of the customers have purchased the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items</a:t>
            </a:r>
            <a:r>
              <a:rPr sz="12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 the Afternoon, moderate numbers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customers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purchased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items</a:t>
            </a:r>
            <a:r>
              <a:rPr sz="12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200" spc="-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Morning and the least numbers of customers </a:t>
            </a:r>
            <a:r>
              <a:rPr sz="1200" spc="-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purchased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items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Evening.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100" y="3941571"/>
            <a:ext cx="2768600" cy="12299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43865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latin typeface="Times New Roman"/>
                <a:cs typeface="Times New Roman"/>
              </a:rPr>
              <a:t>5.3 </a:t>
            </a:r>
            <a:r>
              <a:rPr sz="1600" b="1" spc="-10" dirty="0">
                <a:latin typeface="Times New Roman"/>
                <a:cs typeface="Times New Roman"/>
              </a:rPr>
              <a:t>Create </a:t>
            </a:r>
            <a:r>
              <a:rPr sz="1600" b="1" spc="-5" dirty="0">
                <a:latin typeface="Times New Roman"/>
                <a:cs typeface="Times New Roman"/>
              </a:rPr>
              <a:t>the RFM model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(Recency,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Frequency, 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Monetary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value)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430"/>
              </a:lnSpc>
              <a:spcBef>
                <a:spcPts val="850"/>
              </a:spcBef>
            </a:pPr>
            <a:r>
              <a:rPr sz="1200" spc="-10" dirty="0">
                <a:latin typeface="Times New Roman"/>
                <a:cs typeface="Times New Roman"/>
              </a:rPr>
              <a:t>Recency,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frequency,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monetary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100" y="5143753"/>
            <a:ext cx="2766695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company's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organization's</a:t>
            </a:r>
            <a:r>
              <a:rPr sz="1200" dirty="0">
                <a:latin typeface="Times New Roman"/>
                <a:cs typeface="Times New Roman"/>
              </a:rPr>
              <a:t> best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measures.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 is based on three quantitative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100" y="5962903"/>
            <a:ext cx="2767965" cy="29419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Recency: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430"/>
              </a:lnSpc>
              <a:spcBef>
                <a:spcPts val="740"/>
              </a:spcBef>
            </a:pPr>
            <a:r>
              <a:rPr sz="1200" dirty="0">
                <a:latin typeface="Times New Roman"/>
                <a:cs typeface="Times New Roman"/>
              </a:rPr>
              <a:t>Frequency: How often a customer makes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purchase.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ts val="1430"/>
              </a:lnSpc>
              <a:spcBef>
                <a:spcPts val="740"/>
              </a:spcBef>
            </a:pPr>
            <a:r>
              <a:rPr sz="1200" dirty="0">
                <a:latin typeface="Times New Roman"/>
                <a:cs typeface="Times New Roman"/>
              </a:rPr>
              <a:t>Monetary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Value: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items.</a:t>
            </a:r>
            <a:endParaRPr sz="1200">
              <a:latin typeface="Times New Roman"/>
              <a:cs typeface="Times New Roman"/>
            </a:endParaRPr>
          </a:p>
          <a:p>
            <a:pPr marL="12700" marR="12700" algn="just">
              <a:lnSpc>
                <a:spcPts val="1430"/>
              </a:lnSpc>
              <a:spcBef>
                <a:spcPts val="740"/>
              </a:spcBef>
            </a:pPr>
            <a:r>
              <a:rPr sz="1200" b="1" dirty="0">
                <a:latin typeface="Times New Roman"/>
                <a:cs typeface="Times New Roman"/>
              </a:rPr>
              <a:t>Performing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RFM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Segmentation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RFM </a:t>
            </a:r>
            <a:r>
              <a:rPr sz="1200" b="1" spc="-2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Analysis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Step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 Step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420"/>
              </a:lnSpc>
              <a:spcBef>
                <a:spcPts val="7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assign </a:t>
            </a:r>
            <a:r>
              <a:rPr sz="1200" spc="-10" dirty="0">
                <a:latin typeface="Times New Roman"/>
                <a:cs typeface="Times New Roman"/>
              </a:rPr>
              <a:t>Recency, Frequency, </a:t>
            </a:r>
            <a:r>
              <a:rPr sz="1200" dirty="0">
                <a:latin typeface="Times New Roman"/>
                <a:cs typeface="Times New Roman"/>
              </a:rPr>
              <a:t>and Monetary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 to each </a:t>
            </a:r>
            <a:r>
              <a:rPr sz="1200" spc="-10" dirty="0">
                <a:latin typeface="Times New Roman"/>
                <a:cs typeface="Times New Roman"/>
              </a:rPr>
              <a:t>customer. </a:t>
            </a:r>
            <a:r>
              <a:rPr sz="1200" dirty="0">
                <a:latin typeface="Times New Roman"/>
                <a:cs typeface="Times New Roman"/>
              </a:rPr>
              <a:t>The second step 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divide the customer list into tiered groups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each of the three dimensions (R, </a:t>
            </a:r>
            <a:r>
              <a:rPr sz="1200" spc="-50" dirty="0">
                <a:latin typeface="Times New Roman"/>
                <a:cs typeface="Times New Roman"/>
              </a:rPr>
              <a:t>F,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M),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 tool.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951" y="1650766"/>
            <a:ext cx="2660072" cy="16622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095875"/>
            <a:ext cx="2743199" cy="16622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9698" y="958361"/>
            <a:ext cx="2909279" cy="13908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45159"/>
            <a:ext cx="2768600" cy="17018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10"/>
              </a:spcBef>
            </a:pP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Calculating</a:t>
            </a:r>
            <a:r>
              <a:rPr sz="12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RFM</a:t>
            </a:r>
            <a:r>
              <a:rPr sz="12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scores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599"/>
              </a:lnSpc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 number is typically 3 or 5. If you decide </a:t>
            </a:r>
            <a:r>
              <a:rPr sz="1200" spc="-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code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RFM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attribute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sz="12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3 </a:t>
            </a:r>
            <a:r>
              <a:rPr sz="1200" spc="-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categories,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you'll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end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up with 27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different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coding combinations ranging from a high of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333 to a low of </a:t>
            </a:r>
            <a:r>
              <a:rPr sz="1200" spc="-25" dirty="0">
                <a:solidFill>
                  <a:srgbClr val="333333"/>
                </a:solidFill>
                <a:latin typeface="Times New Roman"/>
                <a:cs typeface="Times New Roman"/>
              </a:rPr>
              <a:t>111.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Generally speaking, the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higher the RFM score, the more valuable the </a:t>
            </a:r>
            <a:r>
              <a:rPr sz="1200" spc="-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customer.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057779"/>
            <a:ext cx="2223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Operation</a:t>
            </a:r>
            <a:r>
              <a:rPr sz="12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related</a:t>
            </a:r>
            <a:r>
              <a:rPr sz="12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RFM</a:t>
            </a:r>
            <a:r>
              <a:rPr sz="12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model: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3222" y="3240659"/>
            <a:ext cx="121158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 marR="5080" indent="-33020">
              <a:lnSpc>
                <a:spcPct val="114599"/>
              </a:lnSpc>
              <a:spcBef>
                <a:spcPts val="100"/>
              </a:spcBef>
              <a:tabLst>
                <a:tab pos="528320" algn="l"/>
                <a:tab pos="1080135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created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RFM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RFM	values	to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3641" y="3240659"/>
            <a:ext cx="444500" cy="4445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09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model,</a:t>
            </a:r>
            <a:endParaRPr sz="120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3240659"/>
            <a:ext cx="842644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1.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2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first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assigned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custome</a:t>
            </a:r>
            <a:r>
              <a:rPr sz="1200" spc="-7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3869308"/>
            <a:ext cx="25374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525" indent="-228600">
              <a:lnSpc>
                <a:spcPct val="114599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Checked</a:t>
            </a:r>
            <a:r>
              <a:rPr sz="12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RFM</a:t>
            </a:r>
            <a:r>
              <a:rPr sz="12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value</a:t>
            </a:r>
            <a:r>
              <a:rPr sz="12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distribution</a:t>
            </a:r>
            <a:r>
              <a:rPr sz="12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sz="1200" spc="-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Distplot.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4599"/>
              </a:lnSpc>
              <a:buAutoNum type="arabicPeriod" startAt="2"/>
              <a:tabLst>
                <a:tab pos="241300" algn="l"/>
              </a:tabLst>
            </a:pPr>
            <a:r>
              <a:rPr sz="1200" spc="-5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2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split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RFM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values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four </a:t>
            </a:r>
            <a:r>
              <a:rPr sz="1200" spc="-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segments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quantiles.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6717283"/>
            <a:ext cx="254000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1430" indent="-228600" algn="just">
              <a:lnSpc>
                <a:spcPct val="114599"/>
              </a:lnSpc>
              <a:spcBef>
                <a:spcPts val="100"/>
              </a:spcBef>
              <a:buAutoNum type="arabicPeriod" startAt="4"/>
              <a:tabLst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Add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R,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Times New Roman"/>
                <a:cs typeface="Times New Roman"/>
              </a:rPr>
              <a:t>F,</a:t>
            </a:r>
            <a:r>
              <a:rPr sz="12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segment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value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columns in the existing data frame to </a:t>
            </a:r>
            <a:r>
              <a:rPr sz="1200" spc="-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show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R,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Times New Roman"/>
                <a:cs typeface="Times New Roman"/>
              </a:rPr>
              <a:t>F,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segment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114599"/>
              </a:lnSpc>
              <a:buAutoNum type="arabicPeriod" startAt="4"/>
              <a:tabLst>
                <a:tab pos="241300" algn="l"/>
              </a:tabLst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Calculate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add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RFM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score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value column showing the total sum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RFM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group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14599"/>
              </a:lnSpc>
              <a:buClr>
                <a:srgbClr val="333333"/>
              </a:buClr>
              <a:buAutoNum type="arabicPeriod" startAt="4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got a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 RFM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score.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Generally,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highest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RFM score means more value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0700" y="868934"/>
            <a:ext cx="25355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7.   </a:t>
            </a:r>
            <a:r>
              <a:rPr sz="1200" spc="-50" dirty="0">
                <a:solidFill>
                  <a:srgbClr val="333333"/>
                </a:solidFill>
                <a:latin typeface="Times New Roman"/>
                <a:cs typeface="Times New Roman"/>
              </a:rPr>
              <a:t>We</a:t>
            </a:r>
            <a:r>
              <a:rPr sz="1200" spc="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then checked the distribution of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 OR F OR M separately to know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about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customers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purchasing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behavior.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100" y="1895431"/>
            <a:ext cx="2095500" cy="13709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6.</a:t>
            </a:r>
            <a:r>
              <a:rPr sz="16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Model</a:t>
            </a:r>
            <a:r>
              <a:rPr sz="16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Building:</a:t>
            </a:r>
            <a:endParaRPr sz="1600">
              <a:latin typeface="Times New Roman"/>
              <a:cs typeface="Times New Roman"/>
            </a:endParaRPr>
          </a:p>
          <a:p>
            <a:pPr marL="12700" marR="749935">
              <a:lnSpc>
                <a:spcPct val="114599"/>
              </a:lnSpc>
              <a:spcBef>
                <a:spcPts val="60"/>
              </a:spcBef>
            </a:pP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K-Means Clustering  DBSCAN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Hierarchical</a:t>
            </a:r>
            <a:r>
              <a:rPr sz="12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Clustering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86460" algn="l"/>
                <a:tab pos="1184910" algn="l"/>
              </a:tabLst>
            </a:pP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DBSCAN	-	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Density-Based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9725" y="3057779"/>
            <a:ext cx="44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Spatial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2100" y="3240659"/>
            <a:ext cx="27673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Clustering</a:t>
            </a:r>
            <a:r>
              <a:rPr sz="12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Applications</a:t>
            </a:r>
            <a:r>
              <a:rPr sz="12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2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Noise.</a:t>
            </a:r>
            <a:r>
              <a:rPr sz="12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Finds </a:t>
            </a:r>
            <a:r>
              <a:rPr sz="1200" spc="-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core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samples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high density and expands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clusters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them.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Good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12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contains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clusters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similar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imes New Roman"/>
                <a:cs typeface="Times New Roman"/>
              </a:rPr>
              <a:t>density.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2100" y="4490211"/>
            <a:ext cx="226060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6.1 Calculating models on </a:t>
            </a:r>
            <a:r>
              <a:rPr sz="1600" b="1" spc="-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Recency</a:t>
            </a:r>
            <a:r>
              <a:rPr sz="1600" b="1" u="heavy" spc="-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600" b="1" u="heavy" spc="-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Monetary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2100" y="5349197"/>
            <a:ext cx="2766695" cy="7080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K-Means</a:t>
            </a:r>
            <a:r>
              <a:rPr sz="14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14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silhouette</a:t>
            </a:r>
            <a:r>
              <a:rPr sz="14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score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n_clusters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2,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silhouette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score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highest.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100" y="6308597"/>
            <a:ext cx="250380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K-Means with Elbow Method on </a:t>
            </a:r>
            <a:r>
              <a:rPr sz="1400" b="1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Recency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Monetary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33450" y="4867275"/>
            <a:ext cx="2914650" cy="1571625"/>
            <a:chOff x="933450" y="4867275"/>
            <a:chExt cx="2914650" cy="157162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4981575"/>
              <a:ext cx="2743199" cy="13774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075" y="4867275"/>
              <a:ext cx="2867025" cy="157162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6982" y="7030765"/>
            <a:ext cx="2639683" cy="1812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8934"/>
            <a:ext cx="276288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With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elbow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908048"/>
            <a:ext cx="251333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b="1" spc="-15" dirty="0">
                <a:latin typeface="Times New Roman"/>
                <a:cs typeface="Times New Roman"/>
              </a:rPr>
              <a:t>Let’s </a:t>
            </a:r>
            <a:r>
              <a:rPr sz="1400" b="1" spc="-5" dirty="0">
                <a:latin typeface="Times New Roman"/>
                <a:cs typeface="Times New Roman"/>
              </a:rPr>
              <a:t>visualize </a:t>
            </a:r>
            <a:r>
              <a:rPr sz="1400" b="1" spc="-10" dirty="0">
                <a:latin typeface="Times New Roman"/>
                <a:cs typeface="Times New Roman"/>
              </a:rPr>
              <a:t>where </a:t>
            </a:r>
            <a:r>
              <a:rPr sz="1400" b="1" spc="-5" dirty="0">
                <a:latin typeface="Times New Roman"/>
                <a:cs typeface="Times New Roman"/>
              </a:rPr>
              <a:t>the optimal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number of clusters </a:t>
            </a:r>
            <a:r>
              <a:rPr sz="1400" b="1" dirty="0">
                <a:latin typeface="Times New Roman"/>
                <a:cs typeface="Times New Roman"/>
              </a:rPr>
              <a:t>= 2 </a:t>
            </a:r>
            <a:r>
              <a:rPr sz="1400" b="1" spc="-5" dirty="0">
                <a:latin typeface="Times New Roman"/>
                <a:cs typeface="Times New Roman"/>
              </a:rPr>
              <a:t>using this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plot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326508"/>
            <a:ext cx="276796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validation, we visualized taking 2 as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 are well separated. This plot tells us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Recency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Monetary.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203822"/>
            <a:ext cx="5968365" cy="233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2150">
              <a:lnSpc>
                <a:spcPct val="1161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Applying DBSCAN on Recency and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Monetary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3213100" marR="5080" algn="just">
              <a:lnSpc>
                <a:spcPts val="1430"/>
              </a:lnSpc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 k for the </a:t>
            </a:r>
            <a:r>
              <a:rPr sz="1200" spc="-10" dirty="0">
                <a:latin typeface="Times New Roman"/>
                <a:cs typeface="Times New Roman"/>
              </a:rPr>
              <a:t>cluster. </a:t>
            </a:r>
            <a:r>
              <a:rPr sz="1200" dirty="0">
                <a:latin typeface="Times New Roman"/>
                <a:cs typeface="Times New Roman"/>
              </a:rPr>
              <a:t>Now let's visualize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 clusters.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13100" marR="262890" algn="just">
              <a:lnSpc>
                <a:spcPct val="116100"/>
              </a:lnSpc>
              <a:spcBef>
                <a:spcPts val="1080"/>
              </a:spcBef>
            </a:pPr>
            <a:r>
              <a:rPr sz="1400" b="1" spc="-5" dirty="0">
                <a:latin typeface="Times New Roman"/>
                <a:cs typeface="Times New Roman"/>
              </a:rPr>
              <a:t>Let's visualize </a:t>
            </a:r>
            <a:r>
              <a:rPr sz="1400" b="1" spc="-10" dirty="0">
                <a:latin typeface="Times New Roman"/>
                <a:cs typeface="Times New Roman"/>
              </a:rPr>
              <a:t>where </a:t>
            </a:r>
            <a:r>
              <a:rPr sz="1400" b="1" spc="-5" dirty="0">
                <a:latin typeface="Times New Roman"/>
                <a:cs typeface="Times New Roman"/>
              </a:rPr>
              <a:t>the optimal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number of clusters </a:t>
            </a:r>
            <a:r>
              <a:rPr sz="1400" b="1" dirty="0">
                <a:latin typeface="Times New Roman"/>
                <a:cs typeface="Times New Roman"/>
              </a:rPr>
              <a:t>= 2 </a:t>
            </a:r>
            <a:r>
              <a:rPr sz="1400" b="1" spc="-5" dirty="0">
                <a:latin typeface="Times New Roman"/>
                <a:cs typeface="Times New Roman"/>
              </a:rPr>
              <a:t>using this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plot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100" y="895604"/>
            <a:ext cx="2760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black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100" y="1076579"/>
            <a:ext cx="2764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880" algn="l"/>
                <a:tab pos="1088390" algn="l"/>
                <a:tab pos="1426845" algn="l"/>
                <a:tab pos="2036445" algn="l"/>
                <a:tab pos="2624455" algn="l"/>
              </a:tabLst>
            </a:pPr>
            <a:r>
              <a:rPr sz="1200" dirty="0">
                <a:latin typeface="Times New Roman"/>
                <a:cs typeface="Times New Roman"/>
              </a:rPr>
              <a:t>brown	colors	are	another	cluste</a:t>
            </a:r>
            <a:r>
              <a:rPr sz="1200" spc="-7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.	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100" y="1257554"/>
            <a:ext cx="2766695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DBSCAN,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 as output. So, we got 2 as optimal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output.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100" y="2175636"/>
            <a:ext cx="226060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6.2 Calculating models on </a:t>
            </a:r>
            <a:r>
              <a:rPr sz="1600" b="1" spc="-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u="heavy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Frequency</a:t>
            </a:r>
            <a:r>
              <a:rPr sz="1600" b="1" u="heavy" spc="-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600" b="1" u="heavy" spc="-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Monetary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100" y="2929847"/>
            <a:ext cx="2766695" cy="80327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latin typeface="Times New Roman"/>
                <a:cs typeface="Times New Roman"/>
              </a:rPr>
              <a:t>K-Means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with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silhouette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score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n_clusters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silhouette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score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0.47,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highest.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100" y="4041647"/>
            <a:ext cx="250380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K-Means with Elbow Method on </a:t>
            </a:r>
            <a:r>
              <a:rPr sz="1400" b="1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Frequency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Monetary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800" y="2724150"/>
            <a:ext cx="2668498" cy="15080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231" y="7040752"/>
            <a:ext cx="2697479" cy="143710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3300" y="4758387"/>
            <a:ext cx="2598820" cy="17852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848603"/>
            <a:ext cx="276479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Monetary.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95604"/>
            <a:ext cx="5967730" cy="497268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213100" marR="5080" algn="just">
              <a:lnSpc>
                <a:spcPts val="1430"/>
              </a:lnSpc>
              <a:spcBef>
                <a:spcPts val="155"/>
              </a:spcBef>
            </a:pPr>
            <a:r>
              <a:rPr sz="1200" spc="-50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plotted R vs M and F vs M, to find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 any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3213100" algn="just">
              <a:lnSpc>
                <a:spcPts val="1664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3D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visualization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Recency,</a:t>
            </a:r>
            <a:endParaRPr sz="1400">
              <a:latin typeface="Times New Roman"/>
              <a:cs typeface="Times New Roman"/>
            </a:endParaRPr>
          </a:p>
          <a:p>
            <a:pPr marL="3213100" algn="just">
              <a:lnSpc>
                <a:spcPts val="1664"/>
              </a:lnSpc>
            </a:pPr>
            <a:r>
              <a:rPr sz="1400" b="1" spc="-15" dirty="0">
                <a:latin typeface="Times New Roman"/>
                <a:cs typeface="Times New Roman"/>
              </a:rPr>
              <a:t>Frequency,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Monetary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3207385" algn="just">
              <a:lnSpc>
                <a:spcPts val="1430"/>
              </a:lnSpc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Monetary.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09315">
              <a:lnSpc>
                <a:spcPts val="1650"/>
              </a:lnSpc>
            </a:pPr>
            <a:r>
              <a:rPr sz="1400" b="1" spc="-5" dirty="0">
                <a:latin typeface="Times New Roman"/>
                <a:cs typeface="Times New Roman"/>
              </a:rPr>
              <a:t>Applying DBSCAN to Method on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Frequency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Monetary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213100" marR="10795" algn="just">
              <a:lnSpc>
                <a:spcPts val="1430"/>
              </a:lnSpc>
              <a:spcBef>
                <a:spcPts val="1260"/>
              </a:spcBef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Recency,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Frequency, </a:t>
            </a:r>
            <a:r>
              <a:rPr sz="1200" dirty="0">
                <a:latin typeface="Times New Roman"/>
                <a:cs typeface="Times New Roman"/>
              </a:rPr>
              <a:t>and Monetary but we found no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213100" marR="511809">
              <a:lnSpc>
                <a:spcPct val="113300"/>
              </a:lnSpc>
              <a:spcBef>
                <a:spcPts val="1085"/>
              </a:spcBef>
            </a:pPr>
            <a:r>
              <a:rPr sz="16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6.3 Calculating models on </a:t>
            </a:r>
            <a:r>
              <a:rPr sz="1600" b="1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u="heavy" spc="-1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Recency, </a:t>
            </a:r>
            <a:r>
              <a:rPr sz="1600" b="1" u="heavy" spc="-2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Frequency, </a:t>
            </a:r>
            <a:r>
              <a:rPr sz="1600" b="1" u="heavy" spc="-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Monetary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761988"/>
            <a:ext cx="2334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plot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100" y="6142863"/>
            <a:ext cx="2766695" cy="7239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921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Times New Roman"/>
                <a:cs typeface="Times New Roman"/>
              </a:rPr>
              <a:t>Applying Silhouette Method on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Recency,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Frequency,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Monetary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spc="-50" dirty="0">
                <a:latin typeface="Times New Roman"/>
                <a:cs typeface="Times New Roman"/>
              </a:rPr>
              <a:t>We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100" y="6839204"/>
            <a:ext cx="2761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9605" algn="l"/>
                <a:tab pos="1286510" algn="l"/>
                <a:tab pos="1575435" algn="l"/>
                <a:tab pos="2240915" algn="l"/>
              </a:tabLst>
            </a:pPr>
            <a:r>
              <a:rPr sz="1200" dirty="0">
                <a:latin typeface="Times New Roman"/>
                <a:cs typeface="Times New Roman"/>
              </a:rPr>
              <a:t>optimal	number	of	clusters.	Because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100" y="7020179"/>
            <a:ext cx="270256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silhouette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Applying Elbow Method on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Recency,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Frequency,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Monetary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762" y="945919"/>
            <a:ext cx="2734887" cy="13175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400" y="4258201"/>
            <a:ext cx="2672648" cy="14259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3250" y="7105650"/>
            <a:ext cx="2685098" cy="14867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6319" y="2374652"/>
            <a:ext cx="2714105" cy="16312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3020</Words>
  <Application>Microsoft Office PowerPoint</Application>
  <PresentationFormat>Custom</PresentationFormat>
  <Paragraphs>219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customer segmentation.edited.docx</dc:title>
  <dc:creator>HP</dc:creator>
  <cp:lastModifiedBy>Vineeta Singh</cp:lastModifiedBy>
  <cp:revision>1</cp:revision>
  <dcterms:created xsi:type="dcterms:W3CDTF">2022-12-27T18:17:12Z</dcterms:created>
  <dcterms:modified xsi:type="dcterms:W3CDTF">2022-12-30T06:52:56Z</dcterms:modified>
</cp:coreProperties>
</file>