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F4B"/>
    <a:srgbClr val="3CBEB4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DA08-4B2F-353C-F41B-EC6B7BA4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D746-A33A-B57B-371C-37FAE4F0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6294-F1E6-A8D4-FC67-0EE14049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BCD2-606B-8D91-4371-AD480059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5561-7FF9-D185-D178-76E14C7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0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A21-27A6-9D74-AF57-02A683CF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F2F3-6AF7-446D-238A-D49A71BA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DFBA-DCBF-DDB3-148C-55DC5CA6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9A6D-31C3-ACA2-1457-71B74928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E1C9-F8D1-B582-4560-C37ED63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D0DDE-8547-A24A-A350-AE278FCA8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AF824-BF03-4DA6-DDD7-959C548B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EF38-1673-1207-E0C7-90A64F72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ACD3-05A5-CA30-9F7E-1E7F3378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83DA-8DA6-4486-E85B-1D41E003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9683-55F0-FE10-42D1-2DAB13FB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1FBB-8DE2-B7E4-7F4E-8B7D7BEA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157B-CD91-76D9-3109-9295753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6251-4658-4523-6862-89AFBADF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7B5C-2816-6083-C3C8-DE20E454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A28A-E1BC-57E4-F736-ADBF2312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D80B8-F808-760A-EBBC-510F3535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6B1F-7734-4385-EBB6-EEF3D36E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671D-3046-6E22-41C2-934B45E4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64D3-70D7-74BA-2AC1-D46B599B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0AF-AD0F-922C-090D-000137C7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2EA1-177D-37FF-AEDA-95EE28CDC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E5FA-37BF-270A-B2EF-8ED9092C0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40566-88AB-1DDB-587D-6315DCC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CE438-8194-8E73-C887-A2670C93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BAC5-6A1A-93F9-EBFC-BBF8D6A8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69EC-9E35-98C0-86A7-879B9134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AC80-284A-6CAA-C9F6-E26BDF17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D5D4-30E4-1425-B081-0A93A51AF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A63F1-2655-7352-CA50-82858E8F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B1B90-F930-71AF-29E7-940363A03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EB060-9D64-9D1E-3B1B-282ABF73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A3104-BE9D-614C-0C14-B82E5F76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E0D8B-601A-19DF-5F9E-6F0320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EB59-5747-2EA8-E49C-EAAE998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C2BEB-D6FA-88ED-F8E8-CFA05466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47ADA-EF4A-EED8-5030-394905B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F3D-DF14-9C0D-41DF-8A109FF8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1EE02-6BA7-82A7-2775-C7F58470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7EF25-4C90-D215-0FEB-E80F8C2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6122-E32C-A18C-B886-8697F867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B31F-CF1E-E713-CF35-672FE066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598B-DFAD-2044-6694-60DDD061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188A5-F0EF-DE34-49B1-C3C7A65E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8BC6C-3084-6874-C5C4-FFCBB62A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84D4D-0950-4266-B057-58FA46A9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AEDFE-A5B3-6F77-6680-2A19BD46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C87C-31CC-DC75-58DF-C5C20F27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F44FE-01C9-0F3D-4A0D-6D6A8AC1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F00D3-9F37-ACF7-8067-08E7494E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4CAEC-7659-EC77-D2F8-238E92EB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5D5A-E9ED-BCCA-16B4-F55D9B43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90E7-F789-6B4C-1ADF-EAD4609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56423-54D1-105B-B01D-497589C9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2734-B2FE-CD3D-87F2-AFA15D76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513F-0312-87F3-5159-F2CA75548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752F-6947-418C-A089-4CBE6B51743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471-6F9B-6A07-839B-3AD5324F1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2992-94C3-98E7-8A12-A4F91CAD3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C575-0C01-4B2E-BDDC-5E827D7DE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0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82420-FDE2-5B62-AE56-8177AA0B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CDA10E-7912-D430-C74F-783903C79E8C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7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Get the complete report of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Gross sales amount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the customer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Atliq Exclusive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each month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32BDB51E-CB0F-0F7D-CFF7-5CFFABEC6CEA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308C-3BB5-07A7-98EF-07353FD1AD9A}"/>
              </a:ext>
            </a:extLst>
          </p:cNvPr>
          <p:cNvSpPr txBox="1"/>
          <p:nvPr/>
        </p:nvSpPr>
        <p:spPr>
          <a:xfrm>
            <a:off x="531717" y="2484649"/>
            <a:ext cx="240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0286C-B50C-2C3F-FF09-79787B4A46FB}"/>
              </a:ext>
            </a:extLst>
          </p:cNvPr>
          <p:cNvSpPr txBox="1"/>
          <p:nvPr/>
        </p:nvSpPr>
        <p:spPr>
          <a:xfrm>
            <a:off x="428827" y="3224005"/>
            <a:ext cx="3071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It can be clearly seen that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after increasing product counts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in fiscal year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2021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,</a:t>
            </a:r>
          </a:p>
          <a:p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gross sales is increased 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with a jump.</a:t>
            </a:r>
          </a:p>
          <a:p>
            <a:endParaRPr lang="en-US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Highest sales month was </a:t>
            </a:r>
            <a:r>
              <a:rPr lang="en-IN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November</a:t>
            </a:r>
            <a:r>
              <a:rPr lang="en-IN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2020 which is </a:t>
            </a:r>
            <a:r>
              <a:rPr lang="en-IN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fiscal year 2021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1F95A-5B75-9CAE-594F-1A7EC06685E0}"/>
              </a:ext>
            </a:extLst>
          </p:cNvPr>
          <p:cNvGrpSpPr/>
          <p:nvPr/>
        </p:nvGrpSpPr>
        <p:grpSpPr>
          <a:xfrm>
            <a:off x="3599001" y="2826283"/>
            <a:ext cx="8373133" cy="3772830"/>
            <a:chOff x="531716" y="2937459"/>
            <a:chExt cx="8373133" cy="37728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7C6109-A58C-E2DC-650E-A5E67B029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16" y="2937459"/>
              <a:ext cx="8373133" cy="366165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2D2FCB-69AD-F3CD-5650-8A7FDB6C7C87}"/>
                </a:ext>
              </a:extLst>
            </p:cNvPr>
            <p:cNvCxnSpPr>
              <a:cxnSpLocks/>
            </p:cNvCxnSpPr>
            <p:nvPr/>
          </p:nvCxnSpPr>
          <p:spPr>
            <a:xfrm>
              <a:off x="4895557" y="3179298"/>
              <a:ext cx="0" cy="353099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F486A-756A-591F-6467-8C505C77CDC4}"/>
                </a:ext>
              </a:extLst>
            </p:cNvPr>
            <p:cNvSpPr txBox="1"/>
            <p:nvPr/>
          </p:nvSpPr>
          <p:spPr>
            <a:xfrm>
              <a:off x="2214234" y="3073150"/>
              <a:ext cx="99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C99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FY2020:</a:t>
              </a:r>
              <a:endParaRPr lang="en-IN" sz="2000" dirty="0">
                <a:solidFill>
                  <a:srgbClr val="CC99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6DD241-0CD3-0BD8-CABF-D2F3002C57B5}"/>
                </a:ext>
              </a:extLst>
            </p:cNvPr>
            <p:cNvSpPr txBox="1"/>
            <p:nvPr/>
          </p:nvSpPr>
          <p:spPr>
            <a:xfrm>
              <a:off x="6578075" y="3073150"/>
              <a:ext cx="99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FY2021:</a:t>
              </a:r>
              <a:endParaRPr lang="en-IN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7670524-204E-1B00-C055-39DECAFC9D83}"/>
              </a:ext>
            </a:extLst>
          </p:cNvPr>
          <p:cNvSpPr txBox="1"/>
          <p:nvPr/>
        </p:nvSpPr>
        <p:spPr>
          <a:xfrm>
            <a:off x="6165244" y="2961974"/>
            <a:ext cx="12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99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 Million</a:t>
            </a:r>
            <a:endParaRPr lang="en-IN" sz="2000" dirty="0">
              <a:solidFill>
                <a:srgbClr val="CC99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89371-CAA7-C5E6-4EED-1354F578D883}"/>
              </a:ext>
            </a:extLst>
          </p:cNvPr>
          <p:cNvSpPr txBox="1"/>
          <p:nvPr/>
        </p:nvSpPr>
        <p:spPr>
          <a:xfrm>
            <a:off x="10513268" y="2960426"/>
            <a:ext cx="155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224 Million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B8549A-3A35-6F26-B896-126DE43CE735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8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quarter of 2020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got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sold quantity?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B09EA-72C4-B6AB-DBD9-DE101548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64" y="3047124"/>
            <a:ext cx="4469212" cy="3105800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0D7BB02F-F8E1-B180-9548-082132F837BB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DF349-E6C9-0D64-3DB9-1FD3534BF9D6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9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3F9455-7E64-BF5B-FAC8-3B3A7C0337E1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8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quarter of 2020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got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sold quantity?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5A396-32A9-0C63-5420-6E8CB7103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1" y="3090686"/>
            <a:ext cx="6266014" cy="3499656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5D6FE226-AD54-D888-F806-6ADB9245AC41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A60DB-8F1D-088A-25CE-82C26606C2D4}"/>
              </a:ext>
            </a:extLst>
          </p:cNvPr>
          <p:cNvSpPr txBox="1"/>
          <p:nvPr/>
        </p:nvSpPr>
        <p:spPr>
          <a:xfrm>
            <a:off x="531717" y="2484649"/>
            <a:ext cx="468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F4405-38B9-B68F-D704-00C6686C5613}"/>
              </a:ext>
            </a:extLst>
          </p:cNvPr>
          <p:cNvSpPr txBox="1"/>
          <p:nvPr/>
        </p:nvSpPr>
        <p:spPr>
          <a:xfrm>
            <a:off x="7687961" y="3243139"/>
            <a:ext cx="3071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In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Quarter 1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, total quantity sold was highest of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7M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, which generated sales of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34M.</a:t>
            </a:r>
          </a:p>
          <a:p>
            <a:endParaRPr lang="en-US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Quarter 3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was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lowest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in term of quantity sold with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2.1M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, which generated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sales of 5M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.</a:t>
            </a:r>
            <a:endParaRPr lang="en-IN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B7B037-F9B9-C49B-D179-5EFE32638203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helped to bring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gross sales in the fiscal year 2021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contribution?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5049C-857B-C255-9DF1-112779A6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47" y="3204503"/>
            <a:ext cx="7193282" cy="2653144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5B49A36-A466-8248-69C1-F4932FD0D45C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DFDD7-28BD-F84C-D938-0FF552CE8E9B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4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310D9A-1D32-448B-5008-CA618A2159B6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9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helped to bring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gross sales in the fiscal year 2021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contribution?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4E2BF-014A-65B9-ABBE-D0D24DBCE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9" y="3047124"/>
            <a:ext cx="5637987" cy="3483773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07C0A33-6ADC-3B1D-37FF-FCC9FDDC4DCD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949B1-5A55-5535-0897-23FB32911016}"/>
              </a:ext>
            </a:extLst>
          </p:cNvPr>
          <p:cNvSpPr txBox="1"/>
          <p:nvPr/>
        </p:nvSpPr>
        <p:spPr>
          <a:xfrm>
            <a:off x="531717" y="2484649"/>
            <a:ext cx="292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BF539-1CC5-E213-9249-C665FC0FA73A}"/>
              </a:ext>
            </a:extLst>
          </p:cNvPr>
          <p:cNvSpPr txBox="1"/>
          <p:nvPr/>
        </p:nvSpPr>
        <p:spPr>
          <a:xfrm>
            <a:off x="6133411" y="3047124"/>
            <a:ext cx="5779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Atliq Hardware generates most of its sales revenue from r</a:t>
            </a:r>
            <a:r>
              <a:rPr lang="en-US" sz="1600" b="1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etail sales</a:t>
            </a:r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, which accounts for </a:t>
            </a:r>
            <a:r>
              <a:rPr lang="en-US" sz="1600" b="1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82.6% of its total sales revenue</a:t>
            </a:r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, </a:t>
            </a:r>
            <a:r>
              <a:rPr lang="en-US" sz="1600" b="1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Direct sales is the second-largest source with 17.4% </a:t>
            </a:r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of its total sales revenue and </a:t>
            </a:r>
            <a:r>
              <a:rPr lang="en-US" sz="1600" b="1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Distributor sales is a smaller source of sales revenue, accounting for 8.7% </a:t>
            </a:r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of its total sales revenue.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CB9D-18BF-0B4E-E517-3E6F0305D639}"/>
              </a:ext>
            </a:extLst>
          </p:cNvPr>
          <p:cNvSpPr txBox="1"/>
          <p:nvPr/>
        </p:nvSpPr>
        <p:spPr>
          <a:xfrm>
            <a:off x="6096000" y="4667332"/>
            <a:ext cx="5958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Suggestions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:</a:t>
            </a:r>
            <a:endParaRPr lang="en-US" b="1" i="0" dirty="0">
              <a:solidFill>
                <a:srgbClr val="194F4B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 algn="l"/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Consider expanding the direct sales channel to increase sales revenue.</a:t>
            </a:r>
          </a:p>
          <a:p>
            <a:pPr algn="l"/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Expand the product line to attract more customers and increase sales revenue.</a:t>
            </a:r>
          </a:p>
          <a:p>
            <a:pPr algn="l"/>
            <a:r>
              <a:rPr lang="en-US" sz="1600" b="0" i="0" dirty="0">
                <a:solidFill>
                  <a:srgbClr val="194F4B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Optimize the distribution strategy to improve efficiency and reduce costs.</a:t>
            </a:r>
          </a:p>
          <a:p>
            <a:endParaRPr lang="en-IN" sz="2000" dirty="0">
              <a:solidFill>
                <a:srgbClr val="194F4B"/>
              </a:solidFill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9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218F44-C449-6248-BD37-5CF3FD5A9C5D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10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3 products in each division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have a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total sold quantity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fiscal year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7A759-DE0D-040A-8ACF-E041C73EB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2572332"/>
            <a:ext cx="6853966" cy="3848675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0703700A-1FDE-6579-95E3-9D81CE5B9077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D44CB-FA1B-E3BA-AC86-0F3CDA10CD79}"/>
              </a:ext>
            </a:extLst>
          </p:cNvPr>
          <p:cNvSpPr txBox="1"/>
          <p:nvPr/>
        </p:nvSpPr>
        <p:spPr>
          <a:xfrm>
            <a:off x="531716" y="237500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FAF141-C5B9-B504-A7C6-CAF1D542EC91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B73B1-0E70-C64A-4142-C4480DD705D8}"/>
              </a:ext>
            </a:extLst>
          </p:cNvPr>
          <p:cNvSpPr txBox="1"/>
          <p:nvPr/>
        </p:nvSpPr>
        <p:spPr>
          <a:xfrm>
            <a:off x="531717" y="1159894"/>
            <a:ext cx="1079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the list of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which customer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Exclusive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operates its business in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region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52012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1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3B500-D508-D284-9703-305011A9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65" y="2768787"/>
            <a:ext cx="1790470" cy="3584686"/>
          </a:xfrm>
          <a:prstGeom prst="rect">
            <a:avLst/>
          </a:prstGeom>
        </p:spPr>
      </p:pic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171B582E-C1BD-8C28-7E3B-EAFD859A0241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491FB-76E4-0342-511E-35D28061A8AB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1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9E4273-C51D-ADD5-BD70-268170CE1689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521401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2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99750"/>
            <a:ext cx="9709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percentage of unique product increase in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5A285-06FB-BB3F-04E3-9271EE81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6" y="3266322"/>
            <a:ext cx="5967558" cy="1298286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CFC8DE3-8EAC-4CC1-CE26-092029115C19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EDA1D-BD59-2FA7-D2C4-6646FD8E1D02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39242-48AF-6A82-ACEE-FBEE82291B78}"/>
              </a:ext>
            </a:extLst>
          </p:cNvPr>
          <p:cNvSpPr txBox="1"/>
          <p:nvPr/>
        </p:nvSpPr>
        <p:spPr>
          <a:xfrm>
            <a:off x="6648819" y="2497663"/>
            <a:ext cx="5011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Here it can be seen percentage change in unique products is </a:t>
            </a:r>
            <a:r>
              <a:rPr lang="en-US" sz="2000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36.33% </a:t>
            </a:r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which is resulting increase gross sales  </a:t>
            </a:r>
            <a:endParaRPr lang="en-IN" sz="2000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35A8EC-D259-9FB3-FC13-2C1C2FCA32B4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3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report with all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 product counts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sort them in descending order of product counts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8C30E-3895-B17E-A4D1-E90316C1C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60" y="2897121"/>
            <a:ext cx="4241679" cy="3267908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DFEB6E2-160A-DD24-A1FA-BEE37CC2E604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40C71-BD36-8834-48F3-2ADD6CF5C719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1B894-44E4-6FDD-276C-A3DD7D874077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3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report with all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 product counts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sort them in descending order of product counts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3E3E2CD-D619-9A3C-5D3A-0D834DD46D85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C1847-64C8-0AB3-05E5-920280B7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" y="3069006"/>
            <a:ext cx="5457904" cy="3280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033AB-97E0-660A-607E-EF375A77AA79}"/>
              </a:ext>
            </a:extLst>
          </p:cNvPr>
          <p:cNvSpPr txBox="1"/>
          <p:nvPr/>
        </p:nvSpPr>
        <p:spPr>
          <a:xfrm>
            <a:off x="6585078" y="3007581"/>
            <a:ext cx="5011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There are total </a:t>
            </a:r>
            <a:r>
              <a:rPr lang="en-US" sz="2000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397</a:t>
            </a:r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unique products and, in that  </a:t>
            </a:r>
            <a:r>
              <a:rPr lang="en-US" sz="2000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Notebook</a:t>
            </a:r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and </a:t>
            </a:r>
            <a:r>
              <a:rPr lang="en-US" sz="2000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Accessories</a:t>
            </a:r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are with highest counts products, which is </a:t>
            </a:r>
            <a:r>
              <a:rPr lang="en-US" sz="2000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61%</a:t>
            </a:r>
            <a:r>
              <a:rPr lang="en-US" sz="2000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of total. </a:t>
            </a:r>
            <a:endParaRPr lang="en-IN" sz="2000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A0FF-F4C8-8BC1-C44F-F37AB0966C72}"/>
              </a:ext>
            </a:extLst>
          </p:cNvPr>
          <p:cNvSpPr txBox="1"/>
          <p:nvPr/>
        </p:nvSpPr>
        <p:spPr>
          <a:xfrm>
            <a:off x="531716" y="2279573"/>
            <a:ext cx="42653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338447-688B-A5A8-23D8-73D2539F1488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4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Which segment had the most increase in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products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2E8ACCB-CED3-6315-462D-3EC580420941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6ACD-5891-E9C1-10E5-46296D2A2CC4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F8BD3-56B3-265C-5903-758DBDC8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45" y="3240294"/>
            <a:ext cx="8024109" cy="25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94148-EEE5-E511-A197-0E5AD2D209E4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4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Which segment had the most increase in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products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2EBDE99A-EACE-287C-FDD1-E85A3B96909D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00658-417E-4AAC-BD70-383736EC7ED6}"/>
              </a:ext>
            </a:extLst>
          </p:cNvPr>
          <p:cNvSpPr txBox="1"/>
          <p:nvPr/>
        </p:nvSpPr>
        <p:spPr>
          <a:xfrm>
            <a:off x="305720" y="2356301"/>
            <a:ext cx="357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A5457-3A9A-AC3A-ADAB-BC1D64D46CFB}"/>
              </a:ext>
            </a:extLst>
          </p:cNvPr>
          <p:cNvSpPr txBox="1"/>
          <p:nvPr/>
        </p:nvSpPr>
        <p:spPr>
          <a:xfrm>
            <a:off x="7811829" y="3253803"/>
            <a:ext cx="4291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Desktop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has highest increased product count which is 22 count which was before 7 counts, resulting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214% 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increase. </a:t>
            </a:r>
          </a:p>
          <a:p>
            <a:endParaRPr lang="en-US" b="1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Notebook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is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least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increased by </a:t>
            </a:r>
            <a:r>
              <a:rPr lang="en-US" b="1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17%</a:t>
            </a:r>
            <a:r>
              <a:rPr lang="en-US" dirty="0">
                <a:solidFill>
                  <a:srgbClr val="194F4B"/>
                </a:solidFill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which is 108, which in 2020 was 92 counts. </a:t>
            </a:r>
            <a:endParaRPr lang="en-IN" dirty="0">
              <a:solidFill>
                <a:srgbClr val="194F4B"/>
              </a:solidFill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A8D72-BAE8-ACBA-1425-16DBB257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9" y="3207636"/>
            <a:ext cx="7457819" cy="3373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BFD9F3-A178-40E0-826F-48A530003C95}"/>
              </a:ext>
            </a:extLst>
          </p:cNvPr>
          <p:cNvSpPr txBox="1"/>
          <p:nvPr/>
        </p:nvSpPr>
        <p:spPr>
          <a:xfrm>
            <a:off x="305719" y="2919262"/>
            <a:ext cx="745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chart shows Product count in 2020 and 2021 with percentage increase in each segment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3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EBEF7-679F-04E9-F10C-A886DB6B5EA6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5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products that have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manufacturing costs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CF222-9D1B-3791-531F-A3DC16EF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6" y="3429000"/>
            <a:ext cx="7381270" cy="1309573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E0D82C1-1E3B-D2AB-FC99-CE1ECEAEA1F9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CE5C-2DD6-FDE5-1EAA-64E93B02C85E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8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C780-9CAC-CCEE-B089-2D82A731B5CC}"/>
              </a:ext>
            </a:extLst>
          </p:cNvPr>
          <p:cNvSpPr/>
          <p:nvPr/>
        </p:nvSpPr>
        <p:spPr>
          <a:xfrm>
            <a:off x="279009" y="258887"/>
            <a:ext cx="11633982" cy="1931782"/>
          </a:xfrm>
          <a:prstGeom prst="roundRect">
            <a:avLst>
              <a:gd name="adj" fmla="val 7233"/>
            </a:avLst>
          </a:prstGeom>
          <a:solidFill>
            <a:srgbClr val="3CBE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A5D9-8351-048B-62EA-B965F3F637AD}"/>
              </a:ext>
            </a:extLst>
          </p:cNvPr>
          <p:cNvSpPr txBox="1"/>
          <p:nvPr/>
        </p:nvSpPr>
        <p:spPr>
          <a:xfrm>
            <a:off x="531717" y="436993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6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A617-5FC9-097F-69B0-EF2C2EBB43AE}"/>
              </a:ext>
            </a:extLst>
          </p:cNvPr>
          <p:cNvSpPr txBox="1"/>
          <p:nvPr/>
        </p:nvSpPr>
        <p:spPr>
          <a:xfrm>
            <a:off x="531716" y="1115342"/>
            <a:ext cx="9709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a report which contains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received an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high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pre_invoice_discount_pct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fiscal year 2021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in the Indian market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8257C-DC3E-52E1-3E20-F6F1F5CC3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83" y="3442482"/>
            <a:ext cx="5995473" cy="2335446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885E7D8-B50F-38AF-D62E-A6AA30A79C94}"/>
              </a:ext>
            </a:extLst>
          </p:cNvPr>
          <p:cNvSpPr/>
          <p:nvPr/>
        </p:nvSpPr>
        <p:spPr>
          <a:xfrm>
            <a:off x="0" y="13482"/>
            <a:ext cx="12192000" cy="6858000"/>
          </a:xfrm>
          <a:prstGeom prst="round2SameRect">
            <a:avLst>
              <a:gd name="adj1" fmla="val 0"/>
              <a:gd name="adj2" fmla="val 0"/>
            </a:avLst>
          </a:prstGeom>
          <a:noFill/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194F4B"/>
                </a:gs>
                <a:gs pos="80000">
                  <a:srgbClr val="3CBEB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FD871-2B27-35EE-CE80-ADAB89F1B2FC}"/>
              </a:ext>
            </a:extLst>
          </p:cNvPr>
          <p:cNvSpPr txBox="1"/>
          <p:nvPr/>
        </p:nvSpPr>
        <p:spPr>
          <a:xfrm>
            <a:off x="531717" y="2484649"/>
            <a:ext cx="1022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575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Khatri</dc:creator>
  <cp:lastModifiedBy>Rohan Khatri</cp:lastModifiedBy>
  <cp:revision>93</cp:revision>
  <dcterms:created xsi:type="dcterms:W3CDTF">2023-02-22T11:07:06Z</dcterms:created>
  <dcterms:modified xsi:type="dcterms:W3CDTF">2023-02-25T13:04:38Z</dcterms:modified>
</cp:coreProperties>
</file>