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59" r:id="rId6"/>
    <p:sldId id="267" r:id="rId7"/>
    <p:sldId id="261" r:id="rId8"/>
    <p:sldId id="263" r:id="rId9"/>
    <p:sldId id="266" r:id="rId10"/>
    <p:sldId id="264" r:id="rId11"/>
    <p:sldId id="265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F6D620-57A0-4C55-BDD8-6305C40EC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BBC67B47-B58B-42D4-B816-8DB04A3DE52B}"/>
              </a:ext>
            </a:extLst>
          </p:cNvPr>
          <p:cNvSpPr/>
          <p:nvPr userDrawn="1"/>
        </p:nvSpPr>
        <p:spPr>
          <a:xfrm>
            <a:off x="695324" y="631519"/>
            <a:ext cx="10784551" cy="2209800"/>
          </a:xfrm>
          <a:prstGeom prst="roundRect">
            <a:avLst/>
          </a:prstGeom>
          <a:gradFill>
            <a:gsLst>
              <a:gs pos="10000">
                <a:srgbClr val="E87511">
                  <a:lumMod val="85000"/>
                  <a:lumOff val="15000"/>
                </a:srgb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16200000" scaled="1"/>
          </a:gradFill>
          <a:ln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BB68FB-A62B-43B7-A5FE-ECCB25825D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8" y="6462504"/>
            <a:ext cx="3354003" cy="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6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8EC2-8614-49E1-A9CD-7FB9FE20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4B7BB-6FC7-4CDA-8395-979F75C3B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E5601-53EF-4749-B2B5-F4D0A7E9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C17E-9145-4E1B-8FAF-CC2CD545E30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CCC90-4710-42F4-8379-276266A3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A4B34-E740-4C52-B329-E8DC9499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D6C8-63F5-4890-B641-F62DEBD21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6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F81FC-D4A5-4741-ACD3-54D075BF2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E36D6-CC01-4D4E-A619-F3ADB9A01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5CD71-2C5C-401C-B785-9964EC4F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C17E-9145-4E1B-8FAF-CC2CD545E30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D4252-EF74-4C30-B29C-39E19CFB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BE048-9EFF-4338-9FB5-3F9A04B9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D6C8-63F5-4890-B641-F62DEBD21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2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FCD4A-8074-4657-9DF3-430A61E8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B99A7E-7AB7-467C-8445-444BB6D7DC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8" y="6462504"/>
            <a:ext cx="3354003" cy="2892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E674A4-F54A-4DC3-B9AE-13A09144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964"/>
            <a:ext cx="12192000" cy="701731"/>
          </a:xfrm>
          <a:gradFill>
            <a:gsLst>
              <a:gs pos="13000">
                <a:srgbClr val="E87511">
                  <a:lumMod val="88000"/>
                  <a:lumOff val="12000"/>
                </a:srgbClr>
              </a:gs>
              <a:gs pos="0">
                <a:schemeClr val="tx1"/>
              </a:gs>
            </a:gsLst>
            <a:lin ang="16200000" scaled="1"/>
          </a:gradFill>
        </p:spPr>
        <p:txBody>
          <a:bodyPr>
            <a:normAutofit/>
          </a:bodyPr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180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AA82-01FE-4DC6-8E04-C5B3C4B9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97E29-2DF2-4680-A6AD-500A8ABB0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C820E-656D-4F9C-A665-1D6D0841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C17E-9145-4E1B-8FAF-CC2CD545E30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97ACA-A71F-4042-B250-C9A2DCAD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FBB04-845C-45A6-93A9-9281E144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D6C8-63F5-4890-B641-F62DEBD21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2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AB7A-508C-42E4-ABFB-60D1E41E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4C37-4095-4FD2-BF49-BDE8451B3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9B1B7-53AB-45E4-B785-FAE698A2A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82BF1-9DA1-4919-BBF9-9CF4CB7D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C17E-9145-4E1B-8FAF-CC2CD545E30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91E6E-800E-4413-8CDF-5C87D65B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C17BE-2FE5-4708-85C7-1B110656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D6C8-63F5-4890-B641-F62DEBD21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1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C2D9-862F-45D5-BEF3-2840DDDAC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21DFF-427F-4D67-8EAC-A09FA619F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600C2-BB8C-45FD-8E81-9FDA6D600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C9231-25FE-4EA6-8CDF-AAC1A06D9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8782A-4692-429C-82E4-8918D8113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E2E12-6DE3-4826-ACF3-171C58F5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C17E-9145-4E1B-8FAF-CC2CD545E30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6C9C5-376F-4D87-A3AA-2B8A016F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9C02B-5A88-4E2C-A856-8CE35BD5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D6C8-63F5-4890-B641-F62DEBD21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B1F4-152F-4934-AC0D-DD1EF20E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3DC0F-2284-45C0-84F9-485D1EE0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C17E-9145-4E1B-8FAF-CC2CD545E30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6A8E1-DF11-4051-8E57-0FC90F5B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7AE5-E13B-4A6F-B0A1-61C533CA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D6C8-63F5-4890-B641-F62DEBD21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1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BD6F0A-CBA0-4268-A7B8-E5BED769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C17E-9145-4E1B-8FAF-CC2CD545E30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F2686-A610-4ED8-822E-2183795E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6A085-9877-4FA5-ADB8-ED5AD2A6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D6C8-63F5-4890-B641-F62DEBD21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8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1206-6D92-4035-8F12-78DE4DB0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1EADB-A5E0-46AB-81A2-B5B81FE12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E1259-1853-4402-9411-2916616EB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935C5-EFC1-4B76-9C9C-A7B237A6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C17E-9145-4E1B-8FAF-CC2CD545E30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39751-730D-46DD-B91A-A534404A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24492-D2D1-481E-BBED-A5C73992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D6C8-63F5-4890-B641-F62DEBD21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2ED0-B225-4A6C-866F-F447A610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D241C-4D5E-48CA-8521-B983406E1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245AB-7F4A-41F7-90C5-69C1807D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01FFB-EA88-428C-969E-775A2112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C17E-9145-4E1B-8FAF-CC2CD545E30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B20E8-D76D-4E3B-9BF8-62F4CBD8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A57E8-9413-47E0-B6CA-73318685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3D6C8-63F5-4890-B641-F62DEBD21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6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20646-4184-4D21-80FA-2CF91ACC7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6FE80-81AD-4095-8176-9A3507DD1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07C49-8638-421F-B470-9F78AB181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DC17E-9145-4E1B-8FAF-CC2CD545E30B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DEA64-8498-4A41-93D7-900632D5A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52476-736D-4E17-A180-8A0EEEFDD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3D6C8-63F5-4890-B641-F62DEBD21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4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ineetb@Princeto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trend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B8E2-1EF8-47F7-8F57-F0D9EE8089A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998290"/>
            <a:ext cx="9144000" cy="141774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Programming with Python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2AD8B4C-2759-4B67-93E7-24EDF0501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Vineet Bansal</a:t>
            </a:r>
          </a:p>
          <a:p>
            <a:r>
              <a:rPr lang="en-US" dirty="0"/>
              <a:t>Research Software Engineer, Center for Statistics &amp; Machine Learning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vineetb@princeton.edu</a:t>
            </a:r>
            <a:endParaRPr lang="en-US" dirty="0"/>
          </a:p>
          <a:p>
            <a:r>
              <a:rPr lang="en-US" dirty="0"/>
              <a:t>August 20-24, 2018</a:t>
            </a:r>
          </a:p>
        </p:txBody>
      </p:sp>
    </p:spTree>
    <p:extLst>
      <p:ext uri="{BB962C8B-B14F-4D97-AF65-F5344CB8AC3E}">
        <p14:creationId xmlns:p14="http://schemas.microsoft.com/office/powerpoint/2010/main" val="237833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D139-3259-4EC4-8CFE-C8CD6D1E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C22DE-3E64-40F3-8496-BDA5F93F9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Interpreted → Slower</a:t>
            </a:r>
          </a:p>
          <a:p>
            <a:pPr lvl="1"/>
            <a:r>
              <a:rPr lang="en-US" dirty="0"/>
              <a:t>Most performance-critical parts are written in C/C++</a:t>
            </a:r>
          </a:p>
          <a:p>
            <a:pPr lvl="2"/>
            <a:r>
              <a:rPr lang="en-US" dirty="0" err="1"/>
              <a:t>Tensorflow</a:t>
            </a:r>
            <a:r>
              <a:rPr lang="en-US" dirty="0"/>
              <a:t>/</a:t>
            </a:r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r>
              <a:rPr lang="en-US" dirty="0"/>
              <a:t> etc.</a:t>
            </a:r>
          </a:p>
          <a:p>
            <a:r>
              <a:rPr lang="en-US" dirty="0"/>
              <a:t>Fewer restrictions on the developer → Run-time Errors</a:t>
            </a:r>
          </a:p>
          <a:p>
            <a:pPr lvl="1"/>
            <a:r>
              <a:rPr lang="en-US" dirty="0"/>
              <a:t>Quick to develop, requires more testing</a:t>
            </a:r>
          </a:p>
          <a:p>
            <a:r>
              <a:rPr lang="en-US" dirty="0"/>
              <a:t>(Currently) weak in Mobile Computing</a:t>
            </a:r>
          </a:p>
        </p:txBody>
      </p:sp>
    </p:spTree>
    <p:extLst>
      <p:ext uri="{BB962C8B-B14F-4D97-AF65-F5344CB8AC3E}">
        <p14:creationId xmlns:p14="http://schemas.microsoft.com/office/powerpoint/2010/main" val="35878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D139-3259-4EC4-8CFE-C8CD6D1E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Brief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C22DE-3E64-40F3-8496-BDA5F93F9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75290" cy="3979557"/>
          </a:xfrm>
        </p:spPr>
        <p:txBody>
          <a:bodyPr>
            <a:normAutofit/>
          </a:bodyPr>
          <a:lstStyle/>
          <a:p>
            <a:r>
              <a:rPr lang="en-US" dirty="0"/>
              <a:t>Started in 1989, made public in 1991</a:t>
            </a:r>
          </a:p>
          <a:p>
            <a:r>
              <a:rPr lang="en-US" dirty="0"/>
              <a:t>Dutch programmer – Guido van Rossum (“Benevolent Dictator for Life”)</a:t>
            </a:r>
          </a:p>
          <a:p>
            <a:pPr lvl="1"/>
            <a:r>
              <a:rPr lang="en-US" dirty="0"/>
              <a:t>Google, Dropbox</a:t>
            </a:r>
          </a:p>
          <a:p>
            <a:r>
              <a:rPr lang="en-US" dirty="0"/>
              <a:t>Python 3 has been around for nearly 10 years now. We’ll stick to Python 3!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B8047-998A-495E-9186-9CA9197AD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00" y="1825625"/>
            <a:ext cx="2794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8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C883-4155-4458-84DF-37C8D8FC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9F9FB-E47B-4DEE-9826-1A51C6FF1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9987" cy="4351338"/>
          </a:xfrm>
        </p:spPr>
        <p:txBody>
          <a:bodyPr/>
          <a:lstStyle/>
          <a:p>
            <a:r>
              <a:rPr lang="en-US" dirty="0"/>
              <a:t>Download and install the Anaconda Distribution</a:t>
            </a:r>
          </a:p>
          <a:p>
            <a:pPr lvl="1"/>
            <a:r>
              <a:rPr lang="en-US" sz="1400" dirty="0">
                <a:hlinkClick r:id="rId2"/>
              </a:rPr>
              <a:t>https://www.anaconda.com/download</a:t>
            </a:r>
            <a:endParaRPr lang="en-US" sz="1400" dirty="0"/>
          </a:p>
          <a:p>
            <a:pPr lvl="1"/>
            <a:r>
              <a:rPr lang="en-US" sz="1800" dirty="0"/>
              <a:t>Python 3.6, 64-bit Graphical Installer</a:t>
            </a:r>
          </a:p>
          <a:p>
            <a:r>
              <a:rPr lang="en-US" dirty="0"/>
              <a:t>Let’s see how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5850C-5BF8-4998-9A6E-07B87ED73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02" y="1911302"/>
            <a:ext cx="5848347" cy="37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5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E340-50BB-4FF1-89F3-66DB9133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1343-FA24-4646-A959-049F95EB2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51844"/>
          </a:xfrm>
        </p:spPr>
        <p:txBody>
          <a:bodyPr/>
          <a:lstStyle/>
          <a:p>
            <a:r>
              <a:rPr lang="en-US" dirty="0"/>
              <a:t>Sky-rocketed in popularity in the last decade.</a:t>
            </a:r>
          </a:p>
        </p:txBody>
      </p:sp>
    </p:spTree>
    <p:extLst>
      <p:ext uri="{BB962C8B-B14F-4D97-AF65-F5344CB8AC3E}">
        <p14:creationId xmlns:p14="http://schemas.microsoft.com/office/powerpoint/2010/main" val="397175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90D6-D470-471B-A02E-90589EF4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StackOverflow</a:t>
            </a:r>
            <a:r>
              <a:rPr lang="en-US" dirty="0"/>
              <a:t> Trends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768B22-C19F-4F3C-AD6B-C1233D3FF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184" y="1825625"/>
            <a:ext cx="658563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601CF3-34C6-4C61-A620-976E50FE3E56}"/>
              </a:ext>
            </a:extLst>
          </p:cNvPr>
          <p:cNvSpPr txBox="1"/>
          <p:nvPr/>
        </p:nvSpPr>
        <p:spPr>
          <a:xfrm>
            <a:off x="4006966" y="5992297"/>
            <a:ext cx="417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https://insights.stackoverflow.com/trends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2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90D6-D470-471B-A02E-90589EF4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GitHub Trends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CF729D-C1CB-4DEB-AFB9-B2DB4E8BE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26" y="1895911"/>
            <a:ext cx="5798236" cy="4281051"/>
          </a:xfrm>
        </p:spPr>
      </p:pic>
    </p:spTree>
    <p:extLst>
      <p:ext uri="{BB962C8B-B14F-4D97-AF65-F5344CB8AC3E}">
        <p14:creationId xmlns:p14="http://schemas.microsoft.com/office/powerpoint/2010/main" val="11823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E340-50BB-4FF1-89F3-66DB9133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1343-FA24-4646-A959-049F95EB2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412"/>
            <a:ext cx="10515600" cy="396349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Sky-rocketed in popularity in the last decade.</a:t>
            </a:r>
          </a:p>
          <a:p>
            <a:r>
              <a:rPr lang="en-US" dirty="0"/>
              <a:t>High-level, general purpose</a:t>
            </a:r>
          </a:p>
          <a:p>
            <a:pPr lvl="1"/>
            <a:r>
              <a:rPr lang="en-US" dirty="0"/>
              <a:t>Web Development </a:t>
            </a:r>
          </a:p>
          <a:p>
            <a:pPr lvl="2"/>
            <a:r>
              <a:rPr lang="en-US" dirty="0"/>
              <a:t>Django, Flask, JSON, Email processing, Network programming</a:t>
            </a:r>
          </a:p>
          <a:p>
            <a:pPr lvl="1"/>
            <a:r>
              <a:rPr lang="en-US" dirty="0"/>
              <a:t>Scientific and Numeric Computing</a:t>
            </a:r>
          </a:p>
          <a:p>
            <a:pPr lvl="2"/>
            <a:r>
              <a:rPr lang="en-US" dirty="0" err="1"/>
              <a:t>Numpy</a:t>
            </a:r>
            <a:r>
              <a:rPr lang="en-US" dirty="0"/>
              <a:t>, SciPy, Pandas, </a:t>
            </a:r>
            <a:r>
              <a:rPr lang="en-US" dirty="0" err="1"/>
              <a:t>Ipython</a:t>
            </a:r>
            <a:endParaRPr lang="en-US" dirty="0"/>
          </a:p>
          <a:p>
            <a:pPr lvl="1"/>
            <a:r>
              <a:rPr lang="en-US" dirty="0"/>
              <a:t>Cross-platform Desktop App Development</a:t>
            </a:r>
          </a:p>
          <a:p>
            <a:pPr lvl="2"/>
            <a:r>
              <a:rPr lang="en-US" dirty="0" err="1"/>
              <a:t>wxPython</a:t>
            </a:r>
            <a:r>
              <a:rPr lang="en-US" dirty="0"/>
              <a:t>, </a:t>
            </a:r>
            <a:r>
              <a:rPr lang="en-US" dirty="0" err="1"/>
              <a:t>wxWidgets</a:t>
            </a:r>
            <a:r>
              <a:rPr lang="en-US" dirty="0"/>
              <a:t>, </a:t>
            </a:r>
            <a:r>
              <a:rPr lang="en-US" dirty="0" err="1"/>
              <a:t>pyside</a:t>
            </a:r>
            <a:endParaRPr lang="en-US" dirty="0"/>
          </a:p>
          <a:p>
            <a:pPr lvl="1"/>
            <a:r>
              <a:rPr lang="en-US" dirty="0"/>
              <a:t>Data manipulation &amp; Plotting</a:t>
            </a:r>
          </a:p>
          <a:p>
            <a:pPr lvl="2"/>
            <a:r>
              <a:rPr lang="en-US" dirty="0"/>
              <a:t>Pandas, Matplotlib</a:t>
            </a:r>
          </a:p>
          <a:p>
            <a:pPr lvl="1"/>
            <a:r>
              <a:rPr lang="en-US" dirty="0"/>
              <a:t>Machine Learning &amp; Deep Learning</a:t>
            </a:r>
          </a:p>
          <a:p>
            <a:pPr lvl="2"/>
            <a:r>
              <a:rPr lang="en-US" dirty="0" err="1"/>
              <a:t>Scikit</a:t>
            </a:r>
            <a:r>
              <a:rPr lang="en-US" dirty="0"/>
              <a:t>-learn,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Extensive Support Libraries</a:t>
            </a:r>
          </a:p>
        </p:txBody>
      </p:sp>
    </p:spTree>
    <p:extLst>
      <p:ext uri="{BB962C8B-B14F-4D97-AF65-F5344CB8AC3E}">
        <p14:creationId xmlns:p14="http://schemas.microsoft.com/office/powerpoint/2010/main" val="274154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7E55-4F2C-448B-AC3A-079CE4E7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Python Ecosystem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CFCA86-D14E-427E-9166-22DD7ADAA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80" y="1825625"/>
            <a:ext cx="5893840" cy="4351338"/>
          </a:xfrm>
        </p:spPr>
      </p:pic>
    </p:spTree>
    <p:extLst>
      <p:ext uri="{BB962C8B-B14F-4D97-AF65-F5344CB8AC3E}">
        <p14:creationId xmlns:p14="http://schemas.microsoft.com/office/powerpoint/2010/main" val="304651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E340-50BB-4FF1-89F3-66DB9133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1343-FA24-4646-A959-049F95EB2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078"/>
            <a:ext cx="10515600" cy="396349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Sky-rocketed in popularity in the last decade.</a:t>
            </a:r>
          </a:p>
          <a:p>
            <a:r>
              <a:rPr lang="en-US" dirty="0"/>
              <a:t>High-level, general purpose</a:t>
            </a:r>
          </a:p>
          <a:p>
            <a:pPr lvl="1"/>
            <a:r>
              <a:rPr lang="en-US" dirty="0"/>
              <a:t>Web Development </a:t>
            </a:r>
          </a:p>
          <a:p>
            <a:pPr lvl="2"/>
            <a:r>
              <a:rPr lang="en-US" dirty="0"/>
              <a:t>Django, Flask, JSON, Email processing, Network programming</a:t>
            </a:r>
          </a:p>
          <a:p>
            <a:pPr lvl="1"/>
            <a:r>
              <a:rPr lang="en-US" dirty="0"/>
              <a:t>Scientific and Numeric Computing</a:t>
            </a:r>
          </a:p>
          <a:p>
            <a:pPr lvl="2"/>
            <a:r>
              <a:rPr lang="en-US" dirty="0" err="1"/>
              <a:t>Numpy</a:t>
            </a:r>
            <a:r>
              <a:rPr lang="en-US" dirty="0"/>
              <a:t>, SciPy, Pandas, </a:t>
            </a:r>
            <a:r>
              <a:rPr lang="en-US" dirty="0" err="1"/>
              <a:t>Ipython</a:t>
            </a:r>
            <a:endParaRPr lang="en-US" dirty="0"/>
          </a:p>
          <a:p>
            <a:pPr lvl="1"/>
            <a:r>
              <a:rPr lang="en-US" dirty="0"/>
              <a:t>Cross-platform Desktop App Development</a:t>
            </a:r>
          </a:p>
          <a:p>
            <a:pPr lvl="2"/>
            <a:r>
              <a:rPr lang="en-US" dirty="0" err="1"/>
              <a:t>wxPython</a:t>
            </a:r>
            <a:r>
              <a:rPr lang="en-US" dirty="0"/>
              <a:t>, </a:t>
            </a:r>
            <a:r>
              <a:rPr lang="en-US" dirty="0" err="1"/>
              <a:t>wxWidgets</a:t>
            </a:r>
            <a:r>
              <a:rPr lang="en-US" dirty="0"/>
              <a:t>, </a:t>
            </a:r>
            <a:r>
              <a:rPr lang="en-US" dirty="0" err="1"/>
              <a:t>pyside</a:t>
            </a:r>
            <a:endParaRPr lang="en-US" dirty="0"/>
          </a:p>
          <a:p>
            <a:pPr lvl="1"/>
            <a:r>
              <a:rPr lang="en-US" dirty="0"/>
              <a:t>Data manipulation &amp; Plotting</a:t>
            </a:r>
          </a:p>
          <a:p>
            <a:pPr lvl="2"/>
            <a:r>
              <a:rPr lang="en-US" dirty="0"/>
              <a:t>Pandas, Matplotlib</a:t>
            </a:r>
          </a:p>
          <a:p>
            <a:pPr lvl="1"/>
            <a:r>
              <a:rPr lang="en-US" dirty="0"/>
              <a:t>Machine Learning &amp; Deep Learning</a:t>
            </a:r>
          </a:p>
          <a:p>
            <a:pPr lvl="2"/>
            <a:r>
              <a:rPr lang="en-US" dirty="0" err="1"/>
              <a:t>Scikit</a:t>
            </a:r>
            <a:r>
              <a:rPr lang="en-US" dirty="0"/>
              <a:t>-learn,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Extensive Support Libraries</a:t>
            </a:r>
          </a:p>
          <a:p>
            <a:r>
              <a:rPr lang="en-US" dirty="0"/>
              <a:t>Increased Programmer’s Productivity</a:t>
            </a:r>
          </a:p>
          <a:p>
            <a:pPr lvl="1"/>
            <a:r>
              <a:rPr lang="en-US" dirty="0"/>
              <a:t>Expressive, hence less programming</a:t>
            </a:r>
          </a:p>
          <a:p>
            <a:pPr lvl="1"/>
            <a:r>
              <a:rPr lang="en-US" dirty="0"/>
              <a:t>Reads like pseudocode</a:t>
            </a:r>
          </a:p>
          <a:p>
            <a:pPr lvl="1"/>
            <a:r>
              <a:rPr lang="en-US" dirty="0"/>
              <a:t>Encourages DRY (Don’t repeat yourself)</a:t>
            </a:r>
          </a:p>
        </p:txBody>
      </p:sp>
    </p:spTree>
    <p:extLst>
      <p:ext uri="{BB962C8B-B14F-4D97-AF65-F5344CB8AC3E}">
        <p14:creationId xmlns:p14="http://schemas.microsoft.com/office/powerpoint/2010/main" val="326446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BC52-3BFE-4E3C-9651-B3491F0A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the following snippets of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2CCA9-99F7-446E-B36E-252B08A91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6605D0-39F4-4911-B870-EFCBA2FAB7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78" y="2713603"/>
            <a:ext cx="5068007" cy="326753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00D269-5A6A-40BF-8BB6-9F8C2F299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6CFD87D-DD84-4D97-A4E4-705B865D622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615" y="3152736"/>
            <a:ext cx="5096586" cy="552527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8769AB-C378-4F9D-8096-E28EE602B025}"/>
              </a:ext>
            </a:extLst>
          </p:cNvPr>
          <p:cNvSpPr/>
          <p:nvPr/>
        </p:nvSpPr>
        <p:spPr>
          <a:xfrm>
            <a:off x="5899472" y="324433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158028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E340-50BB-4FF1-89F3-66DB9133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1343-FA24-4646-A959-049F95EB2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540"/>
            <a:ext cx="10515600" cy="469333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Sky-rocketed in popularity in the last decade.</a:t>
            </a:r>
          </a:p>
          <a:p>
            <a:r>
              <a:rPr lang="en-US" dirty="0"/>
              <a:t>High-level, general purpose</a:t>
            </a:r>
          </a:p>
          <a:p>
            <a:pPr lvl="1"/>
            <a:r>
              <a:rPr lang="en-US" dirty="0"/>
              <a:t>Web Development </a:t>
            </a:r>
          </a:p>
          <a:p>
            <a:pPr lvl="2"/>
            <a:r>
              <a:rPr lang="en-US" dirty="0"/>
              <a:t>Django, Flask, JSON, Email processing, Network programming</a:t>
            </a:r>
          </a:p>
          <a:p>
            <a:pPr lvl="1"/>
            <a:r>
              <a:rPr lang="en-US" dirty="0"/>
              <a:t>Scientific and Numeric Computing</a:t>
            </a:r>
          </a:p>
          <a:p>
            <a:pPr lvl="2"/>
            <a:r>
              <a:rPr lang="en-US" dirty="0" err="1"/>
              <a:t>Numpy</a:t>
            </a:r>
            <a:r>
              <a:rPr lang="en-US" dirty="0"/>
              <a:t>, SciPy, Pandas, </a:t>
            </a:r>
            <a:r>
              <a:rPr lang="en-US" dirty="0" err="1"/>
              <a:t>Ipython</a:t>
            </a:r>
            <a:endParaRPr lang="en-US" dirty="0"/>
          </a:p>
          <a:p>
            <a:pPr lvl="1"/>
            <a:r>
              <a:rPr lang="en-US" dirty="0"/>
              <a:t>Cross-platform Desktop App Development</a:t>
            </a:r>
          </a:p>
          <a:p>
            <a:pPr lvl="2"/>
            <a:r>
              <a:rPr lang="en-US" dirty="0" err="1"/>
              <a:t>wxPython</a:t>
            </a:r>
            <a:r>
              <a:rPr lang="en-US" dirty="0"/>
              <a:t>, </a:t>
            </a:r>
            <a:r>
              <a:rPr lang="en-US" dirty="0" err="1"/>
              <a:t>wxWidgets</a:t>
            </a:r>
            <a:r>
              <a:rPr lang="en-US" dirty="0"/>
              <a:t>, </a:t>
            </a:r>
            <a:r>
              <a:rPr lang="en-US" dirty="0" err="1"/>
              <a:t>pyside</a:t>
            </a:r>
            <a:endParaRPr lang="en-US" dirty="0"/>
          </a:p>
          <a:p>
            <a:pPr lvl="1"/>
            <a:r>
              <a:rPr lang="en-US" dirty="0"/>
              <a:t>Data manipulation &amp; Plotting</a:t>
            </a:r>
          </a:p>
          <a:p>
            <a:pPr lvl="2"/>
            <a:r>
              <a:rPr lang="en-US" dirty="0"/>
              <a:t>Pandas, Matplotlib</a:t>
            </a:r>
          </a:p>
          <a:p>
            <a:pPr lvl="1"/>
            <a:r>
              <a:rPr lang="en-US" dirty="0"/>
              <a:t>Machine Learning &amp; Deep Learning</a:t>
            </a:r>
          </a:p>
          <a:p>
            <a:pPr lvl="2"/>
            <a:r>
              <a:rPr lang="en-US" dirty="0" err="1"/>
              <a:t>Scikit</a:t>
            </a:r>
            <a:r>
              <a:rPr lang="en-US" dirty="0"/>
              <a:t>-learn,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Extensive Support Libraries</a:t>
            </a:r>
          </a:p>
          <a:p>
            <a:r>
              <a:rPr lang="en-US" dirty="0"/>
              <a:t>Increased Programmer’s Productivity</a:t>
            </a:r>
          </a:p>
          <a:p>
            <a:pPr lvl="1"/>
            <a:r>
              <a:rPr lang="en-US" dirty="0"/>
              <a:t>Expressive, hence less programming</a:t>
            </a:r>
          </a:p>
          <a:p>
            <a:pPr lvl="1"/>
            <a:r>
              <a:rPr lang="en-US" dirty="0"/>
              <a:t>Reads like pseudocode</a:t>
            </a:r>
          </a:p>
          <a:p>
            <a:pPr lvl="1"/>
            <a:r>
              <a:rPr lang="en-US" dirty="0"/>
              <a:t>Encourages DRY (Don’t repeat yourself)</a:t>
            </a:r>
          </a:p>
          <a:p>
            <a:r>
              <a:rPr lang="en-US" dirty="0"/>
              <a:t>Corporate Backing as of 2018</a:t>
            </a:r>
          </a:p>
          <a:p>
            <a:pPr lvl="1"/>
            <a:r>
              <a:rPr lang="en-US" dirty="0"/>
              <a:t>Official Language of Google since its inception.</a:t>
            </a:r>
          </a:p>
          <a:p>
            <a:pPr lvl="1"/>
            <a:r>
              <a:rPr lang="en-US" dirty="0"/>
              <a:t>Finance Industry (NYC, $$$)</a:t>
            </a:r>
          </a:p>
          <a:p>
            <a:pPr lvl="1"/>
            <a:r>
              <a:rPr lang="en-US" dirty="0"/>
              <a:t>Microsoft, Amazon, Facebook, all heavily use it.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02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445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Introduction to Programming with Python</vt:lpstr>
      <vt:lpstr>Why Python?</vt:lpstr>
      <vt:lpstr>StackOverflow Trends</vt:lpstr>
      <vt:lpstr>GitHub Trends</vt:lpstr>
      <vt:lpstr>Why Python?</vt:lpstr>
      <vt:lpstr>Python Ecosystem</vt:lpstr>
      <vt:lpstr>Why Python?</vt:lpstr>
      <vt:lpstr>Compare the following snippets of code</vt:lpstr>
      <vt:lpstr>Why Python?</vt:lpstr>
      <vt:lpstr>Limitations</vt:lpstr>
      <vt:lpstr>Brief History</vt:lpstr>
      <vt:lpstr>Let’s get started!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Programming with Python</dc:title>
  <dc:creator>Vineet Bansal</dc:creator>
  <cp:lastModifiedBy>Vineet Bansal</cp:lastModifiedBy>
  <cp:revision>35</cp:revision>
  <dcterms:created xsi:type="dcterms:W3CDTF">2018-06-05T14:24:39Z</dcterms:created>
  <dcterms:modified xsi:type="dcterms:W3CDTF">2018-07-03T16:24:19Z</dcterms:modified>
</cp:coreProperties>
</file>