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5F79D7-039D-4CFB-96B7-80DE3D7B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BE5D63F-9BA7-4F2F-97F5-3CEEFC340CD0}"/>
              </a:ext>
            </a:extLst>
          </p:cNvPr>
          <p:cNvSpPr/>
          <p:nvPr userDrawn="1"/>
        </p:nvSpPr>
        <p:spPr>
          <a:xfrm>
            <a:off x="695324" y="631519"/>
            <a:ext cx="10784551" cy="2209800"/>
          </a:xfrm>
          <a:prstGeom prst="roundRect">
            <a:avLst/>
          </a:prstGeom>
          <a:gradFill>
            <a:gsLst>
              <a:gs pos="10000">
                <a:srgbClr val="E87511">
                  <a:lumMod val="85000"/>
                  <a:lumOff val="15000"/>
                </a:srgb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16200000" scaled="1"/>
          </a:gradFill>
          <a:ln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E7110-E714-4FD0-A184-6C28E6DA0C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783-F3DF-420A-9234-60AAA1B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C9FF-3E85-4FA1-A48F-32585BD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E84E-5DB0-4F5C-BADF-C73FB11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F957-FEE7-45ED-A49F-D86C9EF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2D2C-011B-435C-BFA6-9A21BA54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905E-D5E3-4077-BBAE-0AD032D6D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D3A-A06B-4F5F-8F61-5314A489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3D81-7940-4F45-9C9E-F5D9B3F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BBA3-B8B6-4A25-AF83-FB709461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43CFB-1929-4754-B268-3555A50D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1F49-B134-4342-9FF1-EF02272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485626-BCD4-40C8-ACC0-4F2EAD07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64"/>
            <a:ext cx="12192000" cy="701731"/>
          </a:xfrm>
          <a:gradFill>
            <a:gsLst>
              <a:gs pos="13000">
                <a:srgbClr val="E87511">
                  <a:lumMod val="88000"/>
                  <a:lumOff val="12000"/>
                </a:srgbClr>
              </a:gs>
              <a:gs pos="0">
                <a:schemeClr val="tx1"/>
              </a:gs>
            </a:gsLst>
            <a:lin ang="16200000" scaled="1"/>
          </a:gradFill>
        </p:spPr>
        <p:txBody>
          <a:bodyPr>
            <a:norm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09174-ED37-4FDE-8146-32E7F6785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2E4E-AE09-4317-80EB-20F9CB68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8F1E-82B0-40E4-B154-B341544F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CA79-F51E-4A54-B580-845A4D6E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F807-20C0-45CA-BE94-2848A3FA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CC04-829C-4030-93CC-9D22231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A79-03E0-49E7-8D49-F8A2CE9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787F-07DF-4961-B9FE-E8ECF99E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06B7-FC8D-4E8E-AC38-4540BCDA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51D6-D2E7-462A-8A16-4F26B8F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108D-2B4D-49CF-9AD1-AA7D63D0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1529-0F65-4179-AF72-AB8DA12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FA48-2953-47E4-96FB-05C83B00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A5E4-C878-4588-8255-0C7976A3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9C06-5B02-4902-9516-EF62576B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7CCB-40AE-4B1B-8FE3-623CDCC5A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424A-1A7F-41F9-ACA5-8A35FE9C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1F48E-FA1C-43BE-B4D1-1F3191D6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E981E-5F16-4478-8E07-8052C20D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8E4B-73C3-4929-8F36-52B9450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6835-6B61-47DB-A46E-D95FA236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4EC7E-AFC9-4E70-BD8F-69EE3172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5145C-BC23-4DC4-84AF-F8AA3B03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809CA-530E-49D3-AF55-E9823C9B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A3E73-4C79-4236-ACBE-1B7B75D2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7951A-56A9-48BE-A744-137A8E3A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36C7-D482-4ADF-84FB-87A321A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01F-6F72-487A-8A83-3F69FBF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1E6A-1D5A-4569-91D3-E822C7D0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E3C60-8196-4081-B944-7FD51D5A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8A8-6A10-4DE6-8ED7-DE9444E5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F980-8C24-4041-A033-729A9CAE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FFB9-79CA-4CF4-9C82-BCEDBE3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296-8ACF-4833-AD37-BD6FC3FE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3E0C6-0963-4CD2-A67A-885C64EA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8231-233C-431A-A79E-C8035B81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3966-BC88-4883-BF0C-911E985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CFFF-2631-4FAF-A15A-2174DD9E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3E6D-10CC-4ABA-9FC8-8BAAAC1B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3B50F-C6BC-49EB-9F53-7B6CF7FC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D193-4A58-46B9-844C-2D8DB7B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D62-83CE-47DE-8A17-A6F448406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AC5B-5C28-4682-8A2A-3D2C4E3BE131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0922-3A9C-4BF9-8DF4-D40F2EC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7316-B8D1-469A-B3F2-369B4832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neetb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7DD3-6DBD-4B96-9F98-9744915562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1204" y="1029749"/>
            <a:ext cx="9144000" cy="138594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75B3-CB61-48AA-AC12-FF838B4A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Vineet Bansal</a:t>
            </a:r>
          </a:p>
          <a:p>
            <a:r>
              <a:rPr lang="en-US" dirty="0"/>
              <a:t>Research Software Engineer, Center for Statistics &amp; Machine Learning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vineetb@princeton.edu</a:t>
            </a:r>
            <a:endParaRPr lang="en-US" dirty="0"/>
          </a:p>
          <a:p>
            <a:r>
              <a:rPr lang="en-US" dirty="0"/>
              <a:t>August 20-24, 2018</a:t>
            </a:r>
          </a:p>
        </p:txBody>
      </p:sp>
    </p:spTree>
    <p:extLst>
      <p:ext uri="{BB962C8B-B14F-4D97-AF65-F5344CB8AC3E}">
        <p14:creationId xmlns:p14="http://schemas.microsoft.com/office/powerpoint/2010/main" val="159465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7887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Names are case sensitive and cannot start with a number.  They can contain letters, numbers, and underscores.</a:t>
            </a:r>
          </a:p>
          <a:p>
            <a:pPr marL="0" lvl="1" indent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	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first_name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firstname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FirstName _FirstName Name_1st</a:t>
            </a:r>
          </a:p>
          <a:p>
            <a:pPr marL="0" lvl="1" indent="0">
              <a:lnSpc>
                <a:spcPct val="70000"/>
              </a:lnSpc>
              <a:spcBef>
                <a:spcPts val="1000"/>
              </a:spcBef>
              <a:buNone/>
            </a:pPr>
            <a:endParaRPr lang="en-US" alt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These are Python’s </a:t>
            </a:r>
            <a:r>
              <a:rPr lang="en-US" altLang="en-US" i="1" dirty="0">
                <a:ea typeface="ＭＳ Ｐゴシック" panose="020B0600070205080204" pitchFamily="34" charset="-128"/>
              </a:rPr>
              <a:t>reserved words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      class      finally    is         return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None       continue   for        lambda     try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       def        from       nonlocal   while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and        del        global     not        with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as        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elif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  if         or         yield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assert     else       import     pass</a:t>
            </a:r>
          </a:p>
          <a:p>
            <a:pPr marL="0" lvl="1" indent="0"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break      except     in         raise</a:t>
            </a:r>
          </a:p>
        </p:txBody>
      </p:sp>
    </p:spTree>
    <p:extLst>
      <p:ext uri="{BB962C8B-B14F-4D97-AF65-F5344CB8AC3E}">
        <p14:creationId xmlns:p14="http://schemas.microsoft.com/office/powerpoint/2010/main" val="120019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6158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The Python community has these recommended naming conventions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snake_case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for functions, methods and, attributes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snake_case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or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ALL_CAPS </a:t>
            </a:r>
            <a:r>
              <a:rPr lang="en-US" altLang="en-US" sz="2400" dirty="0">
                <a:ea typeface="ＭＳ Ｐゴシック" panose="020B0600070205080204" pitchFamily="34" charset="-128"/>
              </a:rPr>
              <a:t>for constants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StudlyCaps</a:t>
            </a:r>
            <a:r>
              <a:rPr lang="en-US" altLang="en-US" sz="2400" dirty="0">
                <a:ea typeface="ＭＳ Ｐゴシック" panose="020B0600070205080204" pitchFamily="34" charset="-128"/>
              </a:rPr>
              <a:t> for classes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camelCase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only to conform to pre-existing conventions</a:t>
            </a:r>
          </a:p>
          <a:p>
            <a:pPr marL="0" indent="0"/>
            <a:r>
              <a:rPr lang="en-US" altLang="en-US" sz="2400" dirty="0">
                <a:ea typeface="ＭＳ Ｐゴシック" panose="020B0600070205080204" pitchFamily="34" charset="-128"/>
              </a:rPr>
              <a:t> Attributes: 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interface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_internal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__private</a:t>
            </a:r>
          </a:p>
        </p:txBody>
      </p:sp>
    </p:spTree>
    <p:extLst>
      <p:ext uri="{BB962C8B-B14F-4D97-AF65-F5344CB8AC3E}">
        <p14:creationId xmlns:p14="http://schemas.microsoft.com/office/powerpoint/2010/main" val="71224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2161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= 10           # 10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+= 1           # 11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-= 1           # 10</a:t>
            </a:r>
          </a:p>
          <a:p>
            <a:pPr marL="0" indent="0">
              <a:buNone/>
            </a:pPr>
            <a:endParaRPr lang="en-US" altLang="en-US" sz="19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 = a + 1        # 11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 = a -1         # 9</a:t>
            </a:r>
          </a:p>
          <a:p>
            <a:pPr marL="0" indent="0">
              <a:buNone/>
            </a:pPr>
            <a:endParaRPr lang="en-US" altLang="en-US" sz="19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 = a * 2        # 20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e = a / 2        # 5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 = a % 3        # 1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g = a ** 2       # 100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10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Arithmetic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8"/>
            <a:ext cx="10515600" cy="42228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5500" b="1" dirty="0">
                <a:ea typeface="ＭＳ Ｐゴシック" panose="020B0600070205080204" pitchFamily="34" charset="-128"/>
              </a:rPr>
              <a:t>Exercise</a:t>
            </a:r>
            <a:r>
              <a:rPr lang="en-US" altLang="en-US" sz="5500" dirty="0">
                <a:ea typeface="ＭＳ Ｐゴシック" panose="020B0600070205080204" pitchFamily="34" charset="-128"/>
              </a:rPr>
              <a:t>: Write an expression to convert a given temperature in Fahrenheit to Celsius, and vice versa.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en-US" sz="55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ea typeface="ＭＳ Ｐゴシック" panose="020B0600070205080204" pitchFamily="34" charset="-128"/>
              </a:rPr>
              <a:t>Operators have a </a:t>
            </a:r>
            <a:r>
              <a:rPr lang="en-US" altLang="en-US" sz="5500" i="1" dirty="0">
                <a:ea typeface="ＭＳ Ｐゴシック" panose="020B0600070205080204" pitchFamily="34" charset="-128"/>
              </a:rPr>
              <a:t>precedence</a:t>
            </a:r>
            <a:r>
              <a:rPr lang="en-US" altLang="en-US" sz="5500" dirty="0">
                <a:ea typeface="ＭＳ Ｐゴシック" panose="020B0600070205080204" pitchFamily="34" charset="-128"/>
              </a:rPr>
              <a:t> order: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** </a:t>
            </a:r>
            <a:r>
              <a:rPr lang="en-US" altLang="en-US" sz="5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</a:t>
            </a:r>
            <a:r>
              <a:rPr lang="en-US" altLang="en-US" sz="5500" dirty="0">
                <a:ea typeface="ＭＳ Ｐゴシック" panose="020B0600070205080204" pitchFamily="34" charset="-128"/>
              </a:rPr>
              <a:t>(highest precedence)</a:t>
            </a:r>
          </a:p>
          <a:p>
            <a:pPr marL="0" indent="0">
              <a:buNone/>
            </a:pPr>
            <a:r>
              <a:rPr lang="en-US" altLang="en-US" sz="5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*,/,//,%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+,- </a:t>
            </a:r>
            <a:r>
              <a:rPr lang="en-US" altLang="en-US" sz="55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</a:t>
            </a:r>
            <a:r>
              <a:rPr lang="en-US" altLang="en-US" sz="5500" dirty="0">
                <a:ea typeface="ＭＳ Ｐゴシック" panose="020B0600070205080204" pitchFamily="34" charset="-128"/>
              </a:rPr>
              <a:t>(lowest precedence)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ea typeface="ＭＳ Ｐゴシック" panose="020B0600070205080204" pitchFamily="34" charset="-128"/>
              </a:rPr>
              <a:t>Operators of equal precedence are evaluated left to right, or are they?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5500" dirty="0">
                <a:ea typeface="ＭＳ Ｐゴシック" panose="020B0600070205080204" pitchFamily="34" charset="-128"/>
              </a:rPr>
              <a:t>Consider these:</a:t>
            </a:r>
          </a:p>
          <a:p>
            <a:pPr marL="0" indent="0">
              <a:buNone/>
            </a:pPr>
            <a:r>
              <a:rPr lang="en-US" altLang="en-US" sz="7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6 / 2 / 4</a:t>
            </a:r>
          </a:p>
          <a:p>
            <a:pPr marL="0" indent="0">
              <a:buNone/>
            </a:pPr>
            <a:r>
              <a:rPr lang="en-US" altLang="en-US" sz="7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6 / (2 / 4)</a:t>
            </a:r>
          </a:p>
          <a:p>
            <a:pPr marL="0" indent="0">
              <a:buNone/>
            </a:pPr>
            <a:r>
              <a:rPr lang="en-US" altLang="en-US" sz="7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2**2**3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8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Parenthesizing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03331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Parenthesize Expressions to make life easier for you and everyone reading your code!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3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“Explicit is better than implicit.” – The Zen of Python</a:t>
            </a:r>
          </a:p>
        </p:txBody>
      </p:sp>
    </p:spTree>
    <p:extLst>
      <p:ext uri="{BB962C8B-B14F-4D97-AF65-F5344CB8AC3E}">
        <p14:creationId xmlns:p14="http://schemas.microsoft.com/office/powerpoint/2010/main" val="133875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Built-in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4491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print(‘Hello World’)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Hello World</a:t>
            </a:r>
            <a:endParaRPr lang="en-US" altLang="en-US" sz="4800" dirty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‘print’ is not in the list of reserved words. What gives?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Python has some “built-in” functions: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abs()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dict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help()	min()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setattr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all()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dir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hex()	next()	slice()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any()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divmod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id()	object()	sorted()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ascii()	enumerate()	input()	oct()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staticmethod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bin()	eval()	int()	open()	str()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bool()	exec()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isinstance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ord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sum()</a:t>
            </a:r>
          </a:p>
          <a:p>
            <a:pPr marL="0" indent="0">
              <a:buNone/>
            </a:pP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bytearray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filter()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issubclass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pow()	super()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bytes()	float()	</a:t>
            </a:r>
            <a:r>
              <a:rPr lang="en-US" altLang="en-US" sz="48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iter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()	print()	tuple()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As opposed to keywords, we can overwrite these (But really shouldn’t!)</a:t>
            </a:r>
          </a:p>
        </p:txBody>
      </p:sp>
    </p:spTree>
    <p:extLst>
      <p:ext uri="{BB962C8B-B14F-4D97-AF65-F5344CB8AC3E}">
        <p14:creationId xmlns:p14="http://schemas.microsoft.com/office/powerpoint/2010/main" val="26552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functions from other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24303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The built-in functions only get us so far.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300" b="1" dirty="0">
                <a:ea typeface="ＭＳ Ｐゴシック" panose="020B0600070205080204" pitchFamily="34" charset="-128"/>
              </a:rPr>
              <a:t>Exercise 1.1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Calculate the area of a triangle given the length of its 3 sides.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sz="23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529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3000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2700" dirty="0">
                <a:ea typeface="ＭＳ Ｐゴシック" panose="020B0600070205080204" pitchFamily="34" charset="-128"/>
              </a:rPr>
              <a:t>Modules can be renamed on import. You may see this kind of code a lot: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US" sz="14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as np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</a:t>
            </a:r>
            <a:r>
              <a:rPr lang="en-US" altLang="en-US" sz="14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tensorflow</a:t>
            </a:r>
            <a:r>
              <a:rPr lang="en-US" alt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as </a:t>
            </a:r>
            <a:r>
              <a:rPr lang="en-US" altLang="en-US" sz="14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tf</a:t>
            </a:r>
            <a:endParaRPr lang="en-US" altLang="en-US" sz="14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Why bother?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“Practicality beats purity.” – The Zen of Python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14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53323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Modules give us </a:t>
            </a:r>
            <a:r>
              <a:rPr lang="en-US" altLang="en-US" sz="9200" i="1" dirty="0">
                <a:ea typeface="ＭＳ Ｐゴシック" panose="020B0600070205080204" pitchFamily="34" charset="-128"/>
              </a:rPr>
              <a:t>functions</a:t>
            </a:r>
            <a:r>
              <a:rPr lang="en-US" altLang="en-US" sz="9200" dirty="0">
                <a:ea typeface="ＭＳ Ｐゴシック" panose="020B0600070205080204" pitchFamily="34" charset="-128"/>
              </a:rPr>
              <a:t> as well as useful </a:t>
            </a:r>
            <a:r>
              <a:rPr lang="en-US" altLang="en-US" sz="9200" i="1" dirty="0">
                <a:ea typeface="ＭＳ Ｐゴシック" panose="020B0600070205080204" pitchFamily="34" charset="-128"/>
              </a:rPr>
              <a:t>constants</a:t>
            </a:r>
            <a:r>
              <a:rPr lang="en-US" altLang="en-US" sz="92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b="1" dirty="0">
                <a:ea typeface="ＭＳ Ｐゴシック" panose="020B0600070205080204" pitchFamily="34" charset="-128"/>
              </a:rPr>
              <a:t>Exercise 1.2</a:t>
            </a:r>
            <a:r>
              <a:rPr lang="en-US" altLang="en-US" sz="9200" dirty="0">
                <a:ea typeface="ＭＳ Ｐゴシック" panose="020B0600070205080204" pitchFamily="34" charset="-128"/>
              </a:rPr>
              <a:t>: Find the area of a circle given its radius.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en-US" sz="92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We can import the entire module, or only what we know we’re going to use.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math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from math import sqrt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We can import </a:t>
            </a:r>
            <a:r>
              <a:rPr lang="en-US" altLang="en-US" sz="9200" i="1" dirty="0">
                <a:ea typeface="ＭＳ Ｐゴシック" panose="020B0600070205080204" pitchFamily="34" charset="-128"/>
              </a:rPr>
              <a:t>everything</a:t>
            </a:r>
            <a:r>
              <a:rPr lang="en-US" altLang="en-US" sz="9200" dirty="0">
                <a:ea typeface="ＭＳ Ｐゴシック" panose="020B0600070205080204" pitchFamily="34" charset="-128"/>
              </a:rPr>
              <a:t> inside the module</a:t>
            </a:r>
          </a:p>
          <a:p>
            <a:pPr marL="0" indent="0">
              <a:buNone/>
            </a:pP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From math import *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b="1" dirty="0">
                <a:ea typeface="ＭＳ Ｐゴシック" panose="020B0600070205080204" pitchFamily="34" charset="-128"/>
              </a:rPr>
              <a:t>Exercise 1.3: </a:t>
            </a:r>
            <a:r>
              <a:rPr lang="en-US" altLang="en-US" sz="9200" dirty="0">
                <a:ea typeface="ＭＳ Ｐゴシック" panose="020B0600070205080204" pitchFamily="34" charset="-128"/>
              </a:rPr>
              <a:t>Importing everything from a module</a:t>
            </a:r>
          </a:p>
        </p:txBody>
      </p:sp>
    </p:spTree>
    <p:extLst>
      <p:ext uri="{BB962C8B-B14F-4D97-AF65-F5344CB8AC3E}">
        <p14:creationId xmlns:p14="http://schemas.microsoft.com/office/powerpoint/2010/main" val="104553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300048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==, !=, &lt;&gt;, &gt;, &lt;, &gt;=, &lt;=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300" dirty="0">
              <a:latin typeface="Lucida Sans Typewriter" panose="020B05090305040302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10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&gt; 5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What did we get back from this expression? A </a:t>
            </a:r>
            <a:r>
              <a:rPr lang="en-US" altLang="en-US" sz="2300" dirty="0" err="1">
                <a:ea typeface="ＭＳ Ｐゴシック" panose="020B0600070205080204" pitchFamily="34" charset="-128"/>
              </a:rPr>
              <a:t>boolean</a:t>
            </a:r>
            <a:r>
              <a:rPr lang="en-US" altLang="en-US" sz="2300" dirty="0">
                <a:ea typeface="ＭＳ Ｐゴシック" panose="020B0600070205080204" pitchFamily="34" charset="-128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1714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F712-A127-4DF5-A1F6-0C801600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http://docs.python.org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45038-4CCD-426F-83CE-DBF30CC6D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36" y="1825625"/>
            <a:ext cx="7676128" cy="4351338"/>
          </a:xfrm>
        </p:spPr>
      </p:pic>
    </p:spTree>
    <p:extLst>
      <p:ext uri="{BB962C8B-B14F-4D97-AF65-F5344CB8AC3E}">
        <p14:creationId xmlns:p14="http://schemas.microsoft.com/office/powerpoint/2010/main" val="77251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46782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True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False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Logic Operators </a:t>
            </a:r>
            <a:r>
              <a:rPr lang="en-US" altLang="en-US" sz="2300" i="1" dirty="0">
                <a:ea typeface="ＭＳ Ｐゴシック" panose="020B0600070205080204" pitchFamily="34" charset="-128"/>
              </a:rPr>
              <a:t>not</a:t>
            </a:r>
            <a:r>
              <a:rPr lang="en-US" altLang="en-US" sz="2300" dirty="0">
                <a:ea typeface="ＭＳ Ｐゴシック" panose="020B0600070205080204" pitchFamily="34" charset="-128"/>
              </a:rPr>
              <a:t>, </a:t>
            </a:r>
            <a:r>
              <a:rPr lang="en-US" altLang="en-US" sz="2300" i="1" dirty="0">
                <a:ea typeface="ＭＳ Ｐゴシック" panose="020B0600070205080204" pitchFamily="34" charset="-128"/>
              </a:rPr>
              <a:t>and</a:t>
            </a:r>
            <a:r>
              <a:rPr lang="en-US" altLang="en-US" sz="2300" dirty="0">
                <a:ea typeface="ＭＳ Ｐゴシック" panose="020B0600070205080204" pitchFamily="34" charset="-128"/>
              </a:rPr>
              <a:t>, </a:t>
            </a:r>
            <a:r>
              <a:rPr lang="en-US" altLang="en-US" sz="2300" i="1" dirty="0">
                <a:ea typeface="ＭＳ Ｐゴシック" panose="020B0600070205080204" pitchFamily="34" charset="-128"/>
              </a:rPr>
              <a:t>or </a:t>
            </a:r>
            <a:r>
              <a:rPr lang="en-US" altLang="en-US" sz="2300" dirty="0">
                <a:ea typeface="ＭＳ Ｐゴシック" panose="020B0600070205080204" pitchFamily="34" charset="-128"/>
              </a:rPr>
              <a:t>can be used with </a:t>
            </a:r>
            <a:r>
              <a:rPr lang="en-US" altLang="en-US" sz="2300" dirty="0" err="1">
                <a:ea typeface="ＭＳ Ｐゴシック" panose="020B0600070205080204" pitchFamily="34" charset="-128"/>
              </a:rPr>
              <a:t>booleans</a:t>
            </a:r>
            <a:r>
              <a:rPr lang="en-US" altLang="en-US" sz="23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not 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and 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or 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49032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6344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Any expression can be cast as a </a:t>
            </a:r>
            <a:r>
              <a:rPr lang="en-US" altLang="en-US" sz="9200" dirty="0" err="1">
                <a:ea typeface="ＭＳ Ｐゴシック" panose="020B0600070205080204" pitchFamily="34" charset="-128"/>
              </a:rPr>
              <a:t>boolean</a:t>
            </a:r>
            <a:r>
              <a:rPr lang="en-US" altLang="en-US" sz="9200" dirty="0">
                <a:ea typeface="ＭＳ Ｐゴシック" panose="020B0600070205080204" pitchFamily="34" charset="-128"/>
              </a:rPr>
              <a:t>.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42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bool(x)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 bool(0)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bool(‘’)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Python will try to convert an object to ‘bool’ if it needs to.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or False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Short-Circuited Expressions – What’s happening here?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 y = 0 or 42 or 1/0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6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Python’s special value,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6344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2700" dirty="0">
                <a:ea typeface="ＭＳ Ｐゴシック" panose="020B0600070205080204" pitchFamily="34" charset="-128"/>
              </a:rPr>
              <a:t>Used to represent </a:t>
            </a:r>
            <a:r>
              <a:rPr lang="en-US" altLang="en-US" sz="2700" i="1" dirty="0">
                <a:ea typeface="ＭＳ Ｐゴシック" panose="020B0600070205080204" pitchFamily="34" charset="-128"/>
              </a:rPr>
              <a:t>absence</a:t>
            </a:r>
            <a:r>
              <a:rPr lang="en-US" altLang="en-US" sz="2700" dirty="0">
                <a:ea typeface="ＭＳ Ｐゴシック" panose="020B0600070205080204" pitchFamily="34" charset="-128"/>
              </a:rPr>
              <a:t> of a value.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7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None</a:t>
            </a:r>
            <a:r>
              <a:rPr lang="en-US" altLang="en-US" sz="2700" dirty="0">
                <a:ea typeface="ＭＳ Ｐゴシック" panose="020B0600070205080204" pitchFamily="34" charset="-128"/>
              </a:rPr>
              <a:t> is guaranteed to be never equal to anything else.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700" dirty="0">
                <a:ea typeface="ＭＳ Ｐゴシック" panose="020B0600070205080204" pitchFamily="34" charset="-128"/>
              </a:rPr>
              <a:t>Useful to avoid arbitrary default values (0, 99, -1 etc.)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42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is None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None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is None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y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is y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58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Immutability and Identity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404" y="1690688"/>
            <a:ext cx="10515600" cy="406344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Integers and </a:t>
            </a:r>
            <a:r>
              <a:rPr lang="en-US" altLang="en-US" sz="9200" dirty="0" err="1">
                <a:ea typeface="ＭＳ Ｐゴシック" panose="020B0600070205080204" pitchFamily="34" charset="-128"/>
              </a:rPr>
              <a:t>booleans</a:t>
            </a:r>
            <a:r>
              <a:rPr lang="en-US" altLang="en-US" sz="9200" dirty="0">
                <a:ea typeface="ＭＳ Ｐゴシック" panose="020B0600070205080204" pitchFamily="34" charset="-128"/>
              </a:rPr>
              <a:t> are </a:t>
            </a:r>
            <a:r>
              <a:rPr lang="en-US" altLang="en-US" sz="9200" i="1" dirty="0">
                <a:ea typeface="ＭＳ Ｐゴシック" panose="020B0600070205080204" pitchFamily="34" charset="-128"/>
              </a:rPr>
              <a:t>immutable</a:t>
            </a:r>
            <a:r>
              <a:rPr lang="en-US" altLang="en-US" sz="92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Immutable objects never change after they are created.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a = 8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b = a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id(a)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4297273504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id(b)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4297273504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a = 3.14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id(a)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4297270152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id(b)</a:t>
            </a:r>
          </a:p>
          <a:p>
            <a:pPr marL="0" indent="0">
              <a:buNone/>
            </a:pPr>
            <a:r>
              <a:rPr lang="en-US" altLang="en-US" sz="5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4297273504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9200" dirty="0">
                <a:ea typeface="ＭＳ Ｐゴシック" panose="020B0600070205080204" pitchFamily="34" charset="-128"/>
              </a:rPr>
              <a:t>Same situation when we use augmented assignments, a = a + 1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69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Variables have types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585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42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type(x)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‘int’&gt;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42.0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type(y)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‘float’&gt;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x==y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greeting = “Hello”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type(greeting)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‘str’&gt;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44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Implicit Type Conversion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63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+ y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84.0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z = 4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x_over_z</a:t>
            </a: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x / z  # Note that both x and z are int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x_over_z</a:t>
            </a:r>
            <a:endParaRPr lang="en-US" altLang="en-US" sz="13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10.5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type(</a:t>
            </a:r>
            <a:r>
              <a:rPr lang="en-US" altLang="en-US" sz="1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x_over_z</a:t>
            </a: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&lt;class ‘float’&gt;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One of the differences between Python 2 and 3.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Use </a:t>
            </a:r>
            <a:r>
              <a:rPr lang="en-US" altLang="en-US" sz="1300" dirty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//</a:t>
            </a:r>
            <a:r>
              <a:rPr lang="en-US" altLang="en-US" sz="2300" dirty="0">
                <a:ea typeface="ＭＳ Ｐゴシック" panose="020B0600070205080204" pitchFamily="34" charset="-128"/>
              </a:rPr>
              <a:t> for integer division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49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 aside on Float-point calculations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326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0.1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0.2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+ y</a:t>
            </a:r>
          </a:p>
          <a:p>
            <a:pPr marL="0" indent="0">
              <a:buNone/>
            </a:pPr>
            <a:r>
              <a:rPr lang="en-US" altLang="en-US" sz="1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0.30000000000000004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300" dirty="0">
                <a:ea typeface="ＭＳ Ｐゴシック" panose="020B0600070205080204" pitchFamily="34" charset="-128"/>
              </a:rPr>
              <a:t>???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23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Recap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32692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Let’s use what we’ve learned so far to solve a fun problem.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500" b="1" dirty="0">
                <a:ea typeface="ＭＳ Ｐゴシック" panose="020B0600070205080204" pitchFamily="34" charset="-128"/>
              </a:rPr>
              <a:t>Exercise 1.4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How many times must a sheet of paper (thickness, t = 0.1 mm) be folded to reach the moon (distance from Earth, d = 384,400 km)?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19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Recap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23269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We’ve used the math module quite a bit so far.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How do we package what we just wrote so others can use it?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500" dirty="0">
                <a:ea typeface="ＭＳ Ｐゴシック" panose="020B0600070205080204" pitchFamily="34" charset="-128"/>
              </a:rPr>
              <a:t>A brief aside on functions/modules - we’ll get into a lot more depth later!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70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B1C6-D063-4EBB-9218-ABF2CDD3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Python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B01F-FEBD-4AA2-8B09-2712CBE6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3499"/>
            <a:ext cx="10515600" cy="2576124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C:\Users\Vineet Bansal&gt;python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Python 3.6.3 |Anaconda custom (64-bit)| (default, Oct 15 2017, 03:27:45) [MSC v.1900 64 bit (AMD64)] on win32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Type "help", "copyright", "credits" or "license" for more information.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print('hello world')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hello world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exit()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07BB2-E998-4237-BF35-025D1DCE0D8F}"/>
              </a:ext>
            </a:extLst>
          </p:cNvPr>
          <p:cNvSpPr txBox="1"/>
          <p:nvPr/>
        </p:nvSpPr>
        <p:spPr>
          <a:xfrm>
            <a:off x="838200" y="1799041"/>
            <a:ext cx="9842500" cy="9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Typical Python implementations offer both an interpreter and compiler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Interactive interface to Python with a read-eval-print loop</a:t>
            </a:r>
          </a:p>
        </p:txBody>
      </p:sp>
    </p:spTree>
    <p:extLst>
      <p:ext uri="{BB962C8B-B14F-4D97-AF65-F5344CB8AC3E}">
        <p14:creationId xmlns:p14="http://schemas.microsoft.com/office/powerpoint/2010/main" val="365825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First assignment to a variable creates it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Variable types don’t need to be declared.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Python figures out the variable types on its own.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Assignment is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=</a:t>
            </a:r>
            <a:r>
              <a:rPr lang="en-US" altLang="en-US" dirty="0">
                <a:ea typeface="ＭＳ Ｐゴシック" panose="020B0600070205080204" pitchFamily="34" charset="-128"/>
              </a:rPr>
              <a:t> and comparison is </a:t>
            </a:r>
            <a:r>
              <a:rPr lang="en-US" altLang="en-US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</a:t>
            </a: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For numbers </a:t>
            </a:r>
            <a:r>
              <a:rPr lang="en-US" altLang="en-US" i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 - * / %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as expected</a:t>
            </a:r>
          </a:p>
          <a:p>
            <a:pPr marL="457200" lvl="1" indent="-220663"/>
            <a:r>
              <a:rPr lang="en-US" altLang="en-US" dirty="0">
                <a:ea typeface="ＭＳ Ｐゴシック" panose="020B0600070205080204" pitchFamily="34" charset="-128"/>
              </a:rPr>
              <a:t>Special use of </a:t>
            </a:r>
            <a:r>
              <a:rPr lang="en-US" altLang="en-US" sz="2800" b="1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 dirty="0">
                <a:ea typeface="ＭＳ Ｐゴシック" panose="020B0600070205080204" pitchFamily="34" charset="-128"/>
              </a:rPr>
              <a:t> for string concatenation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Logical operators are words (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and, or, not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i="1" dirty="0">
                <a:ea typeface="ＭＳ Ｐゴシック" panose="020B0600070205080204" pitchFamily="34" charset="-128"/>
              </a:rPr>
              <a:t>not </a:t>
            </a:r>
            <a:r>
              <a:rPr lang="en-US" altLang="en-US" dirty="0">
                <a:ea typeface="ＭＳ Ｐゴシック" panose="020B0600070205080204" pitchFamily="34" charset="-128"/>
              </a:rPr>
              <a:t>symbols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basic printing command is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961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Basic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Integers (default for numbers)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z = 5 * 2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Floats</a:t>
            </a: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 = 3.456</a:t>
            </a:r>
          </a:p>
        </p:txBody>
      </p:sp>
    </p:spTree>
    <p:extLst>
      <p:ext uri="{BB962C8B-B14F-4D97-AF65-F5344CB8AC3E}">
        <p14:creationId xmlns:p14="http://schemas.microsoft.com/office/powerpoint/2010/main" val="290649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You create a </a:t>
            </a:r>
            <a:r>
              <a:rPr lang="en-US" altLang="en-US" i="1" dirty="0">
                <a:ea typeface="ＭＳ Ｐゴシック" panose="020B0600070205080204" pitchFamily="34" charset="-128"/>
              </a:rPr>
              <a:t>name</a:t>
            </a:r>
            <a:r>
              <a:rPr lang="en-US" altLang="en-US" dirty="0">
                <a:ea typeface="ＭＳ Ｐゴシック" panose="020B0600070205080204" pitchFamily="34" charset="-128"/>
              </a:rPr>
              <a:t> the first time it appears on the left side of an assignment expression:   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x = 3</a:t>
            </a:r>
          </a:p>
          <a:p>
            <a:pPr lvl="0"/>
            <a:r>
              <a:rPr lang="en-US" dirty="0"/>
              <a:t>We set a </a:t>
            </a:r>
            <a:r>
              <a:rPr lang="en-US" i="1" dirty="0"/>
              <a:t>name</a:t>
            </a:r>
            <a:r>
              <a:rPr lang="en-US" dirty="0"/>
              <a:t> to hold a </a:t>
            </a:r>
            <a:r>
              <a:rPr lang="en-US" i="1" dirty="0"/>
              <a:t>reference</a:t>
            </a:r>
            <a:r>
              <a:rPr lang="en-US" dirty="0"/>
              <a:t> to some </a:t>
            </a:r>
            <a:r>
              <a:rPr lang="en-US" i="1" dirty="0"/>
              <a:t>object</a:t>
            </a:r>
            <a:endParaRPr lang="en-US" dirty="0"/>
          </a:p>
          <a:p>
            <a:pPr lvl="1"/>
            <a:r>
              <a:rPr lang="en-US" i="1" dirty="0"/>
              <a:t>Assignment creates references, not copies</a:t>
            </a:r>
            <a:endParaRPr lang="en-US" dirty="0"/>
          </a:p>
          <a:p>
            <a:pPr lvl="0"/>
            <a:r>
              <a:rPr lang="en-US" dirty="0"/>
              <a:t>Names in Python do not have an intrinsic type,  objects have types</a:t>
            </a:r>
          </a:p>
          <a:p>
            <a:pPr lvl="1"/>
            <a:r>
              <a:rPr lang="en-US" dirty="0"/>
              <a:t>Python determines the type of the reference automatically based on what data is assigned to it</a:t>
            </a:r>
            <a:endParaRPr lang="en-US" altLang="en-US" sz="20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>
              <a:spcAft>
                <a:spcPct val="150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A reference is deleted via </a:t>
            </a:r>
            <a:r>
              <a:rPr lang="en-US" altLang="en-US" i="1" dirty="0">
                <a:ea typeface="ＭＳ Ｐゴシック" panose="020B0600070205080204" pitchFamily="34" charset="-128"/>
              </a:rPr>
              <a:t>garbage collection </a:t>
            </a:r>
            <a:r>
              <a:rPr lang="en-US" altLang="en-US" dirty="0">
                <a:ea typeface="ＭＳ Ｐゴシック" panose="020B0600070205080204" pitchFamily="34" charset="-128"/>
              </a:rPr>
              <a:t>after any names bound to it have passed out of scope</a:t>
            </a:r>
          </a:p>
        </p:txBody>
      </p:sp>
    </p:spTree>
    <p:extLst>
      <p:ext uri="{BB962C8B-B14F-4D97-AF65-F5344CB8AC3E}">
        <p14:creationId xmlns:p14="http://schemas.microsoft.com/office/powerpoint/2010/main" val="223480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Accessing Non-existent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615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7000" dirty="0">
                <a:ea typeface="ＭＳ Ｐゴシック" panose="020B0600070205080204" pitchFamily="34" charset="-128"/>
              </a:rPr>
              <a:t>Accessing a name before it’s been properly created (by placing it on the left side of an assignment), raises an error  </a:t>
            </a:r>
          </a:p>
          <a:p>
            <a:pPr marL="0" indent="0">
              <a:buNone/>
            </a:pPr>
            <a:endParaRPr lang="en-US" altLang="en-US" sz="4400" dirty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</a:t>
            </a:r>
          </a:p>
          <a:p>
            <a:pPr marL="0" indent="0">
              <a:buNone/>
            </a:pPr>
            <a:endParaRPr lang="en-US" altLang="en-US" sz="4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Traceback (most recent call last):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File "&lt;pyshell#16&gt;", line 1, in -</a:t>
            </a:r>
            <a:r>
              <a:rPr lang="en-US" altLang="en-US" sz="56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toplevel</a:t>
            </a: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-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NameError</a:t>
            </a: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: name ‘y' is not defined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3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56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53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Overwriting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116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5900" dirty="0">
                <a:ea typeface="ＭＳ Ｐゴシック" panose="020B0600070205080204" pitchFamily="34" charset="-128"/>
              </a:rPr>
              <a:t>The right side of an expression is evaluated and the name on the left side points to it, so its possible to do:</a:t>
            </a:r>
          </a:p>
          <a:p>
            <a:pPr marL="0" indent="0">
              <a:buNone/>
            </a:pPr>
            <a:endParaRPr lang="en-US" altLang="en-US" sz="3100" dirty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10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y + 1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11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7000" dirty="0">
                <a:ea typeface="ＭＳ Ｐゴシック" panose="020B0600070205080204" pitchFamily="34" charset="-128"/>
              </a:rPr>
              <a:t>Augmented assignment operators can be used as a shortcut: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+=      -=      *=      /=      //=     %=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&amp;=      |=      ^=      &gt;&gt;=     &lt;&lt;=     **=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49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256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3700" dirty="0">
                <a:ea typeface="ＭＳ Ｐゴシック" panose="020B0600070205080204" pitchFamily="34" charset="-128"/>
              </a:rPr>
              <a:t>Each variable points to a location in memory, accessible by the ‘id’ function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6600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= 1000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id(x)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2072729076848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y = 1000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id(y)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2072729078000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x==y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True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&gt;&gt;&gt; x is y</a:t>
            </a:r>
          </a:p>
          <a:p>
            <a:pPr marL="0" indent="0">
              <a:spcAft>
                <a:spcPct val="15000"/>
              </a:spcAft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8756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1317</Words>
  <Application>Microsoft Office PowerPoint</Application>
  <PresentationFormat>Widescreen</PresentationFormat>
  <Paragraphs>269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Courier New</vt:lpstr>
      <vt:lpstr>Lucida Sans Typewriter</vt:lpstr>
      <vt:lpstr>Symbol</vt:lpstr>
      <vt:lpstr>Times New Roman</vt:lpstr>
      <vt:lpstr>Office Theme</vt:lpstr>
      <vt:lpstr>Introduction to Programming with Python</vt:lpstr>
      <vt:lpstr>http://docs.python.org</vt:lpstr>
      <vt:lpstr>The Python Interpreter</vt:lpstr>
      <vt:lpstr>Variables</vt:lpstr>
      <vt:lpstr>Basic Datatypes</vt:lpstr>
      <vt:lpstr>Assignment</vt:lpstr>
      <vt:lpstr>Accessing Non-existent Name</vt:lpstr>
      <vt:lpstr>Overwriting Variables</vt:lpstr>
      <vt:lpstr>The id function</vt:lpstr>
      <vt:lpstr>Naming Rules</vt:lpstr>
      <vt:lpstr>Naming Conventions</vt:lpstr>
      <vt:lpstr>Arithmetic Operators</vt:lpstr>
      <vt:lpstr>Arithmetic Operator precedence</vt:lpstr>
      <vt:lpstr>Parenthesizing </vt:lpstr>
      <vt:lpstr>Built-in Functions </vt:lpstr>
      <vt:lpstr>Using functions from other modules</vt:lpstr>
      <vt:lpstr>Importing Modules</vt:lpstr>
      <vt:lpstr>Importing Modules</vt:lpstr>
      <vt:lpstr>Comparison Operators</vt:lpstr>
      <vt:lpstr>Booleans</vt:lpstr>
      <vt:lpstr>Booleans</vt:lpstr>
      <vt:lpstr>Python’s special value, None</vt:lpstr>
      <vt:lpstr>Immutability and Identity</vt:lpstr>
      <vt:lpstr>Variables have types</vt:lpstr>
      <vt:lpstr>Implicit Type Conversion</vt:lpstr>
      <vt:lpstr>An aside on Float-point calculations</vt:lpstr>
      <vt:lpstr>A Recap</vt:lpstr>
      <vt:lpstr>A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>Vineet Bansal</dc:creator>
  <cp:lastModifiedBy>Vineet Bansal</cp:lastModifiedBy>
  <cp:revision>159</cp:revision>
  <dcterms:created xsi:type="dcterms:W3CDTF">2018-06-06T16:09:32Z</dcterms:created>
  <dcterms:modified xsi:type="dcterms:W3CDTF">2018-07-03T16:24:42Z</dcterms:modified>
</cp:coreProperties>
</file>