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36" r:id="rId4"/>
    <p:sldId id="337" r:id="rId5"/>
    <p:sldId id="339" r:id="rId6"/>
    <p:sldId id="340" r:id="rId7"/>
    <p:sldId id="341" r:id="rId8"/>
    <p:sldId id="342" r:id="rId9"/>
    <p:sldId id="343" r:id="rId10"/>
    <p:sldId id="338" r:id="rId11"/>
    <p:sldId id="344" r:id="rId12"/>
    <p:sldId id="329" r:id="rId13"/>
    <p:sldId id="345" r:id="rId14"/>
    <p:sldId id="346" r:id="rId15"/>
    <p:sldId id="348" r:id="rId16"/>
    <p:sldId id="347" r:id="rId17"/>
    <p:sldId id="288" r:id="rId18"/>
    <p:sldId id="349" r:id="rId19"/>
    <p:sldId id="350" r:id="rId20"/>
    <p:sldId id="351" r:id="rId21"/>
    <p:sldId id="3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user</a:t>
            </a: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our module: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radius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2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1D0-94E8-4DE9-BB24-6C9A93509FDE}"/>
              </a:ext>
            </a:extLst>
          </p:cNvPr>
          <p:cNvSpPr txBox="1"/>
          <p:nvPr/>
        </p:nvSpPr>
        <p:spPr>
          <a:xfrm>
            <a:off x="4761816" y="3863336"/>
            <a:ext cx="50539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 programmatic relation between these, though they are clearly related.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91C023-6686-4217-86AF-71245036DC1C}"/>
              </a:ext>
            </a:extLst>
          </p:cNvPr>
          <p:cNvCxnSpPr>
            <a:cxnSpLocks/>
          </p:cNvCxnSpPr>
          <p:nvPr/>
        </p:nvCxnSpPr>
        <p:spPr>
          <a:xfrm flipH="1">
            <a:off x="1154603" y="4152879"/>
            <a:ext cx="3607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B1F36D-C833-4F2B-A54E-674F20D81FC9}"/>
              </a:ext>
            </a:extLst>
          </p:cNvPr>
          <p:cNvCxnSpPr>
            <a:cxnSpLocks/>
          </p:cNvCxnSpPr>
          <p:nvPr/>
        </p:nvCxnSpPr>
        <p:spPr>
          <a:xfrm flipH="1">
            <a:off x="1154603" y="4329404"/>
            <a:ext cx="3607213" cy="1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8E8C6F-F0BF-461E-8142-7B414B39AA99}"/>
              </a:ext>
            </a:extLst>
          </p:cNvPr>
          <p:cNvCxnSpPr>
            <a:cxnSpLocks/>
          </p:cNvCxnSpPr>
          <p:nvPr/>
        </p:nvCxnSpPr>
        <p:spPr>
          <a:xfrm flipH="1">
            <a:off x="1154604" y="4516016"/>
            <a:ext cx="3607212" cy="20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4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user</a:t>
            </a: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our module: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radius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2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1D0-94E8-4DE9-BB24-6C9A93509FDE}"/>
              </a:ext>
            </a:extLst>
          </p:cNvPr>
          <p:cNvSpPr txBox="1"/>
          <p:nvPr/>
        </p:nvSpPr>
        <p:spPr>
          <a:xfrm>
            <a:off x="6917188" y="3787656"/>
            <a:ext cx="50539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should the user have to bother with all these details?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91C023-6686-4217-86AF-71245036DC1C}"/>
              </a:ext>
            </a:extLst>
          </p:cNvPr>
          <p:cNvCxnSpPr>
            <a:cxnSpLocks/>
          </p:cNvCxnSpPr>
          <p:nvPr/>
        </p:nvCxnSpPr>
        <p:spPr>
          <a:xfrm flipH="1">
            <a:off x="5850294" y="4329404"/>
            <a:ext cx="1066895" cy="5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B1F36D-C833-4F2B-A54E-674F20D81FC9}"/>
              </a:ext>
            </a:extLst>
          </p:cNvPr>
          <p:cNvCxnSpPr>
            <a:cxnSpLocks/>
          </p:cNvCxnSpPr>
          <p:nvPr/>
        </p:nvCxnSpPr>
        <p:spPr>
          <a:xfrm flipH="1">
            <a:off x="8948057" y="4618653"/>
            <a:ext cx="354564" cy="60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7D0417-6187-47C0-A1B6-6C9AFE02A1BF}"/>
              </a:ext>
            </a:extLst>
          </p:cNvPr>
          <p:cNvSpPr/>
          <p:nvPr/>
        </p:nvSpPr>
        <p:spPr>
          <a:xfrm>
            <a:off x="3732245" y="4842588"/>
            <a:ext cx="4995102" cy="38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FC2F5-CC88-42E1-9E23-C61E8D83A165}"/>
              </a:ext>
            </a:extLst>
          </p:cNvPr>
          <p:cNvSpPr/>
          <p:nvPr/>
        </p:nvSpPr>
        <p:spPr>
          <a:xfrm>
            <a:off x="4321628" y="5258854"/>
            <a:ext cx="4775719" cy="38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56C61-FE0F-4037-8CDE-BC370C0ECAC5}"/>
              </a:ext>
            </a:extLst>
          </p:cNvPr>
          <p:cNvSpPr txBox="1"/>
          <p:nvPr/>
        </p:nvSpPr>
        <p:spPr>
          <a:xfrm>
            <a:off x="1782297" y="5964963"/>
            <a:ext cx="233250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Repeated Code!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5A247-C3E9-4F31-A247-B4D00AB1E782}"/>
              </a:ext>
            </a:extLst>
          </p:cNvPr>
          <p:cNvCxnSpPr>
            <a:cxnSpLocks/>
          </p:cNvCxnSpPr>
          <p:nvPr/>
        </p:nvCxnSpPr>
        <p:spPr>
          <a:xfrm flipV="1">
            <a:off x="3243944" y="5227250"/>
            <a:ext cx="581607" cy="71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448C2-9078-45B7-8B25-418ED0320704}"/>
              </a:ext>
            </a:extLst>
          </p:cNvPr>
          <p:cNvCxnSpPr>
            <a:cxnSpLocks/>
          </p:cNvCxnSpPr>
          <p:nvPr/>
        </p:nvCxnSpPr>
        <p:spPr>
          <a:xfrm flipV="1">
            <a:off x="4114799" y="5675120"/>
            <a:ext cx="2452453" cy="38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1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1548547"/>
          </a:xfrm>
        </p:spPr>
        <p:txBody>
          <a:bodyPr>
            <a:normAutofit fontScale="4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Let’s take a step back.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67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constructs (Objects) used in the code should match the “real-world” concepts/entities we’re trying to emulate.</a:t>
            </a: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23631-CE39-4E30-AA0E-DFD08B5A9F85}"/>
              </a:ext>
            </a:extLst>
          </p:cNvPr>
          <p:cNvSpPr/>
          <p:nvPr/>
        </p:nvSpPr>
        <p:spPr>
          <a:xfrm>
            <a:off x="1147665" y="4413380"/>
            <a:ext cx="1390262" cy="139026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C1B66EA-F979-45A9-969A-8DB86515F463}"/>
              </a:ext>
            </a:extLst>
          </p:cNvPr>
          <p:cNvSpPr/>
          <p:nvPr/>
        </p:nvSpPr>
        <p:spPr>
          <a:xfrm>
            <a:off x="3890865" y="4236434"/>
            <a:ext cx="1539551" cy="139026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EEFD1-F79A-4DB4-9B4C-41BC0DEB578D}"/>
              </a:ext>
            </a:extLst>
          </p:cNvPr>
          <p:cNvSpPr/>
          <p:nvPr/>
        </p:nvSpPr>
        <p:spPr>
          <a:xfrm>
            <a:off x="6904653" y="4394719"/>
            <a:ext cx="1371600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AB8F8E-73D6-4AD0-91F9-812B8308394C}"/>
              </a:ext>
            </a:extLst>
          </p:cNvPr>
          <p:cNvSpPr/>
          <p:nvPr/>
        </p:nvSpPr>
        <p:spPr>
          <a:xfrm>
            <a:off x="9675845" y="4404049"/>
            <a:ext cx="1352939" cy="1427586"/>
          </a:xfrm>
          <a:custGeom>
            <a:avLst/>
            <a:gdLst>
              <a:gd name="connsiteX0" fmla="*/ 251926 w 1352939"/>
              <a:gd name="connsiteY0" fmla="*/ 0 h 1427586"/>
              <a:gd name="connsiteX1" fmla="*/ 251926 w 1352939"/>
              <a:gd name="connsiteY1" fmla="*/ 0 h 1427586"/>
              <a:gd name="connsiteX2" fmla="*/ 746449 w 1352939"/>
              <a:gd name="connsiteY2" fmla="*/ 9331 h 1427586"/>
              <a:gd name="connsiteX3" fmla="*/ 802433 w 1352939"/>
              <a:gd name="connsiteY3" fmla="*/ 37322 h 1427586"/>
              <a:gd name="connsiteX4" fmla="*/ 877077 w 1352939"/>
              <a:gd name="connsiteY4" fmla="*/ 55984 h 1427586"/>
              <a:gd name="connsiteX5" fmla="*/ 905069 w 1352939"/>
              <a:gd name="connsiteY5" fmla="*/ 74645 h 1427586"/>
              <a:gd name="connsiteX6" fmla="*/ 905069 w 1352939"/>
              <a:gd name="connsiteY6" fmla="*/ 149290 h 1427586"/>
              <a:gd name="connsiteX7" fmla="*/ 895739 w 1352939"/>
              <a:gd name="connsiteY7" fmla="*/ 149290 h 1427586"/>
              <a:gd name="connsiteX8" fmla="*/ 998375 w 1352939"/>
              <a:gd name="connsiteY8" fmla="*/ 233265 h 1427586"/>
              <a:gd name="connsiteX9" fmla="*/ 1054359 w 1352939"/>
              <a:gd name="connsiteY9" fmla="*/ 270588 h 1427586"/>
              <a:gd name="connsiteX10" fmla="*/ 1156996 w 1352939"/>
              <a:gd name="connsiteY10" fmla="*/ 345233 h 1427586"/>
              <a:gd name="connsiteX11" fmla="*/ 1184988 w 1352939"/>
              <a:gd name="connsiteY11" fmla="*/ 373224 h 1427586"/>
              <a:gd name="connsiteX12" fmla="*/ 1212979 w 1352939"/>
              <a:gd name="connsiteY12" fmla="*/ 391886 h 1427586"/>
              <a:gd name="connsiteX13" fmla="*/ 1240971 w 1352939"/>
              <a:gd name="connsiteY13" fmla="*/ 429208 h 1427586"/>
              <a:gd name="connsiteX14" fmla="*/ 1259633 w 1352939"/>
              <a:gd name="connsiteY14" fmla="*/ 447869 h 1427586"/>
              <a:gd name="connsiteX15" fmla="*/ 1268963 w 1352939"/>
              <a:gd name="connsiteY15" fmla="*/ 531845 h 1427586"/>
              <a:gd name="connsiteX16" fmla="*/ 1296955 w 1352939"/>
              <a:gd name="connsiteY16" fmla="*/ 597159 h 1427586"/>
              <a:gd name="connsiteX17" fmla="*/ 1306286 w 1352939"/>
              <a:gd name="connsiteY17" fmla="*/ 634482 h 1427586"/>
              <a:gd name="connsiteX18" fmla="*/ 1324947 w 1352939"/>
              <a:gd name="connsiteY18" fmla="*/ 671804 h 1427586"/>
              <a:gd name="connsiteX19" fmla="*/ 1343608 w 1352939"/>
              <a:gd name="connsiteY19" fmla="*/ 727788 h 1427586"/>
              <a:gd name="connsiteX20" fmla="*/ 1352939 w 1352939"/>
              <a:gd name="connsiteY20" fmla="*/ 755780 h 1427586"/>
              <a:gd name="connsiteX21" fmla="*/ 1352939 w 1352939"/>
              <a:gd name="connsiteY21" fmla="*/ 755780 h 1427586"/>
              <a:gd name="connsiteX22" fmla="*/ 1212979 w 1352939"/>
              <a:gd name="connsiteY22" fmla="*/ 961053 h 1427586"/>
              <a:gd name="connsiteX23" fmla="*/ 1110343 w 1352939"/>
              <a:gd name="connsiteY23" fmla="*/ 1091682 h 1427586"/>
              <a:gd name="connsiteX24" fmla="*/ 1045028 w 1352939"/>
              <a:gd name="connsiteY24" fmla="*/ 1184988 h 1427586"/>
              <a:gd name="connsiteX25" fmla="*/ 1007706 w 1352939"/>
              <a:gd name="connsiteY25" fmla="*/ 1231641 h 1427586"/>
              <a:gd name="connsiteX26" fmla="*/ 961053 w 1352939"/>
              <a:gd name="connsiteY26" fmla="*/ 1306286 h 1427586"/>
              <a:gd name="connsiteX27" fmla="*/ 961053 w 1352939"/>
              <a:gd name="connsiteY27" fmla="*/ 1306286 h 1427586"/>
              <a:gd name="connsiteX28" fmla="*/ 634482 w 1352939"/>
              <a:gd name="connsiteY28" fmla="*/ 1315616 h 1427586"/>
              <a:gd name="connsiteX29" fmla="*/ 475861 w 1352939"/>
              <a:gd name="connsiteY29" fmla="*/ 1343608 h 1427586"/>
              <a:gd name="connsiteX30" fmla="*/ 391886 w 1352939"/>
              <a:gd name="connsiteY30" fmla="*/ 1352939 h 1427586"/>
              <a:gd name="connsiteX31" fmla="*/ 251926 w 1352939"/>
              <a:gd name="connsiteY31" fmla="*/ 1371600 h 1427586"/>
              <a:gd name="connsiteX32" fmla="*/ 167951 w 1352939"/>
              <a:gd name="connsiteY32" fmla="*/ 1399592 h 1427586"/>
              <a:gd name="connsiteX33" fmla="*/ 139959 w 1352939"/>
              <a:gd name="connsiteY33" fmla="*/ 1408922 h 1427586"/>
              <a:gd name="connsiteX34" fmla="*/ 83975 w 1352939"/>
              <a:gd name="connsiteY34" fmla="*/ 1418253 h 1427586"/>
              <a:gd name="connsiteX35" fmla="*/ 0 w 1352939"/>
              <a:gd name="connsiteY35" fmla="*/ 1427584 h 1427586"/>
              <a:gd name="connsiteX36" fmla="*/ 0 w 1352939"/>
              <a:gd name="connsiteY36" fmla="*/ 1427584 h 1427586"/>
              <a:gd name="connsiteX37" fmla="*/ 27992 w 1352939"/>
              <a:gd name="connsiteY37" fmla="*/ 1334278 h 1427586"/>
              <a:gd name="connsiteX38" fmla="*/ 37322 w 1352939"/>
              <a:gd name="connsiteY38" fmla="*/ 1259633 h 1427586"/>
              <a:gd name="connsiteX39" fmla="*/ 46653 w 1352939"/>
              <a:gd name="connsiteY39" fmla="*/ 1222310 h 1427586"/>
              <a:gd name="connsiteX40" fmla="*/ 65314 w 1352939"/>
              <a:gd name="connsiteY40" fmla="*/ 1147665 h 1427586"/>
              <a:gd name="connsiteX41" fmla="*/ 65314 w 1352939"/>
              <a:gd name="connsiteY41" fmla="*/ 877078 h 1427586"/>
              <a:gd name="connsiteX42" fmla="*/ 55984 w 1352939"/>
              <a:gd name="connsiteY42" fmla="*/ 849086 h 1427586"/>
              <a:gd name="connsiteX43" fmla="*/ 37322 w 1352939"/>
              <a:gd name="connsiteY43" fmla="*/ 802433 h 1427586"/>
              <a:gd name="connsiteX44" fmla="*/ 205273 w 1352939"/>
              <a:gd name="connsiteY44" fmla="*/ 783771 h 1427586"/>
              <a:gd name="connsiteX45" fmla="*/ 363894 w 1352939"/>
              <a:gd name="connsiteY45" fmla="*/ 783771 h 1427586"/>
              <a:gd name="connsiteX46" fmla="*/ 391886 w 1352939"/>
              <a:gd name="connsiteY46" fmla="*/ 755780 h 1427586"/>
              <a:gd name="connsiteX47" fmla="*/ 382555 w 1352939"/>
              <a:gd name="connsiteY47" fmla="*/ 382555 h 1427586"/>
              <a:gd name="connsiteX48" fmla="*/ 373224 w 1352939"/>
              <a:gd name="connsiteY48" fmla="*/ 354563 h 1427586"/>
              <a:gd name="connsiteX49" fmla="*/ 363894 w 1352939"/>
              <a:gd name="connsiteY49" fmla="*/ 298580 h 1427586"/>
              <a:gd name="connsiteX50" fmla="*/ 335902 w 1352939"/>
              <a:gd name="connsiteY50" fmla="*/ 233265 h 1427586"/>
              <a:gd name="connsiteX51" fmla="*/ 326571 w 1352939"/>
              <a:gd name="connsiteY51" fmla="*/ 195943 h 1427586"/>
              <a:gd name="connsiteX52" fmla="*/ 307910 w 1352939"/>
              <a:gd name="connsiteY52" fmla="*/ 167951 h 1427586"/>
              <a:gd name="connsiteX53" fmla="*/ 279918 w 1352939"/>
              <a:gd name="connsiteY53" fmla="*/ 65314 h 1427586"/>
              <a:gd name="connsiteX54" fmla="*/ 251926 w 1352939"/>
              <a:gd name="connsiteY54" fmla="*/ 0 h 142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52939" h="1427586">
                <a:moveTo>
                  <a:pt x="251926" y="0"/>
                </a:moveTo>
                <a:lnTo>
                  <a:pt x="251926" y="0"/>
                </a:lnTo>
                <a:lnTo>
                  <a:pt x="746449" y="9331"/>
                </a:lnTo>
                <a:cubicBezTo>
                  <a:pt x="778469" y="10475"/>
                  <a:pt x="773794" y="26582"/>
                  <a:pt x="802433" y="37322"/>
                </a:cubicBezTo>
                <a:cubicBezTo>
                  <a:pt x="845025" y="53294"/>
                  <a:pt x="842540" y="38715"/>
                  <a:pt x="877077" y="55984"/>
                </a:cubicBezTo>
                <a:cubicBezTo>
                  <a:pt x="887107" y="60999"/>
                  <a:pt x="901847" y="63904"/>
                  <a:pt x="905069" y="74645"/>
                </a:cubicBezTo>
                <a:cubicBezTo>
                  <a:pt x="912219" y="98477"/>
                  <a:pt x="905069" y="124408"/>
                  <a:pt x="905069" y="149290"/>
                </a:cubicBezTo>
                <a:lnTo>
                  <a:pt x="895739" y="149290"/>
                </a:lnTo>
                <a:cubicBezTo>
                  <a:pt x="929951" y="177282"/>
                  <a:pt x="963261" y="206413"/>
                  <a:pt x="998375" y="233265"/>
                </a:cubicBezTo>
                <a:cubicBezTo>
                  <a:pt x="1016191" y="246889"/>
                  <a:pt x="1037129" y="256230"/>
                  <a:pt x="1054359" y="270588"/>
                </a:cubicBezTo>
                <a:cubicBezTo>
                  <a:pt x="1148273" y="348850"/>
                  <a:pt x="1069284" y="310147"/>
                  <a:pt x="1156996" y="345233"/>
                </a:cubicBezTo>
                <a:cubicBezTo>
                  <a:pt x="1166327" y="354563"/>
                  <a:pt x="1174851" y="364777"/>
                  <a:pt x="1184988" y="373224"/>
                </a:cubicBezTo>
                <a:cubicBezTo>
                  <a:pt x="1193603" y="380403"/>
                  <a:pt x="1205050" y="383956"/>
                  <a:pt x="1212979" y="391886"/>
                </a:cubicBezTo>
                <a:cubicBezTo>
                  <a:pt x="1223975" y="402882"/>
                  <a:pt x="1231015" y="417262"/>
                  <a:pt x="1240971" y="429208"/>
                </a:cubicBezTo>
                <a:cubicBezTo>
                  <a:pt x="1246603" y="435966"/>
                  <a:pt x="1253412" y="441649"/>
                  <a:pt x="1259633" y="447869"/>
                </a:cubicBezTo>
                <a:cubicBezTo>
                  <a:pt x="1262743" y="475861"/>
                  <a:pt x="1264333" y="504064"/>
                  <a:pt x="1268963" y="531845"/>
                </a:cubicBezTo>
                <a:cubicBezTo>
                  <a:pt x="1273597" y="559647"/>
                  <a:pt x="1286759" y="569970"/>
                  <a:pt x="1296955" y="597159"/>
                </a:cubicBezTo>
                <a:cubicBezTo>
                  <a:pt x="1301458" y="609166"/>
                  <a:pt x="1301783" y="622475"/>
                  <a:pt x="1306286" y="634482"/>
                </a:cubicBezTo>
                <a:cubicBezTo>
                  <a:pt x="1311170" y="647505"/>
                  <a:pt x="1319781" y="658890"/>
                  <a:pt x="1324947" y="671804"/>
                </a:cubicBezTo>
                <a:cubicBezTo>
                  <a:pt x="1332252" y="690068"/>
                  <a:pt x="1337388" y="709127"/>
                  <a:pt x="1343608" y="727788"/>
                </a:cubicBezTo>
                <a:lnTo>
                  <a:pt x="1352939" y="755780"/>
                </a:lnTo>
                <a:lnTo>
                  <a:pt x="1352939" y="755780"/>
                </a:lnTo>
                <a:cubicBezTo>
                  <a:pt x="1264061" y="955751"/>
                  <a:pt x="1387350" y="699492"/>
                  <a:pt x="1212979" y="961053"/>
                </a:cubicBezTo>
                <a:cubicBezTo>
                  <a:pt x="1117862" y="1103731"/>
                  <a:pt x="1198392" y="994828"/>
                  <a:pt x="1110343" y="1091682"/>
                </a:cubicBezTo>
                <a:cubicBezTo>
                  <a:pt x="1004228" y="1208408"/>
                  <a:pt x="1103503" y="1097275"/>
                  <a:pt x="1045028" y="1184988"/>
                </a:cubicBezTo>
                <a:cubicBezTo>
                  <a:pt x="1033981" y="1201558"/>
                  <a:pt x="1019042" y="1215267"/>
                  <a:pt x="1007706" y="1231641"/>
                </a:cubicBezTo>
                <a:cubicBezTo>
                  <a:pt x="991005" y="1255766"/>
                  <a:pt x="961053" y="1306286"/>
                  <a:pt x="961053" y="1306286"/>
                </a:cubicBezTo>
                <a:lnTo>
                  <a:pt x="961053" y="1306286"/>
                </a:lnTo>
                <a:lnTo>
                  <a:pt x="634482" y="1315616"/>
                </a:lnTo>
                <a:cubicBezTo>
                  <a:pt x="517038" y="1320954"/>
                  <a:pt x="585094" y="1324331"/>
                  <a:pt x="475861" y="1343608"/>
                </a:cubicBezTo>
                <a:cubicBezTo>
                  <a:pt x="448126" y="1348503"/>
                  <a:pt x="419857" y="1349648"/>
                  <a:pt x="391886" y="1352939"/>
                </a:cubicBezTo>
                <a:cubicBezTo>
                  <a:pt x="323521" y="1360982"/>
                  <a:pt x="317416" y="1362244"/>
                  <a:pt x="251926" y="1371600"/>
                </a:cubicBezTo>
                <a:cubicBezTo>
                  <a:pt x="189846" y="1402640"/>
                  <a:pt x="240298" y="1381505"/>
                  <a:pt x="167951" y="1399592"/>
                </a:cubicBezTo>
                <a:cubicBezTo>
                  <a:pt x="158409" y="1401977"/>
                  <a:pt x="149560" y="1406788"/>
                  <a:pt x="139959" y="1408922"/>
                </a:cubicBezTo>
                <a:cubicBezTo>
                  <a:pt x="121491" y="1413026"/>
                  <a:pt x="102704" y="1415577"/>
                  <a:pt x="83975" y="1418253"/>
                </a:cubicBezTo>
                <a:cubicBezTo>
                  <a:pt x="15960" y="1427970"/>
                  <a:pt x="33201" y="1427584"/>
                  <a:pt x="0" y="1427584"/>
                </a:cubicBezTo>
                <a:lnTo>
                  <a:pt x="0" y="1427584"/>
                </a:lnTo>
                <a:cubicBezTo>
                  <a:pt x="9331" y="1396482"/>
                  <a:pt x="20948" y="1365976"/>
                  <a:pt x="27992" y="1334278"/>
                </a:cubicBezTo>
                <a:cubicBezTo>
                  <a:pt x="33432" y="1309800"/>
                  <a:pt x="33200" y="1284367"/>
                  <a:pt x="37322" y="1259633"/>
                </a:cubicBezTo>
                <a:cubicBezTo>
                  <a:pt x="39430" y="1246984"/>
                  <a:pt x="43871" y="1234829"/>
                  <a:pt x="46653" y="1222310"/>
                </a:cubicBezTo>
                <a:cubicBezTo>
                  <a:pt x="61667" y="1154750"/>
                  <a:pt x="48641" y="1197687"/>
                  <a:pt x="65314" y="1147665"/>
                </a:cubicBezTo>
                <a:cubicBezTo>
                  <a:pt x="76450" y="1014042"/>
                  <a:pt x="80513" y="1029067"/>
                  <a:pt x="65314" y="877078"/>
                </a:cubicBezTo>
                <a:cubicBezTo>
                  <a:pt x="64335" y="867291"/>
                  <a:pt x="59437" y="858295"/>
                  <a:pt x="55984" y="849086"/>
                </a:cubicBezTo>
                <a:cubicBezTo>
                  <a:pt x="50103" y="833403"/>
                  <a:pt x="43543" y="817984"/>
                  <a:pt x="37322" y="802433"/>
                </a:cubicBezTo>
                <a:cubicBezTo>
                  <a:pt x="105977" y="779547"/>
                  <a:pt x="73060" y="787903"/>
                  <a:pt x="205273" y="783771"/>
                </a:cubicBezTo>
                <a:cubicBezTo>
                  <a:pt x="258121" y="782119"/>
                  <a:pt x="311020" y="783771"/>
                  <a:pt x="363894" y="783771"/>
                </a:cubicBezTo>
                <a:lnTo>
                  <a:pt x="391886" y="755780"/>
                </a:lnTo>
                <a:cubicBezTo>
                  <a:pt x="388776" y="631372"/>
                  <a:pt x="388337" y="506868"/>
                  <a:pt x="382555" y="382555"/>
                </a:cubicBezTo>
                <a:cubicBezTo>
                  <a:pt x="382098" y="372730"/>
                  <a:pt x="375358" y="364164"/>
                  <a:pt x="373224" y="354563"/>
                </a:cubicBezTo>
                <a:cubicBezTo>
                  <a:pt x="369120" y="336095"/>
                  <a:pt x="367998" y="317048"/>
                  <a:pt x="363894" y="298580"/>
                </a:cubicBezTo>
                <a:cubicBezTo>
                  <a:pt x="355470" y="260671"/>
                  <a:pt x="351458" y="274748"/>
                  <a:pt x="335902" y="233265"/>
                </a:cubicBezTo>
                <a:cubicBezTo>
                  <a:pt x="331399" y="221258"/>
                  <a:pt x="331623" y="207730"/>
                  <a:pt x="326571" y="195943"/>
                </a:cubicBezTo>
                <a:cubicBezTo>
                  <a:pt x="322154" y="185636"/>
                  <a:pt x="312464" y="178199"/>
                  <a:pt x="307910" y="167951"/>
                </a:cubicBezTo>
                <a:cubicBezTo>
                  <a:pt x="297800" y="145204"/>
                  <a:pt x="282169" y="92330"/>
                  <a:pt x="279918" y="65314"/>
                </a:cubicBezTo>
                <a:cubicBezTo>
                  <a:pt x="278110" y="43618"/>
                  <a:pt x="279918" y="21771"/>
                  <a:pt x="2519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Benefit 1: Encapsulation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4620208" cy="36386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en-US" altLang="en-US" sz="71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Circle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(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 algn="ctr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Properties (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Attributes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Radius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Functionality (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Methods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Calculate Area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Calculate Perimeter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Draw on screen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Fill with Color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…</a:t>
            </a:r>
            <a:endParaRPr lang="en-US" altLang="en-US" sz="67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F128F8-1FFE-4159-9FC7-B06568C78C9B}"/>
              </a:ext>
            </a:extLst>
          </p:cNvPr>
          <p:cNvSpPr/>
          <p:nvPr/>
        </p:nvSpPr>
        <p:spPr>
          <a:xfrm>
            <a:off x="7576457" y="2509935"/>
            <a:ext cx="671804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7D3B68-C3FE-4C46-BCBE-413C5CCFCBF2}"/>
              </a:ext>
            </a:extLst>
          </p:cNvPr>
          <p:cNvSpPr/>
          <p:nvPr/>
        </p:nvSpPr>
        <p:spPr>
          <a:xfrm>
            <a:off x="8848531" y="2845837"/>
            <a:ext cx="671804" cy="6718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D61461-692E-4B1A-AFAA-4BE6EC2620C9}"/>
              </a:ext>
            </a:extLst>
          </p:cNvPr>
          <p:cNvSpPr/>
          <p:nvPr/>
        </p:nvSpPr>
        <p:spPr>
          <a:xfrm>
            <a:off x="8344677" y="3863041"/>
            <a:ext cx="671804" cy="6718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9E6231-3627-4205-A5C5-C51FA22D593F}"/>
              </a:ext>
            </a:extLst>
          </p:cNvPr>
          <p:cNvSpPr txBox="1">
            <a:spLocks/>
          </p:cNvSpPr>
          <p:nvPr/>
        </p:nvSpPr>
        <p:spPr>
          <a:xfrm>
            <a:off x="6528318" y="5197151"/>
            <a:ext cx="4220547" cy="32005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anose="05050102010706020507" pitchFamily="18" charset="2"/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Objects</a:t>
            </a:r>
            <a:r>
              <a:rPr lang="en-US" alt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Circle</a:t>
            </a:r>
            <a:endParaRPr lang="en-US" altLang="en-US" sz="18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8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1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Benefit 2: Inheritance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F128F8-1FFE-4159-9FC7-B06568C78C9B}"/>
              </a:ext>
            </a:extLst>
          </p:cNvPr>
          <p:cNvSpPr/>
          <p:nvPr/>
        </p:nvSpPr>
        <p:spPr>
          <a:xfrm>
            <a:off x="5598370" y="3898499"/>
            <a:ext cx="671804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4B14B0-7637-4B9A-B02D-2C6D1A7216D2}"/>
              </a:ext>
            </a:extLst>
          </p:cNvPr>
          <p:cNvSpPr/>
          <p:nvPr/>
        </p:nvSpPr>
        <p:spPr>
          <a:xfrm>
            <a:off x="5548607" y="1833463"/>
            <a:ext cx="1352939" cy="1427586"/>
          </a:xfrm>
          <a:custGeom>
            <a:avLst/>
            <a:gdLst>
              <a:gd name="connsiteX0" fmla="*/ 251926 w 1352939"/>
              <a:gd name="connsiteY0" fmla="*/ 0 h 1427586"/>
              <a:gd name="connsiteX1" fmla="*/ 251926 w 1352939"/>
              <a:gd name="connsiteY1" fmla="*/ 0 h 1427586"/>
              <a:gd name="connsiteX2" fmla="*/ 746449 w 1352939"/>
              <a:gd name="connsiteY2" fmla="*/ 9331 h 1427586"/>
              <a:gd name="connsiteX3" fmla="*/ 802433 w 1352939"/>
              <a:gd name="connsiteY3" fmla="*/ 37322 h 1427586"/>
              <a:gd name="connsiteX4" fmla="*/ 877077 w 1352939"/>
              <a:gd name="connsiteY4" fmla="*/ 55984 h 1427586"/>
              <a:gd name="connsiteX5" fmla="*/ 905069 w 1352939"/>
              <a:gd name="connsiteY5" fmla="*/ 74645 h 1427586"/>
              <a:gd name="connsiteX6" fmla="*/ 905069 w 1352939"/>
              <a:gd name="connsiteY6" fmla="*/ 149290 h 1427586"/>
              <a:gd name="connsiteX7" fmla="*/ 895739 w 1352939"/>
              <a:gd name="connsiteY7" fmla="*/ 149290 h 1427586"/>
              <a:gd name="connsiteX8" fmla="*/ 998375 w 1352939"/>
              <a:gd name="connsiteY8" fmla="*/ 233265 h 1427586"/>
              <a:gd name="connsiteX9" fmla="*/ 1054359 w 1352939"/>
              <a:gd name="connsiteY9" fmla="*/ 270588 h 1427586"/>
              <a:gd name="connsiteX10" fmla="*/ 1156996 w 1352939"/>
              <a:gd name="connsiteY10" fmla="*/ 345233 h 1427586"/>
              <a:gd name="connsiteX11" fmla="*/ 1184988 w 1352939"/>
              <a:gd name="connsiteY11" fmla="*/ 373224 h 1427586"/>
              <a:gd name="connsiteX12" fmla="*/ 1212979 w 1352939"/>
              <a:gd name="connsiteY12" fmla="*/ 391886 h 1427586"/>
              <a:gd name="connsiteX13" fmla="*/ 1240971 w 1352939"/>
              <a:gd name="connsiteY13" fmla="*/ 429208 h 1427586"/>
              <a:gd name="connsiteX14" fmla="*/ 1259633 w 1352939"/>
              <a:gd name="connsiteY14" fmla="*/ 447869 h 1427586"/>
              <a:gd name="connsiteX15" fmla="*/ 1268963 w 1352939"/>
              <a:gd name="connsiteY15" fmla="*/ 531845 h 1427586"/>
              <a:gd name="connsiteX16" fmla="*/ 1296955 w 1352939"/>
              <a:gd name="connsiteY16" fmla="*/ 597159 h 1427586"/>
              <a:gd name="connsiteX17" fmla="*/ 1306286 w 1352939"/>
              <a:gd name="connsiteY17" fmla="*/ 634482 h 1427586"/>
              <a:gd name="connsiteX18" fmla="*/ 1324947 w 1352939"/>
              <a:gd name="connsiteY18" fmla="*/ 671804 h 1427586"/>
              <a:gd name="connsiteX19" fmla="*/ 1343608 w 1352939"/>
              <a:gd name="connsiteY19" fmla="*/ 727788 h 1427586"/>
              <a:gd name="connsiteX20" fmla="*/ 1352939 w 1352939"/>
              <a:gd name="connsiteY20" fmla="*/ 755780 h 1427586"/>
              <a:gd name="connsiteX21" fmla="*/ 1352939 w 1352939"/>
              <a:gd name="connsiteY21" fmla="*/ 755780 h 1427586"/>
              <a:gd name="connsiteX22" fmla="*/ 1212979 w 1352939"/>
              <a:gd name="connsiteY22" fmla="*/ 961053 h 1427586"/>
              <a:gd name="connsiteX23" fmla="*/ 1110343 w 1352939"/>
              <a:gd name="connsiteY23" fmla="*/ 1091682 h 1427586"/>
              <a:gd name="connsiteX24" fmla="*/ 1045028 w 1352939"/>
              <a:gd name="connsiteY24" fmla="*/ 1184988 h 1427586"/>
              <a:gd name="connsiteX25" fmla="*/ 1007706 w 1352939"/>
              <a:gd name="connsiteY25" fmla="*/ 1231641 h 1427586"/>
              <a:gd name="connsiteX26" fmla="*/ 961053 w 1352939"/>
              <a:gd name="connsiteY26" fmla="*/ 1306286 h 1427586"/>
              <a:gd name="connsiteX27" fmla="*/ 961053 w 1352939"/>
              <a:gd name="connsiteY27" fmla="*/ 1306286 h 1427586"/>
              <a:gd name="connsiteX28" fmla="*/ 634482 w 1352939"/>
              <a:gd name="connsiteY28" fmla="*/ 1315616 h 1427586"/>
              <a:gd name="connsiteX29" fmla="*/ 475861 w 1352939"/>
              <a:gd name="connsiteY29" fmla="*/ 1343608 h 1427586"/>
              <a:gd name="connsiteX30" fmla="*/ 391886 w 1352939"/>
              <a:gd name="connsiteY30" fmla="*/ 1352939 h 1427586"/>
              <a:gd name="connsiteX31" fmla="*/ 251926 w 1352939"/>
              <a:gd name="connsiteY31" fmla="*/ 1371600 h 1427586"/>
              <a:gd name="connsiteX32" fmla="*/ 167951 w 1352939"/>
              <a:gd name="connsiteY32" fmla="*/ 1399592 h 1427586"/>
              <a:gd name="connsiteX33" fmla="*/ 139959 w 1352939"/>
              <a:gd name="connsiteY33" fmla="*/ 1408922 h 1427586"/>
              <a:gd name="connsiteX34" fmla="*/ 83975 w 1352939"/>
              <a:gd name="connsiteY34" fmla="*/ 1418253 h 1427586"/>
              <a:gd name="connsiteX35" fmla="*/ 0 w 1352939"/>
              <a:gd name="connsiteY35" fmla="*/ 1427584 h 1427586"/>
              <a:gd name="connsiteX36" fmla="*/ 0 w 1352939"/>
              <a:gd name="connsiteY36" fmla="*/ 1427584 h 1427586"/>
              <a:gd name="connsiteX37" fmla="*/ 27992 w 1352939"/>
              <a:gd name="connsiteY37" fmla="*/ 1334278 h 1427586"/>
              <a:gd name="connsiteX38" fmla="*/ 37322 w 1352939"/>
              <a:gd name="connsiteY38" fmla="*/ 1259633 h 1427586"/>
              <a:gd name="connsiteX39" fmla="*/ 46653 w 1352939"/>
              <a:gd name="connsiteY39" fmla="*/ 1222310 h 1427586"/>
              <a:gd name="connsiteX40" fmla="*/ 65314 w 1352939"/>
              <a:gd name="connsiteY40" fmla="*/ 1147665 h 1427586"/>
              <a:gd name="connsiteX41" fmla="*/ 65314 w 1352939"/>
              <a:gd name="connsiteY41" fmla="*/ 877078 h 1427586"/>
              <a:gd name="connsiteX42" fmla="*/ 55984 w 1352939"/>
              <a:gd name="connsiteY42" fmla="*/ 849086 h 1427586"/>
              <a:gd name="connsiteX43" fmla="*/ 37322 w 1352939"/>
              <a:gd name="connsiteY43" fmla="*/ 802433 h 1427586"/>
              <a:gd name="connsiteX44" fmla="*/ 205273 w 1352939"/>
              <a:gd name="connsiteY44" fmla="*/ 783771 h 1427586"/>
              <a:gd name="connsiteX45" fmla="*/ 363894 w 1352939"/>
              <a:gd name="connsiteY45" fmla="*/ 783771 h 1427586"/>
              <a:gd name="connsiteX46" fmla="*/ 391886 w 1352939"/>
              <a:gd name="connsiteY46" fmla="*/ 755780 h 1427586"/>
              <a:gd name="connsiteX47" fmla="*/ 382555 w 1352939"/>
              <a:gd name="connsiteY47" fmla="*/ 382555 h 1427586"/>
              <a:gd name="connsiteX48" fmla="*/ 373224 w 1352939"/>
              <a:gd name="connsiteY48" fmla="*/ 354563 h 1427586"/>
              <a:gd name="connsiteX49" fmla="*/ 363894 w 1352939"/>
              <a:gd name="connsiteY49" fmla="*/ 298580 h 1427586"/>
              <a:gd name="connsiteX50" fmla="*/ 335902 w 1352939"/>
              <a:gd name="connsiteY50" fmla="*/ 233265 h 1427586"/>
              <a:gd name="connsiteX51" fmla="*/ 326571 w 1352939"/>
              <a:gd name="connsiteY51" fmla="*/ 195943 h 1427586"/>
              <a:gd name="connsiteX52" fmla="*/ 307910 w 1352939"/>
              <a:gd name="connsiteY52" fmla="*/ 167951 h 1427586"/>
              <a:gd name="connsiteX53" fmla="*/ 279918 w 1352939"/>
              <a:gd name="connsiteY53" fmla="*/ 65314 h 1427586"/>
              <a:gd name="connsiteX54" fmla="*/ 251926 w 1352939"/>
              <a:gd name="connsiteY54" fmla="*/ 0 h 142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52939" h="1427586">
                <a:moveTo>
                  <a:pt x="251926" y="0"/>
                </a:moveTo>
                <a:lnTo>
                  <a:pt x="251926" y="0"/>
                </a:lnTo>
                <a:lnTo>
                  <a:pt x="746449" y="9331"/>
                </a:lnTo>
                <a:cubicBezTo>
                  <a:pt x="778469" y="10475"/>
                  <a:pt x="773794" y="26582"/>
                  <a:pt x="802433" y="37322"/>
                </a:cubicBezTo>
                <a:cubicBezTo>
                  <a:pt x="845025" y="53294"/>
                  <a:pt x="842540" y="38715"/>
                  <a:pt x="877077" y="55984"/>
                </a:cubicBezTo>
                <a:cubicBezTo>
                  <a:pt x="887107" y="60999"/>
                  <a:pt x="901847" y="63904"/>
                  <a:pt x="905069" y="74645"/>
                </a:cubicBezTo>
                <a:cubicBezTo>
                  <a:pt x="912219" y="98477"/>
                  <a:pt x="905069" y="124408"/>
                  <a:pt x="905069" y="149290"/>
                </a:cubicBezTo>
                <a:lnTo>
                  <a:pt x="895739" y="149290"/>
                </a:lnTo>
                <a:cubicBezTo>
                  <a:pt x="929951" y="177282"/>
                  <a:pt x="963261" y="206413"/>
                  <a:pt x="998375" y="233265"/>
                </a:cubicBezTo>
                <a:cubicBezTo>
                  <a:pt x="1016191" y="246889"/>
                  <a:pt x="1037129" y="256230"/>
                  <a:pt x="1054359" y="270588"/>
                </a:cubicBezTo>
                <a:cubicBezTo>
                  <a:pt x="1148273" y="348850"/>
                  <a:pt x="1069284" y="310147"/>
                  <a:pt x="1156996" y="345233"/>
                </a:cubicBezTo>
                <a:cubicBezTo>
                  <a:pt x="1166327" y="354563"/>
                  <a:pt x="1174851" y="364777"/>
                  <a:pt x="1184988" y="373224"/>
                </a:cubicBezTo>
                <a:cubicBezTo>
                  <a:pt x="1193603" y="380403"/>
                  <a:pt x="1205050" y="383956"/>
                  <a:pt x="1212979" y="391886"/>
                </a:cubicBezTo>
                <a:cubicBezTo>
                  <a:pt x="1223975" y="402882"/>
                  <a:pt x="1231015" y="417262"/>
                  <a:pt x="1240971" y="429208"/>
                </a:cubicBezTo>
                <a:cubicBezTo>
                  <a:pt x="1246603" y="435966"/>
                  <a:pt x="1253412" y="441649"/>
                  <a:pt x="1259633" y="447869"/>
                </a:cubicBezTo>
                <a:cubicBezTo>
                  <a:pt x="1262743" y="475861"/>
                  <a:pt x="1264333" y="504064"/>
                  <a:pt x="1268963" y="531845"/>
                </a:cubicBezTo>
                <a:cubicBezTo>
                  <a:pt x="1273597" y="559647"/>
                  <a:pt x="1286759" y="569970"/>
                  <a:pt x="1296955" y="597159"/>
                </a:cubicBezTo>
                <a:cubicBezTo>
                  <a:pt x="1301458" y="609166"/>
                  <a:pt x="1301783" y="622475"/>
                  <a:pt x="1306286" y="634482"/>
                </a:cubicBezTo>
                <a:cubicBezTo>
                  <a:pt x="1311170" y="647505"/>
                  <a:pt x="1319781" y="658890"/>
                  <a:pt x="1324947" y="671804"/>
                </a:cubicBezTo>
                <a:cubicBezTo>
                  <a:pt x="1332252" y="690068"/>
                  <a:pt x="1337388" y="709127"/>
                  <a:pt x="1343608" y="727788"/>
                </a:cubicBezTo>
                <a:lnTo>
                  <a:pt x="1352939" y="755780"/>
                </a:lnTo>
                <a:lnTo>
                  <a:pt x="1352939" y="755780"/>
                </a:lnTo>
                <a:cubicBezTo>
                  <a:pt x="1264061" y="955751"/>
                  <a:pt x="1387350" y="699492"/>
                  <a:pt x="1212979" y="961053"/>
                </a:cubicBezTo>
                <a:cubicBezTo>
                  <a:pt x="1117862" y="1103731"/>
                  <a:pt x="1198392" y="994828"/>
                  <a:pt x="1110343" y="1091682"/>
                </a:cubicBezTo>
                <a:cubicBezTo>
                  <a:pt x="1004228" y="1208408"/>
                  <a:pt x="1103503" y="1097275"/>
                  <a:pt x="1045028" y="1184988"/>
                </a:cubicBezTo>
                <a:cubicBezTo>
                  <a:pt x="1033981" y="1201558"/>
                  <a:pt x="1019042" y="1215267"/>
                  <a:pt x="1007706" y="1231641"/>
                </a:cubicBezTo>
                <a:cubicBezTo>
                  <a:pt x="991005" y="1255766"/>
                  <a:pt x="961053" y="1306286"/>
                  <a:pt x="961053" y="1306286"/>
                </a:cubicBezTo>
                <a:lnTo>
                  <a:pt x="961053" y="1306286"/>
                </a:lnTo>
                <a:lnTo>
                  <a:pt x="634482" y="1315616"/>
                </a:lnTo>
                <a:cubicBezTo>
                  <a:pt x="517038" y="1320954"/>
                  <a:pt x="585094" y="1324331"/>
                  <a:pt x="475861" y="1343608"/>
                </a:cubicBezTo>
                <a:cubicBezTo>
                  <a:pt x="448126" y="1348503"/>
                  <a:pt x="419857" y="1349648"/>
                  <a:pt x="391886" y="1352939"/>
                </a:cubicBezTo>
                <a:cubicBezTo>
                  <a:pt x="323521" y="1360982"/>
                  <a:pt x="317416" y="1362244"/>
                  <a:pt x="251926" y="1371600"/>
                </a:cubicBezTo>
                <a:cubicBezTo>
                  <a:pt x="189846" y="1402640"/>
                  <a:pt x="240298" y="1381505"/>
                  <a:pt x="167951" y="1399592"/>
                </a:cubicBezTo>
                <a:cubicBezTo>
                  <a:pt x="158409" y="1401977"/>
                  <a:pt x="149560" y="1406788"/>
                  <a:pt x="139959" y="1408922"/>
                </a:cubicBezTo>
                <a:cubicBezTo>
                  <a:pt x="121491" y="1413026"/>
                  <a:pt x="102704" y="1415577"/>
                  <a:pt x="83975" y="1418253"/>
                </a:cubicBezTo>
                <a:cubicBezTo>
                  <a:pt x="15960" y="1427970"/>
                  <a:pt x="33201" y="1427584"/>
                  <a:pt x="0" y="1427584"/>
                </a:cubicBezTo>
                <a:lnTo>
                  <a:pt x="0" y="1427584"/>
                </a:lnTo>
                <a:cubicBezTo>
                  <a:pt x="9331" y="1396482"/>
                  <a:pt x="20948" y="1365976"/>
                  <a:pt x="27992" y="1334278"/>
                </a:cubicBezTo>
                <a:cubicBezTo>
                  <a:pt x="33432" y="1309800"/>
                  <a:pt x="33200" y="1284367"/>
                  <a:pt x="37322" y="1259633"/>
                </a:cubicBezTo>
                <a:cubicBezTo>
                  <a:pt x="39430" y="1246984"/>
                  <a:pt x="43871" y="1234829"/>
                  <a:pt x="46653" y="1222310"/>
                </a:cubicBezTo>
                <a:cubicBezTo>
                  <a:pt x="61667" y="1154750"/>
                  <a:pt x="48641" y="1197687"/>
                  <a:pt x="65314" y="1147665"/>
                </a:cubicBezTo>
                <a:cubicBezTo>
                  <a:pt x="76450" y="1014042"/>
                  <a:pt x="80513" y="1029067"/>
                  <a:pt x="65314" y="877078"/>
                </a:cubicBezTo>
                <a:cubicBezTo>
                  <a:pt x="64335" y="867291"/>
                  <a:pt x="59437" y="858295"/>
                  <a:pt x="55984" y="849086"/>
                </a:cubicBezTo>
                <a:cubicBezTo>
                  <a:pt x="50103" y="833403"/>
                  <a:pt x="43543" y="817984"/>
                  <a:pt x="37322" y="802433"/>
                </a:cubicBezTo>
                <a:cubicBezTo>
                  <a:pt x="105977" y="779547"/>
                  <a:pt x="73060" y="787903"/>
                  <a:pt x="205273" y="783771"/>
                </a:cubicBezTo>
                <a:cubicBezTo>
                  <a:pt x="258121" y="782119"/>
                  <a:pt x="311020" y="783771"/>
                  <a:pt x="363894" y="783771"/>
                </a:cubicBezTo>
                <a:lnTo>
                  <a:pt x="391886" y="755780"/>
                </a:lnTo>
                <a:cubicBezTo>
                  <a:pt x="388776" y="631372"/>
                  <a:pt x="388337" y="506868"/>
                  <a:pt x="382555" y="382555"/>
                </a:cubicBezTo>
                <a:cubicBezTo>
                  <a:pt x="382098" y="372730"/>
                  <a:pt x="375358" y="364164"/>
                  <a:pt x="373224" y="354563"/>
                </a:cubicBezTo>
                <a:cubicBezTo>
                  <a:pt x="369120" y="336095"/>
                  <a:pt x="367998" y="317048"/>
                  <a:pt x="363894" y="298580"/>
                </a:cubicBezTo>
                <a:cubicBezTo>
                  <a:pt x="355470" y="260671"/>
                  <a:pt x="351458" y="274748"/>
                  <a:pt x="335902" y="233265"/>
                </a:cubicBezTo>
                <a:cubicBezTo>
                  <a:pt x="331399" y="221258"/>
                  <a:pt x="331623" y="207730"/>
                  <a:pt x="326571" y="195943"/>
                </a:cubicBezTo>
                <a:cubicBezTo>
                  <a:pt x="322154" y="185636"/>
                  <a:pt x="312464" y="178199"/>
                  <a:pt x="307910" y="167951"/>
                </a:cubicBezTo>
                <a:cubicBezTo>
                  <a:pt x="297800" y="145204"/>
                  <a:pt x="282169" y="92330"/>
                  <a:pt x="279918" y="65314"/>
                </a:cubicBezTo>
                <a:cubicBezTo>
                  <a:pt x="278110" y="43618"/>
                  <a:pt x="279918" y="21771"/>
                  <a:pt x="2519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47062AB-D943-4DE5-A531-06257F21CCA4}"/>
              </a:ext>
            </a:extLst>
          </p:cNvPr>
          <p:cNvSpPr/>
          <p:nvPr/>
        </p:nvSpPr>
        <p:spPr>
          <a:xfrm rot="19814871">
            <a:off x="1623847" y="3257090"/>
            <a:ext cx="2260906" cy="60100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2E4E3-7A33-4CE7-8F88-78FA83BA5BD5}"/>
              </a:ext>
            </a:extLst>
          </p:cNvPr>
          <p:cNvSpPr/>
          <p:nvPr/>
        </p:nvSpPr>
        <p:spPr>
          <a:xfrm>
            <a:off x="8224862" y="5088207"/>
            <a:ext cx="1418253" cy="763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52DB7-203E-4964-9170-F9399F05EDB9}"/>
              </a:ext>
            </a:extLst>
          </p:cNvPr>
          <p:cNvSpPr/>
          <p:nvPr/>
        </p:nvSpPr>
        <p:spPr>
          <a:xfrm>
            <a:off x="10440954" y="5943600"/>
            <a:ext cx="763469" cy="76346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FEFC16-9E7E-417B-8B85-4205F4642545}"/>
              </a:ext>
            </a:extLst>
          </p:cNvPr>
          <p:cNvSpPr/>
          <p:nvPr/>
        </p:nvSpPr>
        <p:spPr>
          <a:xfrm rot="7921012">
            <a:off x="1655671" y="4742357"/>
            <a:ext cx="1229510" cy="616164"/>
          </a:xfrm>
          <a:prstGeom prst="triangle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BE615AD-844D-42A7-A5F6-C8FD597324ED}"/>
              </a:ext>
            </a:extLst>
          </p:cNvPr>
          <p:cNvSpPr/>
          <p:nvPr/>
        </p:nvSpPr>
        <p:spPr>
          <a:xfrm>
            <a:off x="7916957" y="4030769"/>
            <a:ext cx="1463265" cy="494524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8CCE8D-054A-4D30-B6AA-9AE4FB6DD449}"/>
              </a:ext>
            </a:extLst>
          </p:cNvPr>
          <p:cNvCxnSpPr>
            <a:cxnSpLocks/>
          </p:cNvCxnSpPr>
          <p:nvPr/>
        </p:nvCxnSpPr>
        <p:spPr>
          <a:xfrm flipV="1">
            <a:off x="6027576" y="3260994"/>
            <a:ext cx="68425" cy="5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7518B-454D-4975-8783-15CBA5AB5E88}"/>
              </a:ext>
            </a:extLst>
          </p:cNvPr>
          <p:cNvCxnSpPr>
            <a:cxnSpLocks/>
          </p:cNvCxnSpPr>
          <p:nvPr/>
        </p:nvCxnSpPr>
        <p:spPr>
          <a:xfrm flipV="1">
            <a:off x="3674119" y="3340359"/>
            <a:ext cx="1874488" cy="25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F77C9-A015-4727-8587-08DECB4EAA37}"/>
              </a:ext>
            </a:extLst>
          </p:cNvPr>
          <p:cNvCxnSpPr>
            <a:cxnSpLocks/>
          </p:cNvCxnSpPr>
          <p:nvPr/>
        </p:nvCxnSpPr>
        <p:spPr>
          <a:xfrm flipH="1" flipV="1">
            <a:off x="6761584" y="3041752"/>
            <a:ext cx="1887005" cy="85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DD5401-52B7-4FDD-8D30-26713669E365}"/>
              </a:ext>
            </a:extLst>
          </p:cNvPr>
          <p:cNvCxnSpPr>
            <a:cxnSpLocks/>
          </p:cNvCxnSpPr>
          <p:nvPr/>
        </p:nvCxnSpPr>
        <p:spPr>
          <a:xfrm flipV="1">
            <a:off x="2554841" y="3959604"/>
            <a:ext cx="289027" cy="59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0BC783-BD60-4A09-95AC-AA3DC02390A9}"/>
              </a:ext>
            </a:extLst>
          </p:cNvPr>
          <p:cNvCxnSpPr>
            <a:cxnSpLocks/>
          </p:cNvCxnSpPr>
          <p:nvPr/>
        </p:nvCxnSpPr>
        <p:spPr>
          <a:xfrm flipV="1">
            <a:off x="8748365" y="4570303"/>
            <a:ext cx="0" cy="41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A058DF-B309-4105-A2F4-E8A1674F105D}"/>
              </a:ext>
            </a:extLst>
          </p:cNvPr>
          <p:cNvCxnSpPr>
            <a:cxnSpLocks/>
          </p:cNvCxnSpPr>
          <p:nvPr/>
        </p:nvCxnSpPr>
        <p:spPr>
          <a:xfrm flipH="1" flipV="1">
            <a:off x="9777842" y="5675808"/>
            <a:ext cx="504493" cy="17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90357D-0806-44B5-80D6-2E8B666725E4}"/>
              </a:ext>
            </a:extLst>
          </p:cNvPr>
          <p:cNvSpPr txBox="1"/>
          <p:nvPr/>
        </p:nvSpPr>
        <p:spPr>
          <a:xfrm>
            <a:off x="4051474" y="2924697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90FFA7-DFB6-411C-B080-32801AB05B15}"/>
              </a:ext>
            </a:extLst>
          </p:cNvPr>
          <p:cNvSpPr txBox="1"/>
          <p:nvPr/>
        </p:nvSpPr>
        <p:spPr>
          <a:xfrm>
            <a:off x="2812344" y="4183378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92F632-4751-4901-AAAF-4F55E9F186E3}"/>
              </a:ext>
            </a:extLst>
          </p:cNvPr>
          <p:cNvSpPr txBox="1"/>
          <p:nvPr/>
        </p:nvSpPr>
        <p:spPr>
          <a:xfrm>
            <a:off x="8032919" y="3056815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7BFE0C-3A0D-464F-BA4C-BE7F83A1260B}"/>
              </a:ext>
            </a:extLst>
          </p:cNvPr>
          <p:cNvSpPr txBox="1"/>
          <p:nvPr/>
        </p:nvSpPr>
        <p:spPr>
          <a:xfrm>
            <a:off x="8913789" y="4574201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81ECF5-BAE2-4310-A128-2FFC21AC97C2}"/>
              </a:ext>
            </a:extLst>
          </p:cNvPr>
          <p:cNvSpPr txBox="1"/>
          <p:nvPr/>
        </p:nvSpPr>
        <p:spPr>
          <a:xfrm>
            <a:off x="10061113" y="5166983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173062-7005-4E40-879A-D9438FB09BCF}"/>
              </a:ext>
            </a:extLst>
          </p:cNvPr>
          <p:cNvSpPr txBox="1"/>
          <p:nvPr/>
        </p:nvSpPr>
        <p:spPr>
          <a:xfrm>
            <a:off x="6982402" y="2128847"/>
            <a:ext cx="8366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Shape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87345C-9A6A-4DD0-AC3C-291993D44B30}"/>
              </a:ext>
            </a:extLst>
          </p:cNvPr>
          <p:cNvSpPr txBox="1"/>
          <p:nvPr/>
        </p:nvSpPr>
        <p:spPr>
          <a:xfrm>
            <a:off x="5677674" y="4704694"/>
            <a:ext cx="8366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Circle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6F8F71-CB98-4B5C-8CA1-C3A2380579AD}"/>
              </a:ext>
            </a:extLst>
          </p:cNvPr>
          <p:cNvSpPr txBox="1"/>
          <p:nvPr/>
        </p:nvSpPr>
        <p:spPr>
          <a:xfrm>
            <a:off x="1183525" y="3318425"/>
            <a:ext cx="11026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Triangle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C5FD2A-CFA6-44D8-B79B-FFE6F99EA49F}"/>
              </a:ext>
            </a:extLst>
          </p:cNvPr>
          <p:cNvSpPr txBox="1"/>
          <p:nvPr/>
        </p:nvSpPr>
        <p:spPr>
          <a:xfrm>
            <a:off x="288222" y="4550806"/>
            <a:ext cx="128075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Right Triangle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B4C97A-66A2-4681-992B-7F62BD55AAC7}"/>
              </a:ext>
            </a:extLst>
          </p:cNvPr>
          <p:cNvSpPr txBox="1"/>
          <p:nvPr/>
        </p:nvSpPr>
        <p:spPr>
          <a:xfrm>
            <a:off x="9458721" y="3830714"/>
            <a:ext cx="176783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Parallelogram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779708-1F7E-4E6F-AD8D-50859A618C5B}"/>
              </a:ext>
            </a:extLst>
          </p:cNvPr>
          <p:cNvSpPr txBox="1"/>
          <p:nvPr/>
        </p:nvSpPr>
        <p:spPr>
          <a:xfrm>
            <a:off x="6752168" y="5401075"/>
            <a:ext cx="12807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Rectangle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DBAB33-EB8C-4B78-9091-E1C385AC2EE1}"/>
              </a:ext>
            </a:extLst>
          </p:cNvPr>
          <p:cNvSpPr txBox="1"/>
          <p:nvPr/>
        </p:nvSpPr>
        <p:spPr>
          <a:xfrm>
            <a:off x="9371375" y="6164697"/>
            <a:ext cx="99757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Square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EB2CE4-C98B-4490-AA45-AECEB5A6E556}"/>
              </a:ext>
            </a:extLst>
          </p:cNvPr>
          <p:cNvSpPr txBox="1"/>
          <p:nvPr/>
        </p:nvSpPr>
        <p:spPr>
          <a:xfrm>
            <a:off x="463114" y="5566883"/>
            <a:ext cx="447248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Only specify what’s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different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in a class, not what’s the same.</a:t>
            </a:r>
          </a:p>
        </p:txBody>
      </p:sp>
    </p:spTree>
    <p:extLst>
      <p:ext uri="{BB962C8B-B14F-4D97-AF65-F5344CB8AC3E}">
        <p14:creationId xmlns:p14="http://schemas.microsoft.com/office/powerpoint/2010/main" val="400471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Benefit 3: Polymorphism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F128F8-1FFE-4159-9FC7-B06568C78C9B}"/>
              </a:ext>
            </a:extLst>
          </p:cNvPr>
          <p:cNvSpPr/>
          <p:nvPr/>
        </p:nvSpPr>
        <p:spPr>
          <a:xfrm>
            <a:off x="8126964" y="4378343"/>
            <a:ext cx="671804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4B14B0-7637-4B9A-B02D-2C6D1A7216D2}"/>
              </a:ext>
            </a:extLst>
          </p:cNvPr>
          <p:cNvSpPr/>
          <p:nvPr/>
        </p:nvSpPr>
        <p:spPr>
          <a:xfrm>
            <a:off x="8217161" y="5307429"/>
            <a:ext cx="954832" cy="876112"/>
          </a:xfrm>
          <a:custGeom>
            <a:avLst/>
            <a:gdLst>
              <a:gd name="connsiteX0" fmla="*/ 251926 w 1352939"/>
              <a:gd name="connsiteY0" fmla="*/ 0 h 1427586"/>
              <a:gd name="connsiteX1" fmla="*/ 251926 w 1352939"/>
              <a:gd name="connsiteY1" fmla="*/ 0 h 1427586"/>
              <a:gd name="connsiteX2" fmla="*/ 746449 w 1352939"/>
              <a:gd name="connsiteY2" fmla="*/ 9331 h 1427586"/>
              <a:gd name="connsiteX3" fmla="*/ 802433 w 1352939"/>
              <a:gd name="connsiteY3" fmla="*/ 37322 h 1427586"/>
              <a:gd name="connsiteX4" fmla="*/ 877077 w 1352939"/>
              <a:gd name="connsiteY4" fmla="*/ 55984 h 1427586"/>
              <a:gd name="connsiteX5" fmla="*/ 905069 w 1352939"/>
              <a:gd name="connsiteY5" fmla="*/ 74645 h 1427586"/>
              <a:gd name="connsiteX6" fmla="*/ 905069 w 1352939"/>
              <a:gd name="connsiteY6" fmla="*/ 149290 h 1427586"/>
              <a:gd name="connsiteX7" fmla="*/ 895739 w 1352939"/>
              <a:gd name="connsiteY7" fmla="*/ 149290 h 1427586"/>
              <a:gd name="connsiteX8" fmla="*/ 998375 w 1352939"/>
              <a:gd name="connsiteY8" fmla="*/ 233265 h 1427586"/>
              <a:gd name="connsiteX9" fmla="*/ 1054359 w 1352939"/>
              <a:gd name="connsiteY9" fmla="*/ 270588 h 1427586"/>
              <a:gd name="connsiteX10" fmla="*/ 1156996 w 1352939"/>
              <a:gd name="connsiteY10" fmla="*/ 345233 h 1427586"/>
              <a:gd name="connsiteX11" fmla="*/ 1184988 w 1352939"/>
              <a:gd name="connsiteY11" fmla="*/ 373224 h 1427586"/>
              <a:gd name="connsiteX12" fmla="*/ 1212979 w 1352939"/>
              <a:gd name="connsiteY12" fmla="*/ 391886 h 1427586"/>
              <a:gd name="connsiteX13" fmla="*/ 1240971 w 1352939"/>
              <a:gd name="connsiteY13" fmla="*/ 429208 h 1427586"/>
              <a:gd name="connsiteX14" fmla="*/ 1259633 w 1352939"/>
              <a:gd name="connsiteY14" fmla="*/ 447869 h 1427586"/>
              <a:gd name="connsiteX15" fmla="*/ 1268963 w 1352939"/>
              <a:gd name="connsiteY15" fmla="*/ 531845 h 1427586"/>
              <a:gd name="connsiteX16" fmla="*/ 1296955 w 1352939"/>
              <a:gd name="connsiteY16" fmla="*/ 597159 h 1427586"/>
              <a:gd name="connsiteX17" fmla="*/ 1306286 w 1352939"/>
              <a:gd name="connsiteY17" fmla="*/ 634482 h 1427586"/>
              <a:gd name="connsiteX18" fmla="*/ 1324947 w 1352939"/>
              <a:gd name="connsiteY18" fmla="*/ 671804 h 1427586"/>
              <a:gd name="connsiteX19" fmla="*/ 1343608 w 1352939"/>
              <a:gd name="connsiteY19" fmla="*/ 727788 h 1427586"/>
              <a:gd name="connsiteX20" fmla="*/ 1352939 w 1352939"/>
              <a:gd name="connsiteY20" fmla="*/ 755780 h 1427586"/>
              <a:gd name="connsiteX21" fmla="*/ 1352939 w 1352939"/>
              <a:gd name="connsiteY21" fmla="*/ 755780 h 1427586"/>
              <a:gd name="connsiteX22" fmla="*/ 1212979 w 1352939"/>
              <a:gd name="connsiteY22" fmla="*/ 961053 h 1427586"/>
              <a:gd name="connsiteX23" fmla="*/ 1110343 w 1352939"/>
              <a:gd name="connsiteY23" fmla="*/ 1091682 h 1427586"/>
              <a:gd name="connsiteX24" fmla="*/ 1045028 w 1352939"/>
              <a:gd name="connsiteY24" fmla="*/ 1184988 h 1427586"/>
              <a:gd name="connsiteX25" fmla="*/ 1007706 w 1352939"/>
              <a:gd name="connsiteY25" fmla="*/ 1231641 h 1427586"/>
              <a:gd name="connsiteX26" fmla="*/ 961053 w 1352939"/>
              <a:gd name="connsiteY26" fmla="*/ 1306286 h 1427586"/>
              <a:gd name="connsiteX27" fmla="*/ 961053 w 1352939"/>
              <a:gd name="connsiteY27" fmla="*/ 1306286 h 1427586"/>
              <a:gd name="connsiteX28" fmla="*/ 634482 w 1352939"/>
              <a:gd name="connsiteY28" fmla="*/ 1315616 h 1427586"/>
              <a:gd name="connsiteX29" fmla="*/ 475861 w 1352939"/>
              <a:gd name="connsiteY29" fmla="*/ 1343608 h 1427586"/>
              <a:gd name="connsiteX30" fmla="*/ 391886 w 1352939"/>
              <a:gd name="connsiteY30" fmla="*/ 1352939 h 1427586"/>
              <a:gd name="connsiteX31" fmla="*/ 251926 w 1352939"/>
              <a:gd name="connsiteY31" fmla="*/ 1371600 h 1427586"/>
              <a:gd name="connsiteX32" fmla="*/ 167951 w 1352939"/>
              <a:gd name="connsiteY32" fmla="*/ 1399592 h 1427586"/>
              <a:gd name="connsiteX33" fmla="*/ 139959 w 1352939"/>
              <a:gd name="connsiteY33" fmla="*/ 1408922 h 1427586"/>
              <a:gd name="connsiteX34" fmla="*/ 83975 w 1352939"/>
              <a:gd name="connsiteY34" fmla="*/ 1418253 h 1427586"/>
              <a:gd name="connsiteX35" fmla="*/ 0 w 1352939"/>
              <a:gd name="connsiteY35" fmla="*/ 1427584 h 1427586"/>
              <a:gd name="connsiteX36" fmla="*/ 0 w 1352939"/>
              <a:gd name="connsiteY36" fmla="*/ 1427584 h 1427586"/>
              <a:gd name="connsiteX37" fmla="*/ 27992 w 1352939"/>
              <a:gd name="connsiteY37" fmla="*/ 1334278 h 1427586"/>
              <a:gd name="connsiteX38" fmla="*/ 37322 w 1352939"/>
              <a:gd name="connsiteY38" fmla="*/ 1259633 h 1427586"/>
              <a:gd name="connsiteX39" fmla="*/ 46653 w 1352939"/>
              <a:gd name="connsiteY39" fmla="*/ 1222310 h 1427586"/>
              <a:gd name="connsiteX40" fmla="*/ 65314 w 1352939"/>
              <a:gd name="connsiteY40" fmla="*/ 1147665 h 1427586"/>
              <a:gd name="connsiteX41" fmla="*/ 65314 w 1352939"/>
              <a:gd name="connsiteY41" fmla="*/ 877078 h 1427586"/>
              <a:gd name="connsiteX42" fmla="*/ 55984 w 1352939"/>
              <a:gd name="connsiteY42" fmla="*/ 849086 h 1427586"/>
              <a:gd name="connsiteX43" fmla="*/ 37322 w 1352939"/>
              <a:gd name="connsiteY43" fmla="*/ 802433 h 1427586"/>
              <a:gd name="connsiteX44" fmla="*/ 205273 w 1352939"/>
              <a:gd name="connsiteY44" fmla="*/ 783771 h 1427586"/>
              <a:gd name="connsiteX45" fmla="*/ 363894 w 1352939"/>
              <a:gd name="connsiteY45" fmla="*/ 783771 h 1427586"/>
              <a:gd name="connsiteX46" fmla="*/ 391886 w 1352939"/>
              <a:gd name="connsiteY46" fmla="*/ 755780 h 1427586"/>
              <a:gd name="connsiteX47" fmla="*/ 382555 w 1352939"/>
              <a:gd name="connsiteY47" fmla="*/ 382555 h 1427586"/>
              <a:gd name="connsiteX48" fmla="*/ 373224 w 1352939"/>
              <a:gd name="connsiteY48" fmla="*/ 354563 h 1427586"/>
              <a:gd name="connsiteX49" fmla="*/ 363894 w 1352939"/>
              <a:gd name="connsiteY49" fmla="*/ 298580 h 1427586"/>
              <a:gd name="connsiteX50" fmla="*/ 335902 w 1352939"/>
              <a:gd name="connsiteY50" fmla="*/ 233265 h 1427586"/>
              <a:gd name="connsiteX51" fmla="*/ 326571 w 1352939"/>
              <a:gd name="connsiteY51" fmla="*/ 195943 h 1427586"/>
              <a:gd name="connsiteX52" fmla="*/ 307910 w 1352939"/>
              <a:gd name="connsiteY52" fmla="*/ 167951 h 1427586"/>
              <a:gd name="connsiteX53" fmla="*/ 279918 w 1352939"/>
              <a:gd name="connsiteY53" fmla="*/ 65314 h 1427586"/>
              <a:gd name="connsiteX54" fmla="*/ 251926 w 1352939"/>
              <a:gd name="connsiteY54" fmla="*/ 0 h 142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52939" h="1427586">
                <a:moveTo>
                  <a:pt x="251926" y="0"/>
                </a:moveTo>
                <a:lnTo>
                  <a:pt x="251926" y="0"/>
                </a:lnTo>
                <a:lnTo>
                  <a:pt x="746449" y="9331"/>
                </a:lnTo>
                <a:cubicBezTo>
                  <a:pt x="778469" y="10475"/>
                  <a:pt x="773794" y="26582"/>
                  <a:pt x="802433" y="37322"/>
                </a:cubicBezTo>
                <a:cubicBezTo>
                  <a:pt x="845025" y="53294"/>
                  <a:pt x="842540" y="38715"/>
                  <a:pt x="877077" y="55984"/>
                </a:cubicBezTo>
                <a:cubicBezTo>
                  <a:pt x="887107" y="60999"/>
                  <a:pt x="901847" y="63904"/>
                  <a:pt x="905069" y="74645"/>
                </a:cubicBezTo>
                <a:cubicBezTo>
                  <a:pt x="912219" y="98477"/>
                  <a:pt x="905069" y="124408"/>
                  <a:pt x="905069" y="149290"/>
                </a:cubicBezTo>
                <a:lnTo>
                  <a:pt x="895739" y="149290"/>
                </a:lnTo>
                <a:cubicBezTo>
                  <a:pt x="929951" y="177282"/>
                  <a:pt x="963261" y="206413"/>
                  <a:pt x="998375" y="233265"/>
                </a:cubicBezTo>
                <a:cubicBezTo>
                  <a:pt x="1016191" y="246889"/>
                  <a:pt x="1037129" y="256230"/>
                  <a:pt x="1054359" y="270588"/>
                </a:cubicBezTo>
                <a:cubicBezTo>
                  <a:pt x="1148273" y="348850"/>
                  <a:pt x="1069284" y="310147"/>
                  <a:pt x="1156996" y="345233"/>
                </a:cubicBezTo>
                <a:cubicBezTo>
                  <a:pt x="1166327" y="354563"/>
                  <a:pt x="1174851" y="364777"/>
                  <a:pt x="1184988" y="373224"/>
                </a:cubicBezTo>
                <a:cubicBezTo>
                  <a:pt x="1193603" y="380403"/>
                  <a:pt x="1205050" y="383956"/>
                  <a:pt x="1212979" y="391886"/>
                </a:cubicBezTo>
                <a:cubicBezTo>
                  <a:pt x="1223975" y="402882"/>
                  <a:pt x="1231015" y="417262"/>
                  <a:pt x="1240971" y="429208"/>
                </a:cubicBezTo>
                <a:cubicBezTo>
                  <a:pt x="1246603" y="435966"/>
                  <a:pt x="1253412" y="441649"/>
                  <a:pt x="1259633" y="447869"/>
                </a:cubicBezTo>
                <a:cubicBezTo>
                  <a:pt x="1262743" y="475861"/>
                  <a:pt x="1264333" y="504064"/>
                  <a:pt x="1268963" y="531845"/>
                </a:cubicBezTo>
                <a:cubicBezTo>
                  <a:pt x="1273597" y="559647"/>
                  <a:pt x="1286759" y="569970"/>
                  <a:pt x="1296955" y="597159"/>
                </a:cubicBezTo>
                <a:cubicBezTo>
                  <a:pt x="1301458" y="609166"/>
                  <a:pt x="1301783" y="622475"/>
                  <a:pt x="1306286" y="634482"/>
                </a:cubicBezTo>
                <a:cubicBezTo>
                  <a:pt x="1311170" y="647505"/>
                  <a:pt x="1319781" y="658890"/>
                  <a:pt x="1324947" y="671804"/>
                </a:cubicBezTo>
                <a:cubicBezTo>
                  <a:pt x="1332252" y="690068"/>
                  <a:pt x="1337388" y="709127"/>
                  <a:pt x="1343608" y="727788"/>
                </a:cubicBezTo>
                <a:lnTo>
                  <a:pt x="1352939" y="755780"/>
                </a:lnTo>
                <a:lnTo>
                  <a:pt x="1352939" y="755780"/>
                </a:lnTo>
                <a:cubicBezTo>
                  <a:pt x="1264061" y="955751"/>
                  <a:pt x="1387350" y="699492"/>
                  <a:pt x="1212979" y="961053"/>
                </a:cubicBezTo>
                <a:cubicBezTo>
                  <a:pt x="1117862" y="1103731"/>
                  <a:pt x="1198392" y="994828"/>
                  <a:pt x="1110343" y="1091682"/>
                </a:cubicBezTo>
                <a:cubicBezTo>
                  <a:pt x="1004228" y="1208408"/>
                  <a:pt x="1103503" y="1097275"/>
                  <a:pt x="1045028" y="1184988"/>
                </a:cubicBezTo>
                <a:cubicBezTo>
                  <a:pt x="1033981" y="1201558"/>
                  <a:pt x="1019042" y="1215267"/>
                  <a:pt x="1007706" y="1231641"/>
                </a:cubicBezTo>
                <a:cubicBezTo>
                  <a:pt x="991005" y="1255766"/>
                  <a:pt x="961053" y="1306286"/>
                  <a:pt x="961053" y="1306286"/>
                </a:cubicBezTo>
                <a:lnTo>
                  <a:pt x="961053" y="1306286"/>
                </a:lnTo>
                <a:lnTo>
                  <a:pt x="634482" y="1315616"/>
                </a:lnTo>
                <a:cubicBezTo>
                  <a:pt x="517038" y="1320954"/>
                  <a:pt x="585094" y="1324331"/>
                  <a:pt x="475861" y="1343608"/>
                </a:cubicBezTo>
                <a:cubicBezTo>
                  <a:pt x="448126" y="1348503"/>
                  <a:pt x="419857" y="1349648"/>
                  <a:pt x="391886" y="1352939"/>
                </a:cubicBezTo>
                <a:cubicBezTo>
                  <a:pt x="323521" y="1360982"/>
                  <a:pt x="317416" y="1362244"/>
                  <a:pt x="251926" y="1371600"/>
                </a:cubicBezTo>
                <a:cubicBezTo>
                  <a:pt x="189846" y="1402640"/>
                  <a:pt x="240298" y="1381505"/>
                  <a:pt x="167951" y="1399592"/>
                </a:cubicBezTo>
                <a:cubicBezTo>
                  <a:pt x="158409" y="1401977"/>
                  <a:pt x="149560" y="1406788"/>
                  <a:pt x="139959" y="1408922"/>
                </a:cubicBezTo>
                <a:cubicBezTo>
                  <a:pt x="121491" y="1413026"/>
                  <a:pt x="102704" y="1415577"/>
                  <a:pt x="83975" y="1418253"/>
                </a:cubicBezTo>
                <a:cubicBezTo>
                  <a:pt x="15960" y="1427970"/>
                  <a:pt x="33201" y="1427584"/>
                  <a:pt x="0" y="1427584"/>
                </a:cubicBezTo>
                <a:lnTo>
                  <a:pt x="0" y="1427584"/>
                </a:lnTo>
                <a:cubicBezTo>
                  <a:pt x="9331" y="1396482"/>
                  <a:pt x="20948" y="1365976"/>
                  <a:pt x="27992" y="1334278"/>
                </a:cubicBezTo>
                <a:cubicBezTo>
                  <a:pt x="33432" y="1309800"/>
                  <a:pt x="33200" y="1284367"/>
                  <a:pt x="37322" y="1259633"/>
                </a:cubicBezTo>
                <a:cubicBezTo>
                  <a:pt x="39430" y="1246984"/>
                  <a:pt x="43871" y="1234829"/>
                  <a:pt x="46653" y="1222310"/>
                </a:cubicBezTo>
                <a:cubicBezTo>
                  <a:pt x="61667" y="1154750"/>
                  <a:pt x="48641" y="1197687"/>
                  <a:pt x="65314" y="1147665"/>
                </a:cubicBezTo>
                <a:cubicBezTo>
                  <a:pt x="76450" y="1014042"/>
                  <a:pt x="80513" y="1029067"/>
                  <a:pt x="65314" y="877078"/>
                </a:cubicBezTo>
                <a:cubicBezTo>
                  <a:pt x="64335" y="867291"/>
                  <a:pt x="59437" y="858295"/>
                  <a:pt x="55984" y="849086"/>
                </a:cubicBezTo>
                <a:cubicBezTo>
                  <a:pt x="50103" y="833403"/>
                  <a:pt x="43543" y="817984"/>
                  <a:pt x="37322" y="802433"/>
                </a:cubicBezTo>
                <a:cubicBezTo>
                  <a:pt x="105977" y="779547"/>
                  <a:pt x="73060" y="787903"/>
                  <a:pt x="205273" y="783771"/>
                </a:cubicBezTo>
                <a:cubicBezTo>
                  <a:pt x="258121" y="782119"/>
                  <a:pt x="311020" y="783771"/>
                  <a:pt x="363894" y="783771"/>
                </a:cubicBezTo>
                <a:lnTo>
                  <a:pt x="391886" y="755780"/>
                </a:lnTo>
                <a:cubicBezTo>
                  <a:pt x="388776" y="631372"/>
                  <a:pt x="388337" y="506868"/>
                  <a:pt x="382555" y="382555"/>
                </a:cubicBezTo>
                <a:cubicBezTo>
                  <a:pt x="382098" y="372730"/>
                  <a:pt x="375358" y="364164"/>
                  <a:pt x="373224" y="354563"/>
                </a:cubicBezTo>
                <a:cubicBezTo>
                  <a:pt x="369120" y="336095"/>
                  <a:pt x="367998" y="317048"/>
                  <a:pt x="363894" y="298580"/>
                </a:cubicBezTo>
                <a:cubicBezTo>
                  <a:pt x="355470" y="260671"/>
                  <a:pt x="351458" y="274748"/>
                  <a:pt x="335902" y="233265"/>
                </a:cubicBezTo>
                <a:cubicBezTo>
                  <a:pt x="331399" y="221258"/>
                  <a:pt x="331623" y="207730"/>
                  <a:pt x="326571" y="195943"/>
                </a:cubicBezTo>
                <a:cubicBezTo>
                  <a:pt x="322154" y="185636"/>
                  <a:pt x="312464" y="178199"/>
                  <a:pt x="307910" y="167951"/>
                </a:cubicBezTo>
                <a:cubicBezTo>
                  <a:pt x="297800" y="145204"/>
                  <a:pt x="282169" y="92330"/>
                  <a:pt x="279918" y="65314"/>
                </a:cubicBezTo>
                <a:cubicBezTo>
                  <a:pt x="278110" y="43618"/>
                  <a:pt x="279918" y="21771"/>
                  <a:pt x="2519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47062AB-D943-4DE5-A531-06257F21CCA4}"/>
              </a:ext>
            </a:extLst>
          </p:cNvPr>
          <p:cNvSpPr/>
          <p:nvPr/>
        </p:nvSpPr>
        <p:spPr>
          <a:xfrm rot="19814871">
            <a:off x="7388394" y="2001271"/>
            <a:ext cx="2260906" cy="60100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2E4E3-7A33-4CE7-8F88-78FA83BA5BD5}"/>
              </a:ext>
            </a:extLst>
          </p:cNvPr>
          <p:cNvSpPr/>
          <p:nvPr/>
        </p:nvSpPr>
        <p:spPr>
          <a:xfrm>
            <a:off x="7753740" y="3288508"/>
            <a:ext cx="1418253" cy="763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97B92C-E8A1-4095-84C7-3576277E715A}"/>
              </a:ext>
            </a:extLst>
          </p:cNvPr>
          <p:cNvSpPr txBox="1"/>
          <p:nvPr/>
        </p:nvSpPr>
        <p:spPr>
          <a:xfrm>
            <a:off x="2219138" y="2844821"/>
            <a:ext cx="202473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my_shape.area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9CB4D4-876D-4ED4-A89C-D4ABC4870925}"/>
              </a:ext>
            </a:extLst>
          </p:cNvPr>
          <p:cNvCxnSpPr>
            <a:cxnSpLocks/>
          </p:cNvCxnSpPr>
          <p:nvPr/>
        </p:nvCxnSpPr>
        <p:spPr>
          <a:xfrm>
            <a:off x="4356613" y="3123652"/>
            <a:ext cx="3089216" cy="31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595CF7-67E4-473D-A408-E1C71353DC75}"/>
              </a:ext>
            </a:extLst>
          </p:cNvPr>
          <p:cNvCxnSpPr/>
          <p:nvPr/>
        </p:nvCxnSpPr>
        <p:spPr>
          <a:xfrm>
            <a:off x="7445829" y="2230016"/>
            <a:ext cx="0" cy="40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1A7344-098D-4421-9A8E-71A5BABDA1E0}"/>
              </a:ext>
            </a:extLst>
          </p:cNvPr>
          <p:cNvCxnSpPr/>
          <p:nvPr/>
        </p:nvCxnSpPr>
        <p:spPr>
          <a:xfrm>
            <a:off x="7445829" y="2230016"/>
            <a:ext cx="23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22DF9D-4E2D-4831-8E19-BE96E8648DEF}"/>
              </a:ext>
            </a:extLst>
          </p:cNvPr>
          <p:cNvCxnSpPr/>
          <p:nvPr/>
        </p:nvCxnSpPr>
        <p:spPr>
          <a:xfrm>
            <a:off x="7445828" y="6304838"/>
            <a:ext cx="23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B4D2A2-CC20-4761-9C14-B3033CCC8B1B}"/>
              </a:ext>
            </a:extLst>
          </p:cNvPr>
          <p:cNvSpPr txBox="1"/>
          <p:nvPr/>
        </p:nvSpPr>
        <p:spPr>
          <a:xfrm>
            <a:off x="9048187" y="2341123"/>
            <a:ext cx="2801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 = (a + b + c)/2</a:t>
            </a:r>
          </a:p>
          <a:p>
            <a:r>
              <a:rPr lang="en-US" sz="1400" dirty="0"/>
              <a:t>area = </a:t>
            </a:r>
            <a:r>
              <a:rPr lang="en-US" sz="1400" dirty="0" err="1"/>
              <a:t>math.sqrt</a:t>
            </a:r>
            <a:r>
              <a:rPr lang="en-US" sz="1400" dirty="0"/>
              <a:t>(s*(s-a)*(s-b)*(s-c))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4B491B-CC7B-4056-9723-D87A056BC5CF}"/>
              </a:ext>
            </a:extLst>
          </p:cNvPr>
          <p:cNvSpPr txBox="1"/>
          <p:nvPr/>
        </p:nvSpPr>
        <p:spPr>
          <a:xfrm>
            <a:off x="9218249" y="3408632"/>
            <a:ext cx="102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area = a * 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57A4A0-8673-40B6-B284-131EA87F4D9D}"/>
              </a:ext>
            </a:extLst>
          </p:cNvPr>
          <p:cNvSpPr txBox="1"/>
          <p:nvPr/>
        </p:nvSpPr>
        <p:spPr>
          <a:xfrm>
            <a:off x="8846161" y="4393958"/>
            <a:ext cx="185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area = </a:t>
            </a:r>
            <a:r>
              <a:rPr lang="en-US" sz="1400" dirty="0" err="1"/>
              <a:t>math.pi</a:t>
            </a:r>
            <a:r>
              <a:rPr lang="en-US" sz="1400" dirty="0"/>
              <a:t> * (r**2)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645098-07F2-4733-945F-D8A4154235DF}"/>
                  </a:ext>
                </a:extLst>
              </p:cNvPr>
              <p:cNvSpPr txBox="1"/>
              <p:nvPr/>
            </p:nvSpPr>
            <p:spPr>
              <a:xfrm>
                <a:off x="9171993" y="5301936"/>
                <a:ext cx="249023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area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l-GR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el-GR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sz="14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l-GR" sz="14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645098-07F2-4733-945F-D8A415423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93" y="5301936"/>
                <a:ext cx="2490233" cy="396519"/>
              </a:xfrm>
              <a:prstGeom prst="rect">
                <a:avLst/>
              </a:prstGeom>
              <a:blipFill>
                <a:blip r:embed="rId2"/>
                <a:stretch>
                  <a:fillRect l="-735" t="-89231" b="-1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0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Class Diagram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0F518-0B8E-451D-BF04-F6ADAC20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44" y="1718910"/>
            <a:ext cx="7688911" cy="4773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258F5-DF3C-4D3F-9656-0FAE1FCB7AF0}"/>
              </a:ext>
            </a:extLst>
          </p:cNvPr>
          <p:cNvSpPr txBox="1"/>
          <p:nvPr/>
        </p:nvSpPr>
        <p:spPr>
          <a:xfrm>
            <a:off x="4324520" y="6151957"/>
            <a:ext cx="3542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Courtesy: https://www.lucidchart.com/pages/uml-class-diagram</a:t>
            </a:r>
          </a:p>
        </p:txBody>
      </p:sp>
    </p:spTree>
    <p:extLst>
      <p:ext uri="{BB962C8B-B14F-4D97-AF65-F5344CB8AC3E}">
        <p14:creationId xmlns:p14="http://schemas.microsoft.com/office/powerpoint/2010/main" val="74004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Anatomy of a Python 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647933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class Circle(Shape):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def __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__(self, r):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self.r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r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sz="2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def area(self):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return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self.r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** 2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sz="2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def perimeter(self):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return 2 *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self.r</a:t>
            </a:r>
            <a:endParaRPr lang="en-US" altLang="en-US" sz="2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BA0A3-18ED-4FE5-B166-8AF23C078D30}"/>
              </a:ext>
            </a:extLst>
          </p:cNvPr>
          <p:cNvSpPr txBox="1"/>
          <p:nvPr/>
        </p:nvSpPr>
        <p:spPr>
          <a:xfrm>
            <a:off x="6879013" y="2300331"/>
            <a:ext cx="211959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 of the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EE32B-A86C-40E9-97A9-452002B0734E}"/>
              </a:ext>
            </a:extLst>
          </p:cNvPr>
          <p:cNvSpPr txBox="1"/>
          <p:nvPr/>
        </p:nvSpPr>
        <p:spPr>
          <a:xfrm>
            <a:off x="8028999" y="1843684"/>
            <a:ext cx="291891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 of the Parent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525D0-CB30-46D9-A178-8CF12EB24FCB}"/>
              </a:ext>
            </a:extLst>
          </p:cNvPr>
          <p:cNvSpPr txBox="1"/>
          <p:nvPr/>
        </p:nvSpPr>
        <p:spPr>
          <a:xfrm>
            <a:off x="7590461" y="3236593"/>
            <a:ext cx="11429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2F0FE-FD50-4E45-A829-4ADFA6FF4921}"/>
              </a:ext>
            </a:extLst>
          </p:cNvPr>
          <p:cNvSpPr txBox="1"/>
          <p:nvPr/>
        </p:nvSpPr>
        <p:spPr>
          <a:xfrm>
            <a:off x="266704" y="5844668"/>
            <a:ext cx="11429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E20C3-1A37-4096-88B2-6439078B2CC2}"/>
              </a:ext>
            </a:extLst>
          </p:cNvPr>
          <p:cNvCxnSpPr>
            <a:cxnSpLocks/>
          </p:cNvCxnSpPr>
          <p:nvPr/>
        </p:nvCxnSpPr>
        <p:spPr>
          <a:xfrm flipH="1" flipV="1">
            <a:off x="2939144" y="2300331"/>
            <a:ext cx="3939869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0251A-8C05-4ACB-8185-3ECCE55D33A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89131" y="2043739"/>
            <a:ext cx="3939868" cy="9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2BDF4C-3D59-4202-8C8C-D9EDFD462ABE}"/>
              </a:ext>
            </a:extLst>
          </p:cNvPr>
          <p:cNvCxnSpPr>
            <a:cxnSpLocks/>
          </p:cNvCxnSpPr>
          <p:nvPr/>
        </p:nvCxnSpPr>
        <p:spPr>
          <a:xfrm flipH="1" flipV="1">
            <a:off x="3455439" y="3007175"/>
            <a:ext cx="4135022" cy="42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5E02D5-E73B-4CE0-B6ED-78922C554939}"/>
              </a:ext>
            </a:extLst>
          </p:cNvPr>
          <p:cNvCxnSpPr>
            <a:cxnSpLocks/>
          </p:cNvCxnSpPr>
          <p:nvPr/>
        </p:nvCxnSpPr>
        <p:spPr>
          <a:xfrm flipV="1">
            <a:off x="592969" y="2923342"/>
            <a:ext cx="1100942" cy="29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13BAC9-2A13-46A2-821B-E765958840EC}"/>
              </a:ext>
            </a:extLst>
          </p:cNvPr>
          <p:cNvCxnSpPr>
            <a:cxnSpLocks/>
          </p:cNvCxnSpPr>
          <p:nvPr/>
        </p:nvCxnSpPr>
        <p:spPr>
          <a:xfrm flipV="1">
            <a:off x="1143383" y="5056242"/>
            <a:ext cx="433490" cy="7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5CC29C-47A5-49EE-9402-54D48C169AA7}"/>
              </a:ext>
            </a:extLst>
          </p:cNvPr>
          <p:cNvSpPr txBox="1"/>
          <p:nvPr/>
        </p:nvSpPr>
        <p:spPr>
          <a:xfrm>
            <a:off x="8850491" y="4614207"/>
            <a:ext cx="219812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 attributes inside methods!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2285D5-00EC-4CDE-A659-6B0BE36ACD1F}"/>
              </a:ext>
            </a:extLst>
          </p:cNvPr>
          <p:cNvCxnSpPr>
            <a:cxnSpLocks/>
          </p:cNvCxnSpPr>
          <p:nvPr/>
        </p:nvCxnSpPr>
        <p:spPr>
          <a:xfrm flipH="1" flipV="1">
            <a:off x="6211081" y="4261158"/>
            <a:ext cx="2522372" cy="47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64FCB4-42B0-486F-B393-EA2B98B7B3E0}"/>
              </a:ext>
            </a:extLst>
          </p:cNvPr>
          <p:cNvCxnSpPr>
            <a:cxnSpLocks/>
          </p:cNvCxnSpPr>
          <p:nvPr/>
        </p:nvCxnSpPr>
        <p:spPr>
          <a:xfrm flipH="1">
            <a:off x="7218778" y="5064607"/>
            <a:ext cx="1514675" cy="14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D2DE9A-DBAD-4E61-9FD8-EE8DBAEED852}"/>
              </a:ext>
            </a:extLst>
          </p:cNvPr>
          <p:cNvSpPr txBox="1"/>
          <p:nvPr/>
        </p:nvSpPr>
        <p:spPr>
          <a:xfrm>
            <a:off x="64543" y="3167513"/>
            <a:ext cx="143768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E42F5B-3702-42F0-800F-DD91DE3ED799}"/>
              </a:ext>
            </a:extLst>
          </p:cNvPr>
          <p:cNvCxnSpPr>
            <a:cxnSpLocks/>
          </p:cNvCxnSpPr>
          <p:nvPr/>
        </p:nvCxnSpPr>
        <p:spPr>
          <a:xfrm flipV="1">
            <a:off x="746831" y="2728727"/>
            <a:ext cx="773281" cy="4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150CB1-DF4C-4F32-B56A-5B64A1AB9F5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38200" y="3787714"/>
            <a:ext cx="716700" cy="205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3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Enough talk .. let’s get cracking on the code.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Exercises 7.1 - 7.8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2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to go from here?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If this Python introduction intrigued you: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- Recommended books: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835FA-E292-461A-AEEC-DEB5AF97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1" y="3131227"/>
            <a:ext cx="1847763" cy="2444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1308D-2905-48FE-84EC-96EC0E5C3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26" y="2972962"/>
            <a:ext cx="1736669" cy="2602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900BD-BF25-4662-9523-CFA9C2D16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36" y="3131227"/>
            <a:ext cx="1913573" cy="25062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AC624-94D6-422E-8A55-D632299873D6}"/>
              </a:ext>
            </a:extLst>
          </p:cNvPr>
          <p:cNvCxnSpPr>
            <a:cxnSpLocks/>
          </p:cNvCxnSpPr>
          <p:nvPr/>
        </p:nvCxnSpPr>
        <p:spPr>
          <a:xfrm flipV="1">
            <a:off x="3045204" y="4295163"/>
            <a:ext cx="1736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1A0BB-C5AA-4089-8C8C-1B2D8B3C0B8E}"/>
              </a:ext>
            </a:extLst>
          </p:cNvPr>
          <p:cNvCxnSpPr>
            <a:cxnSpLocks/>
          </p:cNvCxnSpPr>
          <p:nvPr/>
        </p:nvCxnSpPr>
        <p:spPr>
          <a:xfrm flipV="1">
            <a:off x="6926455" y="4274159"/>
            <a:ext cx="1736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So far, we have designed our program around </a:t>
            </a:r>
            <a:r>
              <a:rPr 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functions</a:t>
            </a: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i.e. blocks of statements which manipulate data.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This works fine for small programs, but larger projects become too unwieldly.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Consider the following code, similar to what we’ve written in the earlier classes:</a:t>
            </a:r>
            <a:endParaRPr lang="en-US" altLang="en-US" sz="2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8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to go from here?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9"/>
            <a:ext cx="4144397" cy="2511484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Git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Invaluable as a computer user, essential for maintaining sanity as a programmer.</a:t>
            </a:r>
          </a:p>
          <a:p>
            <a:pPr lvl="1"/>
            <a:r>
              <a:rPr lang="en-US" sz="1800" dirty="0" err="1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TortoiseGit</a:t>
            </a:r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, SourceTree make it easier to get into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C47E4-B7A9-42D1-85E1-34EEB97C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50079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6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to go from here?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2" y="2043738"/>
            <a:ext cx="3406166" cy="3316827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Powerful Python IDE (PyCharm)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Syntax Highlighting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Auto-completion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Inline Help</a:t>
            </a:r>
          </a:p>
          <a:p>
            <a:pPr lvl="1"/>
            <a:r>
              <a:rPr 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Debugging!!</a:t>
            </a:r>
          </a:p>
          <a:p>
            <a:pPr lvl="1"/>
            <a:r>
              <a:rPr lang="en-US" alt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Git Integration</a:t>
            </a: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6EFE2-AC8C-45E3-A390-101ABF52E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1903899"/>
            <a:ext cx="7348816" cy="42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0A96E9-2E68-4FB1-994D-D417B577440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66677" y="2563815"/>
            <a:ext cx="350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993216-E835-44DF-AE5A-2D645A7760B2}"/>
              </a:ext>
            </a:extLst>
          </p:cNvPr>
          <p:cNvSpPr txBox="1"/>
          <p:nvPr/>
        </p:nvSpPr>
        <p:spPr>
          <a:xfrm>
            <a:off x="8275177" y="2332982"/>
            <a:ext cx="30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Always use docstrings!</a:t>
            </a:r>
            <a:endParaRPr 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AE8E1D-E281-4244-954E-4810112B4762}"/>
              </a:ext>
            </a:extLst>
          </p:cNvPr>
          <p:cNvCxnSpPr>
            <a:cxnSpLocks/>
          </p:cNvCxnSpPr>
          <p:nvPr/>
        </p:nvCxnSpPr>
        <p:spPr>
          <a:xfrm flipH="1">
            <a:off x="6096000" y="2709017"/>
            <a:ext cx="2179177" cy="70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user of our module might do something like: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radius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2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What are some pain points in this approach?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7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altLang="en-US" sz="80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author</a:t>
            </a: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the module: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47368-930C-4DFC-A302-EA3F414DDA6E}"/>
              </a:ext>
            </a:extLst>
          </p:cNvPr>
          <p:cNvSpPr txBox="1"/>
          <p:nvPr/>
        </p:nvSpPr>
        <p:spPr>
          <a:xfrm>
            <a:off x="5186278" y="2230180"/>
            <a:ext cx="616752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Seemingly long list of “flat” unrelated functions.</a:t>
            </a:r>
          </a:p>
        </p:txBody>
      </p:sp>
    </p:spTree>
    <p:extLst>
      <p:ext uri="{BB962C8B-B14F-4D97-AF65-F5344CB8AC3E}">
        <p14:creationId xmlns:p14="http://schemas.microsoft.com/office/powerpoint/2010/main" val="185059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altLang="en-US" sz="80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author</a:t>
            </a: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the module: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2A586-3310-4A70-8CE8-58F37FAD03EB}"/>
              </a:ext>
            </a:extLst>
          </p:cNvPr>
          <p:cNvCxnSpPr>
            <a:cxnSpLocks/>
          </p:cNvCxnSpPr>
          <p:nvPr/>
        </p:nvCxnSpPr>
        <p:spPr>
          <a:xfrm flipH="1">
            <a:off x="2709644" y="2647705"/>
            <a:ext cx="3087150" cy="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0D6F26-0008-4EB6-8F70-0A7A08804FDA}"/>
              </a:ext>
            </a:extLst>
          </p:cNvPr>
          <p:cNvSpPr txBox="1"/>
          <p:nvPr/>
        </p:nvSpPr>
        <p:spPr>
          <a:xfrm>
            <a:off x="5909482" y="2043739"/>
            <a:ext cx="49794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 programmatic relation between these functions, even though they both apply to circles!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6758FB-3B7A-4A7A-BF98-014C44F9BDEA}"/>
              </a:ext>
            </a:extLst>
          </p:cNvPr>
          <p:cNvCxnSpPr>
            <a:cxnSpLocks/>
          </p:cNvCxnSpPr>
          <p:nvPr/>
        </p:nvCxnSpPr>
        <p:spPr>
          <a:xfrm flipH="1">
            <a:off x="2869035" y="3061982"/>
            <a:ext cx="3040448" cy="5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5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986" y="2109053"/>
            <a:ext cx="6691604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2A586-3310-4A70-8CE8-58F37FAD03EB}"/>
              </a:ext>
            </a:extLst>
          </p:cNvPr>
          <p:cNvCxnSpPr>
            <a:cxnSpLocks/>
          </p:cNvCxnSpPr>
          <p:nvPr/>
        </p:nvCxnSpPr>
        <p:spPr>
          <a:xfrm flipH="1" flipV="1">
            <a:off x="4665306" y="2437252"/>
            <a:ext cx="3442998" cy="33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0D6F26-0008-4EB6-8F70-0A7A08804FDA}"/>
              </a:ext>
            </a:extLst>
          </p:cNvPr>
          <p:cNvSpPr txBox="1"/>
          <p:nvPr/>
        </p:nvSpPr>
        <p:spPr>
          <a:xfrm>
            <a:off x="8215651" y="2541733"/>
            <a:ext cx="123625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related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6758FB-3B7A-4A7A-BF98-014C44F9BDEA}"/>
              </a:ext>
            </a:extLst>
          </p:cNvPr>
          <p:cNvCxnSpPr>
            <a:cxnSpLocks/>
          </p:cNvCxnSpPr>
          <p:nvPr/>
        </p:nvCxnSpPr>
        <p:spPr>
          <a:xfrm flipH="1">
            <a:off x="5004272" y="2908709"/>
            <a:ext cx="3104031" cy="41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460D72-CCB5-420A-A1ED-9EE81D0900EE}"/>
              </a:ext>
            </a:extLst>
          </p:cNvPr>
          <p:cNvCxnSpPr>
            <a:cxnSpLocks/>
          </p:cNvCxnSpPr>
          <p:nvPr/>
        </p:nvCxnSpPr>
        <p:spPr>
          <a:xfrm flipH="1" flipV="1">
            <a:off x="5281127" y="4178315"/>
            <a:ext cx="3191069" cy="27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B24AEE-8FCD-4C3F-95E4-42187002728E}"/>
              </a:ext>
            </a:extLst>
          </p:cNvPr>
          <p:cNvSpPr txBox="1"/>
          <p:nvPr/>
        </p:nvSpPr>
        <p:spPr>
          <a:xfrm>
            <a:off x="8591219" y="4370563"/>
            <a:ext cx="119582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related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700A42-DCD4-4D9E-9C8C-49B18B73FCF5}"/>
              </a:ext>
            </a:extLst>
          </p:cNvPr>
          <p:cNvCxnSpPr>
            <a:cxnSpLocks/>
          </p:cNvCxnSpPr>
          <p:nvPr/>
        </p:nvCxnSpPr>
        <p:spPr>
          <a:xfrm flipH="1">
            <a:off x="5635690" y="4725711"/>
            <a:ext cx="2836506" cy="52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C70469-3A31-4486-ACBA-F7C4B6166645}"/>
              </a:ext>
            </a:extLst>
          </p:cNvPr>
          <p:cNvSpPr txBox="1"/>
          <p:nvPr/>
        </p:nvSpPr>
        <p:spPr>
          <a:xfrm>
            <a:off x="883332" y="4792429"/>
            <a:ext cx="119582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related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3B8B9E-B96F-4CD9-86B1-3462D255C81F}"/>
              </a:ext>
            </a:extLst>
          </p:cNvPr>
          <p:cNvCxnSpPr>
            <a:cxnSpLocks/>
          </p:cNvCxnSpPr>
          <p:nvPr/>
        </p:nvCxnSpPr>
        <p:spPr>
          <a:xfrm>
            <a:off x="2136713" y="5184173"/>
            <a:ext cx="1037273" cy="14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5317C-54ED-4F70-99A2-F7950DC1BFAD}"/>
              </a:ext>
            </a:extLst>
          </p:cNvPr>
          <p:cNvCxnSpPr>
            <a:cxnSpLocks/>
          </p:cNvCxnSpPr>
          <p:nvPr/>
        </p:nvCxnSpPr>
        <p:spPr>
          <a:xfrm flipV="1">
            <a:off x="2136713" y="3429000"/>
            <a:ext cx="1079727" cy="133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4FE31A-AFD1-4394-B462-03618DCB14E1}"/>
              </a:ext>
            </a:extLst>
          </p:cNvPr>
          <p:cNvSpPr txBox="1"/>
          <p:nvPr/>
        </p:nvSpPr>
        <p:spPr>
          <a:xfrm>
            <a:off x="810265" y="3594202"/>
            <a:ext cx="119582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related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F020D8-DBD0-4211-B919-B3AEF6BEB801}"/>
              </a:ext>
            </a:extLst>
          </p:cNvPr>
          <p:cNvCxnSpPr>
            <a:cxnSpLocks/>
          </p:cNvCxnSpPr>
          <p:nvPr/>
        </p:nvCxnSpPr>
        <p:spPr>
          <a:xfrm>
            <a:off x="2063646" y="3985946"/>
            <a:ext cx="1110340" cy="1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783BE2-C4D0-4166-AA23-BE9BE4F6026C}"/>
              </a:ext>
            </a:extLst>
          </p:cNvPr>
          <p:cNvCxnSpPr>
            <a:cxnSpLocks/>
          </p:cNvCxnSpPr>
          <p:nvPr/>
        </p:nvCxnSpPr>
        <p:spPr>
          <a:xfrm flipV="1">
            <a:off x="2063646" y="2437252"/>
            <a:ext cx="1152794" cy="11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5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5917163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Problems get worse if we want to expand our library: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47368-930C-4DFC-A302-EA3F414DDA6E}"/>
              </a:ext>
            </a:extLst>
          </p:cNvPr>
          <p:cNvSpPr txBox="1"/>
          <p:nvPr/>
        </p:nvSpPr>
        <p:spPr>
          <a:xfrm>
            <a:off x="6441244" y="2830028"/>
            <a:ext cx="549727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Different formulas, cannot (easily) reuse anything we’ve written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5A0CFD-9A89-4C52-B2C4-069EE14F4AE2}"/>
              </a:ext>
            </a:extLst>
          </p:cNvPr>
          <p:cNvSpPr txBox="1">
            <a:spLocks/>
          </p:cNvSpPr>
          <p:nvPr/>
        </p:nvSpPr>
        <p:spPr>
          <a:xfrm>
            <a:off x="6021355" y="4253049"/>
            <a:ext cx="5917163" cy="18305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9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right_triangle_area</a:t>
            </a: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b):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right triangle with perpendicular sides a, b"""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0.5 * a * b</a:t>
            </a:r>
          </a:p>
          <a:p>
            <a:pPr marL="0" indent="0">
              <a:buNone/>
            </a:pPr>
            <a:endParaRPr lang="en-US" altLang="en-US" sz="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9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right_triangle_perimeter</a:t>
            </a: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b):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right triangle with perpendicular sides a, b"""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</a:t>
            </a:r>
            <a:r>
              <a:rPr lang="en-US" altLang="en-US" sz="9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(a**2 + b**2)</a:t>
            </a:r>
            <a:endParaRPr lang="en-US" altLang="en-US" sz="9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user</a:t>
            </a: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our module: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radius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2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88693-C117-4C59-9C7B-19788BB39872}"/>
              </a:ext>
            </a:extLst>
          </p:cNvPr>
          <p:cNvCxnSpPr>
            <a:cxnSpLocks/>
          </p:cNvCxnSpPr>
          <p:nvPr/>
        </p:nvCxnSpPr>
        <p:spPr>
          <a:xfrm flipH="1">
            <a:off x="1757921" y="2647704"/>
            <a:ext cx="3952414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57F1D0-94E8-4DE9-BB24-6C9A93509FDE}"/>
              </a:ext>
            </a:extLst>
          </p:cNvPr>
          <p:cNvSpPr txBox="1"/>
          <p:nvPr/>
        </p:nvSpPr>
        <p:spPr>
          <a:xfrm>
            <a:off x="5862828" y="2232206"/>
            <a:ext cx="49794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these numbers floating around the code!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91C023-6686-4217-86AF-71245036DC1C}"/>
              </a:ext>
            </a:extLst>
          </p:cNvPr>
          <p:cNvCxnSpPr>
            <a:cxnSpLocks/>
          </p:cNvCxnSpPr>
          <p:nvPr/>
        </p:nvCxnSpPr>
        <p:spPr>
          <a:xfrm flipH="1">
            <a:off x="1107887" y="2855453"/>
            <a:ext cx="4602448" cy="128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B1F36D-C833-4F2B-A54E-674F20D81FC9}"/>
              </a:ext>
            </a:extLst>
          </p:cNvPr>
          <p:cNvCxnSpPr>
            <a:cxnSpLocks/>
          </p:cNvCxnSpPr>
          <p:nvPr/>
        </p:nvCxnSpPr>
        <p:spPr>
          <a:xfrm flipH="1">
            <a:off x="1154603" y="2967135"/>
            <a:ext cx="4555732" cy="147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8E8C6F-F0BF-461E-8142-7B414B39AA99}"/>
              </a:ext>
            </a:extLst>
          </p:cNvPr>
          <p:cNvCxnSpPr>
            <a:cxnSpLocks/>
          </p:cNvCxnSpPr>
          <p:nvPr/>
        </p:nvCxnSpPr>
        <p:spPr>
          <a:xfrm flipH="1">
            <a:off x="1154603" y="3005382"/>
            <a:ext cx="4555733" cy="171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6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2011</Words>
  <Application>Microsoft Office PowerPoint</Application>
  <PresentationFormat>Widescreen</PresentationFormat>
  <Paragraphs>289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Calibri</vt:lpstr>
      <vt:lpstr>Calibri (body)</vt:lpstr>
      <vt:lpstr>Calibri Light</vt:lpstr>
      <vt:lpstr>Cambria</vt:lpstr>
      <vt:lpstr>Cambria Math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Classes</vt:lpstr>
      <vt:lpstr>“Procedural” Programming</vt:lpstr>
      <vt:lpstr>“Procedural” Programming</vt:lpstr>
      <vt:lpstr>“Procedural” Programming Problems</vt:lpstr>
      <vt:lpstr>“Procedural” Programming Problems</vt:lpstr>
      <vt:lpstr>“Procedural” Programming Problems</vt:lpstr>
      <vt:lpstr>“Procedural” Programming Problems</vt:lpstr>
      <vt:lpstr>“Procedural” Programming Problems</vt:lpstr>
      <vt:lpstr>“Procedural” Programming Problems</vt:lpstr>
      <vt:lpstr>“Procedural” Programming Problems</vt:lpstr>
      <vt:lpstr>Objects</vt:lpstr>
      <vt:lpstr>Benefit 1: Encapsulation</vt:lpstr>
      <vt:lpstr>Benefit 2: Inheritance</vt:lpstr>
      <vt:lpstr>Benefit 3: Polymorphism</vt:lpstr>
      <vt:lpstr>A Class Diagram</vt:lpstr>
      <vt:lpstr>Anatomy of a Python Class</vt:lpstr>
      <vt:lpstr>Classes</vt:lpstr>
      <vt:lpstr>Where to go from here?</vt:lpstr>
      <vt:lpstr>Where to go from here?</vt:lpstr>
      <vt:lpstr>Where to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222</cp:revision>
  <dcterms:created xsi:type="dcterms:W3CDTF">2018-06-06T16:09:32Z</dcterms:created>
  <dcterms:modified xsi:type="dcterms:W3CDTF">2018-07-09T14:33:16Z</dcterms:modified>
</cp:coreProperties>
</file>