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9" r:id="rId15"/>
    <p:sldId id="298" r:id="rId16"/>
    <p:sldId id="300" r:id="rId17"/>
    <p:sldId id="301" r:id="rId18"/>
    <p:sldId id="302" r:id="rId19"/>
    <p:sldId id="303" r:id="rId20"/>
    <p:sldId id="304" r:id="rId21"/>
    <p:sldId id="328" r:id="rId22"/>
    <p:sldId id="305" r:id="rId23"/>
    <p:sldId id="306" r:id="rId24"/>
    <p:sldId id="307" r:id="rId25"/>
    <p:sldId id="308" r:id="rId26"/>
    <p:sldId id="309" r:id="rId27"/>
    <p:sldId id="310" r:id="rId28"/>
    <p:sldId id="311" r:id="rId29"/>
    <p:sldId id="312" r:id="rId30"/>
    <p:sldId id="313" r:id="rId31"/>
    <p:sldId id="314" r:id="rId32"/>
    <p:sldId id="316" r:id="rId33"/>
    <p:sldId id="317" r:id="rId34"/>
    <p:sldId id="327" r:id="rId35"/>
    <p:sldId id="318" r:id="rId36"/>
    <p:sldId id="319" r:id="rId37"/>
    <p:sldId id="322" r:id="rId38"/>
    <p:sldId id="323" r:id="rId39"/>
    <p:sldId id="320" r:id="rId40"/>
    <p:sldId id="324" r:id="rId41"/>
    <p:sldId id="325" r:id="rId42"/>
    <p:sldId id="32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F79D7-039D-4CFB-96B7-80DE3D7B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ounded Rectangle 4">
            <a:extLst>
              <a:ext uri="{FF2B5EF4-FFF2-40B4-BE49-F238E27FC236}">
                <a16:creationId xmlns:a16="http://schemas.microsoft.com/office/drawing/2014/main" id="{ABE5D63F-9BA7-4F2F-97F5-3CEEFC340CD0}"/>
              </a:ext>
            </a:extLst>
          </p:cNvPr>
          <p:cNvSpPr/>
          <p:nvPr userDrawn="1"/>
        </p:nvSpPr>
        <p:spPr>
          <a:xfrm>
            <a:off x="695324" y="631519"/>
            <a:ext cx="10784551" cy="2209800"/>
          </a:xfrm>
          <a:prstGeom prst="roundRect">
            <a:avLst/>
          </a:prstGeom>
          <a:gradFill>
            <a:gsLst>
              <a:gs pos="10000">
                <a:srgbClr val="E87511">
                  <a:lumMod val="85000"/>
                  <a:lumOff val="15000"/>
                </a:srgbClr>
              </a:gs>
              <a:gs pos="0">
                <a:schemeClr val="tx1">
                  <a:lumMod val="85000"/>
                  <a:lumOff val="15000"/>
                </a:schemeClr>
              </a:gs>
            </a:gsLst>
            <a:lin ang="16200000" scaled="1"/>
          </a:gradFill>
          <a:ln>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38E7110-E714-4FD0-A184-6C28E6DA0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7820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783-F3DF-420A-9234-60AAA1B5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BC9FF-3E85-4FA1-A48F-32585BDE57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E84E-5DB0-4F5C-BADF-C73FB11BF217}"/>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5" name="Footer Placeholder 4">
            <a:extLst>
              <a:ext uri="{FF2B5EF4-FFF2-40B4-BE49-F238E27FC236}">
                <a16:creationId xmlns:a16="http://schemas.microsoft.com/office/drawing/2014/main" id="{7DA9F957-FEE7-45ED-A49F-D86C9EF6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2D2C-011B-435C-BFA6-9A21BA545FE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211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6905E-D5E3-4077-BBAE-0AD032D6D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D3A-A06B-4F5F-8F61-5314A4892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53D81-7940-4F45-9C9E-F5D9B3F67E58}"/>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5" name="Footer Placeholder 4">
            <a:extLst>
              <a:ext uri="{FF2B5EF4-FFF2-40B4-BE49-F238E27FC236}">
                <a16:creationId xmlns:a16="http://schemas.microsoft.com/office/drawing/2014/main" id="{4417BBA3-B8B6-4A25-AF83-FB709461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3CFB-1929-4754-B268-3555A50DAA2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6989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1F49-B134-4342-9FF1-EF02272FC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9485626-BCD4-40C8-ACC0-4F2EAD07F633}"/>
              </a:ext>
            </a:extLst>
          </p:cNvPr>
          <p:cNvSpPr>
            <a:spLocks noGrp="1"/>
          </p:cNvSpPr>
          <p:nvPr>
            <p:ph type="title"/>
          </p:nvPr>
        </p:nvSpPr>
        <p:spPr>
          <a:xfrm>
            <a:off x="0" y="-7964"/>
            <a:ext cx="12192000" cy="701731"/>
          </a:xfrm>
          <a:gradFill>
            <a:gsLst>
              <a:gs pos="13000">
                <a:srgbClr val="E87511">
                  <a:lumMod val="88000"/>
                  <a:lumOff val="12000"/>
                </a:srgbClr>
              </a:gs>
              <a:gs pos="0">
                <a:schemeClr val="tx1"/>
              </a:gs>
            </a:gsLst>
            <a:lin ang="16200000" scaled="1"/>
          </a:gradFill>
        </p:spPr>
        <p:txBody>
          <a:bodyPr>
            <a:normAutofit/>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pic>
        <p:nvPicPr>
          <p:cNvPr id="11" name="Picture 10">
            <a:extLst>
              <a:ext uri="{FF2B5EF4-FFF2-40B4-BE49-F238E27FC236}">
                <a16:creationId xmlns:a16="http://schemas.microsoft.com/office/drawing/2014/main" id="{CB409174-ED37-4FDE-8146-32E7F6785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594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2E4E-AE09-4317-80EB-20F9CB689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68F1E-82B0-40E4-B154-B341544F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DCA79-F51E-4A54-B580-845A4D6EC7BE}"/>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5" name="Footer Placeholder 4">
            <a:extLst>
              <a:ext uri="{FF2B5EF4-FFF2-40B4-BE49-F238E27FC236}">
                <a16:creationId xmlns:a16="http://schemas.microsoft.com/office/drawing/2014/main" id="{BB46F807-20C0-45CA-BE94-2848A3F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8CC04-829C-4030-93CC-9D222319576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456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CA79-03E0-49E7-8D49-F8A2CE9DD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787F-07DF-4961-B9FE-E8ECF99E63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06B7-FC8D-4E8E-AC38-4540BCDA3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351D6-D2E7-462A-8A16-4F26B8FC4902}"/>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6" name="Footer Placeholder 5">
            <a:extLst>
              <a:ext uri="{FF2B5EF4-FFF2-40B4-BE49-F238E27FC236}">
                <a16:creationId xmlns:a16="http://schemas.microsoft.com/office/drawing/2014/main" id="{753E108D-2B4D-49CF-9AD1-AA7D63D0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51529-0F65-4179-AF72-AB8DA126BF9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706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A48-2953-47E4-96FB-05C83B009B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A5E4-C878-4588-8255-0C7976A3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E59C06-5B02-4902-9516-EF62576B58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17CCB-40AE-4B1B-8FE3-623CDCC5A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424A-1A7F-41F9-ACA5-8A35FE9C3F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1F48E-FA1C-43BE-B4D1-1F3191D62A10}"/>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8" name="Footer Placeholder 7">
            <a:extLst>
              <a:ext uri="{FF2B5EF4-FFF2-40B4-BE49-F238E27FC236}">
                <a16:creationId xmlns:a16="http://schemas.microsoft.com/office/drawing/2014/main" id="{F83E981E-5F16-4478-8E07-8052C20D2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8E4B-73C3-4929-8F36-52B9450D6531}"/>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500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835-6B61-47DB-A46E-D95FA236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4EC7E-AFC9-4E70-BD8F-69EE31725B55}"/>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4" name="Footer Placeholder 3">
            <a:extLst>
              <a:ext uri="{FF2B5EF4-FFF2-40B4-BE49-F238E27FC236}">
                <a16:creationId xmlns:a16="http://schemas.microsoft.com/office/drawing/2014/main" id="{89B5145C-BC23-4DC4-84AF-F8AA3B03C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809CA-530E-49D3-AF55-E9823C9BECF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693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A3E73-4C79-4236-ACBE-1B7B75D26972}"/>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3" name="Footer Placeholder 2">
            <a:extLst>
              <a:ext uri="{FF2B5EF4-FFF2-40B4-BE49-F238E27FC236}">
                <a16:creationId xmlns:a16="http://schemas.microsoft.com/office/drawing/2014/main" id="{F1D7951A-56A9-48BE-A744-137A8E3AF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36C7-D482-4ADF-84FB-87A321A3C3C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9283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01F-6F72-487A-8A83-3F69FBF4F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A1E6A-1D5A-4569-91D3-E822C7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3C60-8196-4081-B944-7FD51D5A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108A8-6A10-4DE6-8ED7-DE9444E57915}"/>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6" name="Footer Placeholder 5">
            <a:extLst>
              <a:ext uri="{FF2B5EF4-FFF2-40B4-BE49-F238E27FC236}">
                <a16:creationId xmlns:a16="http://schemas.microsoft.com/office/drawing/2014/main" id="{69B4F980-8C24-4041-A033-729A9CAE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FFB9-79CA-4CF4-9C82-BCEDBE3794F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444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296-8ACF-4833-AD37-BD6FC3FE7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3E0C6-0963-4CD2-A67A-885C64EA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B8231-233C-431A-A79E-C8035B81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13966-BC88-4883-BF0C-911E985C0F90}"/>
              </a:ext>
            </a:extLst>
          </p:cNvPr>
          <p:cNvSpPr>
            <a:spLocks noGrp="1"/>
          </p:cNvSpPr>
          <p:nvPr>
            <p:ph type="dt" sz="half" idx="10"/>
          </p:nvPr>
        </p:nvSpPr>
        <p:spPr/>
        <p:txBody>
          <a:bodyPr/>
          <a:lstStyle/>
          <a:p>
            <a:fld id="{9819AC5B-5C28-4682-8A2A-3D2C4E3BE131}" type="datetimeFigureOut">
              <a:rPr lang="en-US" smtClean="0"/>
              <a:t>7/3/2018</a:t>
            </a:fld>
            <a:endParaRPr lang="en-US"/>
          </a:p>
        </p:txBody>
      </p:sp>
      <p:sp>
        <p:nvSpPr>
          <p:cNvPr id="6" name="Footer Placeholder 5">
            <a:extLst>
              <a:ext uri="{FF2B5EF4-FFF2-40B4-BE49-F238E27FC236}">
                <a16:creationId xmlns:a16="http://schemas.microsoft.com/office/drawing/2014/main" id="{E790CFFF-2631-4FAF-A15A-2174DD9E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E6D-10CC-4ABA-9FC8-8BAAAC1BBE04}"/>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11091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B50F-C6BC-49EB-9F53-7B6CF7FC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CD193-4A58-46B9-844C-2D8DB7BF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F0D62-83CE-47DE-8A17-A6F448406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C5B-5C28-4682-8A2A-3D2C4E3BE131}" type="datetimeFigureOut">
              <a:rPr lang="en-US" smtClean="0"/>
              <a:t>7/3/2018</a:t>
            </a:fld>
            <a:endParaRPr lang="en-US"/>
          </a:p>
        </p:txBody>
      </p:sp>
      <p:sp>
        <p:nvSpPr>
          <p:cNvPr id="5" name="Footer Placeholder 4">
            <a:extLst>
              <a:ext uri="{FF2B5EF4-FFF2-40B4-BE49-F238E27FC236}">
                <a16:creationId xmlns:a16="http://schemas.microsoft.com/office/drawing/2014/main" id="{34240922-3A9C-4BF9-8DF4-D40F2EC2A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07316-B8D1-469A-B3F2-369B4832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BD0-4C4E-499D-A204-4A7EAFF8D880}" type="slidenum">
              <a:rPr lang="en-US" smtClean="0"/>
              <a:t>‹#›</a:t>
            </a:fld>
            <a:endParaRPr lang="en-US"/>
          </a:p>
        </p:txBody>
      </p:sp>
    </p:spTree>
    <p:extLst>
      <p:ext uri="{BB962C8B-B14F-4D97-AF65-F5344CB8AC3E}">
        <p14:creationId xmlns:p14="http://schemas.microsoft.com/office/powerpoint/2010/main" val="117765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eetb@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DD3-6DBD-4B96-9F98-974491556295}"/>
              </a:ext>
            </a:extLst>
          </p:cNvPr>
          <p:cNvSpPr>
            <a:spLocks noGrp="1"/>
          </p:cNvSpPr>
          <p:nvPr>
            <p:ph type="ctrTitle" idx="4294967295"/>
          </p:nvPr>
        </p:nvSpPr>
        <p:spPr>
          <a:xfrm>
            <a:off x="1521204" y="1029749"/>
            <a:ext cx="9144000" cy="1385945"/>
          </a:xfrm>
        </p:spPr>
        <p:txBody>
          <a:bodyPr/>
          <a:lstStyle/>
          <a:p>
            <a:pPr algn="ctr"/>
            <a:r>
              <a:rPr lang="en-US" dirty="0">
                <a:latin typeface="Times New Roman" panose="02020603050405020304" pitchFamily="18" charset="0"/>
                <a:cs typeface="Times New Roman" panose="02020603050405020304" pitchFamily="18" charset="0"/>
              </a:rPr>
              <a:t>Introduction to Programming with Python</a:t>
            </a:r>
          </a:p>
        </p:txBody>
      </p:sp>
      <p:sp>
        <p:nvSpPr>
          <p:cNvPr id="3" name="Subtitle 2">
            <a:extLst>
              <a:ext uri="{FF2B5EF4-FFF2-40B4-BE49-F238E27FC236}">
                <a16:creationId xmlns:a16="http://schemas.microsoft.com/office/drawing/2014/main" id="{D51375B3-CB61-48AA-AC12-FF838B4AFA9E}"/>
              </a:ext>
            </a:extLst>
          </p:cNvPr>
          <p:cNvSpPr>
            <a:spLocks noGrp="1"/>
          </p:cNvSpPr>
          <p:nvPr>
            <p:ph type="subTitle" idx="1"/>
          </p:nvPr>
        </p:nvSpPr>
        <p:spPr/>
        <p:txBody>
          <a:bodyPr>
            <a:normAutofit fontScale="77500" lnSpcReduction="20000"/>
          </a:bodyPr>
          <a:lstStyle/>
          <a:p>
            <a:r>
              <a:rPr lang="en-US" dirty="0"/>
              <a:t>Vineet Bansal</a:t>
            </a:r>
          </a:p>
          <a:p>
            <a:r>
              <a:rPr lang="en-US" dirty="0"/>
              <a:t>Research Software Engineer, Center for Statistics &amp; Machine Learning</a:t>
            </a:r>
          </a:p>
          <a:p>
            <a:endParaRPr lang="en-US" dirty="0"/>
          </a:p>
          <a:p>
            <a:r>
              <a:rPr lang="en-US" dirty="0">
                <a:hlinkClick r:id="rId2"/>
              </a:rPr>
              <a:t>vineetb@princeton.edu</a:t>
            </a:r>
            <a:endParaRPr lang="en-US" dirty="0"/>
          </a:p>
          <a:p>
            <a:r>
              <a:rPr lang="en-US" dirty="0"/>
              <a:t>August 20-24, 2018</a:t>
            </a:r>
          </a:p>
        </p:txBody>
      </p:sp>
    </p:spTree>
    <p:extLst>
      <p:ext uri="{BB962C8B-B14F-4D97-AF65-F5344CB8AC3E}">
        <p14:creationId xmlns:p14="http://schemas.microsoft.com/office/powerpoint/2010/main" val="159465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Why is slicing interesting/useful?</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Slicing is a core concept in Python.</a:t>
            </a:r>
          </a:p>
          <a:p>
            <a:pPr marL="0" indent="0">
              <a:buNone/>
            </a:pPr>
            <a:r>
              <a:rPr lang="en-US" altLang="en-US" sz="2300" dirty="0">
                <a:ea typeface="ＭＳ Ｐゴシック" panose="020B0600070205080204" pitchFamily="34" charset="-128"/>
                <a:cs typeface="Courier New" panose="02070309020205020404" pitchFamily="49" charset="0"/>
              </a:rPr>
              <a:t>Used frequently when you start to slice </a:t>
            </a:r>
            <a:r>
              <a:rPr lang="en-US" altLang="en-US" sz="2300" dirty="0" err="1">
                <a:ea typeface="ＭＳ Ｐゴシック" panose="020B0600070205080204" pitchFamily="34" charset="-128"/>
                <a:cs typeface="Courier New" panose="02070309020205020404" pitchFamily="49" charset="0"/>
              </a:rPr>
              <a:t>numpy</a:t>
            </a:r>
            <a:r>
              <a:rPr lang="en-US" altLang="en-US" sz="2300" dirty="0">
                <a:ea typeface="ＭＳ Ｐゴシック" panose="020B0600070205080204" pitchFamily="34" charset="-128"/>
                <a:cs typeface="Courier New" panose="02070309020205020404" pitchFamily="49" charset="0"/>
              </a:rPr>
              <a:t> arrays or pandas </a:t>
            </a:r>
            <a:r>
              <a:rPr lang="en-US" altLang="en-US" sz="2300" dirty="0" err="1">
                <a:ea typeface="ＭＳ Ｐゴシック" panose="020B0600070205080204" pitchFamily="34" charset="-128"/>
                <a:cs typeface="Courier New" panose="02070309020205020404" pitchFamily="49" charset="0"/>
              </a:rPr>
              <a:t>Dataframes</a:t>
            </a:r>
            <a:r>
              <a:rPr lang="en-US" altLang="en-US" sz="2300" dirty="0">
                <a:ea typeface="ＭＳ Ｐゴシック" panose="020B0600070205080204" pitchFamily="34" charset="-128"/>
                <a:cs typeface="Courier New" panose="02070309020205020404" pitchFamily="49" charset="0"/>
              </a:rPr>
              <a:t>!</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Exercises 2.1, 2.2</a:t>
            </a:r>
          </a:p>
        </p:txBody>
      </p:sp>
    </p:spTree>
    <p:extLst>
      <p:ext uri="{BB962C8B-B14F-4D97-AF65-F5344CB8AC3E}">
        <p14:creationId xmlns:p14="http://schemas.microsoft.com/office/powerpoint/2010/main" val="380081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 are immutable too</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4097002"/>
          </a:xfrm>
        </p:spPr>
        <p:txBody>
          <a:bodyPr>
            <a:normAutofit/>
          </a:bodyPr>
          <a:lstStyle/>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 = ‘Alecto </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Carrow</a:t>
            </a:r>
            <a:r>
              <a:rPr lang="en-US" altLang="en-US" sz="13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s[0:6] = ‘</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Amycus</a:t>
            </a:r>
            <a:r>
              <a:rPr lang="en-US" altLang="en-US" sz="13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Traceback (most recent call last):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  File "&lt;stdin&gt;", line 1, in &lt;module&gt;</a:t>
            </a:r>
          </a:p>
          <a:p>
            <a:pPr marL="0" indent="0">
              <a:lnSpc>
                <a:spcPct val="80000"/>
              </a:lnSpc>
              <a:buNone/>
            </a:pPr>
            <a:r>
              <a:rPr lang="en-US" altLang="en-US" sz="1300" dirty="0" err="1">
                <a:solidFill>
                  <a:schemeClr val="accent2"/>
                </a:solidFill>
                <a:latin typeface="Lucida Sans Typewriter" panose="020B0509030504030204" pitchFamily="49" charset="0"/>
                <a:ea typeface="ＭＳ Ｐゴシック" panose="020B0600070205080204" pitchFamily="34" charset="-128"/>
              </a:rPr>
              <a:t>TypeError</a:t>
            </a:r>
            <a:r>
              <a:rPr lang="en-US" altLang="en-US" sz="1300" dirty="0">
                <a:solidFill>
                  <a:schemeClr val="accent2"/>
                </a:solidFill>
                <a:latin typeface="Lucida Sans Typewriter" panose="020B0509030504030204" pitchFamily="49" charset="0"/>
                <a:ea typeface="ＭＳ Ｐゴシック" panose="020B0600070205080204" pitchFamily="34" charset="-128"/>
              </a:rPr>
              <a:t>: 'str' object does not support item assignment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500" dirty="0">
                <a:ea typeface="ＭＳ Ｐゴシック" panose="020B0600070205080204" pitchFamily="34" charset="-128"/>
                <a:cs typeface="Courier New" panose="02070309020205020404" pitchFamily="49" charset="0"/>
              </a:rPr>
              <a:t>But we can create new strings of course:</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 = ‘</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Amycus</a:t>
            </a:r>
            <a:r>
              <a:rPr lang="en-US" altLang="en-US" sz="1200" dirty="0">
                <a:solidFill>
                  <a:schemeClr val="accent2"/>
                </a:solidFill>
                <a:latin typeface="Lucida Sans Typewriter" panose="020B0509030504030204" pitchFamily="49" charset="0"/>
                <a:ea typeface="ＭＳ Ｐゴシック" panose="020B0600070205080204" pitchFamily="34" charset="-128"/>
              </a:rPr>
              <a:t>’ + s[6:]</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500" dirty="0">
                <a:ea typeface="ＭＳ Ｐゴシック" panose="020B0600070205080204" pitchFamily="34" charset="-128"/>
                <a:cs typeface="Courier New" panose="02070309020205020404" pitchFamily="49" charset="0"/>
              </a:rPr>
              <a:t>Notice how the id of s changes!</a:t>
            </a:r>
          </a:p>
        </p:txBody>
      </p:sp>
    </p:spTree>
    <p:extLst>
      <p:ext uri="{BB962C8B-B14F-4D97-AF65-F5344CB8AC3E}">
        <p14:creationId xmlns:p14="http://schemas.microsoft.com/office/powerpoint/2010/main" val="301071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String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25000" lnSpcReduction="20000"/>
          </a:bodyPr>
          <a:lstStyle/>
          <a:p>
            <a:pPr marL="0" indent="0">
              <a:lnSpc>
                <a:spcPct val="100000"/>
              </a:lnSpc>
              <a:buNone/>
            </a:pPr>
            <a:r>
              <a:rPr lang="en-US" altLang="en-US" sz="5200" b="1" dirty="0" err="1">
                <a:solidFill>
                  <a:schemeClr val="accent2"/>
                </a:solidFill>
                <a:latin typeface="Lucida Sans Typewriter" panose="020B0509030504030204" pitchFamily="49" charset="0"/>
                <a:ea typeface="ＭＳ Ｐゴシック" panose="020B0600070205080204" pitchFamily="34" charset="-128"/>
              </a:rPr>
              <a:t>startswith</a:t>
            </a:r>
            <a:r>
              <a:rPr lang="en-US" altLang="en-US" sz="5200" dirty="0">
                <a:solidFill>
                  <a:schemeClr val="accent2"/>
                </a:solidFill>
                <a:latin typeface="Lucida Sans Typewriter" panose="020B0509030504030204" pitchFamily="49" charset="0"/>
                <a:ea typeface="ＭＳ Ｐゴシック" panose="020B0600070205080204" pitchFamily="34" charset="-128"/>
              </a:rPr>
              <a:t>,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endswith</a:t>
            </a:r>
            <a:r>
              <a:rPr lang="en-US" altLang="en-US" sz="5200" dirty="0">
                <a:solidFill>
                  <a:schemeClr val="accent2"/>
                </a:solidFill>
                <a:latin typeface="Lucida Sans Typewriter" panose="020B0509030504030204" pitchFamily="49" charset="0"/>
                <a:ea typeface="ＭＳ Ｐゴシック" panose="020B0600070205080204" pitchFamily="34" charset="-128"/>
              </a:rPr>
              <a:t>, index, strip,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lstrip</a:t>
            </a:r>
            <a:r>
              <a:rPr lang="en-US" altLang="en-US" sz="5200" dirty="0">
                <a:solidFill>
                  <a:schemeClr val="accent2"/>
                </a:solidFill>
                <a:latin typeface="Lucida Sans Typewriter" panose="020B0509030504030204" pitchFamily="49" charset="0"/>
                <a:ea typeface="ＭＳ Ｐゴシック" panose="020B0600070205080204" pitchFamily="34" charset="-128"/>
              </a:rPr>
              <a:t>,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rstrip</a:t>
            </a:r>
            <a:r>
              <a:rPr lang="en-US" altLang="en-US" sz="5200" dirty="0">
                <a:solidFill>
                  <a:schemeClr val="accent2"/>
                </a:solidFill>
                <a:latin typeface="Lucida Sans Typewriter" panose="020B0509030504030204" pitchFamily="49" charset="0"/>
                <a:ea typeface="ＭＳ Ｐゴシック" panose="020B0600070205080204" pitchFamily="34" charset="-128"/>
              </a:rPr>
              <a:t>, upper, </a:t>
            </a:r>
            <a:r>
              <a:rPr lang="en-US" altLang="en-US" sz="5200" b="1" dirty="0">
                <a:solidFill>
                  <a:schemeClr val="accent2"/>
                </a:solidFill>
                <a:latin typeface="Lucida Sans Typewriter" panose="020B0509030504030204" pitchFamily="49" charset="0"/>
                <a:ea typeface="ＭＳ Ｐゴシック" panose="020B0600070205080204" pitchFamily="34" charset="-128"/>
              </a:rPr>
              <a:t>lower</a:t>
            </a:r>
            <a:r>
              <a:rPr lang="en-US" altLang="en-US" sz="5200" dirty="0">
                <a:solidFill>
                  <a:schemeClr val="accent2"/>
                </a:solidFill>
                <a:latin typeface="Lucida Sans Typewriter" panose="020B0509030504030204" pitchFamily="49" charset="0"/>
                <a:ea typeface="ＭＳ Ｐゴシック" panose="020B0600070205080204" pitchFamily="34" charset="-128"/>
              </a:rPr>
              <a:t>, title, split</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Notice that a new string is returned in case </a:t>
            </a:r>
            <a:r>
              <a:rPr lang="en-US" altLang="en-US" sz="9200" dirty="0" err="1">
                <a:ea typeface="ＭＳ Ｐゴシック" panose="020B0600070205080204" pitchFamily="34" charset="-128"/>
                <a:cs typeface="Courier New" panose="02070309020205020404" pitchFamily="49" charset="0"/>
              </a:rPr>
              <a:t>case</a:t>
            </a:r>
            <a:r>
              <a:rPr lang="en-US" altLang="en-US" sz="9200" dirty="0">
                <a:ea typeface="ＭＳ Ｐゴシック" panose="020B0600070205080204" pitchFamily="34" charset="-128"/>
                <a:cs typeface="Courier New" panose="02070309020205020404" pitchFamily="49" charset="0"/>
              </a:rPr>
              <a:t>. (Methods don’t modify the string ‘in-place’), a new string is returned (which we must save).</a:t>
            </a:r>
          </a:p>
          <a:p>
            <a:pPr marL="0" indent="0">
              <a:lnSpc>
                <a:spcPct val="120000"/>
              </a:lnSpc>
              <a:buNone/>
            </a:pPr>
            <a:endParaRPr lang="en-US" altLang="en-US" sz="9200" dirty="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This allows for method-chaining:</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5200" dirty="0">
                <a:solidFill>
                  <a:schemeClr val="accent2"/>
                </a:solidFill>
                <a:latin typeface="Lucida Sans Typewriter" panose="020B0509030504030204" pitchFamily="49" charset="0"/>
                <a:ea typeface="ＭＳ Ｐゴシック" panose="020B0600070205080204" pitchFamily="34" charset="-128"/>
              </a:rPr>
              <a:t>&gt;&gt;&gt; ' Hello World! '.strip().strip('!').lower().replace('hello’, 'goodbye’).title()</a:t>
            </a:r>
          </a:p>
          <a:p>
            <a:pPr marL="0" indent="0">
              <a:lnSpc>
                <a:spcPct val="100000"/>
              </a:lnSpc>
              <a:buNone/>
            </a:pPr>
            <a:r>
              <a:rPr lang="en-US" altLang="en-US" sz="5200" dirty="0">
                <a:solidFill>
                  <a:schemeClr val="accent2"/>
                </a:solidFill>
                <a:latin typeface="Lucida Sans Typewriter" panose="020B0509030504030204" pitchFamily="49" charset="0"/>
                <a:ea typeface="ＭＳ Ｐゴシック" panose="020B0600070205080204" pitchFamily="34" charset="-128"/>
              </a:rPr>
              <a:t>‘Goodbye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Exercise 2.3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192247B5-C7B5-4D8E-AC1C-57E68FD99E75}"/>
              </a:ext>
            </a:extLst>
          </p:cNvPr>
          <p:cNvCxnSpPr>
            <a:cxnSpLocks/>
          </p:cNvCxnSpPr>
          <p:nvPr/>
        </p:nvCxnSpPr>
        <p:spPr>
          <a:xfrm flipH="1" flipV="1">
            <a:off x="7004809" y="2274511"/>
            <a:ext cx="1132512" cy="41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B3EB26-9933-43EB-BCA8-2A505E47BDA2}"/>
              </a:ext>
            </a:extLst>
          </p:cNvPr>
          <p:cNvCxnSpPr>
            <a:cxnSpLocks/>
          </p:cNvCxnSpPr>
          <p:nvPr/>
        </p:nvCxnSpPr>
        <p:spPr>
          <a:xfrm flipH="1" flipV="1">
            <a:off x="1779168" y="2314862"/>
            <a:ext cx="6358153" cy="47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8D591A-C300-40C8-8881-F863A71E3F90}"/>
              </a:ext>
            </a:extLst>
          </p:cNvPr>
          <p:cNvSpPr txBox="1"/>
          <p:nvPr/>
        </p:nvSpPr>
        <p:spPr>
          <a:xfrm>
            <a:off x="8231319" y="2562701"/>
            <a:ext cx="1659300" cy="461665"/>
          </a:xfrm>
          <a:prstGeom prst="rect">
            <a:avLst/>
          </a:prstGeom>
          <a:noFill/>
        </p:spPr>
        <p:txBody>
          <a:bodyPr wrap="none" rtlCol="0">
            <a:spAutoFit/>
          </a:bodyPr>
          <a:lstStyle/>
          <a:p>
            <a:r>
              <a:rPr lang="en-US" sz="2400" dirty="0"/>
              <a:t>Used often!</a:t>
            </a:r>
          </a:p>
        </p:txBody>
      </p:sp>
    </p:spTree>
    <p:extLst>
      <p:ext uri="{BB962C8B-B14F-4D97-AF65-F5344CB8AC3E}">
        <p14:creationId xmlns:p14="http://schemas.microsoft.com/office/powerpoint/2010/main" val="12798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A collection of ordered stuff (Array)</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l = [1, ‘two’, 3.14, 4]</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4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400" dirty="0">
                <a:solidFill>
                  <a:schemeClr val="accent2"/>
                </a:solidFill>
                <a:latin typeface="Lucida Sans Typewriter" panose="020B0509030504030204" pitchFamily="49" charset="0"/>
                <a:ea typeface="ＭＳ Ｐゴシック" panose="020B0600070205080204" pitchFamily="34" charset="-128"/>
              </a:rPr>
              <a:t>(l)</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Indexing/Slicing works the same way as with strings:</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 l[0:2]</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9457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518161"/>
          </a:xfrm>
        </p:spPr>
        <p:txBody>
          <a:bodyPr>
            <a:normAutofit fontScale="32500" lnSpcReduction="20000"/>
          </a:bodyPr>
          <a:lstStyle/>
          <a:p>
            <a:pPr marL="0" indent="0">
              <a:lnSpc>
                <a:spcPct val="120000"/>
              </a:lnSpc>
              <a:buNone/>
            </a:pPr>
            <a:r>
              <a:rPr lang="en-US" altLang="en-US" sz="7100" dirty="0">
                <a:ea typeface="ＭＳ Ｐゴシック" panose="020B0600070205080204" pitchFamily="34" charset="-128"/>
                <a:cs typeface="Courier New" panose="02070309020205020404" pitchFamily="49" charset="0"/>
              </a:rPr>
              <a:t>Test for membership (in keyword) :</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1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‘three’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7100" dirty="0">
                <a:ea typeface="ＭＳ Ｐゴシック" panose="020B0600070205080204" pitchFamily="34" charset="-128"/>
                <a:cs typeface="Courier New" panose="02070309020205020404" pitchFamily="49" charset="0"/>
              </a:rPr>
              <a:t>in also works for strings: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p:txBody>
      </p:sp>
    </p:spTree>
    <p:extLst>
      <p:ext uri="{BB962C8B-B14F-4D97-AF65-F5344CB8AC3E}">
        <p14:creationId xmlns:p14="http://schemas.microsoft.com/office/powerpoint/2010/main" val="354796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Lists are mutable.</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l[2] = 3.0</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 3.0, 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Notice that the id of l does not change.</a:t>
            </a:r>
          </a:p>
        </p:txBody>
      </p:sp>
    </p:spTree>
    <p:extLst>
      <p:ext uri="{BB962C8B-B14F-4D97-AF65-F5344CB8AC3E}">
        <p14:creationId xmlns:p14="http://schemas.microsoft.com/office/powerpoint/2010/main" val="276591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 = [1,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q1[2] =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p:txBody>
      </p:sp>
      <p:pic>
        <p:nvPicPr>
          <p:cNvPr id="5" name="Picture 4">
            <a:extLst>
              <a:ext uri="{FF2B5EF4-FFF2-40B4-BE49-F238E27FC236}">
                <a16:creationId xmlns:a16="http://schemas.microsoft.com/office/drawing/2014/main" id="{40031E7A-F49D-4E02-8A99-C7E803A9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26" y="1959849"/>
            <a:ext cx="4544059" cy="4153480"/>
          </a:xfrm>
          <a:prstGeom prst="rect">
            <a:avLst/>
          </a:prstGeom>
        </p:spPr>
      </p:pic>
    </p:spTree>
    <p:extLst>
      <p:ext uri="{BB962C8B-B14F-4D97-AF65-F5344CB8AC3E}">
        <p14:creationId xmlns:p14="http://schemas.microsoft.com/office/powerpoint/2010/main" val="23772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4</a:t>
            </a:r>
          </a:p>
        </p:txBody>
      </p:sp>
      <p:pic>
        <p:nvPicPr>
          <p:cNvPr id="6" name="Picture 5">
            <a:extLst>
              <a:ext uri="{FF2B5EF4-FFF2-40B4-BE49-F238E27FC236}">
                <a16:creationId xmlns:a16="http://schemas.microsoft.com/office/drawing/2014/main" id="{A112C8CD-EFDE-4673-BF35-9B86BF50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2" y="1951460"/>
            <a:ext cx="4926416" cy="4040233"/>
          </a:xfrm>
          <a:prstGeom prst="rect">
            <a:avLst/>
          </a:prstGeom>
        </p:spPr>
      </p:pic>
    </p:spTree>
    <p:extLst>
      <p:ext uri="{BB962C8B-B14F-4D97-AF65-F5344CB8AC3E}">
        <p14:creationId xmlns:p14="http://schemas.microsoft.com/office/powerpoint/2010/main" val="231371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3</a:t>
            </a:r>
          </a:p>
        </p:txBody>
      </p:sp>
      <p:pic>
        <p:nvPicPr>
          <p:cNvPr id="5" name="Picture 4">
            <a:extLst>
              <a:ext uri="{FF2B5EF4-FFF2-40B4-BE49-F238E27FC236}">
                <a16:creationId xmlns:a16="http://schemas.microsoft.com/office/drawing/2014/main" id="{01F47270-9B5A-4EAB-A4BE-AB41E1A1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0887">
            <a:off x="5588470" y="1847064"/>
            <a:ext cx="4337954" cy="4499474"/>
          </a:xfrm>
          <a:prstGeom prst="rect">
            <a:avLst/>
          </a:prstGeom>
        </p:spPr>
      </p:pic>
    </p:spTree>
    <p:extLst>
      <p:ext uri="{BB962C8B-B14F-4D97-AF65-F5344CB8AC3E}">
        <p14:creationId xmlns:p14="http://schemas.microsoft.com/office/powerpoint/2010/main" val="154788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List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2016533"/>
          </a:xfrm>
        </p:spPr>
        <p:txBody>
          <a:bodyPr>
            <a:normAutofit/>
          </a:bodyPr>
          <a:lstStyle/>
          <a:p>
            <a:pPr marL="0" indent="0">
              <a:lnSpc>
                <a:spcPct val="80000"/>
              </a:lnSpc>
              <a:buNone/>
            </a:pPr>
            <a:r>
              <a:rPr lang="en-US" altLang="en-US" sz="2300" b="1" dirty="0">
                <a:solidFill>
                  <a:schemeClr val="accent2"/>
                </a:solidFill>
                <a:latin typeface="Lucida Sans Typewriter" panose="020B0509030504030204" pitchFamily="49" charset="0"/>
                <a:ea typeface="ＭＳ Ｐゴシック" panose="020B0600070205080204" pitchFamily="34" charset="-128"/>
              </a:rPr>
              <a:t>append</a:t>
            </a:r>
            <a:r>
              <a:rPr lang="en-US" altLang="en-US" sz="2300" dirty="0">
                <a:solidFill>
                  <a:schemeClr val="accent2"/>
                </a:solidFill>
                <a:latin typeface="Lucida Sans Typewriter" panose="020B0509030504030204" pitchFamily="49" charset="0"/>
                <a:ea typeface="ＭＳ Ｐゴシック" panose="020B0600070205080204" pitchFamily="34" charset="-128"/>
              </a:rPr>
              <a:t>, extend, index, insert, reverse, sort</a:t>
            </a:r>
          </a:p>
        </p:txBody>
      </p:sp>
      <p:cxnSp>
        <p:nvCxnSpPr>
          <p:cNvPr id="4" name="Straight Arrow Connector 3">
            <a:extLst>
              <a:ext uri="{FF2B5EF4-FFF2-40B4-BE49-F238E27FC236}">
                <a16:creationId xmlns:a16="http://schemas.microsoft.com/office/drawing/2014/main" id="{2B61E492-695D-4523-837F-FB88D4EBB589}"/>
              </a:ext>
            </a:extLst>
          </p:cNvPr>
          <p:cNvCxnSpPr>
            <a:cxnSpLocks/>
            <a:stCxn id="5" idx="1"/>
          </p:cNvCxnSpPr>
          <p:nvPr/>
        </p:nvCxnSpPr>
        <p:spPr>
          <a:xfrm flipH="1" flipV="1">
            <a:off x="1433818" y="2470986"/>
            <a:ext cx="2258198" cy="81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B3428B-4E5F-4509-9501-D678C248933B}"/>
              </a:ext>
            </a:extLst>
          </p:cNvPr>
          <p:cNvSpPr txBox="1"/>
          <p:nvPr/>
        </p:nvSpPr>
        <p:spPr>
          <a:xfrm>
            <a:off x="3692016" y="3052005"/>
            <a:ext cx="1659300" cy="461665"/>
          </a:xfrm>
          <a:prstGeom prst="rect">
            <a:avLst/>
          </a:prstGeom>
          <a:noFill/>
        </p:spPr>
        <p:txBody>
          <a:bodyPr wrap="none" rtlCol="0">
            <a:spAutoFit/>
          </a:bodyPr>
          <a:lstStyle/>
          <a:p>
            <a:r>
              <a:rPr lang="en-US" sz="2400" dirty="0"/>
              <a:t>Used often!</a:t>
            </a:r>
          </a:p>
        </p:txBody>
      </p:sp>
      <p:cxnSp>
        <p:nvCxnSpPr>
          <p:cNvPr id="7" name="Straight Arrow Connector 6">
            <a:extLst>
              <a:ext uri="{FF2B5EF4-FFF2-40B4-BE49-F238E27FC236}">
                <a16:creationId xmlns:a16="http://schemas.microsoft.com/office/drawing/2014/main" id="{FCAB13AD-7D45-470F-A7B2-E5FEFCD88EDB}"/>
              </a:ext>
            </a:extLst>
          </p:cNvPr>
          <p:cNvCxnSpPr>
            <a:cxnSpLocks/>
            <a:stCxn id="8" idx="1"/>
          </p:cNvCxnSpPr>
          <p:nvPr/>
        </p:nvCxnSpPr>
        <p:spPr>
          <a:xfrm flipH="1" flipV="1">
            <a:off x="7155809" y="2414847"/>
            <a:ext cx="2287558" cy="81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B4BF21-0F55-4BAF-A902-E93DF18D7F3A}"/>
              </a:ext>
            </a:extLst>
          </p:cNvPr>
          <p:cNvSpPr txBox="1"/>
          <p:nvPr/>
        </p:nvSpPr>
        <p:spPr>
          <a:xfrm>
            <a:off x="9443367" y="3001570"/>
            <a:ext cx="1914178" cy="461665"/>
          </a:xfrm>
          <a:prstGeom prst="rect">
            <a:avLst/>
          </a:prstGeom>
          <a:noFill/>
        </p:spPr>
        <p:txBody>
          <a:bodyPr wrap="none" rtlCol="0">
            <a:spAutoFit/>
          </a:bodyPr>
          <a:lstStyle/>
          <a:p>
            <a:r>
              <a:rPr lang="en-US" sz="2400" dirty="0"/>
              <a:t>Work in-place</a:t>
            </a:r>
          </a:p>
        </p:txBody>
      </p:sp>
      <p:cxnSp>
        <p:nvCxnSpPr>
          <p:cNvPr id="11" name="Straight Arrow Connector 10">
            <a:extLst>
              <a:ext uri="{FF2B5EF4-FFF2-40B4-BE49-F238E27FC236}">
                <a16:creationId xmlns:a16="http://schemas.microsoft.com/office/drawing/2014/main" id="{E6F63275-2A71-4C4A-8CED-071BC753C6FD}"/>
              </a:ext>
            </a:extLst>
          </p:cNvPr>
          <p:cNvCxnSpPr>
            <a:cxnSpLocks/>
          </p:cNvCxnSpPr>
          <p:nvPr/>
        </p:nvCxnSpPr>
        <p:spPr>
          <a:xfrm flipH="1" flipV="1">
            <a:off x="8551718" y="2414847"/>
            <a:ext cx="986565" cy="5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EECA9E-B2DC-48EB-8088-963337C78B93}"/>
              </a:ext>
            </a:extLst>
          </p:cNvPr>
          <p:cNvCxnSpPr>
            <a:cxnSpLocks/>
          </p:cNvCxnSpPr>
          <p:nvPr/>
        </p:nvCxnSpPr>
        <p:spPr>
          <a:xfrm flipH="1" flipV="1">
            <a:off x="2109591" y="2414847"/>
            <a:ext cx="7194544" cy="8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8CC27A-C66C-4301-B1BB-C36BE3F468AC}"/>
              </a:ext>
            </a:extLst>
          </p:cNvPr>
          <p:cNvCxnSpPr>
            <a:cxnSpLocks/>
          </p:cNvCxnSpPr>
          <p:nvPr/>
        </p:nvCxnSpPr>
        <p:spPr>
          <a:xfrm flipH="1" flipV="1">
            <a:off x="3419305" y="2394785"/>
            <a:ext cx="5837372" cy="75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933556-D049-43F0-8E68-94FEA6E14123}"/>
              </a:ext>
            </a:extLst>
          </p:cNvPr>
          <p:cNvCxnSpPr>
            <a:cxnSpLocks/>
          </p:cNvCxnSpPr>
          <p:nvPr/>
        </p:nvCxnSpPr>
        <p:spPr>
          <a:xfrm flipH="1" flipV="1">
            <a:off x="6027089" y="2403042"/>
            <a:ext cx="2988056" cy="64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79BBF7-E3F3-4D8C-A899-ED8326A46992}"/>
              </a:ext>
            </a:extLst>
          </p:cNvPr>
          <p:cNvSpPr txBox="1"/>
          <p:nvPr/>
        </p:nvSpPr>
        <p:spPr>
          <a:xfrm>
            <a:off x="981512" y="3993160"/>
            <a:ext cx="10242959" cy="2118529"/>
          </a:xfrm>
          <a:prstGeom prst="rect">
            <a:avLst/>
          </a:prstGeom>
          <a:noFill/>
        </p:spPr>
        <p:txBody>
          <a:bodyPr wrap="square" rtlCol="0">
            <a:spAutoFit/>
          </a:bodyPr>
          <a:lstStyle/>
          <a:p>
            <a:pPr>
              <a:spcBef>
                <a:spcPts val="1000"/>
              </a:spcBef>
            </a:pPr>
            <a:r>
              <a:rPr lang="en-US" sz="2300" dirty="0">
                <a:ea typeface="ＭＳ Ｐゴシック" panose="020B0600070205080204" pitchFamily="34" charset="-128"/>
                <a:cs typeface="Courier New" panose="02070309020205020404" pitchFamily="49" charset="0"/>
              </a:rPr>
              <a:t>How do we know which operations work in-place and which operations return a new string/list?</a:t>
            </a:r>
          </a:p>
          <a:p>
            <a:pPr>
              <a:spcBef>
                <a:spcPts val="1000"/>
              </a:spcBef>
            </a:pPr>
            <a:endParaRPr lang="en-US" sz="2300" dirty="0">
              <a:ea typeface="ＭＳ Ｐゴシック" panose="020B0600070205080204" pitchFamily="34" charset="-128"/>
              <a:cs typeface="Courier New" panose="02070309020205020404" pitchFamily="49" charset="0"/>
            </a:endParaRPr>
          </a:p>
          <a:p>
            <a:pPr>
              <a:spcBef>
                <a:spcPts val="1000"/>
              </a:spcBef>
            </a:pPr>
            <a:r>
              <a:rPr lang="en-US" sz="2300" dirty="0">
                <a:ea typeface="ＭＳ Ｐゴシック" panose="020B0600070205080204" pitchFamily="34" charset="-128"/>
                <a:cs typeface="Courier New" panose="02070309020205020404" pitchFamily="49" charset="0"/>
              </a:rPr>
              <a:t>In general, mutable objects can be modified in place, so Python does so. But it doesn’t have to, so just try it and see.</a:t>
            </a:r>
          </a:p>
        </p:txBody>
      </p:sp>
    </p:spTree>
    <p:extLst>
      <p:ext uri="{BB962C8B-B14F-4D97-AF65-F5344CB8AC3E}">
        <p14:creationId xmlns:p14="http://schemas.microsoft.com/office/powerpoint/2010/main" val="25145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2981267"/>
          </a:xfrm>
        </p:spPr>
        <p:txBody>
          <a:bodyPr>
            <a:normAutofit fontScale="25000" lnSpcReduction="20000"/>
          </a:bodyPr>
          <a:lstStyle/>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Any real world program deals with readings things from files, and writing things to files and/or the screen. These are passed around as ‘strings’ (though we can convert strings to numbers if we want).</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Nothing surprising here:</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print(‘Hello World’)</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But strings are Unicode-aware:</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print(‘</a:t>
            </a:r>
            <a:r>
              <a:rPr lang="hi-IN" altLang="en-US" sz="4800" dirty="0">
                <a:solidFill>
                  <a:schemeClr val="accent2"/>
                </a:solidFill>
                <a:latin typeface="Lucida Sans Typewriter" panose="020B0509030504030204" pitchFamily="49" charset="0"/>
                <a:ea typeface="ＭＳ Ｐゴシック" panose="020B0600070205080204" pitchFamily="34" charset="-128"/>
              </a:rPr>
              <a:t>नमस्ते</a:t>
            </a:r>
            <a:r>
              <a:rPr lang="en-US" altLang="en-US" sz="4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Try this in the terminal and the Notebook. Is there a difference?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6325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Making a copy of a List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77500" lnSpcReduction="20000"/>
          </a:bodyPr>
          <a:lstStyle/>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 [1, 2, 3]</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list1.copy()</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p:txBody>
      </p:sp>
      <p:cxnSp>
        <p:nvCxnSpPr>
          <p:cNvPr id="4" name="Straight Arrow Connector 3">
            <a:extLst>
              <a:ext uri="{FF2B5EF4-FFF2-40B4-BE49-F238E27FC236}">
                <a16:creationId xmlns:a16="http://schemas.microsoft.com/office/drawing/2014/main" id="{D1CAEE84-CDE5-4977-BE0F-D35936A759B7}"/>
              </a:ext>
            </a:extLst>
          </p:cNvPr>
          <p:cNvCxnSpPr>
            <a:cxnSpLocks/>
          </p:cNvCxnSpPr>
          <p:nvPr/>
        </p:nvCxnSpPr>
        <p:spPr>
          <a:xfrm flipH="1">
            <a:off x="4077049" y="4608298"/>
            <a:ext cx="2691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9D07424-A51B-4098-864B-7BAB950BA5DA}"/>
              </a:ext>
            </a:extLst>
          </p:cNvPr>
          <p:cNvSpPr txBox="1"/>
          <p:nvPr/>
        </p:nvSpPr>
        <p:spPr>
          <a:xfrm>
            <a:off x="6836911" y="4377465"/>
            <a:ext cx="4671663" cy="461665"/>
          </a:xfrm>
          <a:prstGeom prst="rect">
            <a:avLst/>
          </a:prstGeom>
          <a:noFill/>
        </p:spPr>
        <p:txBody>
          <a:bodyPr wrap="none" rtlCol="0">
            <a:spAutoFit/>
          </a:bodyPr>
          <a:lstStyle/>
          <a:p>
            <a:r>
              <a:rPr lang="en-US" sz="2400" dirty="0"/>
              <a:t>You’ll see this a lot in real programs.</a:t>
            </a:r>
          </a:p>
        </p:txBody>
      </p:sp>
    </p:spTree>
    <p:extLst>
      <p:ext uri="{BB962C8B-B14F-4D97-AF65-F5344CB8AC3E}">
        <p14:creationId xmlns:p14="http://schemas.microsoft.com/office/powerpoint/2010/main" val="426834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Interlude: Plotting in Notebooks</a:t>
            </a:r>
            <a:endParaRPr lang="en-US" dirty="0">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9C340890-9CFC-466D-98C7-DC913EA2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696" y="2736434"/>
            <a:ext cx="4620270" cy="3029373"/>
          </a:xfrm>
          <a:prstGeom prst="rect">
            <a:avLst/>
          </a:prstGeom>
        </p:spPr>
      </p:pic>
      <p:sp>
        <p:nvSpPr>
          <p:cNvPr id="12" name="Content Placeholder 2">
            <a:extLst>
              <a:ext uri="{FF2B5EF4-FFF2-40B4-BE49-F238E27FC236}">
                <a16:creationId xmlns:a16="http://schemas.microsoft.com/office/drawing/2014/main" id="{7110C751-335D-4441-97EB-A0EDCB87C406}"/>
              </a:ext>
            </a:extLst>
          </p:cNvPr>
          <p:cNvSpPr>
            <a:spLocks noGrp="1"/>
          </p:cNvSpPr>
          <p:nvPr>
            <p:ph idx="1"/>
          </p:nvPr>
        </p:nvSpPr>
        <p:spPr>
          <a:xfrm>
            <a:off x="838199" y="2043739"/>
            <a:ext cx="10738607" cy="1068577"/>
          </a:xfrm>
        </p:spPr>
        <p:txBody>
          <a:bodyPr>
            <a:normAutofit/>
          </a:bodyPr>
          <a:lstStyle/>
          <a:p>
            <a:pPr marL="0" indent="0">
              <a:buFont typeface="Symbol" panose="05050102010706020507" pitchFamily="18" charset="2"/>
              <a:buNone/>
            </a:pPr>
            <a:r>
              <a:rPr lang="en-US" altLang="en-US" sz="2400" dirty="0"/>
              <a:t>Now that we know how to create lists of numbers, let’s see how we can plot them in a </a:t>
            </a:r>
            <a:r>
              <a:rPr lang="en-US" altLang="en-US" sz="2400" dirty="0" err="1"/>
              <a:t>Jupyter</a:t>
            </a:r>
            <a:r>
              <a:rPr lang="en-US" altLang="en-US" sz="2400" dirty="0"/>
              <a:t> Notebook.</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99934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t>Use ‘(‘ and ‘)’ instead of ‘[‘ and ‘]’</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t = (1, 2, 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t>Immutable version of List.</a:t>
            </a:r>
          </a:p>
          <a:p>
            <a:pPr lvl="1"/>
            <a:r>
              <a:rPr lang="en-US" altLang="en-US" dirty="0"/>
              <a:t>Indexing/Slicing works the same</a:t>
            </a:r>
          </a:p>
          <a:p>
            <a:pPr lvl="1"/>
            <a:r>
              <a:rPr lang="en-US" altLang="en-US" dirty="0"/>
              <a:t>Cannot insert/delete/append once created</a:t>
            </a:r>
          </a:p>
          <a:p>
            <a:pPr lvl="1"/>
            <a:r>
              <a:rPr lang="en-US" altLang="en-US" dirty="0"/>
              <a:t>Fast! (items stored at consecutive memory locations)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3906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1870903"/>
            <a:ext cx="10738607" cy="649127"/>
          </a:xfrm>
        </p:spPr>
        <p:txBody>
          <a:bodyPr>
            <a:normAutofit fontScale="70000" lnSpcReduction="20000"/>
          </a:bodyPr>
          <a:lstStyle/>
          <a:p>
            <a:pPr marL="0" indent="0">
              <a:buFont typeface="Symbol" panose="05050102010706020507" pitchFamily="18" charset="2"/>
              <a:buNone/>
            </a:pPr>
            <a:r>
              <a:rPr lang="en-US" altLang="en-US" dirty="0"/>
              <a:t>Why do we need tuples at all?</a:t>
            </a:r>
          </a:p>
          <a:p>
            <a:pPr marL="0" indent="0">
              <a:buFont typeface="Symbol" panose="05050102010706020507" pitchFamily="18" charset="2"/>
              <a:buNone/>
            </a:pPr>
            <a:r>
              <a:rPr lang="en-US" altLang="en-US" dirty="0"/>
              <a:t>Useful when a sequence of items should not be altered.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pic>
        <p:nvPicPr>
          <p:cNvPr id="5" name="Picture 4">
            <a:extLst>
              <a:ext uri="{FF2B5EF4-FFF2-40B4-BE49-F238E27FC236}">
                <a16:creationId xmlns:a16="http://schemas.microsoft.com/office/drawing/2014/main" id="{E726CA40-A946-4DB2-B6D6-878960778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55" y="2611905"/>
            <a:ext cx="8914947" cy="3106459"/>
          </a:xfrm>
          <a:prstGeom prst="rect">
            <a:avLst/>
          </a:prstGeom>
        </p:spPr>
      </p:pic>
      <p:sp>
        <p:nvSpPr>
          <p:cNvPr id="6" name="TextBox 5">
            <a:extLst>
              <a:ext uri="{FF2B5EF4-FFF2-40B4-BE49-F238E27FC236}">
                <a16:creationId xmlns:a16="http://schemas.microsoft.com/office/drawing/2014/main" id="{732E958F-B562-4A38-88FA-520FE8BE2534}"/>
              </a:ext>
            </a:extLst>
          </p:cNvPr>
          <p:cNvSpPr txBox="1"/>
          <p:nvPr/>
        </p:nvSpPr>
        <p:spPr>
          <a:xfrm>
            <a:off x="167781" y="3179427"/>
            <a:ext cx="1015067" cy="923330"/>
          </a:xfrm>
          <a:prstGeom prst="rect">
            <a:avLst/>
          </a:prstGeom>
          <a:noFill/>
        </p:spPr>
        <p:txBody>
          <a:bodyPr wrap="square" rtlCol="0">
            <a:spAutoFit/>
          </a:bodyPr>
          <a:lstStyle/>
          <a:p>
            <a:r>
              <a:rPr lang="en-US" dirty="0"/>
              <a:t>Each row is a </a:t>
            </a:r>
            <a:r>
              <a:rPr lang="en-US" b="1" dirty="0"/>
              <a:t>tuple</a:t>
            </a:r>
          </a:p>
        </p:txBody>
      </p:sp>
      <p:sp>
        <p:nvSpPr>
          <p:cNvPr id="8" name="Oval 7">
            <a:extLst>
              <a:ext uri="{FF2B5EF4-FFF2-40B4-BE49-F238E27FC236}">
                <a16:creationId xmlns:a16="http://schemas.microsoft.com/office/drawing/2014/main" id="{C5541F4B-2083-4FFC-8FC0-8DEACF3FB347}"/>
              </a:ext>
            </a:extLst>
          </p:cNvPr>
          <p:cNvSpPr/>
          <p:nvPr/>
        </p:nvSpPr>
        <p:spPr>
          <a:xfrm>
            <a:off x="1283516" y="3489820"/>
            <a:ext cx="8632271" cy="3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AC3EA76-00F1-4C3F-9E10-A27CFF6D3BB7}"/>
              </a:ext>
            </a:extLst>
          </p:cNvPr>
          <p:cNvCxnSpPr/>
          <p:nvPr/>
        </p:nvCxnSpPr>
        <p:spPr>
          <a:xfrm>
            <a:off x="1182848" y="4177717"/>
            <a:ext cx="0" cy="140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9F7E65-EF54-4CED-BA48-756BBBED5AE0}"/>
              </a:ext>
            </a:extLst>
          </p:cNvPr>
          <p:cNvSpPr txBox="1"/>
          <p:nvPr/>
        </p:nvSpPr>
        <p:spPr>
          <a:xfrm>
            <a:off x="244556" y="4416533"/>
            <a:ext cx="1015067" cy="923330"/>
          </a:xfrm>
          <a:prstGeom prst="rect">
            <a:avLst/>
          </a:prstGeom>
          <a:noFill/>
        </p:spPr>
        <p:txBody>
          <a:bodyPr wrap="square" rtlCol="0">
            <a:spAutoFit/>
          </a:bodyPr>
          <a:lstStyle/>
          <a:p>
            <a:r>
              <a:rPr lang="en-US" dirty="0"/>
              <a:t>We have a </a:t>
            </a:r>
            <a:r>
              <a:rPr lang="en-US" b="1" dirty="0"/>
              <a:t>list</a:t>
            </a:r>
            <a:r>
              <a:rPr lang="en-US" dirty="0"/>
              <a:t> of</a:t>
            </a:r>
          </a:p>
          <a:p>
            <a:r>
              <a:rPr lang="en-US" dirty="0"/>
              <a:t>rows</a:t>
            </a:r>
          </a:p>
        </p:txBody>
      </p:sp>
    </p:spTree>
    <p:extLst>
      <p:ext uri="{BB962C8B-B14F-4D97-AF65-F5344CB8AC3E}">
        <p14:creationId xmlns:p14="http://schemas.microsoft.com/office/powerpoint/2010/main" val="303840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85000" lnSpcReduction="10000"/>
          </a:bodyPr>
          <a:lstStyle/>
          <a:p>
            <a:pPr marL="0" indent="0">
              <a:buFont typeface="Symbol" panose="05050102010706020507" pitchFamily="18" charset="2"/>
              <a:buNone/>
            </a:pPr>
            <a:r>
              <a:rPr lang="en-US" altLang="en-US" sz="2700" dirty="0"/>
              <a:t>The ‘(‘ and ‘)’ can be omitted during assignment. Python ‘packs’ the individual items into a tuple.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t = 1, 2, 3</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type(t)</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&lt;class ‘tuple’&gt;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Similarly, tuple unpacking is a common way of assigning multiple variables in one line:</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a, b, c = 97, 98, 99</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b</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98</a:t>
            </a:r>
          </a:p>
        </p:txBody>
      </p:sp>
    </p:spTree>
    <p:extLst>
      <p:ext uri="{BB962C8B-B14F-4D97-AF65-F5344CB8AC3E}">
        <p14:creationId xmlns:p14="http://schemas.microsoft.com/office/powerpoint/2010/main" val="121133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lnSpc>
                <a:spcPct val="80000"/>
              </a:lnSpc>
              <a:buNone/>
            </a:pPr>
            <a:r>
              <a:rPr lang="en-US" altLang="en-US" sz="2300" dirty="0"/>
              <a:t>This allows us to write the world’s shortest code to swap two variables: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 = 1</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b = 10</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 b = b, a</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10</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b</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1</a:t>
            </a:r>
          </a:p>
        </p:txBody>
      </p:sp>
    </p:spTree>
    <p:extLst>
      <p:ext uri="{BB962C8B-B14F-4D97-AF65-F5344CB8AC3E}">
        <p14:creationId xmlns:p14="http://schemas.microsoft.com/office/powerpoint/2010/main" val="143082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err="1"/>
              <a:t>Iterables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lnSpc>
                <a:spcPct val="100000"/>
              </a:lnSpc>
              <a:buNone/>
            </a:pPr>
            <a:r>
              <a:rPr lang="en-US" altLang="en-US" sz="3300" dirty="0"/>
              <a:t>Some built-in functions (</a:t>
            </a:r>
            <a:r>
              <a:rPr lang="en-US" altLang="en-US" sz="3300" dirty="0" err="1"/>
              <a:t>len</a:t>
            </a:r>
            <a:r>
              <a:rPr lang="en-US" altLang="en-US" sz="3300" dirty="0"/>
              <a:t>, sum, max, min, any, all, sorted) seem to work on strings/lists/tuples: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max(‘Hello’)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3700" dirty="0"/>
              <a:t>Is there something common across a string/list/tuple?</a:t>
            </a:r>
          </a:p>
          <a:p>
            <a:pPr marL="0" indent="0">
              <a:lnSpc>
                <a:spcPct val="100000"/>
              </a:lnSpc>
              <a:buNone/>
            </a:pPr>
            <a:r>
              <a:rPr lang="en-US" altLang="en-US" sz="3700" dirty="0"/>
              <a:t>All of them are </a:t>
            </a:r>
            <a:r>
              <a:rPr lang="en-US" altLang="en-US" sz="3700" i="1" dirty="0"/>
              <a:t>collections</a:t>
            </a:r>
            <a:r>
              <a:rPr lang="en-US" altLang="en-US" sz="3700" dirty="0"/>
              <a:t> of stuff – and can give us things ‘one at a time’, i.e. they are </a:t>
            </a:r>
            <a:r>
              <a:rPr lang="en-US" altLang="en-US" sz="3700" i="1" dirty="0" err="1"/>
              <a:t>iterable</a:t>
            </a:r>
            <a:endParaRPr lang="en-US" altLang="en-US" sz="3700" i="1" dirty="0"/>
          </a:p>
        </p:txBody>
      </p:sp>
    </p:spTree>
    <p:extLst>
      <p:ext uri="{BB962C8B-B14F-4D97-AF65-F5344CB8AC3E}">
        <p14:creationId xmlns:p14="http://schemas.microsoft.com/office/powerpoint/2010/main" val="182746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300" dirty="0"/>
              <a:t>Objects that are </a:t>
            </a:r>
            <a:r>
              <a:rPr lang="en-US" altLang="en-US" sz="2300" i="1" dirty="0" err="1"/>
              <a:t>iterable</a:t>
            </a:r>
            <a:r>
              <a:rPr lang="en-US" altLang="en-US" sz="2300" dirty="0"/>
              <a:t> can be looped over, giving us one item at a time, using a </a:t>
            </a:r>
            <a:r>
              <a:rPr lang="en-US" altLang="en-US" sz="2300" b="1" dirty="0"/>
              <a:t>for</a:t>
            </a:r>
            <a:r>
              <a:rPr lang="en-US" altLang="en-US" sz="2300" dirty="0"/>
              <a:t> loop:</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p:txBody>
      </p:sp>
      <p:sp>
        <p:nvSpPr>
          <p:cNvPr id="6" name="Arrow: Curved Down 5">
            <a:extLst>
              <a:ext uri="{FF2B5EF4-FFF2-40B4-BE49-F238E27FC236}">
                <a16:creationId xmlns:a16="http://schemas.microsoft.com/office/drawing/2014/main" id="{30A6B050-8311-4B89-B4CC-A7C52F891689}"/>
              </a:ext>
            </a:extLst>
          </p:cNvPr>
          <p:cNvSpPr/>
          <p:nvPr/>
        </p:nvSpPr>
        <p:spPr>
          <a:xfrm rot="10800000" flipV="1">
            <a:off x="1877294" y="3904104"/>
            <a:ext cx="1887523" cy="360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a:extLst>
              <a:ext uri="{FF2B5EF4-FFF2-40B4-BE49-F238E27FC236}">
                <a16:creationId xmlns:a16="http://schemas.microsoft.com/office/drawing/2014/main" id="{1662F4A8-2277-4F5D-9484-318B8990DE0B}"/>
              </a:ext>
            </a:extLst>
          </p:cNvPr>
          <p:cNvSpPr/>
          <p:nvPr/>
        </p:nvSpPr>
        <p:spPr>
          <a:xfrm rot="10800000" flipV="1">
            <a:off x="1629951" y="3709716"/>
            <a:ext cx="2382211" cy="5553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1970BAC-BA96-49CA-AE72-0E525DB5DDBA}"/>
              </a:ext>
            </a:extLst>
          </p:cNvPr>
          <p:cNvSpPr txBox="1"/>
          <p:nvPr/>
        </p:nvSpPr>
        <p:spPr>
          <a:xfrm>
            <a:off x="3587442" y="3450908"/>
            <a:ext cx="6607193" cy="369332"/>
          </a:xfrm>
          <a:prstGeom prst="rect">
            <a:avLst/>
          </a:prstGeom>
          <a:noFill/>
        </p:spPr>
        <p:txBody>
          <a:bodyPr wrap="none" rtlCol="0">
            <a:spAutoFit/>
          </a:bodyPr>
          <a:lstStyle/>
          <a:p>
            <a:r>
              <a:rPr lang="en-US" dirty="0"/>
              <a:t>In each </a:t>
            </a:r>
            <a:r>
              <a:rPr lang="en-US" i="1" dirty="0"/>
              <a:t>iteration</a:t>
            </a:r>
            <a:r>
              <a:rPr lang="en-US" dirty="0"/>
              <a:t> of the loop, a new item from </a:t>
            </a:r>
            <a:r>
              <a:rPr lang="en-US" i="1" dirty="0"/>
              <a:t>&lt;</a:t>
            </a:r>
            <a:r>
              <a:rPr lang="en-US" i="1" dirty="0" err="1"/>
              <a:t>iterable</a:t>
            </a:r>
            <a:r>
              <a:rPr lang="en-US" i="1" dirty="0"/>
              <a:t>&gt; </a:t>
            </a:r>
            <a:r>
              <a:rPr lang="en-US" dirty="0"/>
              <a:t>is put into </a:t>
            </a:r>
            <a:r>
              <a:rPr lang="en-US" i="1" dirty="0"/>
              <a:t>x</a:t>
            </a:r>
          </a:p>
        </p:txBody>
      </p:sp>
      <p:sp>
        <p:nvSpPr>
          <p:cNvPr id="9" name="Right Brace 8">
            <a:extLst>
              <a:ext uri="{FF2B5EF4-FFF2-40B4-BE49-F238E27FC236}">
                <a16:creationId xmlns:a16="http://schemas.microsoft.com/office/drawing/2014/main" id="{FA417BE7-21EC-4F15-ACC7-45E497A76CF6}"/>
              </a:ext>
            </a:extLst>
          </p:cNvPr>
          <p:cNvSpPr/>
          <p:nvPr/>
        </p:nvSpPr>
        <p:spPr>
          <a:xfrm rot="5400000">
            <a:off x="1143414" y="5125205"/>
            <a:ext cx="361509" cy="97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059A617C-DDFD-4F17-99FF-83EBB9D275F1}"/>
              </a:ext>
            </a:extLst>
          </p:cNvPr>
          <p:cNvSpPr txBox="1"/>
          <p:nvPr/>
        </p:nvSpPr>
        <p:spPr>
          <a:xfrm>
            <a:off x="838198" y="5794951"/>
            <a:ext cx="8725274" cy="446276"/>
          </a:xfrm>
          <a:prstGeom prst="rect">
            <a:avLst/>
          </a:prstGeom>
          <a:noFill/>
        </p:spPr>
        <p:txBody>
          <a:bodyPr wrap="none" rtlCol="0">
            <a:spAutoFit/>
          </a:bodyPr>
          <a:lstStyle/>
          <a:p>
            <a:r>
              <a:rPr lang="en-US" sz="2300" dirty="0"/>
              <a:t>Move code over (</a:t>
            </a:r>
            <a:r>
              <a:rPr lang="en-US" sz="2300" i="1" dirty="0"/>
              <a:t>indent</a:t>
            </a:r>
            <a:r>
              <a:rPr lang="en-US" sz="2300" dirty="0"/>
              <a:t>) to specify what you want done inside the loop</a:t>
            </a:r>
            <a:endParaRPr lang="en-US" sz="2300" i="1" dirty="0"/>
          </a:p>
        </p:txBody>
      </p:sp>
      <p:sp>
        <p:nvSpPr>
          <p:cNvPr id="11" name="Right Brace 10">
            <a:extLst>
              <a:ext uri="{FF2B5EF4-FFF2-40B4-BE49-F238E27FC236}">
                <a16:creationId xmlns:a16="http://schemas.microsoft.com/office/drawing/2014/main" id="{D084395D-2A00-48A9-8F71-30EA2E9AE32E}"/>
              </a:ext>
            </a:extLst>
          </p:cNvPr>
          <p:cNvSpPr/>
          <p:nvPr/>
        </p:nvSpPr>
        <p:spPr>
          <a:xfrm>
            <a:off x="4730620" y="4683967"/>
            <a:ext cx="107002" cy="87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27FF89D-3181-4E61-968F-45883EA9E0F3}"/>
              </a:ext>
            </a:extLst>
          </p:cNvPr>
          <p:cNvSpPr txBox="1"/>
          <p:nvPr/>
        </p:nvSpPr>
        <p:spPr>
          <a:xfrm>
            <a:off x="4837622" y="4938160"/>
            <a:ext cx="4082400" cy="369332"/>
          </a:xfrm>
          <a:prstGeom prst="rect">
            <a:avLst/>
          </a:prstGeom>
          <a:noFill/>
        </p:spPr>
        <p:txBody>
          <a:bodyPr wrap="none" rtlCol="0">
            <a:spAutoFit/>
          </a:bodyPr>
          <a:lstStyle/>
          <a:p>
            <a:r>
              <a:rPr lang="en-US" dirty="0"/>
              <a:t>Body of the loop (</a:t>
            </a:r>
            <a:r>
              <a:rPr lang="en-US" i="1" dirty="0"/>
              <a:t>x</a:t>
            </a:r>
            <a:r>
              <a:rPr lang="en-US" dirty="0"/>
              <a:t> keeps changing value)</a:t>
            </a:r>
            <a:endParaRPr lang="en-US" i="1" dirty="0"/>
          </a:p>
        </p:txBody>
      </p:sp>
      <p:cxnSp>
        <p:nvCxnSpPr>
          <p:cNvPr id="16" name="Straight Arrow Connector 15">
            <a:extLst>
              <a:ext uri="{FF2B5EF4-FFF2-40B4-BE49-F238E27FC236}">
                <a16:creationId xmlns:a16="http://schemas.microsoft.com/office/drawing/2014/main" id="{47CF8D9A-6704-4914-8117-8492F34B257D}"/>
              </a:ext>
            </a:extLst>
          </p:cNvPr>
          <p:cNvCxnSpPr/>
          <p:nvPr/>
        </p:nvCxnSpPr>
        <p:spPr>
          <a:xfrm flipH="1">
            <a:off x="4599992" y="4096139"/>
            <a:ext cx="438539"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5A0AD2-C6B9-4CB6-B220-CD6D4ABC4076}"/>
              </a:ext>
            </a:extLst>
          </p:cNvPr>
          <p:cNvSpPr txBox="1"/>
          <p:nvPr/>
        </p:nvSpPr>
        <p:spPr>
          <a:xfrm>
            <a:off x="5038531" y="3868712"/>
            <a:ext cx="726481" cy="369332"/>
          </a:xfrm>
          <a:prstGeom prst="rect">
            <a:avLst/>
          </a:prstGeom>
          <a:noFill/>
        </p:spPr>
        <p:txBody>
          <a:bodyPr wrap="none" rtlCol="0">
            <a:spAutoFit/>
          </a:bodyPr>
          <a:lstStyle/>
          <a:p>
            <a:r>
              <a:rPr lang="en-US" dirty="0"/>
              <a:t>Colon</a:t>
            </a:r>
            <a:endParaRPr lang="en-US" i="1" dirty="0"/>
          </a:p>
        </p:txBody>
      </p:sp>
    </p:spTree>
    <p:extLst>
      <p:ext uri="{BB962C8B-B14F-4D97-AF65-F5344CB8AC3E}">
        <p14:creationId xmlns:p14="http://schemas.microsoft.com/office/powerpoint/2010/main" val="189631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92500" lnSpcReduction="20000"/>
          </a:bodyPr>
          <a:lstStyle/>
          <a:p>
            <a:pPr marL="0" indent="0">
              <a:buFont typeface="Symbol" panose="05050102010706020507" pitchFamily="18" charset="2"/>
              <a:buNone/>
            </a:pPr>
            <a:r>
              <a:rPr lang="en-US" altLang="en-US" sz="2700" dirty="0"/>
              <a:t>We’ll talk in terms of a list to keep things clear.</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names = [‘Homer’, ‘Marge’, ‘Lisa’, ‘Bart’, ‘Maggie’]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for name in names:</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     print(name)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Homer</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Marge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Lisa</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Bart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Maggie</a:t>
            </a:r>
          </a:p>
        </p:txBody>
      </p:sp>
      <p:cxnSp>
        <p:nvCxnSpPr>
          <p:cNvPr id="7" name="Straight Arrow Connector 6">
            <a:extLst>
              <a:ext uri="{FF2B5EF4-FFF2-40B4-BE49-F238E27FC236}">
                <a16:creationId xmlns:a16="http://schemas.microsoft.com/office/drawing/2014/main" id="{31AF1222-9789-42DE-9931-1A2D4A693077}"/>
              </a:ext>
            </a:extLst>
          </p:cNvPr>
          <p:cNvCxnSpPr/>
          <p:nvPr/>
        </p:nvCxnSpPr>
        <p:spPr>
          <a:xfrm flipH="1" flipV="1">
            <a:off x="2168126" y="3429000"/>
            <a:ext cx="4506686" cy="82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0CC40-02FA-4B3C-B9BB-C83BAA8ACB58}"/>
              </a:ext>
            </a:extLst>
          </p:cNvPr>
          <p:cNvCxnSpPr>
            <a:cxnSpLocks/>
          </p:cNvCxnSpPr>
          <p:nvPr/>
        </p:nvCxnSpPr>
        <p:spPr>
          <a:xfrm flipH="1" flipV="1">
            <a:off x="3198431" y="3391679"/>
            <a:ext cx="3476381" cy="78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F3D4A-1600-4E04-9754-08C03F46451C}"/>
              </a:ext>
            </a:extLst>
          </p:cNvPr>
          <p:cNvSpPr txBox="1"/>
          <p:nvPr/>
        </p:nvSpPr>
        <p:spPr>
          <a:xfrm>
            <a:off x="6674812" y="3987378"/>
            <a:ext cx="2053767" cy="369332"/>
          </a:xfrm>
          <a:prstGeom prst="rect">
            <a:avLst/>
          </a:prstGeom>
          <a:noFill/>
        </p:spPr>
        <p:txBody>
          <a:bodyPr wrap="none" rtlCol="0">
            <a:spAutoFit/>
          </a:bodyPr>
          <a:lstStyle/>
          <a:p>
            <a:r>
              <a:rPr lang="en-US" dirty="0"/>
              <a:t>Mnemonic Naming!</a:t>
            </a:r>
          </a:p>
        </p:txBody>
      </p:sp>
    </p:spTree>
    <p:extLst>
      <p:ext uri="{BB962C8B-B14F-4D97-AF65-F5344CB8AC3E}">
        <p14:creationId xmlns:p14="http://schemas.microsoft.com/office/powerpoint/2010/main" val="246803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500" dirty="0"/>
              <a:t>Use a loop to sum up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l = [6, 4, 1, 2, 3,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total =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for n in l:</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total += n</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print(total)</a:t>
            </a:r>
          </a:p>
        </p:txBody>
      </p:sp>
    </p:spTree>
    <p:extLst>
      <p:ext uri="{BB962C8B-B14F-4D97-AF65-F5344CB8AC3E}">
        <p14:creationId xmlns:p14="http://schemas.microsoft.com/office/powerpoint/2010/main" val="216869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Defining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3845333"/>
          </a:xfrm>
        </p:spPr>
        <p:txBody>
          <a:bodyPr>
            <a:normAutofit fontScale="70000" lnSpcReduction="20000"/>
          </a:bodyPr>
          <a:lstStyle/>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greeting = ‘Hello!’</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700" dirty="0" err="1">
                <a:solidFill>
                  <a:schemeClr val="accent2"/>
                </a:solidFill>
                <a:latin typeface="Lucida Sans Typewriter" panose="020B0509030504030204" pitchFamily="49" charset="0"/>
                <a:ea typeface="ＭＳ Ｐゴシック" panose="020B0600070205080204" pitchFamily="34" charset="-128"/>
              </a:rPr>
              <a:t>long_string</a:t>
            </a:r>
            <a:r>
              <a:rPr lang="en-US" altLang="en-US" sz="1700" dirty="0">
                <a:solidFill>
                  <a:schemeClr val="accent2"/>
                </a:solidFill>
                <a:latin typeface="Lucida Sans Typewriter" panose="020B0509030504030204" pitchFamily="49" charset="0"/>
                <a:ea typeface="ＭＳ Ｐゴシック" panose="020B0600070205080204" pitchFamily="34" charset="-128"/>
              </a:rPr>
              <a:t> = “We hold these truths to be ‘</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 ‘self evident, that all men are created equal..’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Some operators work on strings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 * 4</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‘Hello ‘ +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You might do something like this.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str(99) + ‘ bottles of beer’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Format Strings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are more flexible (more later).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7037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A note on indentation</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buFont typeface="Symbol" panose="05050102010706020507" pitchFamily="18" charset="2"/>
              <a:buNone/>
            </a:pPr>
            <a:r>
              <a:rPr lang="en-US" altLang="en-US" sz="3600" dirty="0"/>
              <a:t>An indented block of code tells Python when the loop ends.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for salary in salaries:</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print(‘Salary =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print(‘Total Salary =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3600" dirty="0"/>
              <a:t>Python doesn’t care if you use spaces or tabs, but by convention, use 4 spaces for an indent (most Python editors will convert tabs to spaces).</a:t>
            </a:r>
          </a:p>
          <a:p>
            <a:pPr marL="0" indent="0">
              <a:buFont typeface="Symbol" panose="05050102010706020507" pitchFamily="18" charset="2"/>
              <a:buNone/>
            </a:pPr>
            <a:endParaRPr lang="en-US" altLang="en-US" sz="3600" dirty="0"/>
          </a:p>
          <a:p>
            <a:pPr marL="0" indent="0">
              <a:buFont typeface="Symbol" panose="05050102010706020507" pitchFamily="18" charset="2"/>
              <a:buNone/>
            </a:pPr>
            <a:r>
              <a:rPr lang="en-US" altLang="en-US" sz="3600" dirty="0"/>
              <a:t>Don’t mix tabs/spaces within a block (illegal), or within your program (sloppy).</a:t>
            </a:r>
          </a:p>
        </p:txBody>
      </p:sp>
    </p:spTree>
    <p:extLst>
      <p:ext uri="{BB962C8B-B14F-4D97-AF65-F5344CB8AC3E}">
        <p14:creationId xmlns:p14="http://schemas.microsoft.com/office/powerpoint/2010/main" val="2456367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10000"/>
          </a:bodyPr>
          <a:lstStyle/>
          <a:p>
            <a:pPr marL="0" indent="0">
              <a:buFont typeface="Symbol" panose="05050102010706020507" pitchFamily="18" charset="2"/>
              <a:buNone/>
            </a:pPr>
            <a:r>
              <a:rPr lang="en-US" altLang="en-US" sz="2200" dirty="0"/>
              <a:t>We often need to refer to a sequence of consecutive numbers. For example:</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t>Sum up the series (1+2+3+..+99)</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latin typeface="Lucida Sans Typewriter" panose="020B05090305040302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range(0, 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list(range(10))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77296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40"/>
            <a:ext cx="10738607" cy="774106"/>
          </a:xfrm>
        </p:spPr>
        <p:txBody>
          <a:bodyPr>
            <a:normAutofit/>
          </a:bodyPr>
          <a:lstStyle/>
          <a:p>
            <a:pPr marL="0" indent="0">
              <a:buFont typeface="Symbol" panose="05050102010706020507" pitchFamily="18" charset="2"/>
              <a:buNone/>
            </a:pPr>
            <a:r>
              <a:rPr lang="en-US" altLang="en-US" sz="2300" dirty="0"/>
              <a:t>Exercises 2.4, 2.5</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120994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if &lt;logical expression 1&gt;: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1&gt;</a:t>
            </a:r>
          </a:p>
          <a:p>
            <a:pPr marL="0" indent="0">
              <a:lnSpc>
                <a:spcPct val="130000"/>
              </a:lnSpc>
              <a:buNone/>
            </a:pP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&lt;logical expression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&lt;statements&gt;</a:t>
            </a:r>
          </a:p>
        </p:txBody>
      </p:sp>
    </p:spTree>
    <p:extLst>
      <p:ext uri="{BB962C8B-B14F-4D97-AF65-F5344CB8AC3E}">
        <p14:creationId xmlns:p14="http://schemas.microsoft.com/office/powerpoint/2010/main" val="3870531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for x in range(10):</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if x &lt;=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less than or equal to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a:t>
            </a: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x &gt;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greater than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‘must be four of five, then’)</a:t>
            </a:r>
          </a:p>
        </p:txBody>
      </p:sp>
    </p:spTree>
    <p:extLst>
      <p:ext uri="{BB962C8B-B14F-4D97-AF65-F5344CB8AC3E}">
        <p14:creationId xmlns:p14="http://schemas.microsoft.com/office/powerpoint/2010/main" val="47046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Exercises 2.6, 2.7</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0262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a:t>
            </a:r>
            <a:r>
              <a:rPr lang="en-US" dirty="0"/>
              <a:t> 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Whereas a for loop is established for a fixed number of iterations, statements within the block of a while loop execute only and as long as some condition holds.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while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&lt;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1</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end=‘.’)</a:t>
            </a:r>
          </a:p>
          <a:p>
            <a:pPr marL="0" indent="0">
              <a:lnSpc>
                <a:spcPct val="110000"/>
              </a:lnSpc>
              <a:buNone/>
            </a:pPr>
            <a:endParaRPr lang="en-US" altLang="en-US" sz="19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print()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1.2.3.4.5.6.7.8.9.10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26313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Use </a:t>
            </a:r>
            <a:r>
              <a:rPr lang="en-US" altLang="en-US" sz="1900" dirty="0">
                <a:solidFill>
                  <a:schemeClr val="accent2"/>
                </a:solidFill>
                <a:latin typeface="Lucida Sans Typewriter" panose="020B0509030504030204" pitchFamily="49" charset="0"/>
                <a:ea typeface="ＭＳ Ｐゴシック" panose="020B0600070205080204" pitchFamily="34" charset="-128"/>
              </a:rPr>
              <a:t>break</a:t>
            </a:r>
            <a:r>
              <a:rPr lang="en-US" altLang="en-US" sz="2300" dirty="0"/>
              <a:t> to immediately end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300" dirty="0"/>
              <a:t>Find the first negative number in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 = [0, 4, 5, -2, 5,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 in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a&lt;0: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break</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print(a)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6002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The </a:t>
            </a:r>
            <a:r>
              <a:rPr lang="en-US" altLang="en-US" sz="1900" dirty="0">
                <a:solidFill>
                  <a:schemeClr val="accent2"/>
                </a:solidFill>
                <a:latin typeface="Lucida Sans Typewriter" panose="020B0509030504030204" pitchFamily="49" charset="0"/>
                <a:ea typeface="ＭＳ Ｐゴシック" panose="020B0600070205080204" pitchFamily="34" charset="-128"/>
              </a:rPr>
              <a:t>continue</a:t>
            </a:r>
            <a:r>
              <a:rPr lang="en-US" altLang="en-US" sz="2300" dirty="0"/>
              <a:t> statement acts in a similar way to break but instead of breaking out of the containing loop, it immediately forces the next iteration of the loop.</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Print only even integers in a given range.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N = 100</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in range(1, N+1):</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i%2:</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continue</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‘is even’)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4149547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1095654" cy="4422710"/>
          </a:xfrm>
        </p:spPr>
        <p:txBody>
          <a:bodyPr>
            <a:normAutofit/>
          </a:bodyPr>
          <a:lstStyle/>
          <a:p>
            <a:pPr marL="0" indent="0">
              <a:buFont typeface="Symbol" panose="05050102010706020507" pitchFamily="18" charset="2"/>
              <a:buNone/>
            </a:pPr>
            <a:r>
              <a:rPr lang="en-US" altLang="en-US" sz="2300" dirty="0"/>
              <a:t>Exercise</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Do this exercise in the terminal rather than the </a:t>
            </a:r>
            <a:r>
              <a:rPr lang="en-US" altLang="en-US" sz="2300" dirty="0" err="1"/>
              <a:t>jupyter</a:t>
            </a:r>
            <a:r>
              <a:rPr lang="en-US" altLang="en-US" sz="2300" dirty="0"/>
              <a:t> notebook (</a:t>
            </a:r>
            <a:r>
              <a:rPr lang="en-US" altLang="en-US" sz="2300" dirty="0" err="1"/>
              <a:t>jupyter</a:t>
            </a:r>
            <a:r>
              <a:rPr lang="en-US" altLang="en-US" sz="2300" dirty="0"/>
              <a:t> notebook is not particularly good at getting user input!)</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sz="2300" dirty="0"/>
              <a:t>Write a Python program that asks the user to respond by ‘y’ or 'yes’ (case doesn’t matter). The program keeps on asking until the user enters the correct information. (Use the ‘input’ function to get a response from the user).</a:t>
            </a:r>
            <a:endParaRPr lang="en-US" altLang="en-US" sz="2300" dirty="0"/>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864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1672583"/>
          </a:xfrm>
        </p:spPr>
        <p:txBody>
          <a:bodyPr>
            <a:normAutofit lnSpcReduction="10000"/>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“I’m a very stable genius.”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Donald Trump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How do we assign this exact string to a variable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quote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988334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File input/output</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027853"/>
            <a:ext cx="5522167" cy="337457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700" dirty="0"/>
              <a:t>A File object is created by opening a file with a given filename and mode.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100" dirty="0">
                <a:solidFill>
                  <a:schemeClr val="accent2"/>
                </a:solidFill>
                <a:latin typeface="Lucida Sans Typewriter" panose="020B0509030504030204" pitchFamily="49" charset="0"/>
                <a:ea typeface="ＭＳ Ｐゴシック" panose="020B0600070205080204" pitchFamily="34" charset="-128"/>
              </a:rPr>
              <a:t>f = open(‘myfile.txt’, ‘w’)</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f.write</a:t>
            </a:r>
            <a:r>
              <a:rPr lang="en-US" altLang="en-US" sz="2100" dirty="0">
                <a:solidFill>
                  <a:schemeClr val="accent2"/>
                </a:solidFill>
                <a:latin typeface="Lucida Sans Typewriter" panose="020B0509030504030204" pitchFamily="49" charset="0"/>
                <a:ea typeface="ＭＳ Ｐゴシック" panose="020B0600070205080204" pitchFamily="34" charset="-128"/>
              </a:rPr>
              <a:t>(‘Hello World’)</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f.close</a:t>
            </a:r>
            <a:r>
              <a:rPr lang="en-US" altLang="en-US" sz="21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Python closes any File objects automatically when a program terminates.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graphicFrame>
        <p:nvGraphicFramePr>
          <p:cNvPr id="5" name="Table 4">
            <a:extLst>
              <a:ext uri="{FF2B5EF4-FFF2-40B4-BE49-F238E27FC236}">
                <a16:creationId xmlns:a16="http://schemas.microsoft.com/office/drawing/2014/main" id="{85E41D83-7C92-4321-BED2-167CAE239082}"/>
              </a:ext>
            </a:extLst>
          </p:cNvPr>
          <p:cNvGraphicFramePr>
            <a:graphicFrameLocks noGrp="1"/>
          </p:cNvGraphicFramePr>
          <p:nvPr>
            <p:extLst>
              <p:ext uri="{D42A27DB-BD31-4B8C-83A1-F6EECF244321}">
                <p14:modId xmlns:p14="http://schemas.microsoft.com/office/powerpoint/2010/main" val="1053499951"/>
              </p:ext>
            </p:extLst>
          </p:nvPr>
        </p:nvGraphicFramePr>
        <p:xfrm>
          <a:off x="6691605" y="1878564"/>
          <a:ext cx="4662195" cy="4023360"/>
        </p:xfrm>
        <a:graphic>
          <a:graphicData uri="http://schemas.openxmlformats.org/drawingml/2006/table">
            <a:tbl>
              <a:tblPr/>
              <a:tblGrid>
                <a:gridCol w="811374">
                  <a:extLst>
                    <a:ext uri="{9D8B030D-6E8A-4147-A177-3AD203B41FA5}">
                      <a16:colId xmlns:a16="http://schemas.microsoft.com/office/drawing/2014/main" val="1458247865"/>
                    </a:ext>
                  </a:extLst>
                </a:gridCol>
                <a:gridCol w="3850821">
                  <a:extLst>
                    <a:ext uri="{9D8B030D-6E8A-4147-A177-3AD203B41FA5}">
                      <a16:colId xmlns:a16="http://schemas.microsoft.com/office/drawing/2014/main" val="1127882173"/>
                    </a:ext>
                  </a:extLst>
                </a:gridCol>
              </a:tblGrid>
              <a:tr h="0">
                <a:tc>
                  <a:txBody>
                    <a:bodyPr/>
                    <a:lstStyle/>
                    <a:p>
                      <a:pPr algn="l"/>
                      <a:r>
                        <a:rPr lang="en-US" dirty="0">
                          <a:effectLst/>
                        </a:rPr>
                        <a:t>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Meaning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486886"/>
                  </a:ext>
                </a:extLst>
              </a:tr>
              <a:tr h="0">
                <a:tc>
                  <a:txBody>
                    <a:bodyPr/>
                    <a:lstStyle/>
                    <a:p>
                      <a:pPr algn="l"/>
                      <a:r>
                        <a:rPr lang="en-US">
                          <a:effectLst/>
                        </a:rPr>
                        <a:t>'r'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for reading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3168215"/>
                  </a:ext>
                </a:extLst>
              </a:tr>
              <a:tr h="0">
                <a:tc>
                  <a:txBody>
                    <a:bodyPr/>
                    <a:lstStyle/>
                    <a:p>
                      <a:pPr algn="l"/>
                      <a:r>
                        <a:rPr lang="en-US">
                          <a:effectLst/>
                        </a:rPr>
                        <a:t>'w'</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truncating the file first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179127"/>
                  </a:ext>
                </a:extLst>
              </a:tr>
              <a:tr h="0">
                <a:tc>
                  <a:txBody>
                    <a:bodyPr/>
                    <a:lstStyle/>
                    <a:p>
                      <a:pPr algn="l"/>
                      <a:r>
                        <a:rPr lang="en-US">
                          <a:effectLst/>
                        </a:rPr>
                        <a:t>'x'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exclusive creation, failing if the file already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0188954"/>
                  </a:ext>
                </a:extLst>
              </a:tr>
              <a:tr h="0">
                <a:tc>
                  <a:txBody>
                    <a:bodyPr/>
                    <a:lstStyle/>
                    <a:p>
                      <a:pPr algn="l"/>
                      <a:r>
                        <a:rPr lang="en-US">
                          <a:effectLst/>
                        </a:rPr>
                        <a:t>'a'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appending to the end of the file if it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6886780"/>
                  </a:ext>
                </a:extLst>
              </a:tr>
              <a:tr h="0">
                <a:tc>
                  <a:txBody>
                    <a:bodyPr/>
                    <a:lstStyle/>
                    <a:p>
                      <a:pPr algn="l"/>
                      <a:r>
                        <a:rPr lang="en-US">
                          <a:effectLst/>
                        </a:rPr>
                        <a:t>'b'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binary 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2497530"/>
                  </a:ext>
                </a:extLst>
              </a:tr>
              <a:tr h="0">
                <a:tc>
                  <a:txBody>
                    <a:bodyPr/>
                    <a:lstStyle/>
                    <a:p>
                      <a:pPr algn="l"/>
                      <a:r>
                        <a:rPr lang="en-US">
                          <a:effectLst/>
                        </a:rPr>
                        <a:t>'t'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text mode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8800644"/>
                  </a:ext>
                </a:extLst>
              </a:tr>
              <a:tr h="0">
                <a:tc>
                  <a:txBody>
                    <a:bodyPr/>
                    <a:lstStyle/>
                    <a:p>
                      <a:pPr algn="l"/>
                      <a:r>
                        <a:rPr lang="en-US">
                          <a:effectLst/>
                        </a:rPr>
                        <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a disk file for updating (reading and writing)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4079784"/>
                  </a:ext>
                </a:extLst>
              </a:tr>
            </a:tbl>
          </a:graphicData>
        </a:graphic>
      </p:graphicFrame>
    </p:spTree>
    <p:extLst>
      <p:ext uri="{BB962C8B-B14F-4D97-AF65-F5344CB8AC3E}">
        <p14:creationId xmlns:p14="http://schemas.microsoft.com/office/powerpoint/2010/main" val="1623840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a single line from a file, up to and including the newline character. The next call to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the next line. It returns an empty string when it reaches the end of the file.</a:t>
            </a:r>
          </a:p>
          <a:p>
            <a:pPr marL="0" indent="0">
              <a:buFont typeface="Symbol" panose="05050102010706020507" pitchFamily="18" charset="2"/>
              <a:buNone/>
            </a:pPr>
            <a:endParaRPr lang="en-US" altLang="en-US" sz="2500" dirty="0"/>
          </a:p>
          <a:p>
            <a:pPr marL="0" indent="0">
              <a:lnSpc>
                <a:spcPct val="100000"/>
              </a:lnSpc>
              <a:buNone/>
            </a:pPr>
            <a:r>
              <a:rPr lang="en-US" altLang="en-US" sz="2500" dirty="0"/>
              <a:t>To read all the lines into a list pf strings, use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f.readlines</a:t>
            </a:r>
            <a:r>
              <a:rPr lang="en-US" altLang="en-US" sz="1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500" dirty="0"/>
          </a:p>
          <a:p>
            <a:pPr marL="0" indent="0">
              <a:buFont typeface="Symbol" panose="05050102010706020507" pitchFamily="18" charset="2"/>
              <a:buNone/>
            </a:pPr>
            <a:r>
              <a:rPr lang="en-US" altLang="en-US" sz="2500" dirty="0"/>
              <a:t>File objects are </a:t>
            </a:r>
            <a:r>
              <a:rPr lang="en-US" altLang="en-US" sz="2500" i="1" dirty="0" err="1"/>
              <a:t>iterable</a:t>
            </a:r>
            <a:r>
              <a:rPr lang="en-US" altLang="en-US" sz="2500" i="1" dirty="0"/>
              <a:t> </a:t>
            </a:r>
            <a:r>
              <a:rPr lang="en-US" altLang="en-US" sz="2500" dirty="0"/>
              <a:t>too, and looping over a (text) file returns its lines one at a time.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11527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500" dirty="0"/>
              <a:t>Exercises 2.8, 2.9, 2.10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642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1672583"/>
          </a:xfrm>
        </p:spPr>
        <p:txBody>
          <a:bodyPr>
            <a:normAutofit/>
          </a:bodyPr>
          <a:lstStyle/>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a:p>
            <a:pPr marL="0" indent="0">
              <a:lnSpc>
                <a:spcPct val="70000"/>
              </a:lnSpc>
              <a:buNone/>
            </a:pPr>
            <a:endParaRPr lang="en-US" altLang="en-US" sz="18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a:p>
            <a:pPr marL="0" indent="0">
              <a:lnSpc>
                <a:spcPct val="70000"/>
              </a:lnSpc>
              <a:buNone/>
            </a:pPr>
            <a:endParaRPr lang="en-US" altLang="en-US" sz="18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p:txBody>
      </p:sp>
    </p:spTree>
    <p:extLst>
      <p:ext uri="{BB962C8B-B14F-4D97-AF65-F5344CB8AC3E}">
        <p14:creationId xmlns:p14="http://schemas.microsoft.com/office/powerpoint/2010/main" val="169908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Indexing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8"/>
            <a:ext cx="10738607" cy="3987945"/>
          </a:xfrm>
        </p:spPr>
        <p:txBody>
          <a:bodyPr>
            <a:normAutofit fontScale="25000" lnSpcReduction="20000"/>
          </a:bodyPr>
          <a:lstStyle/>
          <a:p>
            <a:pPr marL="0" indent="0">
              <a:buFont typeface="Symbol" panose="05050102010706020507" pitchFamily="18" charset="2"/>
              <a:buNone/>
            </a:pPr>
            <a:r>
              <a:rPr lang="en-US" altLang="en-US" sz="9200" dirty="0">
                <a:ea typeface="ＭＳ Ｐゴシック" panose="020B0600070205080204" pitchFamily="34" charset="-128"/>
                <a:cs typeface="Courier New" panose="02070309020205020404" pitchFamily="49" charset="0"/>
              </a:rPr>
              <a:t>Strings are 0-indexed</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s[0]</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‘H’</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s[4]</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9200" dirty="0">
                <a:ea typeface="ＭＳ Ｐゴシック" panose="020B0600070205080204" pitchFamily="34" charset="-128"/>
                <a:cs typeface="Courier New" panose="02070309020205020404" pitchFamily="49" charset="0"/>
              </a:rPr>
              <a:t>Use negative index to count backward, starting at -1</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s[-1]</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9200" dirty="0">
                <a:ea typeface="ＭＳ Ｐゴシック" panose="020B0600070205080204" pitchFamily="34" charset="-128"/>
                <a:cs typeface="Courier New" panose="02070309020205020404" pitchFamily="49" charset="0"/>
              </a:rPr>
              <a:t>Don’t index outside the string length</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s[20]</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Traceback (most recent call last):</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  File "&lt;stdin&gt;", line 1, in &lt;module&gt;</a:t>
            </a:r>
          </a:p>
          <a:p>
            <a:pPr marL="0" indent="0">
              <a:buNone/>
            </a:pPr>
            <a:r>
              <a:rPr lang="en-US" altLang="en-US" sz="4800" dirty="0" err="1">
                <a:solidFill>
                  <a:schemeClr val="accent2"/>
                </a:solidFill>
                <a:latin typeface="Lucida Sans Typewriter" panose="020B0509030504030204" pitchFamily="49" charset="0"/>
                <a:ea typeface="ＭＳ Ｐゴシック" panose="020B0600070205080204" pitchFamily="34" charset="-128"/>
              </a:rPr>
              <a:t>IndexError</a:t>
            </a:r>
            <a:r>
              <a:rPr lang="en-US" altLang="en-US" sz="4800" dirty="0">
                <a:solidFill>
                  <a:schemeClr val="accent2"/>
                </a:solidFill>
                <a:latin typeface="Lucida Sans Typewriter" panose="020B0509030504030204" pitchFamily="49" charset="0"/>
                <a:ea typeface="ＭＳ Ｐゴシック" panose="020B0600070205080204" pitchFamily="34" charset="-128"/>
              </a:rPr>
              <a:t>: string index out of range</a:t>
            </a:r>
          </a:p>
        </p:txBody>
      </p:sp>
    </p:spTree>
    <p:extLst>
      <p:ext uri="{BB962C8B-B14F-4D97-AF65-F5344CB8AC3E}">
        <p14:creationId xmlns:p14="http://schemas.microsoft.com/office/powerpoint/2010/main" val="379024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s[</a:t>
            </a:r>
            <a:r>
              <a:rPr lang="en-US" altLang="en-US" sz="2300" dirty="0" err="1">
                <a:ea typeface="ＭＳ Ｐゴシック" panose="020B0600070205080204" pitchFamily="34" charset="-128"/>
                <a:cs typeface="Courier New" panose="02070309020205020404" pitchFamily="49" charset="0"/>
              </a:rPr>
              <a:t>i:j</a:t>
            </a:r>
            <a:r>
              <a:rPr lang="en-US" altLang="en-US" sz="2300" dirty="0">
                <a:ea typeface="ＭＳ Ｐゴシック" panose="020B0600070205080204" pitchFamily="34" charset="-128"/>
                <a:cs typeface="Courier New" panose="02070309020205020404" pitchFamily="49" charset="0"/>
              </a:rPr>
              <a:t>] = Substring between index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and j, including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but excluding j</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s[0:3]</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‘Hel’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s[2:6]</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llo</a:t>
            </a:r>
            <a:r>
              <a:rPr lang="en-US" altLang="en-US" sz="1300" dirty="0">
                <a:solidFill>
                  <a:schemeClr val="accent2"/>
                </a:solidFill>
                <a:latin typeface="Lucida Sans Typewriter" panose="020B0509030504030204" pitchFamily="49" charset="0"/>
                <a:ea typeface="ＭＳ Ｐゴシック" panose="020B0600070205080204" pitchFamily="34" charset="-128"/>
              </a:rPr>
              <a:t> ‘</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Why the asymmetry between how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and j are treated?</a:t>
            </a:r>
          </a:p>
          <a:p>
            <a:pPr marL="0" indent="0">
              <a:buNone/>
            </a:pPr>
            <a:r>
              <a:rPr lang="en-US" altLang="en-US" sz="2300" dirty="0">
                <a:ea typeface="ＭＳ Ｐゴシック" panose="020B0600070205080204" pitchFamily="34" charset="-128"/>
                <a:cs typeface="Courier New" panose="02070309020205020404" pitchFamily="49" charset="0"/>
              </a:rPr>
              <a:t>Hint: What’s the length of the resulting string?</a:t>
            </a:r>
          </a:p>
        </p:txBody>
      </p:sp>
    </p:spTree>
    <p:extLst>
      <p:ext uri="{BB962C8B-B14F-4D97-AF65-F5344CB8AC3E}">
        <p14:creationId xmlns:p14="http://schemas.microsoft.com/office/powerpoint/2010/main" val="188497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fontScale="85000" lnSpcReduction="20000"/>
          </a:bodyPr>
          <a:lstStyle/>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900" dirty="0">
                <a:solidFill>
                  <a:schemeClr val="accent2"/>
                </a:solidFill>
                <a:latin typeface="Lucida Sans Typewriter" panose="020B0509030504030204" pitchFamily="49" charset="0"/>
                <a:ea typeface="ＭＳ Ｐゴシック" panose="020B0600070205080204" pitchFamily="34" charset="-128"/>
              </a:rPr>
              <a:t>(s)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11</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s[0:len(s)]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‘Hello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700" dirty="0" err="1">
                <a:ea typeface="ＭＳ Ｐゴシック" panose="020B0600070205080204" pitchFamily="34" charset="-128"/>
                <a:cs typeface="Courier New" panose="02070309020205020404" pitchFamily="49" charset="0"/>
              </a:rPr>
              <a:t>i</a:t>
            </a:r>
            <a:r>
              <a:rPr lang="en-US" altLang="en-US" sz="2700" dirty="0">
                <a:ea typeface="ＭＳ Ｐゴシック" panose="020B0600070205080204" pitchFamily="34" charset="-128"/>
                <a:cs typeface="Courier New" panose="02070309020205020404" pitchFamily="49" charset="0"/>
              </a:rPr>
              <a:t> or j (or both!) can be left out.</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s[:5]</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‘Hello’</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s[6:]</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‘World’</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‘Hello World’</a:t>
            </a:r>
          </a:p>
        </p:txBody>
      </p:sp>
    </p:spTree>
    <p:extLst>
      <p:ext uri="{BB962C8B-B14F-4D97-AF65-F5344CB8AC3E}">
        <p14:creationId xmlns:p14="http://schemas.microsoft.com/office/powerpoint/2010/main" val="21133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Stride (optional)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s[::2]</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HloWrd</a:t>
            </a:r>
            <a:r>
              <a:rPr lang="en-US" altLang="en-US" sz="1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Strides can be negative</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s[4:0:-1]</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olle</a:t>
            </a:r>
            <a:r>
              <a:rPr lang="en-US" altLang="en-US" sz="1200" dirty="0">
                <a:solidFill>
                  <a:schemeClr val="accent2"/>
                </a:solidFill>
                <a:latin typeface="Lucida Sans Typewriter" panose="020B0509030504030204" pitchFamily="49" charset="0"/>
                <a:ea typeface="ＭＳ Ｐゴシック" panose="020B0600070205080204" pitchFamily="34" charset="-128"/>
              </a:rPr>
              <a:t>’</a:t>
            </a:r>
          </a:p>
        </p:txBody>
      </p:sp>
    </p:spTree>
    <p:extLst>
      <p:ext uri="{BB962C8B-B14F-4D97-AF65-F5344CB8AC3E}">
        <p14:creationId xmlns:p14="http://schemas.microsoft.com/office/powerpoint/2010/main" val="368033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2234</Words>
  <Application>Microsoft Office PowerPoint</Application>
  <PresentationFormat>Widescreen</PresentationFormat>
  <Paragraphs>402</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Arial</vt:lpstr>
      <vt:lpstr>Calibri</vt:lpstr>
      <vt:lpstr>Calibri (body)</vt:lpstr>
      <vt:lpstr>Calibri Light</vt:lpstr>
      <vt:lpstr>Cambria</vt:lpstr>
      <vt:lpstr>Courier New</vt:lpstr>
      <vt:lpstr>Lucida Sans Typewriter</vt:lpstr>
      <vt:lpstr>Mangal</vt:lpstr>
      <vt:lpstr>Symbol</vt:lpstr>
      <vt:lpstr>Times New Roman</vt:lpstr>
      <vt:lpstr>Office Theme</vt:lpstr>
      <vt:lpstr>Introduction to Programming with Python</vt:lpstr>
      <vt:lpstr>Strings</vt:lpstr>
      <vt:lpstr>Defining Strings</vt:lpstr>
      <vt:lpstr>Escaping Strings</vt:lpstr>
      <vt:lpstr>Escaping Strings</vt:lpstr>
      <vt:lpstr>Indexing Strings</vt:lpstr>
      <vt:lpstr>Slicing Strings</vt:lpstr>
      <vt:lpstr>Slicing Strings</vt:lpstr>
      <vt:lpstr>Slicing Strings</vt:lpstr>
      <vt:lpstr>Slicing Strings</vt:lpstr>
      <vt:lpstr>Strings are immutable too</vt:lpstr>
      <vt:lpstr>Common String methods</vt:lpstr>
      <vt:lpstr>Lists</vt:lpstr>
      <vt:lpstr>Lists</vt:lpstr>
      <vt:lpstr>Lists</vt:lpstr>
      <vt:lpstr>Lists</vt:lpstr>
      <vt:lpstr>Lists</vt:lpstr>
      <vt:lpstr>Lists</vt:lpstr>
      <vt:lpstr>Common List Methods</vt:lpstr>
      <vt:lpstr>Making a copy of a List</vt:lpstr>
      <vt:lpstr>Interlude: Plotting in Notebooks</vt:lpstr>
      <vt:lpstr>Tuples</vt:lpstr>
      <vt:lpstr>Tuples</vt:lpstr>
      <vt:lpstr>Tuple Packing/Unpacking</vt:lpstr>
      <vt:lpstr>Tuple Packing/Unpacking</vt:lpstr>
      <vt:lpstr>Iterables</vt:lpstr>
      <vt:lpstr>for loops</vt:lpstr>
      <vt:lpstr>for loops</vt:lpstr>
      <vt:lpstr>for loops</vt:lpstr>
      <vt:lpstr>A note on indentation</vt:lpstr>
      <vt:lpstr>The range type</vt:lpstr>
      <vt:lpstr>for loops</vt:lpstr>
      <vt:lpstr>Control Flow – if/else</vt:lpstr>
      <vt:lpstr>Control Flow – if/else</vt:lpstr>
      <vt:lpstr>Control Flow – if/else</vt:lpstr>
      <vt:lpstr>while loops</vt:lpstr>
      <vt:lpstr>break/continue</vt:lpstr>
      <vt:lpstr>break/continue</vt:lpstr>
      <vt:lpstr>while loops</vt:lpstr>
      <vt:lpstr>File input/output</vt:lpstr>
      <vt:lpstr>Reading from a file</vt:lpstr>
      <vt:lpstr>Reading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Vineet Bansal</dc:creator>
  <cp:lastModifiedBy>Vineet Bansal</cp:lastModifiedBy>
  <cp:revision>165</cp:revision>
  <dcterms:created xsi:type="dcterms:W3CDTF">2018-06-06T16:09:32Z</dcterms:created>
  <dcterms:modified xsi:type="dcterms:W3CDTF">2018-07-03T16:25:44Z</dcterms:modified>
</cp:coreProperties>
</file>