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9" r:id="rId4"/>
    <p:sldId id="298" r:id="rId5"/>
    <p:sldId id="300" r:id="rId6"/>
    <p:sldId id="301" r:id="rId7"/>
    <p:sldId id="302" r:id="rId8"/>
    <p:sldId id="303" r:id="rId9"/>
    <p:sldId id="304" r:id="rId10"/>
    <p:sldId id="328" r:id="rId11"/>
    <p:sldId id="309" r:id="rId12"/>
    <p:sldId id="310" r:id="rId13"/>
    <p:sldId id="311" r:id="rId14"/>
    <p:sldId id="312" r:id="rId15"/>
    <p:sldId id="313" r:id="rId16"/>
    <p:sldId id="314" r:id="rId17"/>
    <p:sldId id="316" r:id="rId18"/>
    <p:sldId id="317" r:id="rId19"/>
    <p:sldId id="327" r:id="rId20"/>
    <p:sldId id="318" r:id="rId21"/>
    <p:sldId id="319" r:id="rId22"/>
    <p:sldId id="322" r:id="rId23"/>
    <p:sldId id="323" r:id="rId24"/>
    <p:sldId id="320" r:id="rId25"/>
    <p:sldId id="324" r:id="rId26"/>
    <p:sldId id="325" r:id="rId27"/>
    <p:sldId id="32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5F79D7-039D-4CFB-96B7-80DE3D7BA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ounded Rectangle 4">
            <a:extLst>
              <a:ext uri="{FF2B5EF4-FFF2-40B4-BE49-F238E27FC236}">
                <a16:creationId xmlns:a16="http://schemas.microsoft.com/office/drawing/2014/main" id="{ABE5D63F-9BA7-4F2F-97F5-3CEEFC340CD0}"/>
              </a:ext>
            </a:extLst>
          </p:cNvPr>
          <p:cNvSpPr/>
          <p:nvPr userDrawn="1"/>
        </p:nvSpPr>
        <p:spPr>
          <a:xfrm>
            <a:off x="695324" y="631519"/>
            <a:ext cx="10784551" cy="2209800"/>
          </a:xfrm>
          <a:prstGeom prst="roundRect">
            <a:avLst/>
          </a:prstGeom>
          <a:gradFill>
            <a:gsLst>
              <a:gs pos="10000">
                <a:srgbClr val="E87511">
                  <a:lumMod val="85000"/>
                  <a:lumOff val="15000"/>
                </a:srgbClr>
              </a:gs>
              <a:gs pos="0">
                <a:schemeClr val="tx1">
                  <a:lumMod val="85000"/>
                  <a:lumOff val="15000"/>
                </a:schemeClr>
              </a:gs>
            </a:gsLst>
            <a:lin ang="16200000" scaled="1"/>
          </a:gradFill>
          <a:ln>
            <a:solidFill>
              <a:schemeClr val="tx1"/>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738E7110-E714-4FD0-A184-6C28E6DA0C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78200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9783-F3DF-420A-9234-60AAA1B5E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BC9FF-3E85-4FA1-A48F-32585BDE57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E84E-5DB0-4F5C-BADF-C73FB11BF217}"/>
              </a:ext>
            </a:extLst>
          </p:cNvPr>
          <p:cNvSpPr>
            <a:spLocks noGrp="1"/>
          </p:cNvSpPr>
          <p:nvPr>
            <p:ph type="dt" sz="half" idx="10"/>
          </p:nvPr>
        </p:nvSpPr>
        <p:spPr/>
        <p:txBody>
          <a:bodyPr/>
          <a:lstStyle/>
          <a:p>
            <a:fld id="{9819AC5B-5C28-4682-8A2A-3D2C4E3BE131}" type="datetimeFigureOut">
              <a:rPr lang="en-US" smtClean="0"/>
              <a:t>8/14/2018</a:t>
            </a:fld>
            <a:endParaRPr lang="en-US"/>
          </a:p>
        </p:txBody>
      </p:sp>
      <p:sp>
        <p:nvSpPr>
          <p:cNvPr id="5" name="Footer Placeholder 4">
            <a:extLst>
              <a:ext uri="{FF2B5EF4-FFF2-40B4-BE49-F238E27FC236}">
                <a16:creationId xmlns:a16="http://schemas.microsoft.com/office/drawing/2014/main" id="{7DA9F957-FEE7-45ED-A49F-D86C9EF6B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52D2C-011B-435C-BFA6-9A21BA545FE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21154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6905E-D5E3-4077-BBAE-0AD032D6D7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D3A-A06B-4F5F-8F61-5314A4892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53D81-7940-4F45-9C9E-F5D9B3F67E58}"/>
              </a:ext>
            </a:extLst>
          </p:cNvPr>
          <p:cNvSpPr>
            <a:spLocks noGrp="1"/>
          </p:cNvSpPr>
          <p:nvPr>
            <p:ph type="dt" sz="half" idx="10"/>
          </p:nvPr>
        </p:nvSpPr>
        <p:spPr/>
        <p:txBody>
          <a:bodyPr/>
          <a:lstStyle/>
          <a:p>
            <a:fld id="{9819AC5B-5C28-4682-8A2A-3D2C4E3BE131}" type="datetimeFigureOut">
              <a:rPr lang="en-US" smtClean="0"/>
              <a:t>8/14/2018</a:t>
            </a:fld>
            <a:endParaRPr lang="en-US"/>
          </a:p>
        </p:txBody>
      </p:sp>
      <p:sp>
        <p:nvSpPr>
          <p:cNvPr id="5" name="Footer Placeholder 4">
            <a:extLst>
              <a:ext uri="{FF2B5EF4-FFF2-40B4-BE49-F238E27FC236}">
                <a16:creationId xmlns:a16="http://schemas.microsoft.com/office/drawing/2014/main" id="{4417BBA3-B8B6-4A25-AF83-FB709461D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43CFB-1929-4754-B268-3555A50DAA2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6989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01F49-B134-4342-9FF1-EF02272FC0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39485626-BCD4-40C8-ACC0-4F2EAD07F633}"/>
              </a:ext>
            </a:extLst>
          </p:cNvPr>
          <p:cNvSpPr>
            <a:spLocks noGrp="1"/>
          </p:cNvSpPr>
          <p:nvPr>
            <p:ph type="title"/>
          </p:nvPr>
        </p:nvSpPr>
        <p:spPr>
          <a:xfrm>
            <a:off x="0" y="-7964"/>
            <a:ext cx="12192000" cy="701731"/>
          </a:xfrm>
          <a:gradFill>
            <a:gsLst>
              <a:gs pos="13000">
                <a:srgbClr val="E87511">
                  <a:lumMod val="88000"/>
                  <a:lumOff val="12000"/>
                </a:srgbClr>
              </a:gs>
              <a:gs pos="0">
                <a:schemeClr val="tx1"/>
              </a:gs>
            </a:gsLst>
            <a:lin ang="16200000" scaled="1"/>
          </a:gradFill>
        </p:spPr>
        <p:txBody>
          <a:bodyPr>
            <a:normAutofit/>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pic>
        <p:nvPicPr>
          <p:cNvPr id="11" name="Picture 10">
            <a:extLst>
              <a:ext uri="{FF2B5EF4-FFF2-40B4-BE49-F238E27FC236}">
                <a16:creationId xmlns:a16="http://schemas.microsoft.com/office/drawing/2014/main" id="{CB409174-ED37-4FDE-8146-32E7F67852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594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2E4E-AE09-4317-80EB-20F9CB689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68F1E-82B0-40E4-B154-B341544F7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3DCA79-F51E-4A54-B580-845A4D6EC7BE}"/>
              </a:ext>
            </a:extLst>
          </p:cNvPr>
          <p:cNvSpPr>
            <a:spLocks noGrp="1"/>
          </p:cNvSpPr>
          <p:nvPr>
            <p:ph type="dt" sz="half" idx="10"/>
          </p:nvPr>
        </p:nvSpPr>
        <p:spPr/>
        <p:txBody>
          <a:bodyPr/>
          <a:lstStyle/>
          <a:p>
            <a:fld id="{9819AC5B-5C28-4682-8A2A-3D2C4E3BE131}" type="datetimeFigureOut">
              <a:rPr lang="en-US" smtClean="0"/>
              <a:t>8/14/2018</a:t>
            </a:fld>
            <a:endParaRPr lang="en-US"/>
          </a:p>
        </p:txBody>
      </p:sp>
      <p:sp>
        <p:nvSpPr>
          <p:cNvPr id="5" name="Footer Placeholder 4">
            <a:extLst>
              <a:ext uri="{FF2B5EF4-FFF2-40B4-BE49-F238E27FC236}">
                <a16:creationId xmlns:a16="http://schemas.microsoft.com/office/drawing/2014/main" id="{BB46F807-20C0-45CA-BE94-2848A3FA4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8CC04-829C-4030-93CC-9D222319576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456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CA79-03E0-49E7-8D49-F8A2CE9DD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C787F-07DF-4961-B9FE-E8ECF99E63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106B7-FC8D-4E8E-AC38-4540BCDA35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351D6-D2E7-462A-8A16-4F26B8FC4902}"/>
              </a:ext>
            </a:extLst>
          </p:cNvPr>
          <p:cNvSpPr>
            <a:spLocks noGrp="1"/>
          </p:cNvSpPr>
          <p:nvPr>
            <p:ph type="dt" sz="half" idx="10"/>
          </p:nvPr>
        </p:nvSpPr>
        <p:spPr/>
        <p:txBody>
          <a:bodyPr/>
          <a:lstStyle/>
          <a:p>
            <a:fld id="{9819AC5B-5C28-4682-8A2A-3D2C4E3BE131}" type="datetimeFigureOut">
              <a:rPr lang="en-US" smtClean="0"/>
              <a:t>8/14/2018</a:t>
            </a:fld>
            <a:endParaRPr lang="en-US"/>
          </a:p>
        </p:txBody>
      </p:sp>
      <p:sp>
        <p:nvSpPr>
          <p:cNvPr id="6" name="Footer Placeholder 5">
            <a:extLst>
              <a:ext uri="{FF2B5EF4-FFF2-40B4-BE49-F238E27FC236}">
                <a16:creationId xmlns:a16="http://schemas.microsoft.com/office/drawing/2014/main" id="{753E108D-2B4D-49CF-9AD1-AA7D63D0C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51529-0F65-4179-AF72-AB8DA126BF9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7060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FA48-2953-47E4-96FB-05C83B009B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D4A5E4-C878-4588-8255-0C7976A31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E59C06-5B02-4902-9516-EF62576B58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017CCB-40AE-4B1B-8FE3-623CDCC5A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A6424A-1A7F-41F9-ACA5-8A35FE9C3F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1F48E-FA1C-43BE-B4D1-1F3191D62A10}"/>
              </a:ext>
            </a:extLst>
          </p:cNvPr>
          <p:cNvSpPr>
            <a:spLocks noGrp="1"/>
          </p:cNvSpPr>
          <p:nvPr>
            <p:ph type="dt" sz="half" idx="10"/>
          </p:nvPr>
        </p:nvSpPr>
        <p:spPr/>
        <p:txBody>
          <a:bodyPr/>
          <a:lstStyle/>
          <a:p>
            <a:fld id="{9819AC5B-5C28-4682-8A2A-3D2C4E3BE131}" type="datetimeFigureOut">
              <a:rPr lang="en-US" smtClean="0"/>
              <a:t>8/14/2018</a:t>
            </a:fld>
            <a:endParaRPr lang="en-US"/>
          </a:p>
        </p:txBody>
      </p:sp>
      <p:sp>
        <p:nvSpPr>
          <p:cNvPr id="8" name="Footer Placeholder 7">
            <a:extLst>
              <a:ext uri="{FF2B5EF4-FFF2-40B4-BE49-F238E27FC236}">
                <a16:creationId xmlns:a16="http://schemas.microsoft.com/office/drawing/2014/main" id="{F83E981E-5F16-4478-8E07-8052C20D25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28E4B-73C3-4929-8F36-52B9450D6531}"/>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5008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6835-6B61-47DB-A46E-D95FA2364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4EC7E-AFC9-4E70-BD8F-69EE31725B55}"/>
              </a:ext>
            </a:extLst>
          </p:cNvPr>
          <p:cNvSpPr>
            <a:spLocks noGrp="1"/>
          </p:cNvSpPr>
          <p:nvPr>
            <p:ph type="dt" sz="half" idx="10"/>
          </p:nvPr>
        </p:nvSpPr>
        <p:spPr/>
        <p:txBody>
          <a:bodyPr/>
          <a:lstStyle/>
          <a:p>
            <a:fld id="{9819AC5B-5C28-4682-8A2A-3D2C4E3BE131}" type="datetimeFigureOut">
              <a:rPr lang="en-US" smtClean="0"/>
              <a:t>8/14/2018</a:t>
            </a:fld>
            <a:endParaRPr lang="en-US"/>
          </a:p>
        </p:txBody>
      </p:sp>
      <p:sp>
        <p:nvSpPr>
          <p:cNvPr id="4" name="Footer Placeholder 3">
            <a:extLst>
              <a:ext uri="{FF2B5EF4-FFF2-40B4-BE49-F238E27FC236}">
                <a16:creationId xmlns:a16="http://schemas.microsoft.com/office/drawing/2014/main" id="{89B5145C-BC23-4DC4-84AF-F8AA3B03CA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B809CA-530E-49D3-AF55-E9823C9BECF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69337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A3E73-4C79-4236-ACBE-1B7B75D26972}"/>
              </a:ext>
            </a:extLst>
          </p:cNvPr>
          <p:cNvSpPr>
            <a:spLocks noGrp="1"/>
          </p:cNvSpPr>
          <p:nvPr>
            <p:ph type="dt" sz="half" idx="10"/>
          </p:nvPr>
        </p:nvSpPr>
        <p:spPr/>
        <p:txBody>
          <a:bodyPr/>
          <a:lstStyle/>
          <a:p>
            <a:fld id="{9819AC5B-5C28-4682-8A2A-3D2C4E3BE131}" type="datetimeFigureOut">
              <a:rPr lang="en-US" smtClean="0"/>
              <a:t>8/14/2018</a:t>
            </a:fld>
            <a:endParaRPr lang="en-US"/>
          </a:p>
        </p:txBody>
      </p:sp>
      <p:sp>
        <p:nvSpPr>
          <p:cNvPr id="3" name="Footer Placeholder 2">
            <a:extLst>
              <a:ext uri="{FF2B5EF4-FFF2-40B4-BE49-F238E27FC236}">
                <a16:creationId xmlns:a16="http://schemas.microsoft.com/office/drawing/2014/main" id="{F1D7951A-56A9-48BE-A744-137A8E3AFB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4936C7-D482-4ADF-84FB-87A321A3C3C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9283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01F-6F72-487A-8A83-3F69FBF4F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1A1E6A-1D5A-4569-91D3-E822C7D02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9E3C60-8196-4081-B944-7FD51D5A8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9108A8-6A10-4DE6-8ED7-DE9444E57915}"/>
              </a:ext>
            </a:extLst>
          </p:cNvPr>
          <p:cNvSpPr>
            <a:spLocks noGrp="1"/>
          </p:cNvSpPr>
          <p:nvPr>
            <p:ph type="dt" sz="half" idx="10"/>
          </p:nvPr>
        </p:nvSpPr>
        <p:spPr/>
        <p:txBody>
          <a:bodyPr/>
          <a:lstStyle/>
          <a:p>
            <a:fld id="{9819AC5B-5C28-4682-8A2A-3D2C4E3BE131}" type="datetimeFigureOut">
              <a:rPr lang="en-US" smtClean="0"/>
              <a:t>8/14/2018</a:t>
            </a:fld>
            <a:endParaRPr lang="en-US"/>
          </a:p>
        </p:txBody>
      </p:sp>
      <p:sp>
        <p:nvSpPr>
          <p:cNvPr id="6" name="Footer Placeholder 5">
            <a:extLst>
              <a:ext uri="{FF2B5EF4-FFF2-40B4-BE49-F238E27FC236}">
                <a16:creationId xmlns:a16="http://schemas.microsoft.com/office/drawing/2014/main" id="{69B4F980-8C24-4041-A033-729A9CAED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EFFB9-79CA-4CF4-9C82-BCEDBE3794F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44440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296-8ACF-4833-AD37-BD6FC3FE7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43E0C6-0963-4CD2-A67A-885C64EA1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B8231-233C-431A-A79E-C8035B81E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B13966-BC88-4883-BF0C-911E985C0F90}"/>
              </a:ext>
            </a:extLst>
          </p:cNvPr>
          <p:cNvSpPr>
            <a:spLocks noGrp="1"/>
          </p:cNvSpPr>
          <p:nvPr>
            <p:ph type="dt" sz="half" idx="10"/>
          </p:nvPr>
        </p:nvSpPr>
        <p:spPr/>
        <p:txBody>
          <a:bodyPr/>
          <a:lstStyle/>
          <a:p>
            <a:fld id="{9819AC5B-5C28-4682-8A2A-3D2C4E3BE131}" type="datetimeFigureOut">
              <a:rPr lang="en-US" smtClean="0"/>
              <a:t>8/14/2018</a:t>
            </a:fld>
            <a:endParaRPr lang="en-US"/>
          </a:p>
        </p:txBody>
      </p:sp>
      <p:sp>
        <p:nvSpPr>
          <p:cNvPr id="6" name="Footer Placeholder 5">
            <a:extLst>
              <a:ext uri="{FF2B5EF4-FFF2-40B4-BE49-F238E27FC236}">
                <a16:creationId xmlns:a16="http://schemas.microsoft.com/office/drawing/2014/main" id="{E790CFFF-2631-4FAF-A15A-2174DD9ED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63E6D-10CC-4ABA-9FC8-8BAAAC1BBE04}"/>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110917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3B50F-C6BC-49EB-9F53-7B6CF7FC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CD193-4A58-46B9-844C-2D8DB7BF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F0D62-83CE-47DE-8A17-A6F448406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9AC5B-5C28-4682-8A2A-3D2C4E3BE131}" type="datetimeFigureOut">
              <a:rPr lang="en-US" smtClean="0"/>
              <a:t>8/14/2018</a:t>
            </a:fld>
            <a:endParaRPr lang="en-US"/>
          </a:p>
        </p:txBody>
      </p:sp>
      <p:sp>
        <p:nvSpPr>
          <p:cNvPr id="5" name="Footer Placeholder 4">
            <a:extLst>
              <a:ext uri="{FF2B5EF4-FFF2-40B4-BE49-F238E27FC236}">
                <a16:creationId xmlns:a16="http://schemas.microsoft.com/office/drawing/2014/main" id="{34240922-3A9C-4BF9-8DF4-D40F2EC2A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A07316-B8D1-469A-B3F2-369B4832B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20BD0-4C4E-499D-A204-4A7EAFF8D880}" type="slidenum">
              <a:rPr lang="en-US" smtClean="0"/>
              <a:t>‹#›</a:t>
            </a:fld>
            <a:endParaRPr lang="en-US"/>
          </a:p>
        </p:txBody>
      </p:sp>
    </p:spTree>
    <p:extLst>
      <p:ext uri="{BB962C8B-B14F-4D97-AF65-F5344CB8AC3E}">
        <p14:creationId xmlns:p14="http://schemas.microsoft.com/office/powerpoint/2010/main" val="117765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eetb@Princeto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7DD3-6DBD-4B96-9F98-974491556295}"/>
              </a:ext>
            </a:extLst>
          </p:cNvPr>
          <p:cNvSpPr>
            <a:spLocks noGrp="1"/>
          </p:cNvSpPr>
          <p:nvPr>
            <p:ph type="ctrTitle" idx="4294967295"/>
          </p:nvPr>
        </p:nvSpPr>
        <p:spPr>
          <a:xfrm>
            <a:off x="1521204" y="1029749"/>
            <a:ext cx="9144000" cy="1385945"/>
          </a:xfrm>
        </p:spPr>
        <p:txBody>
          <a:bodyPr/>
          <a:lstStyle/>
          <a:p>
            <a:pPr algn="ctr"/>
            <a:r>
              <a:rPr lang="en-US" dirty="0">
                <a:latin typeface="Times New Roman" panose="02020603050405020304" pitchFamily="18" charset="0"/>
                <a:cs typeface="Times New Roman" panose="02020603050405020304" pitchFamily="18" charset="0"/>
              </a:rPr>
              <a:t>Introduction to Programming with Python</a:t>
            </a:r>
          </a:p>
        </p:txBody>
      </p:sp>
      <p:sp>
        <p:nvSpPr>
          <p:cNvPr id="3" name="Subtitle 2">
            <a:extLst>
              <a:ext uri="{FF2B5EF4-FFF2-40B4-BE49-F238E27FC236}">
                <a16:creationId xmlns:a16="http://schemas.microsoft.com/office/drawing/2014/main" id="{D51375B3-CB61-48AA-AC12-FF838B4AFA9E}"/>
              </a:ext>
            </a:extLst>
          </p:cNvPr>
          <p:cNvSpPr>
            <a:spLocks noGrp="1"/>
          </p:cNvSpPr>
          <p:nvPr>
            <p:ph type="subTitle" idx="1"/>
          </p:nvPr>
        </p:nvSpPr>
        <p:spPr/>
        <p:txBody>
          <a:bodyPr>
            <a:normAutofit fontScale="77500" lnSpcReduction="20000"/>
          </a:bodyPr>
          <a:lstStyle/>
          <a:p>
            <a:r>
              <a:rPr lang="en-US" dirty="0"/>
              <a:t>Vineet Bansal</a:t>
            </a:r>
          </a:p>
          <a:p>
            <a:r>
              <a:rPr lang="en-US" dirty="0"/>
              <a:t>Research Software Engineer, Center for Statistics &amp; Machine Learning</a:t>
            </a:r>
          </a:p>
          <a:p>
            <a:endParaRPr lang="en-US" dirty="0"/>
          </a:p>
          <a:p>
            <a:r>
              <a:rPr lang="en-US" dirty="0">
                <a:hlinkClick r:id="rId2"/>
              </a:rPr>
              <a:t>vineetb@princeton.edu</a:t>
            </a:r>
            <a:endParaRPr lang="en-US" dirty="0"/>
          </a:p>
          <a:p>
            <a:r>
              <a:rPr lang="en-US" dirty="0"/>
              <a:t>August 20-24, 2018</a:t>
            </a:r>
          </a:p>
        </p:txBody>
      </p:sp>
    </p:spTree>
    <p:extLst>
      <p:ext uri="{BB962C8B-B14F-4D97-AF65-F5344CB8AC3E}">
        <p14:creationId xmlns:p14="http://schemas.microsoft.com/office/powerpoint/2010/main" val="159465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Interlude: Plotting in Notebooks</a:t>
            </a:r>
            <a:endParaRPr lang="en-US" dirty="0">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9C340890-9CFC-466D-98C7-DC913EA22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696" y="2736434"/>
            <a:ext cx="4620270" cy="3029373"/>
          </a:xfrm>
          <a:prstGeom prst="rect">
            <a:avLst/>
          </a:prstGeom>
        </p:spPr>
      </p:pic>
      <p:sp>
        <p:nvSpPr>
          <p:cNvPr id="12" name="Content Placeholder 2">
            <a:extLst>
              <a:ext uri="{FF2B5EF4-FFF2-40B4-BE49-F238E27FC236}">
                <a16:creationId xmlns:a16="http://schemas.microsoft.com/office/drawing/2014/main" id="{7110C751-335D-4441-97EB-A0EDCB87C406}"/>
              </a:ext>
            </a:extLst>
          </p:cNvPr>
          <p:cNvSpPr>
            <a:spLocks noGrp="1"/>
          </p:cNvSpPr>
          <p:nvPr>
            <p:ph idx="1"/>
          </p:nvPr>
        </p:nvSpPr>
        <p:spPr>
          <a:xfrm>
            <a:off x="838199" y="2043739"/>
            <a:ext cx="10738607" cy="1068577"/>
          </a:xfrm>
        </p:spPr>
        <p:txBody>
          <a:bodyPr>
            <a:normAutofit/>
          </a:bodyPr>
          <a:lstStyle/>
          <a:p>
            <a:pPr marL="0" indent="0">
              <a:buFont typeface="Symbol" panose="05050102010706020507" pitchFamily="18" charset="2"/>
              <a:buNone/>
            </a:pPr>
            <a:r>
              <a:rPr lang="en-US" altLang="en-US" sz="2400" dirty="0"/>
              <a:t>Now that we know how to create lists of numbers, let’s see how we can plot them in a </a:t>
            </a:r>
            <a:r>
              <a:rPr lang="en-US" altLang="en-US" sz="2400" dirty="0" err="1"/>
              <a:t>Jupyter</a:t>
            </a:r>
            <a:r>
              <a:rPr lang="en-US" altLang="en-US" sz="2400" dirty="0"/>
              <a:t> Notebook.</a:t>
            </a: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5" name="Content Placeholder 2">
            <a:extLst>
              <a:ext uri="{FF2B5EF4-FFF2-40B4-BE49-F238E27FC236}">
                <a16:creationId xmlns:a16="http://schemas.microsoft.com/office/drawing/2014/main" id="{2895EDD4-A1DB-46AD-90D6-4CB20A4CFD69}"/>
              </a:ext>
            </a:extLst>
          </p:cNvPr>
          <p:cNvSpPr txBox="1">
            <a:spLocks/>
          </p:cNvSpPr>
          <p:nvPr/>
        </p:nvSpPr>
        <p:spPr>
          <a:xfrm>
            <a:off x="615193" y="5765807"/>
            <a:ext cx="10738607" cy="597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400" dirty="0"/>
              <a:t>Let’s head over to the </a:t>
            </a:r>
            <a:r>
              <a:rPr lang="en-US" altLang="en-US" sz="2400" dirty="0" err="1"/>
              <a:t>Jupyter</a:t>
            </a:r>
            <a:r>
              <a:rPr lang="en-US" altLang="en-US" sz="2400" dirty="0"/>
              <a:t> Notebook..</a:t>
            </a: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99934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err="1"/>
              <a:t>Iterables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55000" lnSpcReduction="20000"/>
          </a:bodyPr>
          <a:lstStyle/>
          <a:p>
            <a:pPr marL="0" indent="0">
              <a:lnSpc>
                <a:spcPct val="100000"/>
              </a:lnSpc>
              <a:buNone/>
            </a:pPr>
            <a:r>
              <a:rPr lang="en-US" altLang="en-US" sz="3300" dirty="0"/>
              <a:t>Some built-in functions (</a:t>
            </a:r>
            <a:r>
              <a:rPr lang="en-US" altLang="en-US" sz="3300" dirty="0" err="1"/>
              <a:t>len</a:t>
            </a:r>
            <a:r>
              <a:rPr lang="en-US" altLang="en-US" sz="3300" dirty="0"/>
              <a:t>, sum, max, min, any, all, sorted) seem to work on strings/lists/tuples: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max(‘Hello’)</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‘o’</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max([3,4,1,2])</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4</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max((3,4,1,2))</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3700" dirty="0"/>
              <a:t>Is there something common across a string/list/tuple?</a:t>
            </a:r>
          </a:p>
          <a:p>
            <a:pPr marL="0" indent="0">
              <a:lnSpc>
                <a:spcPct val="100000"/>
              </a:lnSpc>
              <a:buNone/>
            </a:pPr>
            <a:r>
              <a:rPr lang="en-US" altLang="en-US" sz="3700" dirty="0"/>
              <a:t>All of them are </a:t>
            </a:r>
            <a:r>
              <a:rPr lang="en-US" altLang="en-US" sz="3700" i="1" dirty="0"/>
              <a:t>collections</a:t>
            </a:r>
            <a:r>
              <a:rPr lang="en-US" altLang="en-US" sz="3700" dirty="0"/>
              <a:t> of stuff – and can give us things ‘one at a time’, i.e. they are </a:t>
            </a:r>
            <a:r>
              <a:rPr lang="en-US" altLang="en-US" sz="3700" i="1" dirty="0" err="1"/>
              <a:t>iterable</a:t>
            </a:r>
            <a:endParaRPr lang="en-US" altLang="en-US" sz="3700" i="1" dirty="0"/>
          </a:p>
        </p:txBody>
      </p:sp>
    </p:spTree>
    <p:extLst>
      <p:ext uri="{BB962C8B-B14F-4D97-AF65-F5344CB8AC3E}">
        <p14:creationId xmlns:p14="http://schemas.microsoft.com/office/powerpoint/2010/main" val="182746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300" dirty="0"/>
              <a:t>Objects that are </a:t>
            </a:r>
            <a:r>
              <a:rPr lang="en-US" altLang="en-US" sz="2300" i="1" dirty="0" err="1"/>
              <a:t>iterable</a:t>
            </a:r>
            <a:r>
              <a:rPr lang="en-US" altLang="en-US" sz="2300" dirty="0"/>
              <a:t> can be looped over, giving us one item at a time, using a </a:t>
            </a:r>
            <a:r>
              <a:rPr lang="en-US" altLang="en-US" sz="2300" b="1" dirty="0"/>
              <a:t>for</a:t>
            </a:r>
            <a:r>
              <a:rPr lang="en-US" altLang="en-US" sz="2300" dirty="0"/>
              <a:t> loop:</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x in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iterable</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p:txBody>
      </p:sp>
      <p:sp>
        <p:nvSpPr>
          <p:cNvPr id="6" name="Arrow: Curved Down 5">
            <a:extLst>
              <a:ext uri="{FF2B5EF4-FFF2-40B4-BE49-F238E27FC236}">
                <a16:creationId xmlns:a16="http://schemas.microsoft.com/office/drawing/2014/main" id="{30A6B050-8311-4B89-B4CC-A7C52F891689}"/>
              </a:ext>
            </a:extLst>
          </p:cNvPr>
          <p:cNvSpPr/>
          <p:nvPr/>
        </p:nvSpPr>
        <p:spPr>
          <a:xfrm rot="10800000" flipV="1">
            <a:off x="1877294" y="3904104"/>
            <a:ext cx="1887523" cy="3609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Down 6">
            <a:extLst>
              <a:ext uri="{FF2B5EF4-FFF2-40B4-BE49-F238E27FC236}">
                <a16:creationId xmlns:a16="http://schemas.microsoft.com/office/drawing/2014/main" id="{1662F4A8-2277-4F5D-9484-318B8990DE0B}"/>
              </a:ext>
            </a:extLst>
          </p:cNvPr>
          <p:cNvSpPr/>
          <p:nvPr/>
        </p:nvSpPr>
        <p:spPr>
          <a:xfrm rot="10800000" flipV="1">
            <a:off x="1629951" y="3709716"/>
            <a:ext cx="2382211" cy="55532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51970BAC-BA96-49CA-AE72-0E525DB5DDBA}"/>
              </a:ext>
            </a:extLst>
          </p:cNvPr>
          <p:cNvSpPr txBox="1"/>
          <p:nvPr/>
        </p:nvSpPr>
        <p:spPr>
          <a:xfrm>
            <a:off x="3587442" y="3450908"/>
            <a:ext cx="6607193" cy="369332"/>
          </a:xfrm>
          <a:prstGeom prst="rect">
            <a:avLst/>
          </a:prstGeom>
          <a:noFill/>
        </p:spPr>
        <p:txBody>
          <a:bodyPr wrap="none" rtlCol="0">
            <a:spAutoFit/>
          </a:bodyPr>
          <a:lstStyle/>
          <a:p>
            <a:r>
              <a:rPr lang="en-US" dirty="0"/>
              <a:t>In each </a:t>
            </a:r>
            <a:r>
              <a:rPr lang="en-US" i="1" dirty="0"/>
              <a:t>iteration</a:t>
            </a:r>
            <a:r>
              <a:rPr lang="en-US" dirty="0"/>
              <a:t> of the loop, a new item from </a:t>
            </a:r>
            <a:r>
              <a:rPr lang="en-US" i="1" dirty="0"/>
              <a:t>&lt;</a:t>
            </a:r>
            <a:r>
              <a:rPr lang="en-US" i="1" dirty="0" err="1"/>
              <a:t>iterable</a:t>
            </a:r>
            <a:r>
              <a:rPr lang="en-US" i="1" dirty="0"/>
              <a:t>&gt; </a:t>
            </a:r>
            <a:r>
              <a:rPr lang="en-US" dirty="0"/>
              <a:t>is put into </a:t>
            </a:r>
            <a:r>
              <a:rPr lang="en-US" i="1" dirty="0"/>
              <a:t>x</a:t>
            </a:r>
          </a:p>
        </p:txBody>
      </p:sp>
      <p:sp>
        <p:nvSpPr>
          <p:cNvPr id="9" name="Right Brace 8">
            <a:extLst>
              <a:ext uri="{FF2B5EF4-FFF2-40B4-BE49-F238E27FC236}">
                <a16:creationId xmlns:a16="http://schemas.microsoft.com/office/drawing/2014/main" id="{FA417BE7-21EC-4F15-ACC7-45E497A76CF6}"/>
              </a:ext>
            </a:extLst>
          </p:cNvPr>
          <p:cNvSpPr/>
          <p:nvPr/>
        </p:nvSpPr>
        <p:spPr>
          <a:xfrm rot="5400000">
            <a:off x="1143414" y="5125205"/>
            <a:ext cx="361509" cy="97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059A617C-DDFD-4F17-99FF-83EBB9D275F1}"/>
              </a:ext>
            </a:extLst>
          </p:cNvPr>
          <p:cNvSpPr txBox="1"/>
          <p:nvPr/>
        </p:nvSpPr>
        <p:spPr>
          <a:xfrm>
            <a:off x="838198" y="5794951"/>
            <a:ext cx="8725274" cy="446276"/>
          </a:xfrm>
          <a:prstGeom prst="rect">
            <a:avLst/>
          </a:prstGeom>
          <a:noFill/>
        </p:spPr>
        <p:txBody>
          <a:bodyPr wrap="none" rtlCol="0">
            <a:spAutoFit/>
          </a:bodyPr>
          <a:lstStyle/>
          <a:p>
            <a:r>
              <a:rPr lang="en-US" sz="2300" dirty="0"/>
              <a:t>Move code over (</a:t>
            </a:r>
            <a:r>
              <a:rPr lang="en-US" sz="2300" i="1" dirty="0"/>
              <a:t>indent</a:t>
            </a:r>
            <a:r>
              <a:rPr lang="en-US" sz="2300" dirty="0"/>
              <a:t>) to specify what you want done inside the loop</a:t>
            </a:r>
            <a:endParaRPr lang="en-US" sz="2300" i="1" dirty="0"/>
          </a:p>
        </p:txBody>
      </p:sp>
      <p:sp>
        <p:nvSpPr>
          <p:cNvPr id="11" name="Right Brace 10">
            <a:extLst>
              <a:ext uri="{FF2B5EF4-FFF2-40B4-BE49-F238E27FC236}">
                <a16:creationId xmlns:a16="http://schemas.microsoft.com/office/drawing/2014/main" id="{D084395D-2A00-48A9-8F71-30EA2E9AE32E}"/>
              </a:ext>
            </a:extLst>
          </p:cNvPr>
          <p:cNvSpPr/>
          <p:nvPr/>
        </p:nvSpPr>
        <p:spPr>
          <a:xfrm>
            <a:off x="4730620" y="4683967"/>
            <a:ext cx="107002" cy="8777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27FF89D-3181-4E61-968F-45883EA9E0F3}"/>
              </a:ext>
            </a:extLst>
          </p:cNvPr>
          <p:cNvSpPr txBox="1"/>
          <p:nvPr/>
        </p:nvSpPr>
        <p:spPr>
          <a:xfrm>
            <a:off x="4837622" y="4938160"/>
            <a:ext cx="4082400" cy="369332"/>
          </a:xfrm>
          <a:prstGeom prst="rect">
            <a:avLst/>
          </a:prstGeom>
          <a:noFill/>
        </p:spPr>
        <p:txBody>
          <a:bodyPr wrap="none" rtlCol="0">
            <a:spAutoFit/>
          </a:bodyPr>
          <a:lstStyle/>
          <a:p>
            <a:r>
              <a:rPr lang="en-US" dirty="0"/>
              <a:t>Body of the loop (</a:t>
            </a:r>
            <a:r>
              <a:rPr lang="en-US" i="1" dirty="0"/>
              <a:t>x</a:t>
            </a:r>
            <a:r>
              <a:rPr lang="en-US" dirty="0"/>
              <a:t> keeps changing value)</a:t>
            </a:r>
            <a:endParaRPr lang="en-US" i="1" dirty="0"/>
          </a:p>
        </p:txBody>
      </p:sp>
      <p:cxnSp>
        <p:nvCxnSpPr>
          <p:cNvPr id="16" name="Straight Arrow Connector 15">
            <a:extLst>
              <a:ext uri="{FF2B5EF4-FFF2-40B4-BE49-F238E27FC236}">
                <a16:creationId xmlns:a16="http://schemas.microsoft.com/office/drawing/2014/main" id="{47CF8D9A-6704-4914-8117-8492F34B257D}"/>
              </a:ext>
            </a:extLst>
          </p:cNvPr>
          <p:cNvCxnSpPr/>
          <p:nvPr/>
        </p:nvCxnSpPr>
        <p:spPr>
          <a:xfrm flipH="1">
            <a:off x="4599992" y="4096139"/>
            <a:ext cx="438539" cy="29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5A0AD2-C6B9-4CB6-B220-CD6D4ABC4076}"/>
              </a:ext>
            </a:extLst>
          </p:cNvPr>
          <p:cNvSpPr txBox="1"/>
          <p:nvPr/>
        </p:nvSpPr>
        <p:spPr>
          <a:xfrm>
            <a:off x="5038531" y="3868712"/>
            <a:ext cx="726481" cy="369332"/>
          </a:xfrm>
          <a:prstGeom prst="rect">
            <a:avLst/>
          </a:prstGeom>
          <a:noFill/>
        </p:spPr>
        <p:txBody>
          <a:bodyPr wrap="none" rtlCol="0">
            <a:spAutoFit/>
          </a:bodyPr>
          <a:lstStyle/>
          <a:p>
            <a:r>
              <a:rPr lang="en-US" dirty="0"/>
              <a:t>Colon</a:t>
            </a:r>
            <a:endParaRPr lang="en-US" i="1" dirty="0"/>
          </a:p>
        </p:txBody>
      </p:sp>
    </p:spTree>
    <p:extLst>
      <p:ext uri="{BB962C8B-B14F-4D97-AF65-F5344CB8AC3E}">
        <p14:creationId xmlns:p14="http://schemas.microsoft.com/office/powerpoint/2010/main" val="189631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92500" lnSpcReduction="20000"/>
          </a:bodyPr>
          <a:lstStyle/>
          <a:p>
            <a:pPr marL="0" indent="0">
              <a:buFont typeface="Symbol" panose="05050102010706020507" pitchFamily="18" charset="2"/>
              <a:buNone/>
            </a:pPr>
            <a:r>
              <a:rPr lang="en-US" altLang="en-US" sz="2700" dirty="0"/>
              <a:t>We’ll talk in terms of a list to keep things clear.</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names = [‘Homer’, ‘Marge’, ‘Lisa’, ‘Bart’, ‘Maggie’]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for name in names:</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     print(name)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Homer</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Marge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Lisa</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Bart</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Maggie</a:t>
            </a:r>
          </a:p>
        </p:txBody>
      </p:sp>
      <p:cxnSp>
        <p:nvCxnSpPr>
          <p:cNvPr id="7" name="Straight Arrow Connector 6">
            <a:extLst>
              <a:ext uri="{FF2B5EF4-FFF2-40B4-BE49-F238E27FC236}">
                <a16:creationId xmlns:a16="http://schemas.microsoft.com/office/drawing/2014/main" id="{31AF1222-9789-42DE-9931-1A2D4A693077}"/>
              </a:ext>
            </a:extLst>
          </p:cNvPr>
          <p:cNvCxnSpPr/>
          <p:nvPr/>
        </p:nvCxnSpPr>
        <p:spPr>
          <a:xfrm flipH="1" flipV="1">
            <a:off x="2168126" y="3429000"/>
            <a:ext cx="4506686" cy="82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90CC40-02FA-4B3C-B9BB-C83BAA8ACB58}"/>
              </a:ext>
            </a:extLst>
          </p:cNvPr>
          <p:cNvCxnSpPr>
            <a:cxnSpLocks/>
          </p:cNvCxnSpPr>
          <p:nvPr/>
        </p:nvCxnSpPr>
        <p:spPr>
          <a:xfrm flipH="1" flipV="1">
            <a:off x="3198431" y="3391679"/>
            <a:ext cx="3476381" cy="780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2F3D4A-1600-4E04-9754-08C03F46451C}"/>
              </a:ext>
            </a:extLst>
          </p:cNvPr>
          <p:cNvSpPr txBox="1"/>
          <p:nvPr/>
        </p:nvSpPr>
        <p:spPr>
          <a:xfrm>
            <a:off x="6674812" y="3987378"/>
            <a:ext cx="2053767" cy="369332"/>
          </a:xfrm>
          <a:prstGeom prst="rect">
            <a:avLst/>
          </a:prstGeom>
          <a:noFill/>
        </p:spPr>
        <p:txBody>
          <a:bodyPr wrap="none" rtlCol="0">
            <a:spAutoFit/>
          </a:bodyPr>
          <a:lstStyle/>
          <a:p>
            <a:r>
              <a:rPr lang="en-US" dirty="0"/>
              <a:t>Mnemonic Naming!</a:t>
            </a:r>
          </a:p>
        </p:txBody>
      </p:sp>
    </p:spTree>
    <p:extLst>
      <p:ext uri="{BB962C8B-B14F-4D97-AF65-F5344CB8AC3E}">
        <p14:creationId xmlns:p14="http://schemas.microsoft.com/office/powerpoint/2010/main" val="24680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500" dirty="0"/>
              <a:t>Use a loop to sum up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l = [6, 4, 1, 2, 3, 0]</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total = 0</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for n in l:</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    total += n</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print(total)</a:t>
            </a:r>
          </a:p>
        </p:txBody>
      </p:sp>
    </p:spTree>
    <p:extLst>
      <p:ext uri="{BB962C8B-B14F-4D97-AF65-F5344CB8AC3E}">
        <p14:creationId xmlns:p14="http://schemas.microsoft.com/office/powerpoint/2010/main" val="216869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A note on indentation</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55000" lnSpcReduction="20000"/>
          </a:bodyPr>
          <a:lstStyle/>
          <a:p>
            <a:pPr marL="0" indent="0">
              <a:buFont typeface="Symbol" panose="05050102010706020507" pitchFamily="18" charset="2"/>
              <a:buNone/>
            </a:pPr>
            <a:r>
              <a:rPr lang="en-US" altLang="en-US" sz="3600" dirty="0"/>
              <a:t>An indented block of code tells Python when the loop ends.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0</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for salary in salaries:</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    print(‘Salary = ‘, salary)</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salary</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print(‘Total Salary = ‘,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3600" dirty="0"/>
              <a:t>Python doesn’t care if you use spaces or tabs, but by convention, use 4 spaces for an indent (most Python editors will convert tabs to spaces).</a:t>
            </a:r>
          </a:p>
          <a:p>
            <a:pPr marL="0" indent="0">
              <a:buFont typeface="Symbol" panose="05050102010706020507" pitchFamily="18" charset="2"/>
              <a:buNone/>
            </a:pPr>
            <a:endParaRPr lang="en-US" altLang="en-US" sz="3600" dirty="0"/>
          </a:p>
          <a:p>
            <a:pPr marL="0" indent="0">
              <a:buFont typeface="Symbol" panose="05050102010706020507" pitchFamily="18" charset="2"/>
              <a:buNone/>
            </a:pPr>
            <a:r>
              <a:rPr lang="en-US" altLang="en-US" sz="3600" dirty="0"/>
              <a:t>Don’t mix tabs/spaces within a block (illegal), or within your program (sloppy).</a:t>
            </a:r>
          </a:p>
        </p:txBody>
      </p:sp>
    </p:spTree>
    <p:extLst>
      <p:ext uri="{BB962C8B-B14F-4D97-AF65-F5344CB8AC3E}">
        <p14:creationId xmlns:p14="http://schemas.microsoft.com/office/powerpoint/2010/main" val="245636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The </a:t>
            </a:r>
            <a:r>
              <a:rPr lang="en-US" dirty="0">
                <a:latin typeface="Courier New" panose="02070309020205020404" pitchFamily="49" charset="0"/>
                <a:cs typeface="Courier New" panose="02070309020205020404" pitchFamily="49" charset="0"/>
              </a:rPr>
              <a:t>range</a:t>
            </a:r>
            <a:r>
              <a:rPr lang="en-US" dirty="0"/>
              <a:t> type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34547"/>
          </a:xfrm>
        </p:spPr>
        <p:txBody>
          <a:bodyPr>
            <a:normAutofit fontScale="92500" lnSpcReduction="10000"/>
          </a:bodyPr>
          <a:lstStyle/>
          <a:p>
            <a:pPr marL="0" indent="0">
              <a:buFont typeface="Symbol" panose="05050102010706020507" pitchFamily="18" charset="2"/>
              <a:buNone/>
            </a:pPr>
            <a:r>
              <a:rPr lang="en-US" altLang="en-US" sz="2200" dirty="0"/>
              <a:t>We often need to refer to a sequence of consecutive numbers. For example:</a:t>
            </a:r>
          </a:p>
          <a:p>
            <a:pPr marL="0" indent="0">
              <a:buFont typeface="Symbol" panose="05050102010706020507" pitchFamily="18" charset="2"/>
              <a:buNone/>
            </a:pPr>
            <a:endParaRPr lang="en-US" altLang="en-US" sz="2200" dirty="0"/>
          </a:p>
          <a:p>
            <a:pPr marL="0" indent="0">
              <a:buFont typeface="Symbol" panose="05050102010706020507" pitchFamily="18" charset="2"/>
              <a:buNone/>
            </a:pPr>
            <a:r>
              <a:rPr lang="en-US" altLang="en-US" sz="2200" dirty="0"/>
              <a:t>Sum up the series (1+2+3+..+99)</a:t>
            </a:r>
          </a:p>
          <a:p>
            <a:pPr marL="0" indent="0">
              <a:buFont typeface="Symbol" panose="05050102010706020507" pitchFamily="18" charset="2"/>
              <a:buNone/>
            </a:pPr>
            <a:endParaRPr lang="en-US" altLang="en-US" sz="2200" dirty="0"/>
          </a:p>
          <a:p>
            <a:pPr marL="0" indent="0">
              <a:buFont typeface="Symbol" panose="05050102010706020507" pitchFamily="18" charset="2"/>
              <a:buNone/>
            </a:pPr>
            <a:r>
              <a:rPr lang="en-US" altLang="en-US" sz="2200" dirty="0">
                <a:latin typeface="Lucida Sans Typewriter" panose="020B0509030504030204" pitchFamily="49" charset="0"/>
              </a:rPr>
              <a:t>range(N) = 0, 1, 2, .. N-1</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range(10)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range(0, 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list(range(10))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[0,1,2,3,4,5,6,7,8,9]</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77296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40"/>
            <a:ext cx="10738607" cy="774106"/>
          </a:xfrm>
        </p:spPr>
        <p:txBody>
          <a:bodyPr>
            <a:normAutofit/>
          </a:bodyPr>
          <a:lstStyle/>
          <a:p>
            <a:pPr marL="0" indent="0">
              <a:buFont typeface="Symbol" panose="05050102010706020507" pitchFamily="18" charset="2"/>
              <a:buNone/>
            </a:pPr>
            <a:r>
              <a:rPr lang="en-US" altLang="en-US" sz="2300" dirty="0"/>
              <a:t>Exercises 1, 2</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12099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fontScale="55000" lnSpcReduction="20000"/>
          </a:bodyPr>
          <a:lstStyle/>
          <a:p>
            <a:pPr marL="0" indent="0">
              <a:buFont typeface="Symbol" panose="05050102010706020507" pitchFamily="18" charset="2"/>
              <a:buNone/>
            </a:pPr>
            <a:r>
              <a:rPr lang="en-US" altLang="en-US" sz="4200" dirty="0"/>
              <a:t>Few computer programs are executed in a purely linear fashion. Blocks of code are usually executed </a:t>
            </a:r>
            <a:r>
              <a:rPr lang="en-US" altLang="en-US" sz="4200" i="1" dirty="0"/>
              <a:t>conditionally</a:t>
            </a:r>
            <a:r>
              <a:rPr lang="en-US" altLang="en-US" sz="4200" dirty="0"/>
              <a:t> on the basis of some test carried out on data.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if &lt;logical expression 1&gt;: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 1&gt;</a:t>
            </a:r>
          </a:p>
          <a:p>
            <a:pPr marL="0" indent="0">
              <a:lnSpc>
                <a:spcPct val="130000"/>
              </a:lnSpc>
              <a:buNone/>
            </a:pPr>
            <a:r>
              <a:rPr lang="en-US" altLang="en-US" sz="3500" dirty="0" err="1">
                <a:solidFill>
                  <a:schemeClr val="accent2"/>
                </a:solidFill>
                <a:latin typeface="Lucida Sans Typewriter" panose="020B0509030504030204" pitchFamily="49" charset="0"/>
                <a:ea typeface="ＭＳ Ｐゴシック" panose="020B0600070205080204" pitchFamily="34" charset="-128"/>
              </a:rPr>
              <a:t>elif</a:t>
            </a:r>
            <a:r>
              <a:rPr lang="en-US" altLang="en-US" sz="3500" dirty="0">
                <a:solidFill>
                  <a:schemeClr val="accent2"/>
                </a:solidFill>
                <a:latin typeface="Lucida Sans Typewriter" panose="020B0509030504030204" pitchFamily="49" charset="0"/>
                <a:ea typeface="ＭＳ Ｐゴシック" panose="020B0600070205080204" pitchFamily="34" charset="-128"/>
              </a:rPr>
              <a:t> &lt;logical expression 2&gt;: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 2&gt;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else:</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&lt;statements&gt;</a:t>
            </a:r>
          </a:p>
        </p:txBody>
      </p:sp>
    </p:spTree>
    <p:extLst>
      <p:ext uri="{BB962C8B-B14F-4D97-AF65-F5344CB8AC3E}">
        <p14:creationId xmlns:p14="http://schemas.microsoft.com/office/powerpoint/2010/main" val="387053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fontScale="55000" lnSpcReduction="20000"/>
          </a:bodyPr>
          <a:lstStyle/>
          <a:p>
            <a:pPr marL="0" indent="0">
              <a:buFont typeface="Symbol" panose="05050102010706020507" pitchFamily="18" charset="2"/>
              <a:buNone/>
            </a:pPr>
            <a:r>
              <a:rPr lang="en-US" altLang="en-US" sz="4200" dirty="0"/>
              <a:t>Few computer programs are executed in a purely linear fashion. Blocks of code are usually executed </a:t>
            </a:r>
            <a:r>
              <a:rPr lang="en-US" altLang="en-US" sz="4200" i="1" dirty="0"/>
              <a:t>conditionally</a:t>
            </a:r>
            <a:r>
              <a:rPr lang="en-US" altLang="en-US" sz="4200" dirty="0"/>
              <a:t> on the basis of some test carried out on data.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for x in range(10):</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if x &lt;= 3:</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‘is less than or equal to 3’)</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a:t>
            </a:r>
            <a:r>
              <a:rPr lang="en-US" altLang="en-US" sz="3500" dirty="0" err="1">
                <a:solidFill>
                  <a:schemeClr val="accent2"/>
                </a:solidFill>
                <a:latin typeface="Lucida Sans Typewriter" panose="020B0509030504030204" pitchFamily="49" charset="0"/>
                <a:ea typeface="ＭＳ Ｐゴシック" panose="020B0600070205080204" pitchFamily="34" charset="-128"/>
              </a:rPr>
              <a:t>elif</a:t>
            </a:r>
            <a:r>
              <a:rPr lang="en-US" altLang="en-US" sz="3500" dirty="0">
                <a:solidFill>
                  <a:schemeClr val="accent2"/>
                </a:solidFill>
                <a:latin typeface="Lucida Sans Typewriter" panose="020B0509030504030204" pitchFamily="49" charset="0"/>
                <a:ea typeface="ＭＳ Ｐゴシック" panose="020B0600070205080204" pitchFamily="34" charset="-128"/>
              </a:rPr>
              <a:t> x &gt; 5:</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‘is greater than 5’)</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else:</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‘must be four of five, then’)</a:t>
            </a:r>
          </a:p>
        </p:txBody>
      </p:sp>
    </p:spTree>
    <p:extLst>
      <p:ext uri="{BB962C8B-B14F-4D97-AF65-F5344CB8AC3E}">
        <p14:creationId xmlns:p14="http://schemas.microsoft.com/office/powerpoint/2010/main" val="4704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100000"/>
              </a:lnSpc>
              <a:buNone/>
            </a:pPr>
            <a:r>
              <a:rPr lang="en-US" altLang="en-US" sz="2300" dirty="0">
                <a:ea typeface="ＭＳ Ｐゴシック" panose="020B0600070205080204" pitchFamily="34" charset="-128"/>
                <a:cs typeface="Courier New" panose="02070309020205020404" pitchFamily="49" charset="0"/>
              </a:rPr>
              <a:t>A collection of ordered stuff (Array)</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&gt;&gt;&gt; l = [1, ‘two’, 3.14, 4]</a:t>
            </a: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400" dirty="0" err="1">
                <a:solidFill>
                  <a:schemeClr val="accent2"/>
                </a:solidFill>
                <a:latin typeface="Lucida Sans Typewriter" panose="020B0509030504030204" pitchFamily="49" charset="0"/>
                <a:ea typeface="ＭＳ Ｐゴシック" panose="020B0600070205080204" pitchFamily="34" charset="-128"/>
              </a:rPr>
              <a:t>len</a:t>
            </a:r>
            <a:r>
              <a:rPr lang="en-US" altLang="en-US" sz="1400" dirty="0">
                <a:solidFill>
                  <a:schemeClr val="accent2"/>
                </a:solidFill>
                <a:latin typeface="Lucida Sans Typewriter" panose="020B0509030504030204" pitchFamily="49" charset="0"/>
                <a:ea typeface="ＭＳ Ｐゴシック" panose="020B0600070205080204" pitchFamily="34" charset="-128"/>
              </a:rPr>
              <a:t>(l)</a:t>
            </a: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ea typeface="ＭＳ Ｐゴシック" panose="020B0600070205080204" pitchFamily="34" charset="-128"/>
                <a:cs typeface="Courier New" panose="02070309020205020404" pitchFamily="49" charset="0"/>
              </a:rPr>
              <a:t>Indexing/Slicing works the same way as with strings:</a:t>
            </a:r>
          </a:p>
          <a:p>
            <a:pPr marL="0" indent="0">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 l[0:2]</a:t>
            </a:r>
          </a:p>
          <a:p>
            <a:pPr marL="0" indent="0">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[1, ‘two’]</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94572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Exercises 3, 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0262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a:t>
            </a:r>
            <a:r>
              <a:rPr lang="en-US" dirty="0"/>
              <a:t> 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Whereas a for loop is established for a fixed number of iterations, statements within the block of a while loop execute only and as long as some condition holds.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 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while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&lt; 10: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 1</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print(</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end=‘.’)</a:t>
            </a:r>
          </a:p>
          <a:p>
            <a:pPr marL="0" indent="0">
              <a:lnSpc>
                <a:spcPct val="110000"/>
              </a:lnSpc>
              <a:buNone/>
            </a:pPr>
            <a:endParaRPr lang="en-US" altLang="en-US" sz="1900" dirty="0">
              <a:solidFill>
                <a:schemeClr val="accent2"/>
              </a:solidFill>
              <a:latin typeface="Lucida Sans Typewriter" panose="020B0509030504030204" pitchFamily="49" charset="0"/>
              <a:ea typeface="ＭＳ Ｐゴシック" panose="020B0600070205080204" pitchFamily="34" charset="-128"/>
            </a:endParaRP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print()</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1.2.3.4.5.6.7.8.9.10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26313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Use </a:t>
            </a:r>
            <a:r>
              <a:rPr lang="en-US" altLang="en-US" sz="1900" dirty="0">
                <a:solidFill>
                  <a:schemeClr val="accent2"/>
                </a:solidFill>
                <a:latin typeface="Lucida Sans Typewriter" panose="020B0509030504030204" pitchFamily="49" charset="0"/>
                <a:ea typeface="ＭＳ Ｐゴシック" panose="020B0600070205080204" pitchFamily="34" charset="-128"/>
              </a:rPr>
              <a:t>break</a:t>
            </a:r>
            <a:r>
              <a:rPr lang="en-US" altLang="en-US" sz="2300" dirty="0"/>
              <a:t> to immediately end the loop.</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300" dirty="0"/>
              <a:t>Find the first negative number in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1900" dirty="0" err="1">
                <a:solidFill>
                  <a:schemeClr val="accent2"/>
                </a:solidFill>
                <a:latin typeface="Lucida Sans Typewriter" panose="020B0509030504030204" pitchFamily="49" charset="0"/>
                <a:ea typeface="ＭＳ Ｐゴシック" panose="020B0600070205080204" pitchFamily="34" charset="-128"/>
              </a:rPr>
              <a:t>alist</a:t>
            </a:r>
            <a:r>
              <a:rPr lang="en-US" altLang="en-US" sz="1900" dirty="0">
                <a:solidFill>
                  <a:schemeClr val="accent2"/>
                </a:solidFill>
                <a:latin typeface="Lucida Sans Typewriter" panose="020B0509030504030204" pitchFamily="49" charset="0"/>
                <a:ea typeface="ＭＳ Ｐゴシック" panose="020B0600070205080204" pitchFamily="34" charset="-128"/>
              </a:rPr>
              <a:t> = [0, 4, 5, -2, 5, 10]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for a in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alist</a:t>
            </a:r>
            <a:r>
              <a:rPr lang="en-US" altLang="en-US" sz="19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if a&lt;0: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break</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print(a)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60028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The </a:t>
            </a:r>
            <a:r>
              <a:rPr lang="en-US" altLang="en-US" sz="1900" dirty="0">
                <a:solidFill>
                  <a:schemeClr val="accent2"/>
                </a:solidFill>
                <a:latin typeface="Lucida Sans Typewriter" panose="020B0509030504030204" pitchFamily="49" charset="0"/>
                <a:ea typeface="ＭＳ Ｐゴシック" panose="020B0600070205080204" pitchFamily="34" charset="-128"/>
              </a:rPr>
              <a:t>continue</a:t>
            </a:r>
            <a:r>
              <a:rPr lang="en-US" altLang="en-US" sz="2300" dirty="0"/>
              <a:t> statement acts in a similar way to break but instead of breaking out of the containing loop, it immediately forces the next iteration of the loop.</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altLang="en-US" sz="2300" dirty="0"/>
              <a:t>Print only even integers in a given range.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N = 100</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for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in range(1, N+1):</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if i%2:</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continue</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print(</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‘is even’)</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414954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1095654" cy="4422710"/>
          </a:xfrm>
        </p:spPr>
        <p:txBody>
          <a:bodyPr>
            <a:normAutofit/>
          </a:bodyPr>
          <a:lstStyle/>
          <a:p>
            <a:pPr marL="0" indent="0">
              <a:buFont typeface="Symbol" panose="05050102010706020507" pitchFamily="18" charset="2"/>
              <a:buNone/>
            </a:pPr>
            <a:r>
              <a:rPr lang="en-US" altLang="en-US" sz="2300" b="1" dirty="0"/>
              <a:t>Exercise</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altLang="en-US" sz="2300" dirty="0"/>
              <a:t>Do this exercise in the terminal rather than the </a:t>
            </a:r>
            <a:r>
              <a:rPr lang="en-US" altLang="en-US" sz="2300" dirty="0" err="1"/>
              <a:t>jupyter</a:t>
            </a:r>
            <a:r>
              <a:rPr lang="en-US" altLang="en-US" sz="2300" dirty="0"/>
              <a:t> notebook (</a:t>
            </a:r>
            <a:r>
              <a:rPr lang="en-US" altLang="en-US" sz="2300" dirty="0" err="1"/>
              <a:t>jupyter</a:t>
            </a:r>
            <a:r>
              <a:rPr lang="en-US" altLang="en-US" sz="2300" dirty="0"/>
              <a:t> notebook is not particularly good at getting user input!)</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sz="2300" dirty="0"/>
              <a:t>Write a Python program that asks the user to respond by ‘y’ or 'yes’ (case doesn’t matter). The program keeps on asking until the user enters the correct information. (Use the ‘input’ function to get a response from the user).</a:t>
            </a:r>
            <a:endParaRPr lang="en-US" altLang="en-US" sz="2300" dirty="0"/>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8647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File input/output</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027853"/>
            <a:ext cx="5522167" cy="337457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700" dirty="0"/>
              <a:t>A File object is created by opening a file with a given filename and mode.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2100" dirty="0">
                <a:solidFill>
                  <a:schemeClr val="accent2"/>
                </a:solidFill>
                <a:latin typeface="Lucida Sans Typewriter" panose="020B0509030504030204" pitchFamily="49" charset="0"/>
                <a:ea typeface="ＭＳ Ｐゴシック" panose="020B0600070205080204" pitchFamily="34" charset="-128"/>
              </a:rPr>
              <a:t>f = open(‘myfile.txt’, ‘w’)</a:t>
            </a:r>
          </a:p>
          <a:p>
            <a:pPr marL="0" indent="0">
              <a:lnSpc>
                <a:spcPct val="110000"/>
              </a:lnSpc>
              <a:buNone/>
            </a:pPr>
            <a:r>
              <a:rPr lang="en-US" altLang="en-US" sz="2100" dirty="0" err="1">
                <a:solidFill>
                  <a:schemeClr val="accent2"/>
                </a:solidFill>
                <a:latin typeface="Lucida Sans Typewriter" panose="020B0509030504030204" pitchFamily="49" charset="0"/>
                <a:ea typeface="ＭＳ Ｐゴシック" panose="020B0600070205080204" pitchFamily="34" charset="-128"/>
              </a:rPr>
              <a:t>f.write</a:t>
            </a:r>
            <a:r>
              <a:rPr lang="en-US" altLang="en-US" sz="2100" dirty="0">
                <a:solidFill>
                  <a:schemeClr val="accent2"/>
                </a:solidFill>
                <a:latin typeface="Lucida Sans Typewriter" panose="020B0509030504030204" pitchFamily="49" charset="0"/>
                <a:ea typeface="ＭＳ Ｐゴシック" panose="020B0600070205080204" pitchFamily="34" charset="-128"/>
              </a:rPr>
              <a:t>(‘Hello World’)</a:t>
            </a:r>
          </a:p>
          <a:p>
            <a:pPr marL="0" indent="0">
              <a:lnSpc>
                <a:spcPct val="110000"/>
              </a:lnSpc>
              <a:buNone/>
            </a:pPr>
            <a:r>
              <a:rPr lang="en-US" altLang="en-US" sz="2100" dirty="0" err="1">
                <a:solidFill>
                  <a:schemeClr val="accent2"/>
                </a:solidFill>
                <a:latin typeface="Lucida Sans Typewriter" panose="020B0509030504030204" pitchFamily="49" charset="0"/>
                <a:ea typeface="ＭＳ Ｐゴシック" panose="020B0600070205080204" pitchFamily="34" charset="-128"/>
              </a:rPr>
              <a:t>f.close</a:t>
            </a:r>
            <a:r>
              <a:rPr lang="en-US" altLang="en-US" sz="21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700" dirty="0"/>
              <a:t>Python closes any File objects automatically when a program terminates.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graphicFrame>
        <p:nvGraphicFramePr>
          <p:cNvPr id="5" name="Table 4">
            <a:extLst>
              <a:ext uri="{FF2B5EF4-FFF2-40B4-BE49-F238E27FC236}">
                <a16:creationId xmlns:a16="http://schemas.microsoft.com/office/drawing/2014/main" id="{85E41D83-7C92-4321-BED2-167CAE239082}"/>
              </a:ext>
            </a:extLst>
          </p:cNvPr>
          <p:cNvGraphicFramePr>
            <a:graphicFrameLocks noGrp="1"/>
          </p:cNvGraphicFramePr>
          <p:nvPr>
            <p:extLst>
              <p:ext uri="{D42A27DB-BD31-4B8C-83A1-F6EECF244321}">
                <p14:modId xmlns:p14="http://schemas.microsoft.com/office/powerpoint/2010/main" val="1053499951"/>
              </p:ext>
            </p:extLst>
          </p:nvPr>
        </p:nvGraphicFramePr>
        <p:xfrm>
          <a:off x="6691605" y="1878564"/>
          <a:ext cx="4662195" cy="4023360"/>
        </p:xfrm>
        <a:graphic>
          <a:graphicData uri="http://schemas.openxmlformats.org/drawingml/2006/table">
            <a:tbl>
              <a:tblPr/>
              <a:tblGrid>
                <a:gridCol w="811374">
                  <a:extLst>
                    <a:ext uri="{9D8B030D-6E8A-4147-A177-3AD203B41FA5}">
                      <a16:colId xmlns:a16="http://schemas.microsoft.com/office/drawing/2014/main" val="1458247865"/>
                    </a:ext>
                  </a:extLst>
                </a:gridCol>
                <a:gridCol w="3850821">
                  <a:extLst>
                    <a:ext uri="{9D8B030D-6E8A-4147-A177-3AD203B41FA5}">
                      <a16:colId xmlns:a16="http://schemas.microsoft.com/office/drawing/2014/main" val="1127882173"/>
                    </a:ext>
                  </a:extLst>
                </a:gridCol>
              </a:tblGrid>
              <a:tr h="0">
                <a:tc>
                  <a:txBody>
                    <a:bodyPr/>
                    <a:lstStyle/>
                    <a:p>
                      <a:pPr algn="l"/>
                      <a:r>
                        <a:rPr lang="en-US" dirty="0">
                          <a:effectLst/>
                        </a:rPr>
                        <a:t>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dirty="0">
                          <a:effectLst/>
                        </a:rPr>
                        <a:t>Meaning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8486886"/>
                  </a:ext>
                </a:extLst>
              </a:tr>
              <a:tr h="0">
                <a:tc>
                  <a:txBody>
                    <a:bodyPr/>
                    <a:lstStyle/>
                    <a:p>
                      <a:pPr algn="l"/>
                      <a:r>
                        <a:rPr lang="en-US">
                          <a:effectLst/>
                        </a:rPr>
                        <a:t>'r'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for reading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3168215"/>
                  </a:ext>
                </a:extLst>
              </a:tr>
              <a:tr h="0">
                <a:tc>
                  <a:txBody>
                    <a:bodyPr/>
                    <a:lstStyle/>
                    <a:p>
                      <a:pPr algn="l"/>
                      <a:r>
                        <a:rPr lang="en-US">
                          <a:effectLst/>
                        </a:rPr>
                        <a:t>'w'</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truncating the file first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4179127"/>
                  </a:ext>
                </a:extLst>
              </a:tr>
              <a:tr h="0">
                <a:tc>
                  <a:txBody>
                    <a:bodyPr/>
                    <a:lstStyle/>
                    <a:p>
                      <a:pPr algn="l"/>
                      <a:r>
                        <a:rPr lang="en-US">
                          <a:effectLst/>
                        </a:rPr>
                        <a:t>'x'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exclusive creation, failing if the file already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0188954"/>
                  </a:ext>
                </a:extLst>
              </a:tr>
              <a:tr h="0">
                <a:tc>
                  <a:txBody>
                    <a:bodyPr/>
                    <a:lstStyle/>
                    <a:p>
                      <a:pPr algn="l"/>
                      <a:r>
                        <a:rPr lang="en-US">
                          <a:effectLst/>
                        </a:rPr>
                        <a:t>'a'</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appending to the end of the file if it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36886780"/>
                  </a:ext>
                </a:extLst>
              </a:tr>
              <a:tr h="0">
                <a:tc>
                  <a:txBody>
                    <a:bodyPr/>
                    <a:lstStyle/>
                    <a:p>
                      <a:pPr algn="l"/>
                      <a:r>
                        <a:rPr lang="en-US">
                          <a:effectLst/>
                        </a:rPr>
                        <a:t>'b'</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binary 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12497530"/>
                  </a:ext>
                </a:extLst>
              </a:tr>
              <a:tr h="0">
                <a:tc>
                  <a:txBody>
                    <a:bodyPr/>
                    <a:lstStyle/>
                    <a:p>
                      <a:pPr algn="l"/>
                      <a:r>
                        <a:rPr lang="en-US">
                          <a:effectLst/>
                        </a:rPr>
                        <a:t>'t'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text mode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8800644"/>
                  </a:ext>
                </a:extLst>
              </a:tr>
              <a:tr h="0">
                <a:tc>
                  <a:txBody>
                    <a:bodyPr/>
                    <a:lstStyle/>
                    <a:p>
                      <a:pPr algn="l"/>
                      <a:r>
                        <a:rPr lang="en-US">
                          <a:effectLst/>
                        </a:rPr>
                        <a: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a disk file for updating (reading and writing)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4079784"/>
                  </a:ext>
                </a:extLst>
              </a:tr>
            </a:tbl>
          </a:graphicData>
        </a:graphic>
      </p:graphicFrame>
    </p:spTree>
    <p:extLst>
      <p:ext uri="{BB962C8B-B14F-4D97-AF65-F5344CB8AC3E}">
        <p14:creationId xmlns:p14="http://schemas.microsoft.com/office/powerpoint/2010/main" val="1623840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1800" dirty="0" err="1">
                <a:solidFill>
                  <a:schemeClr val="accent2"/>
                </a:solidFill>
                <a:latin typeface="Lucida Sans Typewriter" panose="020B0509030504030204" pitchFamily="49" charset="0"/>
                <a:ea typeface="ＭＳ Ｐゴシック" panose="020B0600070205080204" pitchFamily="34" charset="-128"/>
              </a:rPr>
              <a:t>readline</a:t>
            </a:r>
            <a:r>
              <a:rPr lang="en-US" altLang="en-US" sz="1800" dirty="0">
                <a:solidFill>
                  <a:schemeClr val="accent2"/>
                </a:solidFill>
                <a:latin typeface="Lucida Sans Typewriter" panose="020B0509030504030204" pitchFamily="49" charset="0"/>
                <a:ea typeface="ＭＳ Ｐゴシック" panose="020B0600070205080204" pitchFamily="34" charset="-128"/>
              </a:rPr>
              <a:t>() </a:t>
            </a:r>
            <a:r>
              <a:rPr lang="en-US" altLang="en-US" sz="2500" dirty="0"/>
              <a:t>reads a single line from a file, up to and including the newline character. The next call to </a:t>
            </a:r>
            <a:r>
              <a:rPr lang="en-US" altLang="en-US" sz="1800" dirty="0" err="1">
                <a:solidFill>
                  <a:schemeClr val="accent2"/>
                </a:solidFill>
                <a:latin typeface="Lucida Sans Typewriter" panose="020B0509030504030204" pitchFamily="49" charset="0"/>
                <a:ea typeface="ＭＳ Ｐゴシック" panose="020B0600070205080204" pitchFamily="34" charset="-128"/>
              </a:rPr>
              <a:t>readline</a:t>
            </a:r>
            <a:r>
              <a:rPr lang="en-US" altLang="en-US" sz="1800" dirty="0">
                <a:solidFill>
                  <a:schemeClr val="accent2"/>
                </a:solidFill>
                <a:latin typeface="Lucida Sans Typewriter" panose="020B0509030504030204" pitchFamily="49" charset="0"/>
                <a:ea typeface="ＭＳ Ｐゴシック" panose="020B0600070205080204" pitchFamily="34" charset="-128"/>
              </a:rPr>
              <a:t>() </a:t>
            </a:r>
            <a:r>
              <a:rPr lang="en-US" altLang="en-US" sz="2500" dirty="0"/>
              <a:t>reads the next line. It returns an empty string when it reaches the end of the file.</a:t>
            </a:r>
          </a:p>
          <a:p>
            <a:pPr marL="0" indent="0">
              <a:buFont typeface="Symbol" panose="05050102010706020507" pitchFamily="18" charset="2"/>
              <a:buNone/>
            </a:pPr>
            <a:endParaRPr lang="en-US" altLang="en-US" sz="2500" dirty="0"/>
          </a:p>
          <a:p>
            <a:pPr marL="0" indent="0">
              <a:lnSpc>
                <a:spcPct val="100000"/>
              </a:lnSpc>
              <a:buNone/>
            </a:pPr>
            <a:r>
              <a:rPr lang="en-US" altLang="en-US" sz="2500" dirty="0"/>
              <a:t>To read all the lines into a list pf strings, use </a:t>
            </a:r>
            <a:r>
              <a:rPr lang="en-US" altLang="en-US" sz="1800" dirty="0" err="1">
                <a:solidFill>
                  <a:schemeClr val="accent2"/>
                </a:solidFill>
                <a:latin typeface="Lucida Sans Typewriter" panose="020B0509030504030204" pitchFamily="49" charset="0"/>
                <a:ea typeface="ＭＳ Ｐゴシック" panose="020B0600070205080204" pitchFamily="34" charset="-128"/>
              </a:rPr>
              <a:t>f.readlines</a:t>
            </a:r>
            <a:r>
              <a:rPr lang="en-US" altLang="en-US" sz="18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500" dirty="0"/>
          </a:p>
          <a:p>
            <a:pPr marL="0" indent="0">
              <a:buFont typeface="Symbol" panose="05050102010706020507" pitchFamily="18" charset="2"/>
              <a:buNone/>
            </a:pPr>
            <a:r>
              <a:rPr lang="en-US" altLang="en-US" sz="2500" dirty="0"/>
              <a:t>File objects are </a:t>
            </a:r>
            <a:r>
              <a:rPr lang="en-US" altLang="en-US" sz="2500" i="1" dirty="0" err="1"/>
              <a:t>iterable</a:t>
            </a:r>
            <a:r>
              <a:rPr lang="en-US" altLang="en-US" sz="2500" i="1" dirty="0"/>
              <a:t> </a:t>
            </a:r>
            <a:r>
              <a:rPr lang="en-US" altLang="en-US" sz="2500" dirty="0"/>
              <a:t>too, and looping over a (text) file returns its lines one at a time.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11527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500" dirty="0"/>
              <a:t>Exercises 5, 6</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642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518161"/>
          </a:xfrm>
        </p:spPr>
        <p:txBody>
          <a:bodyPr>
            <a:normAutofit fontScale="32500" lnSpcReduction="20000"/>
          </a:bodyPr>
          <a:lstStyle/>
          <a:p>
            <a:pPr marL="0" indent="0">
              <a:lnSpc>
                <a:spcPct val="120000"/>
              </a:lnSpc>
              <a:buNone/>
            </a:pPr>
            <a:r>
              <a:rPr lang="en-US" altLang="en-US" sz="7100" dirty="0">
                <a:ea typeface="ＭＳ Ｐゴシック" panose="020B0600070205080204" pitchFamily="34" charset="-128"/>
                <a:cs typeface="Courier New" panose="02070309020205020404" pitchFamily="49" charset="0"/>
              </a:rPr>
              <a:t>Test for membership (in keyword) :</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1 in l</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True</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‘three’ in l</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False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7100" dirty="0">
                <a:ea typeface="ＭＳ Ｐゴシック" panose="020B0600070205080204" pitchFamily="34" charset="-128"/>
                <a:cs typeface="Courier New" panose="02070309020205020404" pitchFamily="49" charset="0"/>
              </a:rPr>
              <a:t>in also works for strings: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s = ‘Hello World’</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‘h’ in 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False</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‘H’ in 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True</a:t>
            </a:r>
          </a:p>
        </p:txBody>
      </p:sp>
    </p:spTree>
    <p:extLst>
      <p:ext uri="{BB962C8B-B14F-4D97-AF65-F5344CB8AC3E}">
        <p14:creationId xmlns:p14="http://schemas.microsoft.com/office/powerpoint/2010/main" val="354796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100000"/>
              </a:lnSpc>
              <a:buNone/>
            </a:pPr>
            <a:r>
              <a:rPr lang="en-US" altLang="en-US" sz="2300" dirty="0">
                <a:ea typeface="ＭＳ Ｐゴシック" panose="020B0600070205080204" pitchFamily="34" charset="-128"/>
                <a:cs typeface="Courier New" panose="02070309020205020404" pitchFamily="49" charset="0"/>
              </a:rPr>
              <a:t>Lists are mutable.</a:t>
            </a: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l[2] = 3.0</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l</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[1, ‘two’, 3.0, 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ea typeface="ＭＳ Ｐゴシック" panose="020B0600070205080204" pitchFamily="34" charset="-128"/>
                <a:cs typeface="Courier New" panose="02070309020205020404" pitchFamily="49" charset="0"/>
              </a:rPr>
              <a:t>Notice that the id of l does not change.</a:t>
            </a:r>
          </a:p>
        </p:txBody>
      </p:sp>
    </p:spTree>
    <p:extLst>
      <p:ext uri="{BB962C8B-B14F-4D97-AF65-F5344CB8AC3E}">
        <p14:creationId xmlns:p14="http://schemas.microsoft.com/office/powerpoint/2010/main" val="276591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 = [1, 2,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 = q1</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q1[2] = ‘oops’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‘oops’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‘oops’]</a:t>
            </a:r>
          </a:p>
        </p:txBody>
      </p:sp>
      <p:pic>
        <p:nvPicPr>
          <p:cNvPr id="5" name="Picture 4">
            <a:extLst>
              <a:ext uri="{FF2B5EF4-FFF2-40B4-BE49-F238E27FC236}">
                <a16:creationId xmlns:a16="http://schemas.microsoft.com/office/drawing/2014/main" id="{40031E7A-F49D-4E02-8A99-C7E803A93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326" y="1959849"/>
            <a:ext cx="4544059" cy="4153480"/>
          </a:xfrm>
          <a:prstGeom prst="rect">
            <a:avLst/>
          </a:prstGeom>
        </p:spPr>
      </p:pic>
    </p:spTree>
    <p:extLst>
      <p:ext uri="{BB962C8B-B14F-4D97-AF65-F5344CB8AC3E}">
        <p14:creationId xmlns:p14="http://schemas.microsoft.com/office/powerpoint/2010/main" val="237721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 = [1, 2,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4</a:t>
            </a:r>
          </a:p>
        </p:txBody>
      </p:sp>
      <p:pic>
        <p:nvPicPr>
          <p:cNvPr id="6" name="Picture 5">
            <a:extLst>
              <a:ext uri="{FF2B5EF4-FFF2-40B4-BE49-F238E27FC236}">
                <a16:creationId xmlns:a16="http://schemas.microsoft.com/office/drawing/2014/main" id="{A112C8CD-EFDE-4673-BF35-9B86BF506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372" y="1951460"/>
            <a:ext cx="4926416" cy="4040233"/>
          </a:xfrm>
          <a:prstGeom prst="rect">
            <a:avLst/>
          </a:prstGeom>
        </p:spPr>
      </p:pic>
    </p:spTree>
    <p:extLst>
      <p:ext uri="{BB962C8B-B14F-4D97-AF65-F5344CB8AC3E}">
        <p14:creationId xmlns:p14="http://schemas.microsoft.com/office/powerpoint/2010/main" val="231371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 = [1, 2,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 =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3</a:t>
            </a:r>
          </a:p>
        </p:txBody>
      </p:sp>
      <p:pic>
        <p:nvPicPr>
          <p:cNvPr id="5" name="Picture 4">
            <a:extLst>
              <a:ext uri="{FF2B5EF4-FFF2-40B4-BE49-F238E27FC236}">
                <a16:creationId xmlns:a16="http://schemas.microsoft.com/office/drawing/2014/main" id="{01F47270-9B5A-4EAB-A4BE-AB41E1A14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40887">
            <a:off x="5588470" y="1847064"/>
            <a:ext cx="4337954" cy="4499474"/>
          </a:xfrm>
          <a:prstGeom prst="rect">
            <a:avLst/>
          </a:prstGeom>
        </p:spPr>
      </p:pic>
    </p:spTree>
    <p:extLst>
      <p:ext uri="{BB962C8B-B14F-4D97-AF65-F5344CB8AC3E}">
        <p14:creationId xmlns:p14="http://schemas.microsoft.com/office/powerpoint/2010/main" val="154788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Common List Methods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2016533"/>
          </a:xfrm>
        </p:spPr>
        <p:txBody>
          <a:bodyPr>
            <a:normAutofit/>
          </a:bodyPr>
          <a:lstStyle/>
          <a:p>
            <a:pPr marL="0" indent="0">
              <a:lnSpc>
                <a:spcPct val="80000"/>
              </a:lnSpc>
              <a:buNone/>
            </a:pPr>
            <a:r>
              <a:rPr lang="en-US" altLang="en-US" sz="2300" b="1" dirty="0">
                <a:solidFill>
                  <a:schemeClr val="accent2"/>
                </a:solidFill>
                <a:latin typeface="Lucida Sans Typewriter" panose="020B0509030504030204" pitchFamily="49" charset="0"/>
                <a:ea typeface="ＭＳ Ｐゴシック" panose="020B0600070205080204" pitchFamily="34" charset="-128"/>
              </a:rPr>
              <a:t>append</a:t>
            </a:r>
            <a:r>
              <a:rPr lang="en-US" altLang="en-US" sz="2300" dirty="0">
                <a:solidFill>
                  <a:schemeClr val="accent2"/>
                </a:solidFill>
                <a:latin typeface="Lucida Sans Typewriter" panose="020B0509030504030204" pitchFamily="49" charset="0"/>
                <a:ea typeface="ＭＳ Ｐゴシック" panose="020B0600070205080204" pitchFamily="34" charset="-128"/>
              </a:rPr>
              <a:t>, extend, index, insert, reverse, sort</a:t>
            </a:r>
          </a:p>
        </p:txBody>
      </p:sp>
      <p:cxnSp>
        <p:nvCxnSpPr>
          <p:cNvPr id="4" name="Straight Arrow Connector 3">
            <a:extLst>
              <a:ext uri="{FF2B5EF4-FFF2-40B4-BE49-F238E27FC236}">
                <a16:creationId xmlns:a16="http://schemas.microsoft.com/office/drawing/2014/main" id="{2B61E492-695D-4523-837F-FB88D4EBB589}"/>
              </a:ext>
            </a:extLst>
          </p:cNvPr>
          <p:cNvCxnSpPr>
            <a:cxnSpLocks/>
            <a:stCxn id="5" idx="1"/>
          </p:cNvCxnSpPr>
          <p:nvPr/>
        </p:nvCxnSpPr>
        <p:spPr>
          <a:xfrm flipH="1" flipV="1">
            <a:off x="1433818" y="2470986"/>
            <a:ext cx="2258198" cy="81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B3428B-4E5F-4509-9501-D678C248933B}"/>
              </a:ext>
            </a:extLst>
          </p:cNvPr>
          <p:cNvSpPr txBox="1"/>
          <p:nvPr/>
        </p:nvSpPr>
        <p:spPr>
          <a:xfrm>
            <a:off x="3692016" y="3052005"/>
            <a:ext cx="1659300" cy="461665"/>
          </a:xfrm>
          <a:prstGeom prst="rect">
            <a:avLst/>
          </a:prstGeom>
          <a:noFill/>
        </p:spPr>
        <p:txBody>
          <a:bodyPr wrap="none" rtlCol="0">
            <a:spAutoFit/>
          </a:bodyPr>
          <a:lstStyle/>
          <a:p>
            <a:r>
              <a:rPr lang="en-US" sz="2400" dirty="0"/>
              <a:t>Used often!</a:t>
            </a:r>
          </a:p>
        </p:txBody>
      </p:sp>
      <p:cxnSp>
        <p:nvCxnSpPr>
          <p:cNvPr id="7" name="Straight Arrow Connector 6">
            <a:extLst>
              <a:ext uri="{FF2B5EF4-FFF2-40B4-BE49-F238E27FC236}">
                <a16:creationId xmlns:a16="http://schemas.microsoft.com/office/drawing/2014/main" id="{FCAB13AD-7D45-470F-A7B2-E5FEFCD88EDB}"/>
              </a:ext>
            </a:extLst>
          </p:cNvPr>
          <p:cNvCxnSpPr>
            <a:cxnSpLocks/>
            <a:stCxn id="8" idx="1"/>
          </p:cNvCxnSpPr>
          <p:nvPr/>
        </p:nvCxnSpPr>
        <p:spPr>
          <a:xfrm flipH="1" flipV="1">
            <a:off x="7155809" y="2414847"/>
            <a:ext cx="2287558" cy="81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1B4BF21-0F55-4BAF-A902-E93DF18D7F3A}"/>
              </a:ext>
            </a:extLst>
          </p:cNvPr>
          <p:cNvSpPr txBox="1"/>
          <p:nvPr/>
        </p:nvSpPr>
        <p:spPr>
          <a:xfrm>
            <a:off x="9443367" y="3001570"/>
            <a:ext cx="1914178" cy="461665"/>
          </a:xfrm>
          <a:prstGeom prst="rect">
            <a:avLst/>
          </a:prstGeom>
          <a:noFill/>
        </p:spPr>
        <p:txBody>
          <a:bodyPr wrap="none" rtlCol="0">
            <a:spAutoFit/>
          </a:bodyPr>
          <a:lstStyle/>
          <a:p>
            <a:r>
              <a:rPr lang="en-US" sz="2400" dirty="0"/>
              <a:t>Work in-place</a:t>
            </a:r>
          </a:p>
        </p:txBody>
      </p:sp>
      <p:cxnSp>
        <p:nvCxnSpPr>
          <p:cNvPr id="11" name="Straight Arrow Connector 10">
            <a:extLst>
              <a:ext uri="{FF2B5EF4-FFF2-40B4-BE49-F238E27FC236}">
                <a16:creationId xmlns:a16="http://schemas.microsoft.com/office/drawing/2014/main" id="{E6F63275-2A71-4C4A-8CED-071BC753C6FD}"/>
              </a:ext>
            </a:extLst>
          </p:cNvPr>
          <p:cNvCxnSpPr>
            <a:cxnSpLocks/>
          </p:cNvCxnSpPr>
          <p:nvPr/>
        </p:nvCxnSpPr>
        <p:spPr>
          <a:xfrm flipH="1" flipV="1">
            <a:off x="8551718" y="2414847"/>
            <a:ext cx="986565" cy="58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EECA9E-B2DC-48EB-8088-963337C78B93}"/>
              </a:ext>
            </a:extLst>
          </p:cNvPr>
          <p:cNvCxnSpPr>
            <a:cxnSpLocks/>
          </p:cNvCxnSpPr>
          <p:nvPr/>
        </p:nvCxnSpPr>
        <p:spPr>
          <a:xfrm flipH="1" flipV="1">
            <a:off x="2109591" y="2414847"/>
            <a:ext cx="7194544" cy="8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B8CC27A-C66C-4301-B1BB-C36BE3F468AC}"/>
              </a:ext>
            </a:extLst>
          </p:cNvPr>
          <p:cNvCxnSpPr>
            <a:cxnSpLocks/>
          </p:cNvCxnSpPr>
          <p:nvPr/>
        </p:nvCxnSpPr>
        <p:spPr>
          <a:xfrm flipH="1" flipV="1">
            <a:off x="3419305" y="2394785"/>
            <a:ext cx="5837372" cy="75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1933556-D049-43F0-8E68-94FEA6E14123}"/>
              </a:ext>
            </a:extLst>
          </p:cNvPr>
          <p:cNvCxnSpPr>
            <a:cxnSpLocks/>
          </p:cNvCxnSpPr>
          <p:nvPr/>
        </p:nvCxnSpPr>
        <p:spPr>
          <a:xfrm flipH="1" flipV="1">
            <a:off x="6027089" y="2403042"/>
            <a:ext cx="2988056" cy="64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C79BBF7-E3F3-4D8C-A899-ED8326A46992}"/>
              </a:ext>
            </a:extLst>
          </p:cNvPr>
          <p:cNvSpPr txBox="1"/>
          <p:nvPr/>
        </p:nvSpPr>
        <p:spPr>
          <a:xfrm>
            <a:off x="981512" y="3993160"/>
            <a:ext cx="10242959" cy="2118529"/>
          </a:xfrm>
          <a:prstGeom prst="rect">
            <a:avLst/>
          </a:prstGeom>
          <a:noFill/>
        </p:spPr>
        <p:txBody>
          <a:bodyPr wrap="square" rtlCol="0">
            <a:spAutoFit/>
          </a:bodyPr>
          <a:lstStyle/>
          <a:p>
            <a:pPr>
              <a:spcBef>
                <a:spcPts val="1000"/>
              </a:spcBef>
            </a:pPr>
            <a:r>
              <a:rPr lang="en-US" sz="2300" dirty="0">
                <a:ea typeface="ＭＳ Ｐゴシック" panose="020B0600070205080204" pitchFamily="34" charset="-128"/>
                <a:cs typeface="Courier New" panose="02070309020205020404" pitchFamily="49" charset="0"/>
              </a:rPr>
              <a:t>How do we know which operations work in-place and which operations return a new string/list?</a:t>
            </a:r>
          </a:p>
          <a:p>
            <a:pPr>
              <a:spcBef>
                <a:spcPts val="1000"/>
              </a:spcBef>
            </a:pPr>
            <a:endParaRPr lang="en-US" sz="2300" dirty="0">
              <a:ea typeface="ＭＳ Ｐゴシック" panose="020B0600070205080204" pitchFamily="34" charset="-128"/>
              <a:cs typeface="Courier New" panose="02070309020205020404" pitchFamily="49" charset="0"/>
            </a:endParaRPr>
          </a:p>
          <a:p>
            <a:pPr>
              <a:spcBef>
                <a:spcPts val="1000"/>
              </a:spcBef>
            </a:pPr>
            <a:r>
              <a:rPr lang="en-US" sz="2300" dirty="0">
                <a:ea typeface="ＭＳ Ｐゴシック" panose="020B0600070205080204" pitchFamily="34" charset="-128"/>
                <a:cs typeface="Courier New" panose="02070309020205020404" pitchFamily="49" charset="0"/>
              </a:rPr>
              <a:t>In general, mutable objects can be modified in place, so Python does so. But it doesn’t have to, so just try it and see.</a:t>
            </a:r>
          </a:p>
        </p:txBody>
      </p:sp>
    </p:spTree>
    <p:extLst>
      <p:ext uri="{BB962C8B-B14F-4D97-AF65-F5344CB8AC3E}">
        <p14:creationId xmlns:p14="http://schemas.microsoft.com/office/powerpoint/2010/main" val="251450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Making a copy of a List</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fontScale="77500" lnSpcReduction="20000"/>
          </a:bodyPr>
          <a:lstStyle/>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 [1, 2, 3]</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True</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list1.copy()</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False</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False</a:t>
            </a:r>
          </a:p>
        </p:txBody>
      </p:sp>
      <p:cxnSp>
        <p:nvCxnSpPr>
          <p:cNvPr id="4" name="Straight Arrow Connector 3">
            <a:extLst>
              <a:ext uri="{FF2B5EF4-FFF2-40B4-BE49-F238E27FC236}">
                <a16:creationId xmlns:a16="http://schemas.microsoft.com/office/drawing/2014/main" id="{D1CAEE84-CDE5-4977-BE0F-D35936A759B7}"/>
              </a:ext>
            </a:extLst>
          </p:cNvPr>
          <p:cNvCxnSpPr>
            <a:cxnSpLocks/>
          </p:cNvCxnSpPr>
          <p:nvPr/>
        </p:nvCxnSpPr>
        <p:spPr>
          <a:xfrm flipH="1">
            <a:off x="4077049" y="4608298"/>
            <a:ext cx="2691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9D07424-A51B-4098-864B-7BAB950BA5DA}"/>
              </a:ext>
            </a:extLst>
          </p:cNvPr>
          <p:cNvSpPr txBox="1"/>
          <p:nvPr/>
        </p:nvSpPr>
        <p:spPr>
          <a:xfrm>
            <a:off x="6836911" y="4377465"/>
            <a:ext cx="4671663" cy="461665"/>
          </a:xfrm>
          <a:prstGeom prst="rect">
            <a:avLst/>
          </a:prstGeom>
          <a:noFill/>
        </p:spPr>
        <p:txBody>
          <a:bodyPr wrap="none" rtlCol="0">
            <a:spAutoFit/>
          </a:bodyPr>
          <a:lstStyle/>
          <a:p>
            <a:r>
              <a:rPr lang="en-US" sz="2400" dirty="0"/>
              <a:t>You’ll see this a lot in real programs.</a:t>
            </a:r>
          </a:p>
        </p:txBody>
      </p:sp>
    </p:spTree>
    <p:extLst>
      <p:ext uri="{BB962C8B-B14F-4D97-AF65-F5344CB8AC3E}">
        <p14:creationId xmlns:p14="http://schemas.microsoft.com/office/powerpoint/2010/main" val="4268340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1393</Words>
  <Application>Microsoft Office PowerPoint</Application>
  <PresentationFormat>Widescreen</PresentationFormat>
  <Paragraphs>244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ＭＳ Ｐゴシック</vt:lpstr>
      <vt:lpstr>Arial</vt:lpstr>
      <vt:lpstr>Calibri</vt:lpstr>
      <vt:lpstr>Calibri Light</vt:lpstr>
      <vt:lpstr>Courier New</vt:lpstr>
      <vt:lpstr>Lucida Sans Typewriter</vt:lpstr>
      <vt:lpstr>Symbol</vt:lpstr>
      <vt:lpstr>Times New Roman</vt:lpstr>
      <vt:lpstr>Office Theme</vt:lpstr>
      <vt:lpstr>Introduction to Programming with Python</vt:lpstr>
      <vt:lpstr>Lists</vt:lpstr>
      <vt:lpstr>Lists</vt:lpstr>
      <vt:lpstr>Lists</vt:lpstr>
      <vt:lpstr>Lists</vt:lpstr>
      <vt:lpstr>Lists</vt:lpstr>
      <vt:lpstr>Lists</vt:lpstr>
      <vt:lpstr>Common List Methods</vt:lpstr>
      <vt:lpstr>Making a copy of a List</vt:lpstr>
      <vt:lpstr>Interlude: Plotting in Notebooks</vt:lpstr>
      <vt:lpstr>Iterables</vt:lpstr>
      <vt:lpstr>for loops</vt:lpstr>
      <vt:lpstr>for loops</vt:lpstr>
      <vt:lpstr>for loops</vt:lpstr>
      <vt:lpstr>A note on indentation</vt:lpstr>
      <vt:lpstr>The range type</vt:lpstr>
      <vt:lpstr>for loops</vt:lpstr>
      <vt:lpstr>Control Flow – if/else</vt:lpstr>
      <vt:lpstr>Control Flow – if/else</vt:lpstr>
      <vt:lpstr>Control Flow – if/else</vt:lpstr>
      <vt:lpstr>while loops</vt:lpstr>
      <vt:lpstr>break/continue</vt:lpstr>
      <vt:lpstr>break/continue</vt:lpstr>
      <vt:lpstr>while loops</vt:lpstr>
      <vt:lpstr>File input/output</vt:lpstr>
      <vt:lpstr>Reading from a file</vt:lpstr>
      <vt:lpstr>Reading from 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Python</dc:title>
  <dc:creator>Vineet Bansal</dc:creator>
  <cp:lastModifiedBy>Vineet Bansal</cp:lastModifiedBy>
  <cp:revision>169</cp:revision>
  <dcterms:created xsi:type="dcterms:W3CDTF">2018-06-06T16:09:32Z</dcterms:created>
  <dcterms:modified xsi:type="dcterms:W3CDTF">2018-08-14T20:31:00Z</dcterms:modified>
</cp:coreProperties>
</file>