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29" r:id="rId4"/>
    <p:sldId id="288" r:id="rId5"/>
    <p:sldId id="333" r:id="rId6"/>
    <p:sldId id="331" r:id="rId7"/>
    <p:sldId id="332" r:id="rId8"/>
    <p:sldId id="287" r:id="rId9"/>
    <p:sldId id="330" r:id="rId10"/>
    <p:sldId id="334" r:id="rId11"/>
    <p:sldId id="3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Recursive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function that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calls itself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is called a </a:t>
            </a:r>
            <a:r>
              <a:rPr lang="en-US" altLang="en-US" sz="71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recursive function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. Eventually 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base case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needs to be provided, otherwise the function would never return!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factorial(n):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 """Calculate the factorial of a positive integer"""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if n==1: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	return 1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return n * factorial(n – 1)</a:t>
            </a:r>
          </a:p>
          <a:p>
            <a:pPr marL="0" indent="0">
              <a:buNone/>
            </a:pPr>
            <a:endParaRPr lang="en-US" altLang="en-US" sz="4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factorial(5)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120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Exercises 1 - 4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0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325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is a set of statements grouped together and named so they can be run more than once.</a:t>
            </a:r>
          </a:p>
          <a:p>
            <a:pPr lvl="1"/>
            <a:r>
              <a:rPr lang="en-US" altLang="en-US" sz="67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Code reuse</a:t>
            </a:r>
          </a:p>
          <a:p>
            <a:pPr lvl="1"/>
            <a:r>
              <a:rPr lang="en-US" altLang="en-US" sz="67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Easier to understand and maintain</a:t>
            </a: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square(x):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x**2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return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x_squared</a:t>
            </a:r>
            <a:endParaRPr lang="en-US" altLang="en-US" sz="4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number = 3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square(number)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9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EBF70A-E0D5-4511-95AB-9B40A8B88985}"/>
              </a:ext>
            </a:extLst>
          </p:cNvPr>
          <p:cNvCxnSpPr>
            <a:cxnSpLocks/>
          </p:cNvCxnSpPr>
          <p:nvPr/>
        </p:nvCxnSpPr>
        <p:spPr>
          <a:xfrm flipH="1">
            <a:off x="2416033" y="3750975"/>
            <a:ext cx="31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94D4B1-64D8-4EDE-BEBE-8D4FD0AD8D2F}"/>
              </a:ext>
            </a:extLst>
          </p:cNvPr>
          <p:cNvSpPr txBox="1"/>
          <p:nvPr/>
        </p:nvSpPr>
        <p:spPr>
          <a:xfrm>
            <a:off x="5693327" y="3520142"/>
            <a:ext cx="15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Argument</a:t>
            </a:r>
            <a:endParaRPr 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75A38-D3E2-4332-A4EE-B746CC65AE96}"/>
              </a:ext>
            </a:extLst>
          </p:cNvPr>
          <p:cNvCxnSpPr>
            <a:cxnSpLocks/>
          </p:cNvCxnSpPr>
          <p:nvPr/>
        </p:nvCxnSpPr>
        <p:spPr>
          <a:xfrm flipH="1">
            <a:off x="3868727" y="4334858"/>
            <a:ext cx="31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734EB5-2CCD-49C2-B37C-5A56DACDC35D}"/>
              </a:ext>
            </a:extLst>
          </p:cNvPr>
          <p:cNvSpPr txBox="1"/>
          <p:nvPr/>
        </p:nvSpPr>
        <p:spPr>
          <a:xfrm>
            <a:off x="7146021" y="4104025"/>
            <a:ext cx="1888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 Value</a:t>
            </a:r>
            <a:endParaRPr 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25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4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always returns something – either whatever we return explicitly using the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return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statement, or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None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, if we don’t return anything.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square(x):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x**2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number = 3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square(number)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number_squared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6A0811-C9CB-4C35-8D5C-1A9E42ADA7AB}"/>
              </a:ext>
            </a:extLst>
          </p:cNvPr>
          <p:cNvCxnSpPr>
            <a:cxnSpLocks/>
          </p:cNvCxnSpPr>
          <p:nvPr/>
        </p:nvCxnSpPr>
        <p:spPr>
          <a:xfrm flipH="1">
            <a:off x="1929471" y="4170424"/>
            <a:ext cx="4166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A0E5A5-EA26-4AAC-8995-48323617BFFF}"/>
              </a:ext>
            </a:extLst>
          </p:cNvPr>
          <p:cNvSpPr txBox="1"/>
          <p:nvPr/>
        </p:nvSpPr>
        <p:spPr>
          <a:xfrm>
            <a:off x="6096000" y="3939591"/>
            <a:ext cx="565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sz="2400" dirty="0"/>
              <a:t> = same behavior as </a:t>
            </a:r>
            <a:r>
              <a:rPr 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return None</a:t>
            </a:r>
          </a:p>
        </p:txBody>
      </p:sp>
    </p:spTree>
    <p:extLst>
      <p:ext uri="{BB962C8B-B14F-4D97-AF65-F5344CB8AC3E}">
        <p14:creationId xmlns:p14="http://schemas.microsoft.com/office/powerpoint/2010/main" val="18141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Keyword Arguments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97002"/>
          </a:xfrm>
        </p:spPr>
        <p:txBody>
          <a:bodyPr>
            <a:normAutofit fontScale="5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following function call is not very clear. What does ‘</a:t>
            </a:r>
            <a:r>
              <a:rPr lang="en-US" altLang="en-US" sz="31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;</a:t>
            </a: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’ do?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import pandas as pd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data_frame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(‘/data/bikes.csv’, ‘;’)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This would be clearer if we said: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data_frame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(‘/data/bikes.csv’, </a:t>
            </a: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=‘;’)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might be the separator in our data!</a:t>
            </a:r>
          </a:p>
          <a:p>
            <a:pPr marL="0" indent="0">
              <a:buNone/>
            </a:pPr>
            <a:endParaRPr lang="en-US" altLang="en-US" sz="26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function we write/use of course needs to support these </a:t>
            </a:r>
            <a:r>
              <a:rPr lang="en-US" altLang="en-US" sz="26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keyword arguments</a:t>
            </a:r>
            <a:r>
              <a:rPr lang="en-US" altLang="en-US" sz="26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read_csv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filepath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=‘,’):</a:t>
            </a:r>
            <a:b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# Do the right thing here ..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Default Values of Arguments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970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Notice the </a:t>
            </a:r>
            <a:r>
              <a:rPr lang="en-US" alt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default value </a:t>
            </a: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of the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argument: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read_csv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filepath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sep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=‘,’):</a:t>
            </a:r>
            <a:b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# Do the right thing here ..</a:t>
            </a: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This is so that most users of the function can simply ignore that argument (unless they need to change it):</a:t>
            </a: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pd.read_csv</a:t>
            </a:r>
            <a:r>
              <a:rPr lang="en-US" altLang="en-US" sz="2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(‘/data/bikes.csv’)</a:t>
            </a:r>
          </a:p>
          <a:p>
            <a:pPr marL="0" indent="0">
              <a:buNone/>
            </a:pPr>
            <a:endParaRPr lang="en-US" altLang="en-US" sz="2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Always specify the default values of arguments to something that is the most common use-case.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180892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 function can return more than one value.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d = b**2 – 4*a*c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r1 = (-b +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(d)) / (2 * a)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r2 = (-b –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(d)) / (2 * a)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return (r1, r2)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roots =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(1, -1, -6)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print(roots)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(3.0, -2.0)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print(type(roots))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‘tuple’&gt;</a:t>
            </a:r>
          </a:p>
          <a:p>
            <a:pPr marL="0" indent="0">
              <a:buNone/>
            </a:pPr>
            <a:endParaRPr lang="en-US" altLang="en-US" sz="48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92662C-94BC-4F79-9D04-B057534BEA6E}"/>
              </a:ext>
            </a:extLst>
          </p:cNvPr>
          <p:cNvCxnSpPr>
            <a:cxnSpLocks/>
          </p:cNvCxnSpPr>
          <p:nvPr/>
        </p:nvCxnSpPr>
        <p:spPr>
          <a:xfrm flipH="1">
            <a:off x="3322044" y="4044590"/>
            <a:ext cx="31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D8C6F2-1943-446B-9475-592AFB820B1F}"/>
              </a:ext>
            </a:extLst>
          </p:cNvPr>
          <p:cNvSpPr txBox="1"/>
          <p:nvPr/>
        </p:nvSpPr>
        <p:spPr>
          <a:xfrm>
            <a:off x="6599338" y="3813757"/>
            <a:ext cx="450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</a:t>
            </a:r>
            <a:r>
              <a:rPr lang="en-US" sz="2400" i="1" dirty="0"/>
              <a:t>type</a:t>
            </a:r>
            <a:r>
              <a:rPr lang="en-US" sz="2400" dirty="0"/>
              <a:t> is this?</a:t>
            </a:r>
          </a:p>
          <a:p>
            <a:r>
              <a:rPr lang="en-US" sz="2400" dirty="0"/>
              <a:t>Can be shortened to </a:t>
            </a: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return r1, r2</a:t>
            </a:r>
          </a:p>
        </p:txBody>
      </p:sp>
    </p:spTree>
    <p:extLst>
      <p:ext uri="{BB962C8B-B14F-4D97-AF65-F5344CB8AC3E}">
        <p14:creationId xmlns:p14="http://schemas.microsoft.com/office/powerpoint/2010/main" val="155651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Docstrings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4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Get in the habit of adding a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docstring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to your functions. Should be written as a triple-quoted string on a single line if the function is simple, or on multiple lines with an initial one-line summary for more detailed descriptions.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 """Return the roots of ax^2 + bx + c = 0""" 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d = b**2 – 4*a*c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...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quad_roots.__doc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__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‘Return the roots of ax^2 + bx + c = 0’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Functions as “first class” 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5B5AD8-BB1A-493B-A45A-14680563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33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Functions are </a:t>
            </a:r>
            <a:r>
              <a:rPr lang="en-US" altLang="en-US" sz="33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objects</a:t>
            </a:r>
            <a:r>
              <a:rPr lang="en-US" altLang="en-US" sz="33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like any other, and they can be passed around, assigned to variables etc.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33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square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(3)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9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list(map(</a:t>
            </a:r>
            <a:r>
              <a:rPr lang="en-US" altLang="en-US" sz="1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</a:t>
            </a: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, [1, 2, 3]))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[1, 4, 9]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7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Return Values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 fontScale="25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Useful and well-written functions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almost always 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return a value that the </a:t>
            </a:r>
            <a:r>
              <a:rPr lang="en-US" altLang="en-US" sz="71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caller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can use.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We could be tempted to do something like this, but it doesn’t work (why?):</a:t>
            </a: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square_no_good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(x):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 """Try to square a number in-place"""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x**2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# Looks like we don’t need to return anything?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number = 3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square_no_good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print(number)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454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Arial</vt:lpstr>
      <vt:lpstr>Calibri</vt:lpstr>
      <vt:lpstr>Calibri (body)</vt:lpstr>
      <vt:lpstr>Calibri Light</vt:lpstr>
      <vt:lpstr>Cambria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Functions</vt:lpstr>
      <vt:lpstr>Return Values</vt:lpstr>
      <vt:lpstr>Keyword Arguments</vt:lpstr>
      <vt:lpstr>Default Values of Arguments</vt:lpstr>
      <vt:lpstr>Return Values</vt:lpstr>
      <vt:lpstr>Docstrings</vt:lpstr>
      <vt:lpstr>Functions as “first class” objects</vt:lpstr>
      <vt:lpstr>Return Values</vt:lpstr>
      <vt:lpstr>Recursive 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195</cp:revision>
  <dcterms:created xsi:type="dcterms:W3CDTF">2018-06-06T16:09:32Z</dcterms:created>
  <dcterms:modified xsi:type="dcterms:W3CDTF">2018-08-14T20:29:32Z</dcterms:modified>
</cp:coreProperties>
</file>