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5"/>
  </p:notesMasterIdLst>
  <p:sldIdLst>
    <p:sldId id="256" r:id="rId2"/>
    <p:sldId id="265" r:id="rId3"/>
    <p:sldId id="266" r:id="rId4"/>
    <p:sldId id="271" r:id="rId5"/>
    <p:sldId id="272" r:id="rId6"/>
    <p:sldId id="273" r:id="rId7"/>
    <p:sldId id="274" r:id="rId8"/>
    <p:sldId id="267" r:id="rId9"/>
    <p:sldId id="269" r:id="rId10"/>
    <p:sldId id="268" r:id="rId11"/>
    <p:sldId id="270" r:id="rId12"/>
    <p:sldId id="26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A5929-6267-47C2-B565-E659C1B2E3A2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9D6F6-A7BC-48A7-9F9C-921B889D5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EBA9-A71B-428A-8964-D85C3905D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AB83F-7F77-49C4-9E44-00A404D4F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7476F-A540-405D-8745-9946929E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6B0A-4A58-4B08-9B74-EE8C3EB120EC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D8A1-AA0A-4D97-AA4C-CC41606C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B8727-CE4A-4974-A396-B72F1982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5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13EE-D54A-400D-959A-4911341A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5E3A0-B37F-4C1A-80F6-8DECD697D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7ADA9-CD20-4DF7-B9E0-91C493D2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615F-696D-4BD9-894F-0E6801975E48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33DB-099B-4742-812D-6C662A18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0F93E-DA14-4271-B328-6B0E7453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AAA36-B0F9-45AC-880F-6B0DD30B3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C7500-FDB6-4571-8E89-1B99AEDC7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77857-3E7E-4932-8A2B-F87CE975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9BCA-14ED-46A1-92BB-87261E29C661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5ACE-7E64-4527-B45F-1B36647A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49EC7-181F-4ADB-A9E0-11BB7EE2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8E3E-3E17-42FA-BB27-CF5706F0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Sans serif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FA205-A438-4B13-92A3-B48A9246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ans serif"/>
              </a:defRPr>
            </a:lvl1pPr>
            <a:lvl2pPr>
              <a:defRPr>
                <a:latin typeface="Sans serif"/>
              </a:defRPr>
            </a:lvl2pPr>
            <a:lvl3pPr>
              <a:defRPr>
                <a:latin typeface="Sans serif"/>
              </a:defRPr>
            </a:lvl3pPr>
            <a:lvl4pPr>
              <a:defRPr>
                <a:latin typeface="Sans serif"/>
              </a:defRPr>
            </a:lvl4pPr>
            <a:lvl5pPr>
              <a:defRPr>
                <a:latin typeface="Sans serif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94E0-B51B-4A88-A1AE-17C9963A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B146-82DB-407D-A434-B5C737D54183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B226-A84A-4F7A-B190-F2E9569B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3893-D4E2-45C1-B575-6B3B2ED9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8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0643-56AA-465A-84AD-1B5CCC5A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42A2B-EED2-4866-BC5D-033D2FB0D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EE61F-58BD-4439-B932-B3BDDCA3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E6CA-C4D1-4249-974F-6922226C8E4E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FCA91-8257-4B47-AE71-E89EC75F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184B5-41C1-4740-9D59-34AF0867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3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35C9-BC06-4B68-834A-D4C48058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7199F-6ED6-420C-9671-708F7E0F6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4C3E6-845F-40EC-BE08-255D701EE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6D4DA-2710-44F5-842F-8FC1995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8ADB-A970-4B57-8B7C-A6715949ADAC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6B77C-AFDB-48DE-8E93-73CF64B2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AA170-0979-42BB-AF6E-0E477B38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3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5500-50F3-4C7B-BF32-ACEFC5F0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6885-2247-4D31-AACA-AD1E86AF6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AA0DF-82E2-47EC-9071-567E4BA5C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BC465-F400-4960-9701-3CBB793F3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E6ACF-76DB-4C96-8E1C-D2D2273FF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D24C8-F8EF-4F32-A4CE-1C69E55B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CC2A-2CB4-47D5-BB5B-4F8F53BB7B2E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44366-8963-4705-9D66-69A51EF9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5650D-F33D-4F21-BF25-805F408E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9C2A-3A18-45F5-BDD2-71AB399F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0FF98-CB2F-4BA7-9D74-A21312B6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3695-5CFE-4629-812C-8D582C96DDAC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CECFE-B7D4-4A06-B602-F49DCC98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CC4E6-744D-4EE8-BBA7-FCA29204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2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E31B6-91DB-4DEB-9B70-457BA391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AC43-D5DF-459C-9ABD-7348DD07C5EC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98AEE-53EE-4265-86A2-98DAB30C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91149-4AC4-40D0-A873-7947CA6C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0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F05C-331E-4EBA-8198-0255F549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C0B46-F493-4BC4-890B-E7E283EB2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FC9D7-D368-45EE-AEC3-A0880B59B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546C7-A4A1-4A69-8777-95AE38C4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14B5-3854-4FE6-BD1A-33F6C1D00392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8930F-A6A7-46C6-9FD1-3166764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F096-E5C7-4A9F-A211-634FF70B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2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1567-1BDD-4F6C-9BB2-4DCEC9EA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A2FEF-048B-4E3E-95AD-B27401219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F7933-43F5-449F-87FA-95D9DD030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901A8-B76F-4181-A18E-1378D651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A2B7-DFE5-41B9-8760-75A5AFD8B3EF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BBAB3-3336-4EB3-8EEA-9A7ED13F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BEC08-3E63-4243-B9DC-242304DE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2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F2070-DFDC-4BED-8608-97EF92B3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746-067B-4E6A-8620-B2E33D32C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DC71-91ED-4224-9798-54C7C4C0F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FC687-FCA7-4CA7-A2A4-339166284029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87837-C675-4B13-B462-7F765F9C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E4F5-85CE-4C01-8BA2-ADD598B1E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CCD09-251C-40FC-8540-95E9AD291F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0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artBV2/Fact_Check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bpedia.org/data/David_Baltimore.js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AF83-C9D4-4788-A56D-5634C4C38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59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3600" b="1" dirty="0" err="1">
                <a:latin typeface="Sans serif"/>
                <a:ea typeface="Microsoft Sans Serif" panose="020B0604020202020204" pitchFamily="34" charset="0"/>
                <a:cs typeface="Microsoft Sans Serif" panose="020B0604020202020204" pitchFamily="34" charset="0"/>
              </a:rPr>
              <a:t>Fact_Checker</a:t>
            </a:r>
            <a:br>
              <a:rPr lang="en-US" sz="3600" b="1" dirty="0">
                <a:latin typeface="Sans serif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3600" dirty="0">
                <a:latin typeface="Sans serif"/>
                <a:ea typeface="Microsoft Sans Serif" panose="020B0604020202020204" pitchFamily="34" charset="0"/>
                <a:cs typeface="Microsoft Sans Serif" panose="020B0604020202020204" pitchFamily="34" charset="0"/>
              </a:rPr>
              <a:t>Group name : SmartBV2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C90B2-6F36-43DB-BDE6-350A4DA43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521228" cy="2563372"/>
          </a:xfrm>
        </p:spPr>
        <p:txBody>
          <a:bodyPr>
            <a:normAutofit/>
          </a:bodyPr>
          <a:lstStyle/>
          <a:p>
            <a:r>
              <a:rPr lang="en-US" dirty="0">
                <a:latin typeface="Sans serif"/>
                <a:ea typeface="Microsoft Sans Serif" panose="020B0604020202020204" pitchFamily="34" charset="0"/>
                <a:cs typeface="Microsoft Sans Serif" panose="020B0604020202020204" pitchFamily="34" charset="0"/>
              </a:rPr>
              <a:t>Vineet Vasishta Eranki 6818911 </a:t>
            </a:r>
          </a:p>
          <a:p>
            <a:r>
              <a:rPr lang="en-US" dirty="0">
                <a:latin typeface="Sans serif"/>
                <a:ea typeface="Microsoft Sans Serif" panose="020B0604020202020204" pitchFamily="34" charset="0"/>
                <a:cs typeface="Microsoft Sans Serif" panose="020B0604020202020204" pitchFamily="34" charset="0"/>
              </a:rPr>
              <a:t>Sandeep Varma </a:t>
            </a:r>
            <a:r>
              <a:rPr lang="en-US" dirty="0" err="1">
                <a:latin typeface="Sans serif"/>
                <a:ea typeface="Microsoft Sans Serif" panose="020B0604020202020204" pitchFamily="34" charset="0"/>
                <a:cs typeface="Microsoft Sans Serif" panose="020B0604020202020204" pitchFamily="34" charset="0"/>
              </a:rPr>
              <a:t>Ganaraju</a:t>
            </a:r>
            <a:r>
              <a:rPr lang="en-US">
                <a:latin typeface="Sans serif"/>
                <a:ea typeface="Microsoft Sans Serif" panose="020B0604020202020204" pitchFamily="34" charset="0"/>
                <a:cs typeface="Microsoft Sans Serif" panose="020B0604020202020204" pitchFamily="34" charset="0"/>
              </a:rPr>
              <a:t> 6787429</a:t>
            </a:r>
            <a:endParaRPr lang="en-US" dirty="0">
              <a:latin typeface="Sans serif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>
              <a:latin typeface="Sans serif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Sans serif"/>
                <a:ea typeface="Microsoft Sans Serif" panose="020B0604020202020204" pitchFamily="34" charset="0"/>
                <a:cs typeface="Microsoft Sans Serif" panose="020B0604020202020204" pitchFamily="34" charset="0"/>
              </a:rPr>
              <a:t>GitHub repo: </a:t>
            </a:r>
            <a:r>
              <a:rPr lang="en-US" dirty="0">
                <a:latin typeface="Sans serif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https://github.com/SmartBV2/Fact_Checker</a:t>
            </a:r>
            <a:endParaRPr lang="en-US" dirty="0">
              <a:latin typeface="Sans serif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Sans serif"/>
                <a:ea typeface="Microsoft Sans Serif" panose="020B0604020202020204" pitchFamily="34" charset="0"/>
                <a:cs typeface="Microsoft Sans Serif" panose="020B0604020202020204" pitchFamily="34" charset="0"/>
              </a:rPr>
              <a:t>Branch: </a:t>
            </a:r>
            <a:r>
              <a:rPr lang="en-US" dirty="0" err="1">
                <a:latin typeface="Sans serif"/>
                <a:ea typeface="Microsoft Sans Serif" panose="020B0604020202020204" pitchFamily="34" charset="0"/>
                <a:cs typeface="Microsoft Sans Serif" panose="020B0604020202020204" pitchFamily="34" charset="0"/>
              </a:rPr>
              <a:t>Hits_Algo</a:t>
            </a:r>
            <a:endParaRPr lang="en-US" dirty="0">
              <a:latin typeface="Sans serif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66CB-9733-4CBA-BA24-CE8E59BF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87593-37A9-4D6F-B3E4-FF29D6C3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B8A6-732E-4B5E-B5CC-E45EA4559A34}" type="datetime1">
              <a:rPr lang="en-US" smtClean="0"/>
              <a:t>1/31/2018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3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SmartBV2/Fact_Checker/Hits_Algo/docs/Test_Dataset_AUC.JPG">
            <a:extLst>
              <a:ext uri="{FF2B5EF4-FFF2-40B4-BE49-F238E27FC236}">
                <a16:creationId xmlns:a16="http://schemas.microsoft.com/office/drawing/2014/main" id="{C141AFB1-4099-4445-80F8-6F181C8F97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2611" y="1200150"/>
            <a:ext cx="7183920" cy="49768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14B3A-9C32-441B-8525-B417D67B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B146-82DB-407D-A434-B5C737D54183}" type="datetime1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4E8B7-7148-40E3-98CF-FD3627D9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3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8E20-77C7-4C41-9676-28545643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Test Data: ROC</a:t>
            </a:r>
            <a:br>
              <a:rPr lang="en-US" sz="2600" b="1" dirty="0"/>
            </a:b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AC9F-DB57-42FD-90E3-97300D3B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B146-82DB-407D-A434-B5C737D54183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76E53-481A-4328-9766-49DC5584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11</a:t>
            </a:fld>
            <a:endParaRPr lang="en-US" dirty="0"/>
          </a:p>
        </p:txBody>
      </p:sp>
      <p:pic>
        <p:nvPicPr>
          <p:cNvPr id="4098" name="Picture 2" descr="https://raw.githubusercontent.com/SmartBV2/Fact_Checker/Hits_Algo/docs/Test_ROC_SmartBV2_JPEG.JPG">
            <a:extLst>
              <a:ext uri="{FF2B5EF4-FFF2-40B4-BE49-F238E27FC236}">
                <a16:creationId xmlns:a16="http://schemas.microsoft.com/office/drawing/2014/main" id="{52E483C2-8C88-4412-AEE6-17F9C32E57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20098"/>
            <a:ext cx="4981575" cy="401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raw.githubusercontent.com/SmartBV2/Fact_Checker/Hits_Algo/docs/Test_ROC_All_JPEG.JPG">
            <a:extLst>
              <a:ext uri="{FF2B5EF4-FFF2-40B4-BE49-F238E27FC236}">
                <a16:creationId xmlns:a16="http://schemas.microsoft.com/office/drawing/2014/main" id="{65E5E761-8830-4E7C-A1F6-F01F71ACF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1495860"/>
            <a:ext cx="4693028" cy="386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67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4300-B2E0-425D-87AD-7374139A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24B6F-4B06-48AB-9C3D-28760D99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5A759-08E6-460A-8A93-0237A96C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6795-B802-4D92-8F03-C80FAB2ACD91}" type="datetime1">
              <a:rPr lang="en-US" smtClean="0"/>
              <a:t>1/31/2018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07675C-F951-4854-B195-0901AE755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55919"/>
              </p:ext>
            </p:extLst>
          </p:nvPr>
        </p:nvGraphicFramePr>
        <p:xfrm>
          <a:off x="923278" y="1305017"/>
          <a:ext cx="8419976" cy="437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9988">
                  <a:extLst>
                    <a:ext uri="{9D8B030D-6E8A-4147-A177-3AD203B41FA5}">
                      <a16:colId xmlns:a16="http://schemas.microsoft.com/office/drawing/2014/main" val="2587521606"/>
                    </a:ext>
                  </a:extLst>
                </a:gridCol>
                <a:gridCol w="4209988">
                  <a:extLst>
                    <a:ext uri="{9D8B030D-6E8A-4147-A177-3AD203B41FA5}">
                      <a16:colId xmlns:a16="http://schemas.microsoft.com/office/drawing/2014/main" val="2756930915"/>
                    </a:ext>
                  </a:extLst>
                </a:gridCol>
              </a:tblGrid>
              <a:tr h="437071"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04902"/>
                  </a:ext>
                </a:extLst>
              </a:tr>
              <a:tr h="437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Updating Wiki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19191"/>
                  </a:ext>
                </a:extLst>
              </a:tr>
              <a:tr h="437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Reading and Writing into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Vineet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74231"/>
                  </a:ext>
                </a:extLst>
              </a:tr>
              <a:tr h="437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Parsing of data into FOX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52909"/>
                  </a:ext>
                </a:extLst>
              </a:tr>
              <a:tr h="437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Reading </a:t>
                      </a:r>
                      <a:r>
                        <a:rPr lang="en-US" dirty="0" err="1"/>
                        <a:t>Json</a:t>
                      </a:r>
                      <a:r>
                        <a:rPr lang="en-US" dirty="0"/>
                        <a:t> format and obtain 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95007"/>
                  </a:ext>
                </a:extLst>
              </a:tr>
              <a:tr h="437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Search by entity in </a:t>
                      </a:r>
                      <a:r>
                        <a:rPr lang="en-US" dirty="0" err="1"/>
                        <a:t>DBpedia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147034"/>
                  </a:ext>
                </a:extLst>
              </a:tr>
              <a:tr h="437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Tokenization of 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Vineet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144245"/>
                  </a:ext>
                </a:extLst>
              </a:tr>
              <a:tr h="437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Cleaning of stop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Varma &amp; Vineet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06140"/>
                  </a:ext>
                </a:extLst>
              </a:tr>
              <a:tr h="437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Comparison of </a:t>
                      </a:r>
                      <a:r>
                        <a:rPr lang="en-US" dirty="0" err="1"/>
                        <a:t>DBpedia</a:t>
                      </a:r>
                      <a:r>
                        <a:rPr lang="en-US" dirty="0"/>
                        <a:t> and 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Vineet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545449"/>
                  </a:ext>
                </a:extLst>
              </a:tr>
              <a:tr h="437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Calculation of 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Vineet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856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26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BAF6-3D5B-401A-B315-7BA18F4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91074"/>
            <a:ext cx="10515600" cy="1325563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1D4E6-2357-46F7-9986-305EA0E0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B146-82DB-407D-A434-B5C737D54183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4374A-92CC-40D3-A944-46025101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4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541626-B8E3-48BA-8B1E-C9230D9F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82353-A37B-437D-84C5-A3229DFF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Earlier approaches</a:t>
            </a:r>
          </a:p>
          <a:p>
            <a:r>
              <a:rPr lang="en-US" dirty="0"/>
              <a:t>Implemented approach</a:t>
            </a:r>
          </a:p>
          <a:p>
            <a:r>
              <a:rPr lang="en-US" dirty="0"/>
              <a:t>Algorithm design</a:t>
            </a:r>
          </a:p>
          <a:p>
            <a:r>
              <a:rPr lang="en-US" dirty="0"/>
              <a:t>Evaluation results</a:t>
            </a:r>
          </a:p>
          <a:p>
            <a:r>
              <a:rPr lang="en-US" dirty="0"/>
              <a:t>Task Division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70ABF-ACD9-423A-ADCE-B6BACCA9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F3FDC-156C-4AD2-8D08-C30DACF7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A243-33BD-4250-AE5F-CB27C1C3672A}" type="datetime1">
              <a:rPr lang="en-US" smtClean="0"/>
              <a:t>1/31/2018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4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6270-7580-4B4A-BA69-8CBD8C89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Earlier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05E7-C2E5-4991-BA4D-92C208F7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Naïve:</a:t>
            </a:r>
          </a:p>
          <a:p>
            <a:r>
              <a:rPr lang="en-US" dirty="0"/>
              <a:t>Corpus creation: New York Times 2013</a:t>
            </a:r>
          </a:p>
          <a:p>
            <a:r>
              <a:rPr lang="en-US" dirty="0"/>
              <a:t>Corpus analysis: Stanford NER, FOX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Graph DB</a:t>
            </a:r>
          </a:p>
          <a:p>
            <a:r>
              <a:rPr lang="en-US" dirty="0"/>
              <a:t>Inspiration from "Computational fact checking from knowledge networks" paper.</a:t>
            </a:r>
          </a:p>
          <a:p>
            <a:r>
              <a:rPr lang="en-US" dirty="0"/>
              <a:t>Corpus analysis: Neo4J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0CBF9-9C24-4129-9025-1F2E0ADF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980ED-31A4-4D1F-B582-26AA6424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42FA-60BD-4E64-A43C-458F3395BF51}" type="datetime1">
              <a:rPr lang="en-US" smtClean="0"/>
              <a:t>1/31/2018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41A2-B276-49A0-80FC-12CB766B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Implemented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BBAA-9C1D-4FCB-9433-BAE39DE85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381"/>
            <a:ext cx="10515600" cy="4351338"/>
          </a:xfrm>
        </p:spPr>
        <p:txBody>
          <a:bodyPr/>
          <a:lstStyle/>
          <a:p>
            <a:r>
              <a:rPr lang="en-US" dirty="0"/>
              <a:t>Corpus creation: On the Fly using FOX and </a:t>
            </a:r>
            <a:r>
              <a:rPr lang="en-US" dirty="0" err="1"/>
              <a:t>DBpedia</a:t>
            </a:r>
            <a:endParaRPr lang="en-US" dirty="0"/>
          </a:p>
          <a:p>
            <a:r>
              <a:rPr lang="en-US" dirty="0"/>
              <a:t>Corpus analysis: </a:t>
            </a:r>
            <a:r>
              <a:rPr lang="en-US" dirty="0" err="1"/>
              <a:t>Hits_Algo</a:t>
            </a:r>
            <a:endParaRPr lang="en-US" dirty="0"/>
          </a:p>
          <a:p>
            <a:r>
              <a:rPr lang="en-US" dirty="0"/>
              <a:t>Confidence value between 0 [False] and 1 [True]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FF9A9-D3D5-41A2-8C70-264C1A80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B146-82DB-407D-A434-B5C737D54183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7602E-C0D3-4A17-AB4A-74CB591F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0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E34D-303D-40F4-88FE-D91E3A79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 </a:t>
            </a:r>
            <a:r>
              <a:rPr lang="en-US" dirty="0" err="1"/>
              <a:t>Hits_Algo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139A-E217-4E44-847E-024901320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of data from file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FactID</a:t>
            </a:r>
            <a:r>
              <a:rPr lang="en-US" dirty="0"/>
              <a:t> and </a:t>
            </a:r>
            <a:r>
              <a:rPr lang="en-US" dirty="0" err="1"/>
              <a:t>Fact_Statement</a:t>
            </a:r>
            <a:endParaRPr lang="en-US" dirty="0"/>
          </a:p>
          <a:p>
            <a:r>
              <a:rPr lang="en-US" dirty="0"/>
              <a:t>Pass the </a:t>
            </a:r>
            <a:r>
              <a:rPr lang="en-US" dirty="0" err="1"/>
              <a:t>Fact_Statement</a:t>
            </a:r>
            <a:r>
              <a:rPr lang="en-US" dirty="0"/>
              <a:t> as input to FOX.</a:t>
            </a:r>
          </a:p>
          <a:p>
            <a:r>
              <a:rPr lang="en-US" dirty="0"/>
              <a:t>FOX uses NLP algorithms to extract RDF triples.</a:t>
            </a:r>
          </a:p>
          <a:p>
            <a:r>
              <a:rPr lang="en-US" dirty="0"/>
              <a:t>Store the JSON format and identify the entities.(</a:t>
            </a:r>
            <a:r>
              <a:rPr lang="en-US" dirty="0" err="1"/>
              <a:t>e.g.Person</a:t>
            </a:r>
            <a:r>
              <a:rPr lang="en-US" dirty="0"/>
              <a:t>)</a:t>
            </a:r>
          </a:p>
          <a:p>
            <a:r>
              <a:rPr lang="en-US" dirty="0"/>
              <a:t>Search in </a:t>
            </a:r>
            <a:r>
              <a:rPr lang="en-US" dirty="0" err="1"/>
              <a:t>DBpedia</a:t>
            </a:r>
            <a:r>
              <a:rPr lang="en-US" dirty="0"/>
              <a:t> by entity by considering the </a:t>
            </a:r>
            <a:r>
              <a:rPr lang="en-US" dirty="0" err="1"/>
              <a:t>Infobox</a:t>
            </a:r>
            <a:r>
              <a:rPr lang="en-US" dirty="0"/>
              <a:t> data of Wikipedia.</a:t>
            </a:r>
          </a:p>
          <a:p>
            <a:r>
              <a:rPr lang="en-US" dirty="0"/>
              <a:t>Store the results.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93AE-A4D4-428A-A69C-AB41B202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B146-82DB-407D-A434-B5C737D54183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E6ADE-F69E-4142-B4D5-24F1E690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3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4B866-AF9D-4250-9336-39EE1615F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the sentence and clean the text for stop words.</a:t>
            </a:r>
          </a:p>
          <a:p>
            <a:r>
              <a:rPr lang="en-US" dirty="0"/>
              <a:t>Tokenization of words.</a:t>
            </a:r>
          </a:p>
          <a:p>
            <a:r>
              <a:rPr lang="en-US" dirty="0"/>
              <a:t>Removal of searched entity from the tokens.</a:t>
            </a:r>
          </a:p>
          <a:p>
            <a:r>
              <a:rPr lang="en-US" dirty="0"/>
              <a:t>Searching of tokens in the </a:t>
            </a:r>
            <a:r>
              <a:rPr lang="en-US" dirty="0" err="1"/>
              <a:t>DBpedia</a:t>
            </a:r>
            <a:r>
              <a:rPr lang="en-US" dirty="0"/>
              <a:t> Output.</a:t>
            </a:r>
          </a:p>
          <a:p>
            <a:r>
              <a:rPr lang="en-US" dirty="0"/>
              <a:t>Count of number of matching words.</a:t>
            </a:r>
          </a:p>
          <a:p>
            <a:r>
              <a:rPr lang="en-US" dirty="0"/>
              <a:t>Calculation of confidence value = matched tokens/ total tokens.</a:t>
            </a:r>
          </a:p>
          <a:p>
            <a:r>
              <a:rPr lang="en-US" dirty="0"/>
              <a:t>Writing of confidence value in TTL format.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86E3C-B116-48C9-AEAD-C802CD34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B146-82DB-407D-A434-B5C737D54183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D5915-C26A-4E15-852F-36A2A6D5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1140-09A9-4C93-804F-6CD795F5F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44" y="443883"/>
            <a:ext cx="10515600" cy="581297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Text input:</a:t>
            </a:r>
          </a:p>
          <a:p>
            <a:pPr marL="457200" lvl="1" indent="0" algn="ctr">
              <a:buNone/>
            </a:pPr>
            <a:r>
              <a:rPr lang="en-US" dirty="0"/>
              <a:t>Nobel Prize in Physiology or Medicine is David Baltimore's </a:t>
            </a:r>
            <a:r>
              <a:rPr lang="en-US" dirty="0" err="1"/>
              <a:t>honour</a:t>
            </a:r>
            <a:r>
              <a:rPr lang="en-US" dirty="0"/>
              <a:t>.</a:t>
            </a:r>
          </a:p>
          <a:p>
            <a:r>
              <a:rPr lang="en-US" sz="2400" dirty="0"/>
              <a:t>Applying NER using FOX:</a:t>
            </a:r>
          </a:p>
          <a:p>
            <a:endParaRPr lang="en-US" sz="2400" dirty="0"/>
          </a:p>
          <a:p>
            <a:r>
              <a:rPr lang="en-US" sz="2400" dirty="0"/>
              <a:t>Search in </a:t>
            </a:r>
            <a:r>
              <a:rPr lang="en-US" sz="2400" dirty="0" err="1"/>
              <a:t>DBpedia</a:t>
            </a:r>
            <a:r>
              <a:rPr lang="en-US" sz="2400" dirty="0"/>
              <a:t>:</a:t>
            </a:r>
          </a:p>
          <a:p>
            <a:pPr marL="0" indent="0" algn="ctr">
              <a:buNone/>
            </a:pPr>
            <a:r>
              <a:rPr lang="en-US" sz="2400" dirty="0">
                <a:hlinkClick r:id="rId2"/>
              </a:rPr>
              <a:t>http://dbpedia.org/data/David_Baltimore.json</a:t>
            </a:r>
            <a:endParaRPr lang="en-US" sz="2400" dirty="0"/>
          </a:p>
          <a:p>
            <a:r>
              <a:rPr lang="en-US" sz="2400" dirty="0"/>
              <a:t>Cleaning of stop words and Tokenization:</a:t>
            </a:r>
          </a:p>
          <a:p>
            <a:pPr marL="0" indent="0" algn="ctr">
              <a:buNone/>
            </a:pPr>
            <a:r>
              <a:rPr lang="en-US" sz="2400" dirty="0"/>
              <a:t>Nobel, Prize, Physiology, Medicine, David, Baltimore, </a:t>
            </a:r>
            <a:r>
              <a:rPr lang="en-US" sz="2400" dirty="0" err="1"/>
              <a:t>honour</a:t>
            </a:r>
            <a:endParaRPr lang="en-US" sz="2400" dirty="0"/>
          </a:p>
          <a:p>
            <a:r>
              <a:rPr lang="en-US" sz="2400" dirty="0"/>
              <a:t>After Removal of searched token:</a:t>
            </a:r>
          </a:p>
          <a:p>
            <a:pPr marL="0" indent="0" algn="ctr">
              <a:buNone/>
            </a:pPr>
            <a:r>
              <a:rPr lang="en-US" sz="2400" dirty="0"/>
              <a:t>Nobel, Prize, Physiology, Medicine, </a:t>
            </a:r>
            <a:r>
              <a:rPr lang="en-US" sz="2400" dirty="0" err="1"/>
              <a:t>honour</a:t>
            </a:r>
            <a:endParaRPr lang="en-US" sz="2400" dirty="0"/>
          </a:p>
          <a:p>
            <a:r>
              <a:rPr lang="en-US" sz="2400" dirty="0"/>
              <a:t>Finding matched words:</a:t>
            </a:r>
          </a:p>
          <a:p>
            <a:pPr marL="0" indent="0" algn="ctr">
              <a:buNone/>
            </a:pPr>
            <a:r>
              <a:rPr lang="en-US" sz="2400" dirty="0"/>
              <a:t>Nobel, Prize, Physiology, Medicine</a:t>
            </a:r>
          </a:p>
          <a:p>
            <a:pPr lvl="1"/>
            <a:r>
              <a:rPr lang="en-US" sz="2000" dirty="0"/>
              <a:t>Matched words: 4</a:t>
            </a:r>
          </a:p>
          <a:p>
            <a:pPr lvl="1"/>
            <a:r>
              <a:rPr lang="en-US" sz="2000" dirty="0"/>
              <a:t>Total tokens: 5</a:t>
            </a:r>
          </a:p>
          <a:p>
            <a:r>
              <a:rPr lang="en-US" sz="2400" dirty="0"/>
              <a:t>Calculation of confidence: </a:t>
            </a:r>
          </a:p>
          <a:p>
            <a:pPr marL="0" indent="0">
              <a:buNone/>
            </a:pPr>
            <a:r>
              <a:rPr lang="en-US" sz="2400" dirty="0"/>
              <a:t>	Matched words/ Total tokens = 0.8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7F6F6-56E9-43B1-9352-280DD47B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B146-82DB-407D-A434-B5C737D54183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55337-6773-4C4E-92BD-E78844E7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68D4A7-92DD-4A70-8ADF-495BC613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432" y="1394487"/>
            <a:ext cx="6236476" cy="4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5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5B73-140B-4EB7-A9ED-B7B2DC37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43800" cy="596900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Results</a:t>
            </a:r>
          </a:p>
        </p:txBody>
      </p:sp>
      <p:pic>
        <p:nvPicPr>
          <p:cNvPr id="1026" name="Picture 2" descr="https://raw.githubusercontent.com/SmartBV2/Fact_Checker/Hits_Algo/docs/Train_Dataset_AUC.JPG">
            <a:extLst>
              <a:ext uri="{FF2B5EF4-FFF2-40B4-BE49-F238E27FC236}">
                <a16:creationId xmlns:a16="http://schemas.microsoft.com/office/drawing/2014/main" id="{D697C95D-4698-48B9-9C32-383D15E24E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9985" y="962026"/>
            <a:ext cx="5947171" cy="52149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9BD9B-72BA-4DD6-8460-0790275E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B146-82DB-407D-A434-B5C737D54183}" type="datetime1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ED544-0BEE-4091-B0C2-72B8A362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7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0393-1D69-461B-96AD-7AE6B7D1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Train Data: ROC</a:t>
            </a:r>
            <a:br>
              <a:rPr lang="en-US" sz="2600" b="1" dirty="0"/>
            </a:b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53845-426E-456A-B282-62B4DC0D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B146-82DB-407D-A434-B5C737D54183}" type="datetime1">
              <a:rPr lang="en-US" smtClean="0"/>
              <a:t>1/31/2018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AFF28-4A57-4502-AFAD-82A14023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D09-251C-40FC-8540-95E9AD291FBF}" type="slidenum">
              <a:rPr lang="en-US" smtClean="0"/>
              <a:t>9</a:t>
            </a:fld>
            <a:endParaRPr lang="en-US" dirty="0"/>
          </a:p>
        </p:txBody>
      </p:sp>
      <p:pic>
        <p:nvPicPr>
          <p:cNvPr id="3074" name="Picture 2" descr="https://raw.githubusercontent.com/SmartBV2/Fact_Checker/Hits_Algo/docs/Train_ROC_SmartBV2_JPEG.JPG">
            <a:extLst>
              <a:ext uri="{FF2B5EF4-FFF2-40B4-BE49-F238E27FC236}">
                <a16:creationId xmlns:a16="http://schemas.microsoft.com/office/drawing/2014/main" id="{9BC66BA6-93F5-4D89-B2DB-1027CE793D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690688"/>
            <a:ext cx="5295900" cy="438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raw.githubusercontent.com/SmartBV2/Fact_Checker/Hits_Algo/docs/Train_ROC_All_JPEG.JPG">
            <a:extLst>
              <a:ext uri="{FF2B5EF4-FFF2-40B4-BE49-F238E27FC236}">
                <a16:creationId xmlns:a16="http://schemas.microsoft.com/office/drawing/2014/main" id="{F7492D18-7A57-42A9-9EFE-2A39121B7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523645"/>
            <a:ext cx="5210175" cy="443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15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361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Microsoft Sans Serif</vt:lpstr>
      <vt:lpstr>Sans serif</vt:lpstr>
      <vt:lpstr>Office Theme</vt:lpstr>
      <vt:lpstr>Fact_Checker Group name : SmartBV2</vt:lpstr>
      <vt:lpstr>Overview</vt:lpstr>
      <vt:lpstr>Earlier approaches</vt:lpstr>
      <vt:lpstr>Implemented Approach</vt:lpstr>
      <vt:lpstr>Algorithm : Hits_Algo</vt:lpstr>
      <vt:lpstr>PowerPoint Presentation</vt:lpstr>
      <vt:lpstr>PowerPoint Presentation</vt:lpstr>
      <vt:lpstr>Evaluation Results</vt:lpstr>
      <vt:lpstr>Train Data: ROC </vt:lpstr>
      <vt:lpstr>PowerPoint Presentation</vt:lpstr>
      <vt:lpstr>Test Data: ROC </vt:lpstr>
      <vt:lpstr>Task Distribution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 Vasishta Eranki</dc:creator>
  <cp:lastModifiedBy>Vineet Vasishta Eranki</cp:lastModifiedBy>
  <cp:revision>44</cp:revision>
  <dcterms:created xsi:type="dcterms:W3CDTF">2017-12-12T20:59:56Z</dcterms:created>
  <dcterms:modified xsi:type="dcterms:W3CDTF">2018-01-31T13:53:01Z</dcterms:modified>
</cp:coreProperties>
</file>