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62" r:id="rId4"/>
    <p:sldId id="258" r:id="rId5"/>
    <p:sldId id="263" r:id="rId6"/>
    <p:sldId id="267" r:id="rId7"/>
    <p:sldId id="265" r:id="rId8"/>
    <p:sldId id="264" r:id="rId9"/>
    <p:sldId id="270" r:id="rId10"/>
    <p:sldId id="269" r:id="rId11"/>
    <p:sldId id="276" r:id="rId12"/>
    <p:sldId id="268" r:id="rId13"/>
    <p:sldId id="277" r:id="rId14"/>
    <p:sldId id="271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95" r:id="rId24"/>
    <p:sldId id="273" r:id="rId25"/>
    <p:sldId id="294" r:id="rId26"/>
    <p:sldId id="266" r:id="rId27"/>
    <p:sldId id="274" r:id="rId28"/>
    <p:sldId id="288" r:id="rId29"/>
    <p:sldId id="289" r:id="rId30"/>
    <p:sldId id="290" r:id="rId31"/>
    <p:sldId id="291" r:id="rId32"/>
    <p:sldId id="292" r:id="rId33"/>
    <p:sldId id="293" r:id="rId34"/>
    <p:sldId id="296" r:id="rId35"/>
  </p:sldIdLst>
  <p:sldSz cx="9144000" cy="5143500" type="screen16x9"/>
  <p:notesSz cx="6858000" cy="9144000"/>
  <p:embeddedFontLst>
    <p:embeddedFont>
      <p:font typeface="Proxima Nova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AE9"/>
    <a:srgbClr val="2B01DD"/>
    <a:srgbClr val="F08B1C"/>
    <a:srgbClr val="C5F1F7"/>
    <a:srgbClr val="D2FAFE"/>
    <a:srgbClr val="9DF4FD"/>
    <a:srgbClr val="EF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2" autoAdjust="0"/>
  </p:normalViewPr>
  <p:slideViewPr>
    <p:cSldViewPr>
      <p:cViewPr>
        <p:scale>
          <a:sx n="95" d="100"/>
          <a:sy n="95" d="100"/>
        </p:scale>
        <p:origin x="-6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5276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Q1:</a:t>
            </a:r>
            <a:r>
              <a:rPr lang="en-US" baseline="0" dirty="0" smtClean="0"/>
              <a:t> What is output? Line2</a:t>
            </a:r>
          </a:p>
          <a:p>
            <a:r>
              <a:rPr lang="en-US" baseline="0" dirty="0" smtClean="0"/>
              <a:t>Q2: What’s wrong here? 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 = 3</a:t>
            </a:r>
          </a:p>
          <a:p>
            <a:r>
              <a:rPr lang="en-US" baseline="0" dirty="0" smtClean="0"/>
              <a:t>Q3 : Will the program compile?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5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=  will work fine as it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r>
              <a:rPr lang="en-US" baseline="0" dirty="0" smtClean="0"/>
              <a:t>J = it will not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5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5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Run only Line by 3 times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Run okay Line by 2 times</a:t>
            </a:r>
          </a:p>
          <a:p>
            <a:pPr marL="228600" indent="-228600">
              <a:buAutoNum type="arabicPeriod"/>
            </a:pPr>
            <a:r>
              <a:rPr lang="en-US" dirty="0" smtClean="0"/>
              <a:t>LOOPED INFINITE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5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Run okay Student by3 times</a:t>
            </a:r>
          </a:p>
          <a:p>
            <a:pPr marL="228600" indent="-228600">
              <a:buAutoNum type="arabicPeriod"/>
            </a:pPr>
            <a:r>
              <a:rPr lang="en-US" dirty="0" smtClean="0"/>
              <a:t>LOOPED INFINITE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57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10 to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39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</a:p>
          <a:p>
            <a:r>
              <a:rPr lang="en-US" dirty="0" smtClean="0"/>
              <a:t>Hello World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94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India;</a:t>
            </a: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hongKong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cloud9;</a:t>
            </a:r>
          </a:p>
          <a:p>
            <a:r>
              <a:rPr lang="en-US" b="1" strike="sngStrike" dirty="0" err="1" smtClean="0">
                <a:solidFill>
                  <a:srgbClr val="2B01DD"/>
                </a:solidFill>
              </a:rPr>
              <a:t>int</a:t>
            </a:r>
            <a:r>
              <a:rPr lang="en-US" b="1" strike="sngStrike" dirty="0" smtClean="0">
                <a:solidFill>
                  <a:srgbClr val="2B01DD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narendra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modi</a:t>
            </a:r>
            <a:r>
              <a:rPr lang="en-US" strike="sngStrike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manmohan_singh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b="1" strike="sngStrike" dirty="0" err="1" smtClean="0">
                <a:solidFill>
                  <a:srgbClr val="2B01DD"/>
                </a:solidFill>
              </a:rPr>
              <a:t>int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rahul@gandhi</a:t>
            </a:r>
            <a:r>
              <a:rPr lang="en-US" strike="sngStrike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b="1" strike="sngStrike" dirty="0" err="1" smtClean="0">
                <a:solidFill>
                  <a:srgbClr val="2B01DD"/>
                </a:solidFill>
              </a:rPr>
              <a:t>int</a:t>
            </a:r>
            <a:r>
              <a:rPr lang="en-US" b="1" strike="sngStrike" dirty="0" smtClean="0">
                <a:solidFill>
                  <a:srgbClr val="2B01DD"/>
                </a:solidFill>
              </a:rPr>
              <a:t> </a:t>
            </a:r>
            <a:r>
              <a:rPr lang="en-US" strike="sngStrike" dirty="0" smtClean="0">
                <a:solidFill>
                  <a:schemeClr val="tx1"/>
                </a:solidFill>
              </a:rPr>
              <a:t>007bond;</a:t>
            </a: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b="1" dirty="0" smtClean="0">
                <a:solidFill>
                  <a:srgbClr val="2B01DD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_</a:t>
            </a:r>
            <a:r>
              <a:rPr lang="en-US" dirty="0" err="1" smtClean="0">
                <a:solidFill>
                  <a:schemeClr val="tx1"/>
                </a:solidFill>
              </a:rPr>
              <a:t>RajNath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6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a; -&gt; </a:t>
            </a:r>
            <a:r>
              <a:rPr lang="en-US" dirty="0" err="1" smtClean="0">
                <a:solidFill>
                  <a:schemeClr val="tx1"/>
                </a:solidFill>
              </a:rPr>
              <a:t>declr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def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= 10; -&gt; assignment</a:t>
            </a: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b = 9; -&gt; </a:t>
            </a:r>
            <a:r>
              <a:rPr lang="en-US" dirty="0" err="1" smtClean="0">
                <a:solidFill>
                  <a:schemeClr val="tx1"/>
                </a:solidFill>
              </a:rPr>
              <a:t>declr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def</a:t>
            </a:r>
            <a:r>
              <a:rPr lang="en-US" dirty="0" smtClean="0">
                <a:solidFill>
                  <a:schemeClr val="tx1"/>
                </a:solidFill>
              </a:rPr>
              <a:t> -&gt;</a:t>
            </a:r>
            <a:r>
              <a:rPr lang="en-US" baseline="0" dirty="0" smtClean="0">
                <a:solidFill>
                  <a:schemeClr val="tx1"/>
                </a:solidFill>
              </a:rPr>
              <a:t> initialization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2B01DD"/>
                </a:solidFill>
              </a:rPr>
              <a:t>static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counter;</a:t>
            </a:r>
            <a:r>
              <a:rPr lang="en-US" baseline="0" dirty="0" smtClean="0">
                <a:solidFill>
                  <a:schemeClr val="tx1"/>
                </a:solidFill>
              </a:rPr>
              <a:t> -&gt; </a:t>
            </a:r>
            <a:r>
              <a:rPr lang="en-US" baseline="0" dirty="0" err="1" smtClean="0">
                <a:solidFill>
                  <a:schemeClr val="tx1"/>
                </a:solidFill>
              </a:rPr>
              <a:t>declr</a:t>
            </a:r>
            <a:endParaRPr lang="en-US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::counter;</a:t>
            </a:r>
            <a:r>
              <a:rPr lang="en-US" baseline="0" dirty="0" smtClean="0">
                <a:solidFill>
                  <a:schemeClr val="tx1"/>
                </a:solidFill>
              </a:rPr>
              <a:t> -&gt; </a:t>
            </a:r>
            <a:r>
              <a:rPr lang="en-US" baseline="0" dirty="0" err="1" smtClean="0">
                <a:solidFill>
                  <a:schemeClr val="tx1"/>
                </a:solidFill>
              </a:rPr>
              <a:t>def</a:t>
            </a:r>
            <a:endParaRPr lang="en-US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2B01DD"/>
                </a:solidFill>
              </a:rPr>
              <a:t>extern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;  -&gt;</a:t>
            </a:r>
            <a:r>
              <a:rPr lang="en-US" baseline="0" dirty="0" smtClean="0">
                <a:solidFill>
                  <a:schemeClr val="tx1"/>
                </a:solidFill>
              </a:rPr>
              <a:t> </a:t>
            </a:r>
            <a:r>
              <a:rPr lang="en-US" baseline="0" dirty="0" err="1" smtClean="0">
                <a:solidFill>
                  <a:schemeClr val="tx1"/>
                </a:solidFill>
              </a:rPr>
              <a:t>declr</a:t>
            </a:r>
            <a:r>
              <a:rPr lang="en-US" baseline="0" dirty="0" smtClean="0">
                <a:solidFill>
                  <a:schemeClr val="tx1"/>
                </a:solidFill>
              </a:rPr>
              <a:t> only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62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variable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b="1" baseline="0" dirty="0" smtClean="0"/>
              <a:t>follows block scope</a:t>
            </a:r>
            <a:r>
              <a:rPr lang="en-US" baseline="0" dirty="0" smtClean="0"/>
              <a:t>.</a:t>
            </a:r>
          </a:p>
          <a:p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 the program</a:t>
            </a:r>
            <a:endParaRPr lang="en-US" b="1" baseline="0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::</a:t>
            </a:r>
            <a:r>
              <a:rPr lang="en-US" dirty="0" smtClean="0">
                <a:solidFill>
                  <a:schemeClr val="tx1"/>
                </a:solidFill>
              </a:rPr>
              <a:t>global = </a:t>
            </a:r>
            <a:r>
              <a:rPr lang="en-US" b="1" dirty="0" smtClean="0">
                <a:solidFill>
                  <a:schemeClr val="tx1"/>
                </a:solidFill>
              </a:rPr>
              <a:t>global scope</a:t>
            </a:r>
            <a:r>
              <a:rPr lang="en-US" b="1" baseline="0" dirty="0" smtClean="0">
                <a:solidFill>
                  <a:schemeClr val="tx1"/>
                </a:solidFill>
              </a:rPr>
              <a:t> resolution operator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364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10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header file may be included more than one time directly or indirectly,</a:t>
            </a:r>
          </a:p>
          <a:p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leads to problems of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redeclaration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same variables/functions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7493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macro </a:t>
            </a:r>
            <a:r>
              <a:rPr lang="en-US" sz="11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 are not evaluated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macro expansion and they with arguments should be avoided as they cause problems sometimes.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what is the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fix?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various parts of program</a:t>
            </a:r>
          </a:p>
          <a:p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argc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char*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argv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[]) </a:t>
            </a:r>
          </a:p>
          <a:p>
            <a:pPr lvl="1"/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argc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"argument count"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argv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"argument vector"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a one-dimensional array of strings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</a:t>
            </a:r>
            <a:r>
              <a:rPr lang="en-US" sz="11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 passed to a program through the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9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there is a code which is required for setting up the environment like passing command line arguments.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linker add some code therefore, executable file</a:t>
            </a:r>
            <a:r>
              <a:rPr lang="en-US" sz="11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increases from 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6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— Single precision: </a:t>
            </a:r>
            <a:r>
              <a:rPr lang="en-US" b="1" dirty="0" smtClean="0"/>
              <a:t>1</a:t>
            </a:r>
            <a:r>
              <a:rPr lang="en-US" dirty="0" smtClean="0"/>
              <a:t>-bit sign + </a:t>
            </a:r>
            <a:r>
              <a:rPr lang="en-US" b="1" dirty="0" smtClean="0"/>
              <a:t>8</a:t>
            </a:r>
            <a:r>
              <a:rPr lang="en-US" dirty="0" smtClean="0"/>
              <a:t>-bit exponent field + </a:t>
            </a:r>
            <a:r>
              <a:rPr lang="en-US" b="1" dirty="0" smtClean="0"/>
              <a:t>23</a:t>
            </a:r>
            <a:r>
              <a:rPr lang="en-US" dirty="0" smtClean="0"/>
              <a:t>-bit fraction = 32 bits. </a:t>
            </a:r>
          </a:p>
          <a:p>
            <a:r>
              <a:rPr lang="en-US" dirty="0" smtClean="0"/>
              <a:t>— Double precision: </a:t>
            </a:r>
            <a:r>
              <a:rPr lang="en-US" b="1" dirty="0" smtClean="0"/>
              <a:t>1</a:t>
            </a:r>
            <a:r>
              <a:rPr lang="en-US" dirty="0" smtClean="0"/>
              <a:t>-bit sign + </a:t>
            </a:r>
            <a:r>
              <a:rPr lang="en-US" b="1" dirty="0" smtClean="0"/>
              <a:t>11-bit</a:t>
            </a:r>
            <a:r>
              <a:rPr lang="en-US" dirty="0" smtClean="0"/>
              <a:t> exponent field + </a:t>
            </a:r>
            <a:r>
              <a:rPr lang="en-US" b="1" dirty="0" smtClean="0"/>
              <a:t>52</a:t>
            </a:r>
            <a:r>
              <a:rPr lang="en-US" dirty="0" smtClean="0"/>
              <a:t>-bit fraction = 64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6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define data type.</a:t>
            </a:r>
          </a:p>
          <a:p>
            <a:r>
              <a:rPr lang="en-US" dirty="0" smtClean="0"/>
              <a:t>Lets</a:t>
            </a:r>
            <a:r>
              <a:rPr lang="en-US" baseline="0" dirty="0" smtClean="0"/>
              <a:t> take state of a machine.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of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varies according to range of value of </a:t>
            </a:r>
            <a:r>
              <a:rPr lang="en-US" sz="11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1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names.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7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follow scope.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is better than Macro -&gt; </a:t>
            </a:r>
            <a:r>
              <a:rPr lang="en-US" sz="11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 scope rules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-&gt; </a:t>
            </a:r>
            <a:r>
              <a:rPr lang="en-US" sz="11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assigned values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3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O/P</a:t>
            </a:r>
          </a:p>
          <a:p>
            <a:r>
              <a:rPr lang="en-US" dirty="0" smtClean="0"/>
              <a:t>After making x = 2: x = 2, y = 2 </a:t>
            </a:r>
          </a:p>
          <a:p>
            <a:r>
              <a:rPr lang="en-US" dirty="0" smtClean="0"/>
              <a:t>After making y = 'A': x = 65, y = 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3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-GB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Lecture 1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Basic </a:t>
            </a:r>
            <a:r>
              <a:rPr lang="en-GB" dirty="0" smtClean="0"/>
              <a:t>C++ </a:t>
            </a:r>
            <a:r>
              <a:rPr lang="en-GB" dirty="0"/>
              <a:t>Concepts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Enumuration</a:t>
            </a:r>
            <a:r>
              <a:rPr lang="en-US" dirty="0" smtClean="0"/>
              <a:t> (or </a:t>
            </a:r>
            <a:r>
              <a:rPr lang="en-US" dirty="0" err="1" smtClean="0"/>
              <a:t>Enum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49"/>
            <a:ext cx="8520600" cy="306392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Assigned values can be only </a:t>
            </a:r>
            <a:r>
              <a:rPr lang="en-US" b="1" i="1" dirty="0"/>
              <a:t>integral </a:t>
            </a:r>
            <a:r>
              <a:rPr lang="en-US" b="1" i="1" dirty="0" smtClean="0"/>
              <a:t>constants.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names make a </a:t>
            </a:r>
            <a:r>
              <a:rPr lang="en-US" dirty="0" smtClean="0"/>
              <a:t>program </a:t>
            </a:r>
            <a:r>
              <a:rPr lang="en-US" b="1" i="1" dirty="0" smtClean="0"/>
              <a:t>easy </a:t>
            </a:r>
            <a:r>
              <a:rPr lang="en-US" b="1" i="1" dirty="0"/>
              <a:t>to read and </a:t>
            </a:r>
            <a:r>
              <a:rPr lang="en-US" b="1" i="1" dirty="0" smtClean="0"/>
              <a:t>maintain</a:t>
            </a:r>
          </a:p>
          <a:p>
            <a:pPr marL="285750" lvl="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err="1"/>
              <a:t>enum</a:t>
            </a:r>
            <a:r>
              <a:rPr lang="en-US" dirty="0"/>
              <a:t> names can have same value. 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i="1" dirty="0" smtClean="0"/>
          </a:p>
          <a:p>
            <a:pPr marL="285750" lvl="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do not explicitly assign value to </a:t>
            </a:r>
            <a:r>
              <a:rPr lang="en-US" dirty="0" err="1"/>
              <a:t>enum</a:t>
            </a:r>
            <a:r>
              <a:rPr lang="en-US" dirty="0"/>
              <a:t> name, the </a:t>
            </a:r>
            <a:r>
              <a:rPr lang="en-US" b="1" i="1" dirty="0"/>
              <a:t>compiler by default assigns values starting from 0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1" i="1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047750"/>
            <a:ext cx="8534400" cy="381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enum</a:t>
            </a:r>
            <a:r>
              <a:rPr lang="en-US" dirty="0">
                <a:solidFill>
                  <a:srgbClr val="2B01DD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 {Working = 1, Failed = 0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876550"/>
            <a:ext cx="8534400" cy="381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enum</a:t>
            </a:r>
            <a:r>
              <a:rPr lang="en-US" dirty="0">
                <a:solidFill>
                  <a:srgbClr val="2B01DD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 {Working = 1, </a:t>
            </a:r>
            <a:r>
              <a:rPr lang="en-US" b="1" i="1" dirty="0">
                <a:solidFill>
                  <a:schemeClr val="tx1"/>
                </a:solidFill>
              </a:rPr>
              <a:t>Failed = 0, </a:t>
            </a:r>
            <a:r>
              <a:rPr lang="en-US" b="1" i="1" dirty="0" err="1">
                <a:solidFill>
                  <a:schemeClr val="tx1"/>
                </a:solidFill>
              </a:rPr>
              <a:t>Freezed</a:t>
            </a:r>
            <a:r>
              <a:rPr lang="en-US" b="1" i="1" dirty="0">
                <a:solidFill>
                  <a:schemeClr val="tx1"/>
                </a:solidFill>
              </a:rPr>
              <a:t> = 0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019550"/>
            <a:ext cx="8534400" cy="381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enum</a:t>
            </a:r>
            <a:r>
              <a:rPr lang="en-US" dirty="0">
                <a:solidFill>
                  <a:srgbClr val="2B01DD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day {</a:t>
            </a:r>
            <a:r>
              <a:rPr lang="en-US" dirty="0" err="1">
                <a:solidFill>
                  <a:schemeClr val="tx1"/>
                </a:solidFill>
              </a:rPr>
              <a:t>sunday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monday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tuesday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wednesday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thursday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friday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saturday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3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Enumuration</a:t>
            </a:r>
            <a:r>
              <a:rPr lang="en-US" dirty="0"/>
              <a:t> (or </a:t>
            </a:r>
            <a:r>
              <a:rPr lang="en-US" dirty="0" err="1"/>
              <a:t>Enum</a:t>
            </a:r>
            <a:r>
              <a:rPr lang="en-US" dirty="0" smtClean="0"/>
              <a:t>) -2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assign values to some name in any order. Unassigned will get value +1 of </a:t>
            </a:r>
            <a:r>
              <a:rPr lang="en-US" dirty="0" smtClean="0"/>
              <a:t>previous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b="1" i="1" dirty="0" smtClean="0"/>
              <a:t>constants </a:t>
            </a:r>
            <a:r>
              <a:rPr lang="en-US" b="1" i="1" dirty="0"/>
              <a:t>must be unique in their scope</a:t>
            </a:r>
            <a:r>
              <a:rPr lang="en-US" dirty="0" smtClean="0"/>
              <a:t>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962150"/>
            <a:ext cx="8534400" cy="381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2B01DD"/>
                </a:solidFill>
              </a:rPr>
              <a:t>enum</a:t>
            </a:r>
            <a:r>
              <a:rPr lang="en-US" dirty="0">
                <a:solidFill>
                  <a:srgbClr val="2B01DD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day {</a:t>
            </a:r>
            <a:r>
              <a:rPr lang="en-US" b="1" i="1" dirty="0" err="1">
                <a:solidFill>
                  <a:schemeClr val="tx1"/>
                </a:solidFill>
              </a:rPr>
              <a:t>sunday</a:t>
            </a:r>
            <a:r>
              <a:rPr lang="en-US" b="1" i="1" dirty="0">
                <a:solidFill>
                  <a:schemeClr val="tx1"/>
                </a:solidFill>
              </a:rPr>
              <a:t> = 1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monday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i="1" dirty="0" err="1">
                <a:solidFill>
                  <a:schemeClr val="tx1"/>
                </a:solidFill>
              </a:rPr>
              <a:t>tuesday</a:t>
            </a:r>
            <a:r>
              <a:rPr lang="en-US" b="1" i="1" dirty="0">
                <a:solidFill>
                  <a:schemeClr val="tx1"/>
                </a:solidFill>
              </a:rPr>
              <a:t> = 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wednesday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i="1" dirty="0" err="1">
                <a:solidFill>
                  <a:schemeClr val="tx1"/>
                </a:solidFill>
              </a:rPr>
              <a:t>thursday</a:t>
            </a:r>
            <a:r>
              <a:rPr lang="en-US" b="1" i="1" dirty="0">
                <a:solidFill>
                  <a:schemeClr val="tx1"/>
                </a:solidFill>
              </a:rPr>
              <a:t> = 10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friday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saturday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876550"/>
            <a:ext cx="85344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enum</a:t>
            </a:r>
            <a:r>
              <a:rPr lang="en-US" dirty="0">
                <a:solidFill>
                  <a:srgbClr val="2B01DD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 {</a:t>
            </a:r>
            <a:r>
              <a:rPr lang="en-US" dirty="0" smtClean="0">
                <a:solidFill>
                  <a:schemeClr val="tx1"/>
                </a:solidFill>
              </a:rPr>
              <a:t>Working, </a:t>
            </a:r>
            <a:r>
              <a:rPr lang="en-US" b="1" dirty="0" smtClean="0">
                <a:solidFill>
                  <a:schemeClr val="tx1"/>
                </a:solidFill>
              </a:rPr>
              <a:t>Failed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2B01DD"/>
                </a:solidFill>
              </a:rPr>
              <a:t>enum</a:t>
            </a:r>
            <a:r>
              <a:rPr lang="en-US" dirty="0">
                <a:solidFill>
                  <a:srgbClr val="2B01DD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result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b="1" dirty="0">
                <a:solidFill>
                  <a:schemeClr val="tx1"/>
                </a:solidFill>
              </a:rPr>
              <a:t>Failed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assed</a:t>
            </a:r>
            <a:r>
              <a:rPr lang="en-US" dirty="0">
                <a:solidFill>
                  <a:schemeClr val="tx1"/>
                </a:solidFill>
              </a:rPr>
              <a:t>}; </a:t>
            </a:r>
          </a:p>
          <a:p>
            <a:r>
              <a:rPr lang="en-US" i="1" dirty="0">
                <a:solidFill>
                  <a:srgbClr val="FF0000"/>
                </a:solidFill>
              </a:rPr>
              <a:t>// Compile Error: 'failed' has a previous declaration as 'state failed'</a:t>
            </a:r>
          </a:p>
        </p:txBody>
      </p:sp>
    </p:spTree>
    <p:extLst>
      <p:ext uri="{BB962C8B-B14F-4D97-AF65-F5344CB8AC3E}">
        <p14:creationId xmlns:p14="http://schemas.microsoft.com/office/powerpoint/2010/main" val="113987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885875"/>
          </a:xfrm>
        </p:spPr>
        <p:txBody>
          <a:bodyPr/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 members </a:t>
            </a:r>
            <a:r>
              <a:rPr lang="en-US" b="1" i="1" dirty="0"/>
              <a:t>share the same memory location</a:t>
            </a:r>
            <a:endParaRPr lang="en-US" dirty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Size of a union</a:t>
            </a:r>
            <a:r>
              <a:rPr lang="en-US" dirty="0"/>
              <a:t> is taken according the </a:t>
            </a:r>
            <a:r>
              <a:rPr lang="en-US" b="1" i="1" dirty="0"/>
              <a:t>size of largest member in union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038350"/>
            <a:ext cx="8534400" cy="28194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2B01DD"/>
                </a:solidFill>
              </a:rPr>
              <a:t>union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x, y;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chemeClr val="tx1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 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t.x</a:t>
            </a:r>
            <a:r>
              <a:rPr lang="en-US" dirty="0">
                <a:solidFill>
                  <a:schemeClr val="tx1"/>
                </a:solidFill>
              </a:rPr>
              <a:t> = 2; 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"After making x = 2:\n x = "</a:t>
            </a:r>
            <a:r>
              <a:rPr lang="en-US" dirty="0">
                <a:solidFill>
                  <a:schemeClr val="tx1"/>
                </a:solidFill>
              </a:rPr>
              <a:t>&lt;&lt; </a:t>
            </a:r>
            <a:r>
              <a:rPr lang="en-US" dirty="0" err="1">
                <a:solidFill>
                  <a:schemeClr val="tx1"/>
                </a:solidFill>
              </a:rPr>
              <a:t>t.x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", y = "</a:t>
            </a:r>
            <a:r>
              <a:rPr lang="en-US" dirty="0">
                <a:solidFill>
                  <a:schemeClr val="tx1"/>
                </a:solidFill>
              </a:rPr>
              <a:t>&lt;&lt; </a:t>
            </a:r>
            <a:r>
              <a:rPr lang="en-US" dirty="0" err="1">
                <a:solidFill>
                  <a:schemeClr val="tx1"/>
                </a:solidFill>
              </a:rPr>
              <a:t>t.y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t.y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rgbClr val="E41AE9"/>
                </a:solidFill>
              </a:rPr>
              <a:t>'A'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"After making y = 'A':\n x = "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chemeClr val="tx1"/>
                </a:solidFill>
              </a:rPr>
              <a:t>t.x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", y = "</a:t>
            </a:r>
            <a:r>
              <a:rPr lang="en-US" dirty="0">
                <a:solidFill>
                  <a:schemeClr val="tx1"/>
                </a:solidFill>
              </a:rPr>
              <a:t>&lt;&lt; </a:t>
            </a:r>
            <a:r>
              <a:rPr lang="en-US" dirty="0" err="1">
                <a:solidFill>
                  <a:schemeClr val="tx1"/>
                </a:solidFill>
              </a:rPr>
              <a:t>t.y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b="1" dirty="0">
                <a:solidFill>
                  <a:srgbClr val="2B01DD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36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Program Output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After </a:t>
            </a:r>
            <a:r>
              <a:rPr lang="en-US" dirty="0">
                <a:solidFill>
                  <a:srgbClr val="C00000"/>
                </a:solidFill>
              </a:rPr>
              <a:t>making x = 2: x = 2, y = 2 </a:t>
            </a:r>
          </a:p>
          <a:p>
            <a:r>
              <a:rPr lang="en-US" dirty="0">
                <a:solidFill>
                  <a:srgbClr val="C00000"/>
                </a:solidFill>
              </a:rPr>
              <a:t>After making y = 'A': x = 65, y = 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7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dirty="0" smtClean="0"/>
              <a:t>f-else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switch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b="1" dirty="0" smtClean="0"/>
              <a:t>or loop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</a:t>
            </a:r>
            <a:r>
              <a:rPr lang="en-US" b="1" dirty="0" smtClean="0"/>
              <a:t>hile loop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do-while loop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continue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23950"/>
            <a:ext cx="8534400" cy="9906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b="1" dirty="0">
                <a:solidFill>
                  <a:srgbClr val="2B01DD"/>
                </a:solidFill>
              </a:rPr>
              <a:t>i</a:t>
            </a:r>
            <a:r>
              <a:rPr lang="en-US" b="1" dirty="0" smtClean="0">
                <a:solidFill>
                  <a:srgbClr val="2B01DD"/>
                </a:solidFill>
              </a:rPr>
              <a:t>f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== 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"Line1"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"Line2"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66950"/>
            <a:ext cx="8534400" cy="9906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b="1" dirty="0">
                <a:solidFill>
                  <a:srgbClr val="2B01DD"/>
                </a:solidFill>
              </a:rPr>
              <a:t>i</a:t>
            </a:r>
            <a:r>
              <a:rPr lang="en-US" b="1" dirty="0" smtClean="0">
                <a:solidFill>
                  <a:srgbClr val="2B01DD"/>
                </a:solidFill>
              </a:rPr>
              <a:t>f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= </a:t>
            </a:r>
            <a:r>
              <a:rPr lang="en-US" b="1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"Line1"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"Line2"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409950"/>
            <a:ext cx="8534400" cy="16002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b="1" dirty="0">
                <a:solidFill>
                  <a:srgbClr val="2B01DD"/>
                </a:solidFill>
              </a:rPr>
              <a:t>i</a:t>
            </a:r>
            <a:r>
              <a:rPr lang="en-US" b="1" dirty="0" smtClean="0">
                <a:solidFill>
                  <a:srgbClr val="2B01DD"/>
                </a:solidFill>
              </a:rPr>
              <a:t>f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== </a:t>
            </a:r>
            <a:r>
              <a:rPr lang="en-US" b="1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“If Line1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“If Line2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b="1" dirty="0">
                <a:solidFill>
                  <a:srgbClr val="2B01DD"/>
                </a:solidFill>
              </a:rPr>
              <a:t>else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rgbClr val="F08B1C"/>
                </a:solidFill>
              </a:rPr>
              <a:t>Else Line1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rgbClr val="F08B1C"/>
                </a:solidFill>
              </a:rPr>
              <a:t>Else Line2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rgbClr val="C00000"/>
                </a:solidFill>
              </a:rPr>
              <a:t>; 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839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expression used in switch must be </a:t>
            </a:r>
            <a:r>
              <a:rPr lang="en-US" b="1" i="1" dirty="0"/>
              <a:t>integral type</a:t>
            </a:r>
            <a:r>
              <a:rPr lang="en-US" dirty="0"/>
              <a:t> ( </a:t>
            </a:r>
            <a:r>
              <a:rPr lang="en-US" b="1" i="1" dirty="0" err="1"/>
              <a:t>int</a:t>
            </a:r>
            <a:r>
              <a:rPr lang="en-US" b="1" i="1" dirty="0"/>
              <a:t>, char and </a:t>
            </a:r>
            <a:r>
              <a:rPr lang="en-US" b="1" i="1" dirty="0" err="1"/>
              <a:t>enum</a:t>
            </a:r>
            <a:r>
              <a:rPr lang="en-US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All the statements following a matching case </a:t>
            </a:r>
            <a:r>
              <a:rPr lang="en-US" b="1" i="1" dirty="0"/>
              <a:t>execute until a break statement</a:t>
            </a:r>
            <a:r>
              <a:rPr lang="en-US" dirty="0"/>
              <a:t> is reached.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default block</a:t>
            </a:r>
            <a:r>
              <a:rPr lang="en-US" dirty="0"/>
              <a:t> can be placed </a:t>
            </a:r>
            <a:r>
              <a:rPr lang="en-US" b="1" i="1" dirty="0"/>
              <a:t>anywhere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5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047750"/>
            <a:ext cx="8534400" cy="3886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2B01DD"/>
                </a:solidFill>
              </a:rPr>
              <a:t>const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9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10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enum</a:t>
            </a:r>
            <a:r>
              <a:rPr lang="en-US" dirty="0">
                <a:solidFill>
                  <a:srgbClr val="2B01DD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 {Working = </a:t>
            </a:r>
            <a:r>
              <a:rPr lang="en-US" dirty="0" smtClean="0">
                <a:solidFill>
                  <a:schemeClr val="tx1"/>
                </a:solidFill>
              </a:rPr>
              <a:t>1, </a:t>
            </a:r>
            <a:r>
              <a:rPr lang="en-US" dirty="0">
                <a:solidFill>
                  <a:schemeClr val="tx1"/>
                </a:solidFill>
              </a:rPr>
              <a:t>Failed = 0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c = 10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 9 and 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b="1" dirty="0">
                <a:solidFill>
                  <a:srgbClr val="2B01DD"/>
                </a:solidFill>
              </a:rPr>
              <a:t>switch</a:t>
            </a:r>
            <a:r>
              <a:rPr lang="en-US" dirty="0">
                <a:solidFill>
                  <a:schemeClr val="tx1"/>
                </a:solidFill>
              </a:rPr>
              <a:t>(c){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rgbClr val="2B01DD"/>
                </a:solidFill>
              </a:rPr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rgbClr val="C00000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"</a:t>
            </a:r>
            <a:r>
              <a:rPr lang="en-US" dirty="0">
                <a:solidFill>
                  <a:srgbClr val="F08B1C"/>
                </a:solidFill>
              </a:rPr>
              <a:t>Value of c = "</a:t>
            </a:r>
            <a:r>
              <a:rPr lang="en-US" dirty="0" smtClean="0">
                <a:solidFill>
                  <a:schemeClr val="tx1"/>
                </a:solidFill>
              </a:rPr>
              <a:t>&lt;&lt; c;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rgbClr val="2B01DD"/>
                </a:solidFill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rgbClr val="2B01DD"/>
                </a:solidFill>
              </a:rPr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"</a:t>
            </a:r>
            <a:r>
              <a:rPr lang="en-US" dirty="0">
                <a:solidFill>
                  <a:srgbClr val="F08B1C"/>
                </a:solidFill>
              </a:rPr>
              <a:t>Value of c = "</a:t>
            </a:r>
            <a:r>
              <a:rPr lang="en-US" dirty="0" smtClean="0">
                <a:solidFill>
                  <a:schemeClr val="tx1"/>
                </a:solidFill>
              </a:rPr>
              <a:t>&lt;&lt; c;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rgbClr val="2B01DD"/>
                </a:solidFill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rgbClr val="2B01DD"/>
                </a:solidFill>
              </a:rPr>
              <a:t>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Working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"Value of c = "</a:t>
            </a:r>
            <a:r>
              <a:rPr lang="en-US" dirty="0" smtClean="0">
                <a:solidFill>
                  <a:schemeClr val="tx1"/>
                </a:solidFill>
              </a:rPr>
              <a:t>&lt;&lt; </a:t>
            </a:r>
            <a:r>
              <a:rPr lang="en-US" dirty="0">
                <a:solidFill>
                  <a:schemeClr val="tx1"/>
                </a:solidFill>
              </a:rPr>
              <a:t>c;</a:t>
            </a: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rgbClr val="2B01DD"/>
                </a:solidFill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/*Some more cases */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0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- 3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047750"/>
            <a:ext cx="8534400" cy="3886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 smtClean="0">
                <a:solidFill>
                  <a:schemeClr val="tx1"/>
                </a:solidFill>
              </a:rPr>
              <a:t>1, x = 10;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rgbClr val="F08B1C"/>
                </a:solidFill>
              </a:rPr>
              <a:t>Before Switch x </a:t>
            </a:r>
            <a:r>
              <a:rPr lang="en-US" dirty="0">
                <a:solidFill>
                  <a:srgbClr val="F08B1C"/>
                </a:solidFill>
              </a:rPr>
              <a:t>= "</a:t>
            </a:r>
            <a:r>
              <a:rPr lang="en-US" dirty="0">
                <a:solidFill>
                  <a:schemeClr val="tx1"/>
                </a:solidFill>
              </a:rPr>
              <a:t>&lt;&lt; </a:t>
            </a:r>
            <a:r>
              <a:rPr lang="en-US" dirty="0" smtClean="0">
                <a:solidFill>
                  <a:schemeClr val="tx1"/>
                </a:solidFill>
              </a:rPr>
              <a:t>x&lt;&lt;</a:t>
            </a:r>
            <a:r>
              <a:rPr lang="en-US" dirty="0" err="1" smtClean="0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b="1" dirty="0">
                <a:solidFill>
                  <a:srgbClr val="2B01DD"/>
                </a:solidFill>
              </a:rPr>
              <a:t>switch</a:t>
            </a:r>
            <a:r>
              <a:rPr lang="en-US" dirty="0">
                <a:solidFill>
                  <a:schemeClr val="tx1"/>
                </a:solidFill>
              </a:rPr>
              <a:t>(c</a:t>
            </a:r>
            <a:r>
              <a:rPr lang="en-US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x = x+1;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rgbClr val="2B01DD"/>
                </a:solidFill>
              </a:rPr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rgbClr val="C00000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"</a:t>
            </a:r>
            <a:r>
              <a:rPr lang="en-US" dirty="0">
                <a:solidFill>
                  <a:srgbClr val="F08B1C"/>
                </a:solidFill>
              </a:rPr>
              <a:t>Value of c = 1</a:t>
            </a:r>
            <a:r>
              <a:rPr lang="en-US" dirty="0" smtClean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&lt;&lt; 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rgbClr val="2B01DD"/>
                </a:solidFill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rgbClr val="2B01DD"/>
                </a:solidFill>
              </a:rPr>
              <a:t>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"</a:t>
            </a:r>
            <a:r>
              <a:rPr lang="en-US" dirty="0">
                <a:solidFill>
                  <a:srgbClr val="F08B1C"/>
                </a:solidFill>
              </a:rPr>
              <a:t>Value of c = 2</a:t>
            </a:r>
            <a:r>
              <a:rPr lang="en-US" dirty="0" smtClean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&lt;&lt; 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rgbClr val="2B01DD"/>
                </a:solidFill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rgbClr val="2B01DD"/>
                </a:solidFill>
              </a:rPr>
              <a:t> case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"Value of c = 3</a:t>
            </a:r>
            <a:r>
              <a:rPr lang="en-US" dirty="0" smtClean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&lt;&lt; 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rgbClr val="2B01DD"/>
                </a:solidFill>
              </a:rPr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“After Switch x </a:t>
            </a:r>
            <a:r>
              <a:rPr lang="en-US" dirty="0">
                <a:solidFill>
                  <a:srgbClr val="F08B1C"/>
                </a:solidFill>
              </a:rPr>
              <a:t>= "</a:t>
            </a:r>
            <a:r>
              <a:rPr lang="en-US" dirty="0" smtClean="0">
                <a:solidFill>
                  <a:schemeClr val="tx1"/>
                </a:solidFill>
              </a:rPr>
              <a:t>&lt;&lt; x</a:t>
            </a:r>
            <a:r>
              <a:rPr lang="en-US" dirty="0">
                <a:solidFill>
                  <a:schemeClr val="tx1"/>
                </a:solidFill>
              </a:rPr>
              <a:t> 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4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23950"/>
            <a:ext cx="8534400" cy="9906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B01DD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3;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rgbClr val="F08B1C"/>
                </a:solidFill>
              </a:rPr>
              <a:t>Line “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“Hello for loop“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90750"/>
            <a:ext cx="8534400" cy="11430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2B01DD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3</a:t>
            </a:r>
            <a:r>
              <a:rPr lang="en-US" b="1" dirty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"Line “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409950"/>
            <a:ext cx="8534400" cy="11430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rgbClr val="2B01DD"/>
              </a:solidFill>
            </a:endParaRPr>
          </a:p>
          <a:p>
            <a:r>
              <a:rPr lang="en-US" b="1" dirty="0" smtClean="0">
                <a:solidFill>
                  <a:srgbClr val="2B01DD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2B01DD"/>
                </a:solidFill>
              </a:rPr>
              <a:t>unsigned </a:t>
            </a:r>
            <a:r>
              <a:rPr lang="en-US" b="1" dirty="0" smtClean="0">
                <a:solidFill>
                  <a:srgbClr val="2B01DD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c = </a:t>
            </a:r>
            <a:r>
              <a:rPr lang="en-US" dirty="0">
                <a:solidFill>
                  <a:schemeClr val="tx1"/>
                </a:solidFill>
              </a:rPr>
              <a:t>0; </a:t>
            </a:r>
            <a:r>
              <a:rPr lang="en-US" dirty="0" smtClean="0">
                <a:solidFill>
                  <a:schemeClr val="tx1"/>
                </a:solidFill>
              </a:rPr>
              <a:t>c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smtClean="0">
                <a:solidFill>
                  <a:schemeClr val="tx1"/>
                </a:solidFill>
              </a:rPr>
              <a:t>256; </a:t>
            </a:r>
            <a:r>
              <a:rPr lang="en-US" dirty="0" err="1" smtClean="0">
                <a:solidFill>
                  <a:schemeClr val="tx1"/>
                </a:solidFill>
              </a:rPr>
              <a:t>c++</a:t>
            </a:r>
            <a:r>
              <a:rPr lang="en-US" dirty="0" smtClean="0">
                <a:solidFill>
                  <a:schemeClr val="tx1"/>
                </a:solidFill>
              </a:rPr>
              <a:t>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“Char index “</a:t>
            </a:r>
            <a:r>
              <a:rPr lang="en-US" dirty="0" smtClean="0">
                <a:solidFill>
                  <a:schemeClr val="tx1"/>
                </a:solidFill>
              </a:rPr>
              <a:t>&lt;&lt;c&lt;&lt;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9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(1st Day Gyan ) Why Computer Science is so critical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Why is programming so important today 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Why do you want to get Software Engineering jobs 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How much success can software engineering bring in your life 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Is society going to benefit from softwares you would make 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Will you feel content thinking that your piece of code has made a positive difference in life of a street side cobbler or barber, or even a big showroom owner 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Will the data you analyse and give reports on benefit future generations by getting informed about the pros and cons of any choice 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Can any of the applications emerging today survive without software technology 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What do good programmers earn for their programming ?</a:t>
            </a:r>
            <a:r>
              <a:rPr lang="en-GB" sz="900"/>
              <a:t> (details in lecture 3)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dirty="0"/>
              <a:t> loop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504950"/>
            <a:ext cx="8534400" cy="12192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r>
              <a:rPr lang="en-US" b="1" dirty="0">
                <a:solidFill>
                  <a:srgbClr val="2B01DD"/>
                </a:solidFill>
              </a:rPr>
              <a:t>while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3){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rgbClr val="F08B1C"/>
                </a:solidFill>
              </a:rPr>
              <a:t>Student 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952750"/>
            <a:ext cx="8534400" cy="9906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2B01DD"/>
                </a:solidFill>
              </a:rPr>
              <a:t>bool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condition = </a:t>
            </a:r>
            <a:r>
              <a:rPr lang="en-US" b="1" dirty="0">
                <a:solidFill>
                  <a:srgbClr val="2B01DD"/>
                </a:solidFill>
              </a:rPr>
              <a:t>false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b="1" dirty="0">
                <a:solidFill>
                  <a:srgbClr val="2B01DD"/>
                </a:solidFill>
              </a:rPr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!condition</a:t>
            </a:r>
            <a:r>
              <a:rPr lang="en-US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rgbClr val="F08B1C"/>
                </a:solidFill>
              </a:rPr>
              <a:t>Good Morning"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6873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</a:t>
            </a:r>
            <a:r>
              <a:rPr lang="en-US" dirty="0"/>
              <a:t> 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885950"/>
            <a:ext cx="8534400" cy="16002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 = 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2B01DD"/>
                </a:solidFill>
              </a:rPr>
              <a:t>do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</a:t>
            </a:r>
            <a:r>
              <a:rPr lang="en-US" dirty="0">
                <a:solidFill>
                  <a:srgbClr val="F08B1C"/>
                </a:solidFill>
              </a:rPr>
              <a:t>"value of a: "</a:t>
            </a:r>
            <a:r>
              <a:rPr lang="en-US" dirty="0">
                <a:solidFill>
                  <a:schemeClr val="tx1"/>
                </a:solidFill>
              </a:rPr>
              <a:t> &lt;&lt; a &lt;&lt; 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a = a + 1;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b="1" dirty="0">
                <a:solidFill>
                  <a:srgbClr val="2B01DD"/>
                </a:solidFill>
              </a:rPr>
              <a:t>while</a:t>
            </a:r>
            <a:r>
              <a:rPr lang="en-US" dirty="0">
                <a:solidFill>
                  <a:schemeClr val="tx1"/>
                </a:solidFill>
              </a:rPr>
              <a:t>( a &lt; 20 );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20015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 guaranteed to </a:t>
            </a:r>
            <a:r>
              <a:rPr lang="en-US" sz="1800" b="1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 at least one time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&amp; break 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76350"/>
            <a:ext cx="8534400" cy="14478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2B01DD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3; ){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err="1">
                <a:solidFill>
                  <a:srgbClr val="F08B1C"/>
                </a:solidFill>
              </a:rPr>
              <a:t>Golmaal</a:t>
            </a:r>
            <a:r>
              <a:rPr lang="en-US" dirty="0">
                <a:solidFill>
                  <a:srgbClr val="F08B1C"/>
                </a:solidFill>
              </a:rPr>
              <a:t> </a:t>
            </a:r>
            <a:r>
              <a:rPr lang="en-US" dirty="0" smtClean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rgbClr val="C00000"/>
                </a:solidFill>
              </a:rPr>
              <a:t>endl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rgbClr val="2B01DD"/>
                </a:solidFill>
              </a:rPr>
              <a:t>continue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876550"/>
            <a:ext cx="8534400" cy="1600200"/>
          </a:xfrm>
          <a:prstGeom prst="rect">
            <a:avLst/>
          </a:prstGeom>
          <a:solidFill>
            <a:srgbClr val="C5F1F7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2B01DD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3;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++){</a:t>
            </a:r>
          </a:p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rgbClr val="F08B1C"/>
                </a:solidFill>
              </a:rPr>
              <a:t>Hello World "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rgbClr val="2B01DD"/>
                </a:solidFill>
              </a:rPr>
              <a:t>break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722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Name’s Rule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 name </a:t>
            </a:r>
            <a:r>
              <a:rPr lang="en-US" b="1" dirty="0"/>
              <a:t>must begin with letter or underscore</a:t>
            </a:r>
            <a:r>
              <a:rPr lang="en-US" dirty="0"/>
              <a:t>.</a:t>
            </a:r>
          </a:p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Variables are </a:t>
            </a:r>
            <a:r>
              <a:rPr lang="en-US" b="1" dirty="0"/>
              <a:t>case sensitive</a:t>
            </a:r>
          </a:p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can be constructed with </a:t>
            </a:r>
            <a:r>
              <a:rPr lang="en-US" b="1" dirty="0"/>
              <a:t>digits, letters</a:t>
            </a:r>
            <a:r>
              <a:rPr lang="en-US" dirty="0"/>
              <a:t>.</a:t>
            </a:r>
          </a:p>
          <a:p>
            <a:pPr marL="285750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 special symbols are allowed</a:t>
            </a:r>
            <a:r>
              <a:rPr lang="en-US" dirty="0"/>
              <a:t> other than underscore.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876550"/>
            <a:ext cx="8534400" cy="1905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India;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hongKong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cloud9;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b="1" dirty="0" smtClean="0">
                <a:solidFill>
                  <a:srgbClr val="2B01DD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arendra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modi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manmohan_singh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rahul@gandhi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b="1" dirty="0" smtClean="0">
                <a:solidFill>
                  <a:srgbClr val="2B01DD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007bond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b="1" dirty="0">
                <a:solidFill>
                  <a:srgbClr val="2B01DD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ajNath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1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Declaration,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419350"/>
            <a:ext cx="8534400" cy="2590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= 10;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b = 9;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2B01DD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rgbClr val="2B01DD"/>
                </a:solidFill>
              </a:rPr>
              <a:t>static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counter;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};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::counter;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</a:rPr>
              <a:t>// Some 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</a:rPr>
              <a:t>declarations that are not definitions</a:t>
            </a:r>
          </a:p>
          <a:p>
            <a:r>
              <a:rPr lang="en-US" b="1" dirty="0">
                <a:solidFill>
                  <a:srgbClr val="2B01DD"/>
                </a:solidFill>
              </a:rPr>
              <a:t>extern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2B01DD"/>
                </a:solidFill>
              </a:rPr>
              <a:t>char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strchr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2B01DD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rgbClr val="2B01DD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2B01DD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target </a:t>
            </a:r>
            <a:r>
              <a:rPr lang="en-US" dirty="0">
                <a:solidFill>
                  <a:schemeClr val="tx1"/>
                </a:solidFill>
              </a:rPr>
              <a:t>); </a:t>
            </a: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92095"/>
              </p:ext>
            </p:extLst>
          </p:nvPr>
        </p:nvGraphicFramePr>
        <p:xfrm>
          <a:off x="304800" y="1123950"/>
          <a:ext cx="8534400" cy="1292392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36616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Helvetica" pitchFamily="34" charset="0"/>
                        </a:rPr>
                        <a:t>Variable declaration</a:t>
                      </a:r>
                      <a:endParaRPr lang="en-US" sz="1400" dirty="0">
                        <a:effectLst/>
                        <a:latin typeface="Helvetica" pitchFamily="34" charset="0"/>
                      </a:endParaRPr>
                    </a:p>
                  </a:txBody>
                  <a:tcPr marL="142875" marR="1428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Variable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</a:rPr>
                        <a:t>definition</a:t>
                      </a:r>
                      <a:endParaRPr lang="en-US" sz="1400" dirty="0">
                        <a:effectLst/>
                        <a:latin typeface="Helvetica" pitchFamily="34" charset="0"/>
                      </a:endParaRPr>
                    </a:p>
                  </a:txBody>
                  <a:tcPr marL="142875" marR="1428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36616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cap="none" dirty="0" smtClean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Tells compiler </a:t>
                      </a:r>
                      <a: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about </a:t>
                      </a:r>
                      <a:r>
                        <a:rPr lang="en-US" sz="1400" b="1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 type and </a:t>
                      </a:r>
                      <a:r>
                        <a:rPr lang="en-US" sz="1400" b="1" i="0" u="none" strike="noStrike" cap="none" dirty="0" smtClean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</a:t>
                      </a:r>
                      <a:r>
                        <a:rPr lang="en-US" sz="1400" b="0" i="0" u="none" strike="noStrike" cap="none" dirty="0" smtClean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of variable</a:t>
                      </a:r>
                      <a:endParaRPr lang="en-US" sz="1400" b="0" i="0" u="none" strike="noStrike" cap="none" dirty="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42875" marR="1428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Definition </a:t>
                      </a:r>
                      <a:r>
                        <a:rPr lang="en-US" sz="1400" b="1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allocates memory </a:t>
                      </a:r>
                      <a: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the variable.</a:t>
                      </a:r>
                    </a:p>
                  </a:txBody>
                  <a:tcPr marL="142875" marR="1428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  <a:tr h="36616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Variable can be </a:t>
                      </a:r>
                      <a:r>
                        <a:rPr lang="en-US" sz="1400" b="1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declared many times </a:t>
                      </a:r>
                      <a: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 a program.</a:t>
                      </a:r>
                    </a:p>
                  </a:txBody>
                  <a:tcPr marL="142875" marR="1428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It can happen </a:t>
                      </a:r>
                      <a:r>
                        <a:rPr lang="en-US" sz="1400" b="1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only one time </a:t>
                      </a:r>
                      <a:r>
                        <a:rPr lang="en-US" sz="1400" b="0" i="0" u="none" strike="noStrike" cap="none" dirty="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a variable in a program.</a:t>
                      </a:r>
                    </a:p>
                  </a:txBody>
                  <a:tcPr marL="142875" marR="1428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22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23950"/>
            <a:ext cx="8534400" cy="3886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global = 1;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(){</a:t>
            </a:r>
          </a:p>
          <a:p>
            <a:r>
              <a:rPr lang="en-US" b="1" dirty="0" smtClean="0">
                <a:solidFill>
                  <a:srgbClr val="2B01DD"/>
                </a:solidFill>
              </a:rPr>
              <a:t>   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local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2;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b="1" dirty="0" smtClean="0">
                <a:solidFill>
                  <a:srgbClr val="2B01DD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main(){</a:t>
            </a:r>
          </a:p>
          <a:p>
            <a:r>
              <a:rPr lang="en-US" b="1" dirty="0">
                <a:solidFill>
                  <a:srgbClr val="2B01DD"/>
                </a:solidFill>
              </a:rPr>
              <a:t> </a:t>
            </a:r>
            <a:r>
              <a:rPr lang="en-US" b="1" dirty="0" smtClean="0">
                <a:solidFill>
                  <a:srgbClr val="2B01DD"/>
                </a:solidFill>
              </a:rPr>
              <a:t>   </a:t>
            </a:r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local = </a:t>
            </a:r>
            <a:r>
              <a:rPr lang="en-US" dirty="0" smtClean="0">
                <a:solidFill>
                  <a:schemeClr val="tx1"/>
                </a:solidFill>
              </a:rPr>
              <a:t>3;</a:t>
            </a:r>
          </a:p>
          <a:p>
            <a:r>
              <a:rPr lang="en-US" b="1" dirty="0" smtClean="0">
                <a:solidFill>
                  <a:srgbClr val="2B01DD"/>
                </a:solidFill>
              </a:rPr>
              <a:t>   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global = </a:t>
            </a:r>
            <a:r>
              <a:rPr lang="en-US" dirty="0" smtClean="0">
                <a:solidFill>
                  <a:schemeClr val="tx1"/>
                </a:solidFill>
              </a:rPr>
              <a:t>2;</a:t>
            </a:r>
            <a:endParaRPr lang="en-US" b="1" dirty="0" smtClean="0">
              <a:solidFill>
                <a:srgbClr val="2B01DD"/>
              </a:solidFill>
            </a:endParaRPr>
          </a:p>
          <a:p>
            <a:r>
              <a:rPr lang="en-US" b="1" dirty="0">
                <a:solidFill>
                  <a:srgbClr val="2B01DD"/>
                </a:solidFill>
              </a:rPr>
              <a:t> </a:t>
            </a:r>
            <a:r>
              <a:rPr lang="en-US" b="1" dirty="0" smtClean="0">
                <a:solidFill>
                  <a:srgbClr val="2B01DD"/>
                </a:solidFill>
              </a:rPr>
              <a:t>   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::</a:t>
            </a:r>
            <a:r>
              <a:rPr lang="en-US" dirty="0" smtClean="0">
                <a:solidFill>
                  <a:schemeClr val="tx1"/>
                </a:solidFill>
              </a:rPr>
              <a:t>global == 1){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global = 3;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local = 4;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&lt;&lt;local;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local = 5;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&lt;&lt;local;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and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Lines that start with </a:t>
            </a:r>
            <a:r>
              <a:rPr lang="en-US" sz="1600" b="1" dirty="0"/>
              <a:t>#</a:t>
            </a:r>
            <a:r>
              <a:rPr lang="en-US" sz="1600" dirty="0"/>
              <a:t> are </a:t>
            </a:r>
            <a:r>
              <a:rPr lang="en-US" sz="1600" b="1" dirty="0"/>
              <a:t>preprocessing directives</a:t>
            </a:r>
            <a:r>
              <a:rPr lang="en-US" sz="1600" i="1" dirty="0"/>
              <a:t>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A line containing only </a:t>
            </a:r>
            <a:r>
              <a:rPr lang="en-US" sz="1600" b="1" dirty="0"/>
              <a:t>#</a:t>
            </a:r>
            <a:r>
              <a:rPr lang="en-US" sz="1600" b="1" i="1" dirty="0"/>
              <a:t> is also a preprocessing directive</a:t>
            </a:r>
            <a:r>
              <a:rPr lang="en-US" sz="1600" dirty="0"/>
              <a:t>, but it </a:t>
            </a:r>
            <a:r>
              <a:rPr lang="en-US" sz="1600" b="1" i="1" dirty="0"/>
              <a:t>has no effect</a:t>
            </a:r>
            <a:r>
              <a:rPr lang="en-US" sz="16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#include</a:t>
            </a:r>
            <a:r>
              <a:rPr lang="en-US" sz="1600" dirty="0"/>
              <a:t>, </a:t>
            </a:r>
            <a:r>
              <a:rPr lang="en-US" sz="1600" b="1" dirty="0"/>
              <a:t>#if</a:t>
            </a:r>
            <a:r>
              <a:rPr lang="en-US" sz="1600" dirty="0"/>
              <a:t>, </a:t>
            </a:r>
            <a:r>
              <a:rPr lang="en-US" sz="1600" b="1" dirty="0"/>
              <a:t>#</a:t>
            </a:r>
            <a:r>
              <a:rPr lang="en-US" sz="1600" b="1" dirty="0" err="1"/>
              <a:t>ifdef</a:t>
            </a:r>
            <a:r>
              <a:rPr lang="en-US" sz="1600" dirty="0"/>
              <a:t>, </a:t>
            </a:r>
            <a:r>
              <a:rPr lang="en-US" sz="1600" b="1" dirty="0"/>
              <a:t>#</a:t>
            </a:r>
            <a:r>
              <a:rPr lang="en-US" sz="1600" b="1" dirty="0" err="1"/>
              <a:t>ifndef</a:t>
            </a:r>
            <a:r>
              <a:rPr lang="en-US" sz="1600" dirty="0"/>
              <a:t>, </a:t>
            </a:r>
            <a:r>
              <a:rPr lang="en-US" sz="1600" b="1" dirty="0"/>
              <a:t>#else</a:t>
            </a:r>
            <a:r>
              <a:rPr lang="en-US" sz="1600" dirty="0"/>
              <a:t>, </a:t>
            </a:r>
            <a:r>
              <a:rPr lang="en-US" sz="1600" b="1" dirty="0"/>
              <a:t>#</a:t>
            </a:r>
            <a:r>
              <a:rPr lang="en-US" sz="1600" b="1" dirty="0" err="1"/>
              <a:t>elif</a:t>
            </a:r>
            <a:r>
              <a:rPr lang="en-US" sz="1600" dirty="0"/>
              <a:t>, </a:t>
            </a:r>
            <a:r>
              <a:rPr lang="en-US" sz="1600" b="1" dirty="0"/>
              <a:t>#</a:t>
            </a:r>
            <a:r>
              <a:rPr lang="en-US" sz="1600" b="1" dirty="0" err="1"/>
              <a:t>endif</a:t>
            </a:r>
            <a:r>
              <a:rPr lang="en-US" sz="1600" dirty="0"/>
              <a:t>, </a:t>
            </a:r>
            <a:r>
              <a:rPr lang="en-US" sz="1600" b="1" dirty="0"/>
              <a:t>#define</a:t>
            </a:r>
            <a:r>
              <a:rPr lang="en-US" sz="1600" dirty="0"/>
              <a:t>, </a:t>
            </a:r>
            <a:r>
              <a:rPr lang="en-US" sz="1600" b="1" dirty="0"/>
              <a:t>#</a:t>
            </a:r>
            <a:r>
              <a:rPr lang="en-US" sz="1600" b="1" dirty="0" err="1"/>
              <a:t>undef</a:t>
            </a:r>
            <a:r>
              <a:rPr lang="en-US" sz="1600" dirty="0"/>
              <a:t>, </a:t>
            </a:r>
            <a:r>
              <a:rPr lang="en-US" sz="1600" b="1" dirty="0"/>
              <a:t>#line</a:t>
            </a:r>
            <a:r>
              <a:rPr lang="en-US" sz="1600" dirty="0"/>
              <a:t>, </a:t>
            </a:r>
            <a:r>
              <a:rPr lang="en-US" sz="1600" b="1" dirty="0"/>
              <a:t>#error</a:t>
            </a:r>
            <a:r>
              <a:rPr lang="en-US" sz="1600" dirty="0"/>
              <a:t>, and </a:t>
            </a:r>
            <a:r>
              <a:rPr lang="en-US" sz="1600" b="1" dirty="0"/>
              <a:t>#pragma</a:t>
            </a:r>
            <a:r>
              <a:rPr lang="en-US" sz="1600" dirty="0"/>
              <a:t> are all preprocessing directives.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#define MAX 8</a:t>
            </a:r>
            <a:r>
              <a:rPr lang="en-US" sz="1600" dirty="0"/>
              <a:t> is a </a:t>
            </a:r>
            <a:r>
              <a:rPr lang="en-US" sz="1600" b="1" dirty="0"/>
              <a:t>preprocessing directive</a:t>
            </a:r>
            <a:r>
              <a:rPr lang="en-US" sz="1600" dirty="0"/>
              <a:t>, it is not a macro.  </a:t>
            </a:r>
            <a:r>
              <a:rPr lang="en-US" sz="1600" b="1" i="1" dirty="0"/>
              <a:t>MAX is a macro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00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and </a:t>
            </a:r>
            <a:r>
              <a:rPr lang="en-US" dirty="0" smtClean="0"/>
              <a:t>Macros - 2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600"/>
              </a:spcAft>
            </a:pPr>
            <a:r>
              <a:rPr lang="en-US" dirty="0" smtClean="0"/>
              <a:t>1. </a:t>
            </a:r>
            <a:r>
              <a:rPr lang="en-US" b="1" dirty="0" smtClean="0"/>
              <a:t>#</a:t>
            </a:r>
            <a:r>
              <a:rPr lang="en-US" b="1" i="1" dirty="0" smtClean="0"/>
              <a:t>include</a:t>
            </a:r>
            <a:r>
              <a:rPr lang="en-US" i="1" dirty="0"/>
              <a:t> </a:t>
            </a:r>
            <a:r>
              <a:rPr lang="en-US" dirty="0"/>
              <a:t>directive</a:t>
            </a:r>
          </a:p>
          <a:p>
            <a:pPr>
              <a:spcAft>
                <a:spcPts val="600"/>
              </a:spcAft>
            </a:pPr>
            <a:r>
              <a:rPr lang="en-US" dirty="0"/>
              <a:t>The contents of </a:t>
            </a:r>
            <a:r>
              <a:rPr lang="en-US" b="1" dirty="0"/>
              <a:t>included header file (after preprocessing) are copied</a:t>
            </a:r>
            <a:r>
              <a:rPr lang="en-US" dirty="0"/>
              <a:t> to the current file.</a:t>
            </a:r>
          </a:p>
          <a:p>
            <a:pPr>
              <a:spcAft>
                <a:spcPts val="600"/>
              </a:spcAft>
            </a:pPr>
            <a:endParaRPr lang="en-US" b="1" dirty="0" smtClean="0"/>
          </a:p>
          <a:p>
            <a:pPr lvl="0">
              <a:spcAft>
                <a:spcPts val="600"/>
              </a:spcAft>
            </a:pPr>
            <a:r>
              <a:rPr lang="en-US" dirty="0" smtClean="0"/>
              <a:t>2. </a:t>
            </a:r>
            <a:r>
              <a:rPr lang="en-US" b="1" dirty="0" smtClean="0"/>
              <a:t>#</a:t>
            </a:r>
            <a:r>
              <a:rPr lang="en-US" b="1" i="1" dirty="0" smtClean="0"/>
              <a:t>define</a:t>
            </a:r>
            <a:r>
              <a:rPr lang="en-US" b="1" i="1" dirty="0"/>
              <a:t> </a:t>
            </a:r>
            <a:r>
              <a:rPr lang="en-US" dirty="0"/>
              <a:t>for a </a:t>
            </a:r>
            <a:r>
              <a:rPr lang="en-US" dirty="0" smtClean="0"/>
              <a:t>constant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Defined constant is searched and matching tokens are </a:t>
            </a:r>
            <a:r>
              <a:rPr lang="en-US" b="1" dirty="0"/>
              <a:t>replaced with the given expression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343150"/>
            <a:ext cx="8534400" cy="381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#include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stdio.h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867150"/>
            <a:ext cx="8534400" cy="381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</a:rPr>
              <a:t>#</a:t>
            </a:r>
            <a:r>
              <a:rPr lang="en-US" b="1" dirty="0">
                <a:solidFill>
                  <a:srgbClr val="C00000"/>
                </a:solidFill>
              </a:rPr>
              <a:t>define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MAX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08B1C"/>
                </a:solidFill>
              </a:rPr>
              <a:t>100</a:t>
            </a:r>
            <a:endParaRPr lang="en-US" dirty="0">
              <a:solidFill>
                <a:srgbClr val="F08B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24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and Macros - </a:t>
            </a:r>
            <a:r>
              <a:rPr lang="en-US" dirty="0" smtClean="0"/>
              <a:t>3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3. The </a:t>
            </a:r>
            <a:r>
              <a:rPr lang="en-US" b="1" dirty="0"/>
              <a:t>macros</a:t>
            </a:r>
            <a:r>
              <a:rPr lang="en-US" dirty="0"/>
              <a:t> can take function like arguments; the arguments are not checked for data type.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962150"/>
            <a:ext cx="8534400" cy="2057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C00000"/>
                </a:solidFill>
              </a:rPr>
              <a:t>#</a:t>
            </a:r>
            <a:r>
              <a:rPr lang="en-US" b="1" dirty="0">
                <a:solidFill>
                  <a:srgbClr val="C00000"/>
                </a:solidFill>
              </a:rPr>
              <a:t>define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INCREMENT(x) </a:t>
            </a:r>
            <a:r>
              <a:rPr lang="en-US" dirty="0">
                <a:solidFill>
                  <a:schemeClr val="tx1"/>
                </a:solidFill>
              </a:rPr>
              <a:t>++x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b="1" dirty="0">
                <a:solidFill>
                  <a:srgbClr val="2B01DD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*</a:t>
            </a:r>
            <a:r>
              <a:rPr lang="en-US" dirty="0" err="1">
                <a:solidFill>
                  <a:schemeClr val="tx1"/>
                </a:solidFill>
              </a:rPr>
              <a:t>ptr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08B1C"/>
                </a:solidFill>
              </a:rPr>
              <a:t>"</a:t>
            </a:r>
            <a:r>
              <a:rPr lang="en-US" dirty="0" smtClean="0">
                <a:solidFill>
                  <a:srgbClr val="F08B1C"/>
                </a:solidFill>
              </a:rPr>
              <a:t>Demonetization"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</a:t>
            </a:r>
            <a:r>
              <a:rPr lang="en-US" dirty="0">
                <a:solidFill>
                  <a:srgbClr val="F08B1C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b="1" dirty="0">
                <a:solidFill>
                  <a:schemeClr val="tx1"/>
                </a:solidFill>
              </a:rPr>
              <a:t>INCREMENT(</a:t>
            </a:r>
            <a:r>
              <a:rPr lang="en-US" b="1" dirty="0" err="1">
                <a:solidFill>
                  <a:schemeClr val="tx1"/>
                </a:solidFill>
              </a:rPr>
              <a:t>ptr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&lt;&lt; </a:t>
            </a:r>
            <a:r>
              <a:rPr lang="en-US" dirty="0">
                <a:solidFill>
                  <a:srgbClr val="F08B1C"/>
                </a:solidFill>
              </a:rPr>
              <a:t>" </a:t>
            </a:r>
            <a:r>
              <a:rPr lang="en-US" dirty="0" smtClean="0">
                <a:solidFill>
                  <a:srgbClr val="F08B1C"/>
                </a:solidFill>
              </a:rPr>
              <a:t> "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b="1" dirty="0">
                <a:solidFill>
                  <a:schemeClr val="tx1"/>
                </a:solidFill>
              </a:rPr>
              <a:t>INCREMENT(x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b="1" dirty="0">
                <a:solidFill>
                  <a:srgbClr val="2B01DD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Output: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emonetization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11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8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and Macros - </a:t>
            </a:r>
            <a:r>
              <a:rPr lang="en-US" dirty="0" smtClean="0"/>
              <a:t>4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600"/>
              </a:spcAft>
            </a:pPr>
            <a:r>
              <a:rPr lang="en-US" sz="1600" dirty="0" smtClean="0"/>
              <a:t>4. The </a:t>
            </a:r>
            <a:r>
              <a:rPr lang="en-US" sz="1600" dirty="0"/>
              <a:t>tokens passed to macros can be </a:t>
            </a:r>
            <a:r>
              <a:rPr lang="en-US" sz="1600" b="1" i="1" dirty="0"/>
              <a:t>concatenated using operator</a:t>
            </a:r>
            <a:r>
              <a:rPr lang="en-US" sz="1600" dirty="0"/>
              <a:t> </a:t>
            </a:r>
            <a:r>
              <a:rPr lang="en-US" sz="1600" b="1" dirty="0"/>
              <a:t>##</a:t>
            </a:r>
            <a:r>
              <a:rPr lang="en-US" sz="1600" dirty="0"/>
              <a:t> called </a:t>
            </a:r>
            <a:r>
              <a:rPr lang="en-US" sz="1600" b="1" dirty="0"/>
              <a:t>Token-Pasting</a:t>
            </a:r>
            <a:r>
              <a:rPr lang="en-US" sz="1600" dirty="0"/>
              <a:t> operator</a:t>
            </a:r>
            <a:r>
              <a:rPr lang="en-US" sz="1600" dirty="0" smtClean="0"/>
              <a:t>.</a:t>
            </a:r>
          </a:p>
          <a:p>
            <a:pPr lvl="0">
              <a:spcAft>
                <a:spcPts val="600"/>
              </a:spcAft>
            </a:pPr>
            <a:endParaRPr lang="en-US" sz="1600" dirty="0" smtClean="0"/>
          </a:p>
          <a:p>
            <a:pPr lvl="0">
              <a:spcAft>
                <a:spcPts val="600"/>
              </a:spcAft>
            </a:pPr>
            <a:endParaRPr lang="en-US" sz="1600" dirty="0"/>
          </a:p>
          <a:p>
            <a:pPr lvl="0">
              <a:spcAft>
                <a:spcPts val="600"/>
              </a:spcAft>
            </a:pPr>
            <a:endParaRPr lang="en-US" sz="1600" dirty="0" smtClean="0"/>
          </a:p>
          <a:p>
            <a:pPr lvl="0">
              <a:spcAft>
                <a:spcPts val="600"/>
              </a:spcAft>
            </a:pPr>
            <a:r>
              <a:rPr lang="en-US" sz="1600" dirty="0" smtClean="0"/>
              <a:t>5. A </a:t>
            </a:r>
            <a:r>
              <a:rPr lang="en-US" sz="1600" dirty="0"/>
              <a:t>token passed to macro can be </a:t>
            </a:r>
            <a:r>
              <a:rPr lang="en-US" sz="1600" b="1" i="1" dirty="0"/>
              <a:t>converted to a sting literal</a:t>
            </a:r>
            <a:r>
              <a:rPr lang="en-US" sz="1600" dirty="0"/>
              <a:t> by using </a:t>
            </a:r>
            <a:r>
              <a:rPr lang="en-US" sz="1600" b="1" dirty="0"/>
              <a:t>#</a:t>
            </a:r>
            <a:r>
              <a:rPr lang="en-US" sz="1600" dirty="0"/>
              <a:t> before </a:t>
            </a:r>
            <a:r>
              <a:rPr lang="en-US" sz="1600" dirty="0" smtClean="0"/>
              <a:t>it.</a:t>
            </a:r>
          </a:p>
          <a:p>
            <a:pPr>
              <a:spcAft>
                <a:spcPts val="600"/>
              </a:spcAft>
            </a:pPr>
            <a:r>
              <a:rPr lang="en-US" sz="1600" dirty="0" smtClean="0"/>
              <a:t>    It </a:t>
            </a:r>
            <a:r>
              <a:rPr lang="en-US" sz="1600" dirty="0"/>
              <a:t>change </a:t>
            </a:r>
            <a:r>
              <a:rPr lang="en-US" sz="1600" dirty="0" err="1"/>
              <a:t>iAmMacro</a:t>
            </a:r>
            <a:r>
              <a:rPr lang="en-US" sz="1600" dirty="0"/>
              <a:t> is changed to "</a:t>
            </a:r>
            <a:r>
              <a:rPr lang="en-US" sz="1600" dirty="0" err="1"/>
              <a:t>iAmMacro</a:t>
            </a:r>
            <a:r>
              <a:rPr lang="en-US" sz="1600" dirty="0"/>
              <a:t>"</a:t>
            </a:r>
          </a:p>
          <a:p>
            <a:pPr lvl="0">
              <a:spcAft>
                <a:spcPts val="600"/>
              </a:spcAft>
            </a:pPr>
            <a:endParaRPr lang="en-US" sz="1600" dirty="0" smtClean="0"/>
          </a:p>
          <a:p>
            <a:pPr lvl="0"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809750"/>
            <a:ext cx="8534400" cy="1143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C00000"/>
                </a:solidFill>
              </a:rPr>
              <a:t>#</a:t>
            </a:r>
            <a:r>
              <a:rPr lang="en-US" b="1" dirty="0">
                <a:solidFill>
                  <a:srgbClr val="C00000"/>
                </a:solidFill>
              </a:rPr>
              <a:t>define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MERGE (a, b)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##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b="1" dirty="0">
                <a:solidFill>
                  <a:schemeClr val="tx1"/>
                </a:solidFill>
              </a:rPr>
              <a:t> MERGE </a:t>
            </a:r>
            <a:r>
              <a:rPr lang="en-US" b="1" dirty="0" smtClean="0">
                <a:solidFill>
                  <a:schemeClr val="tx1"/>
                </a:solidFill>
              </a:rPr>
              <a:t>(12, 34);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Output: 1234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638550"/>
            <a:ext cx="8534400" cy="121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C00000"/>
                </a:solidFill>
              </a:rPr>
              <a:t>#define </a:t>
            </a:r>
            <a:r>
              <a:rPr lang="en-US" b="1" dirty="0">
                <a:solidFill>
                  <a:schemeClr val="tx1"/>
                </a:solidFill>
              </a:rPr>
              <a:t>GET(a)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a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&lt;&lt;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GET(</a:t>
            </a:r>
            <a:r>
              <a:rPr lang="en-US" dirty="0" err="1" smtClean="0">
                <a:solidFill>
                  <a:schemeClr val="tx1"/>
                </a:solidFill>
              </a:rPr>
              <a:t>iAmMacro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Output: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iAmMacro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course is meant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 revision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 the basic and important concepts of </a:t>
            </a:r>
            <a:r>
              <a:rPr lang="en-US" dirty="0"/>
              <a:t>C++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 for interview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6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and Macros - </a:t>
            </a:r>
            <a:r>
              <a:rPr lang="en-US" dirty="0" smtClean="0"/>
              <a:t>5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193" y="1123950"/>
            <a:ext cx="8534400" cy="25908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 smtClean="0">
                <a:solidFill>
                  <a:srgbClr val="00B050"/>
                </a:solidFill>
              </a:rPr>
              <a:t>// used of conditional Compilation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#</a:t>
            </a:r>
            <a:r>
              <a:rPr lang="en-US" b="1" dirty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VERBOSE &gt;= 2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&lt;&lt;"</a:t>
            </a:r>
            <a:r>
              <a:rPr lang="en-US" dirty="0">
                <a:solidFill>
                  <a:schemeClr val="tx1"/>
                </a:solidFill>
              </a:rPr>
              <a:t>Trace Message</a:t>
            </a:r>
            <a:r>
              <a:rPr lang="en-US" dirty="0" smtClean="0">
                <a:solidFill>
                  <a:schemeClr val="tx1"/>
                </a:solidFill>
              </a:rPr>
              <a:t>";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#</a:t>
            </a:r>
            <a:r>
              <a:rPr lang="en-US" b="1" dirty="0" err="1">
                <a:solidFill>
                  <a:srgbClr val="C00000"/>
                </a:solidFill>
              </a:rPr>
              <a:t>endif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rgbClr val="00B050"/>
                </a:solidFill>
              </a:rPr>
              <a:t>// </a:t>
            </a:r>
            <a:r>
              <a:rPr lang="en-US" b="1" i="1" dirty="0" smtClean="0">
                <a:solidFill>
                  <a:srgbClr val="00B050"/>
                </a:solidFill>
              </a:rPr>
              <a:t>Define a header file as given below to avoid </a:t>
            </a:r>
            <a:r>
              <a:rPr lang="en-US" b="1" i="1" dirty="0" err="1" smtClean="0">
                <a:solidFill>
                  <a:srgbClr val="00B050"/>
                </a:solidFill>
              </a:rPr>
              <a:t>redeclaration</a:t>
            </a:r>
            <a:r>
              <a:rPr lang="en-US" b="1" i="1" dirty="0" smtClean="0">
                <a:solidFill>
                  <a:srgbClr val="00B050"/>
                </a:solidFill>
              </a:rPr>
              <a:t> of header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#</a:t>
            </a:r>
            <a:r>
              <a:rPr lang="en-US" b="1" dirty="0" err="1">
                <a:solidFill>
                  <a:srgbClr val="C00000"/>
                </a:solidFill>
              </a:rPr>
              <a:t>ifndef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_MYHEADERFILE_H_</a:t>
            </a:r>
          </a:p>
          <a:p>
            <a:r>
              <a:rPr lang="en-US" b="1" dirty="0">
                <a:solidFill>
                  <a:srgbClr val="C00000"/>
                </a:solidFill>
              </a:rPr>
              <a:t>#define </a:t>
            </a:r>
            <a:r>
              <a:rPr lang="en-US" dirty="0">
                <a:solidFill>
                  <a:schemeClr val="tx1"/>
                </a:solidFill>
              </a:rPr>
              <a:t>_MYHEADERFILE_H_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code for Header</a:t>
            </a:r>
          </a:p>
          <a:p>
            <a:r>
              <a:rPr lang="en-US" b="1" dirty="0">
                <a:solidFill>
                  <a:srgbClr val="C00000"/>
                </a:solidFill>
              </a:rPr>
              <a:t>#</a:t>
            </a:r>
            <a:r>
              <a:rPr lang="en-US" b="1" dirty="0" err="1">
                <a:solidFill>
                  <a:srgbClr val="C00000"/>
                </a:solidFill>
              </a:rPr>
              <a:t>endif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5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and Macros -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12750"/>
            <a:ext cx="8520600" cy="3416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Macros are </a:t>
            </a:r>
            <a:r>
              <a:rPr lang="en-US" b="1" dirty="0" smtClean="0"/>
              <a:t>error prone. </a:t>
            </a:r>
          </a:p>
          <a:p>
            <a:pPr lvl="0">
              <a:spcAft>
                <a:spcPts val="0"/>
              </a:spcAft>
            </a:pPr>
            <a:r>
              <a:rPr lang="en-US" b="1" i="1" dirty="0" smtClean="0"/>
              <a:t>arguments </a:t>
            </a:r>
            <a:r>
              <a:rPr lang="en-US" b="1" i="1" dirty="0"/>
              <a:t>are not evaluated</a:t>
            </a:r>
            <a:r>
              <a:rPr lang="en-US" dirty="0"/>
              <a:t> before macro </a:t>
            </a:r>
            <a:r>
              <a:rPr lang="en-US" dirty="0" smtClean="0"/>
              <a:t>expansion</a:t>
            </a:r>
            <a:endParaRPr lang="en-US" dirty="0"/>
          </a:p>
          <a:p>
            <a:pPr>
              <a:spcAft>
                <a:spcPts val="0"/>
              </a:spcAft>
            </a:pPr>
            <a:endParaRPr lang="en-US" b="1" dirty="0" smtClean="0"/>
          </a:p>
          <a:p>
            <a:pPr>
              <a:spcAft>
                <a:spcPts val="0"/>
              </a:spcAft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3333750"/>
            <a:ext cx="8534400" cy="16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C00000"/>
                </a:solidFill>
              </a:rPr>
              <a:t>#</a:t>
            </a:r>
            <a:r>
              <a:rPr lang="en-US" b="1" dirty="0">
                <a:solidFill>
                  <a:srgbClr val="C00000"/>
                </a:solidFill>
              </a:rPr>
              <a:t>define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(x) x*x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main(){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36/</a:t>
            </a:r>
            <a:r>
              <a:rPr lang="en-US" b="1" dirty="0">
                <a:solidFill>
                  <a:schemeClr val="tx1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(6);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Expended as 36/6*6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&lt;&lt;x;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// Output: </a:t>
            </a:r>
            <a:r>
              <a:rPr lang="en-US" i="1" dirty="0" smtClean="0">
                <a:solidFill>
                  <a:srgbClr val="FF0000"/>
                </a:solidFill>
              </a:rPr>
              <a:t>36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 Expected output: 1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038350"/>
            <a:ext cx="85344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C00000"/>
                </a:solidFill>
              </a:rPr>
              <a:t>#define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MULTIPLY(a, b) a*b</a:t>
            </a:r>
          </a:p>
          <a:p>
            <a:r>
              <a:rPr lang="en-US" b="1" dirty="0" err="1">
                <a:solidFill>
                  <a:srgbClr val="2B01DD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main(){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 MULTIPLY(2+3</a:t>
            </a:r>
            <a:r>
              <a:rPr lang="en-US" dirty="0">
                <a:solidFill>
                  <a:schemeClr val="tx1"/>
                </a:solidFill>
              </a:rPr>
              <a:t>, 3+5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The macro is expended as 2 + 3 * 3 + 5, not as 5*8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// Output: </a:t>
            </a:r>
            <a:r>
              <a:rPr lang="en-US" i="1" dirty="0" smtClean="0">
                <a:solidFill>
                  <a:srgbClr val="FF0000"/>
                </a:solidFill>
              </a:rPr>
              <a:t>16 </a:t>
            </a:r>
            <a:r>
              <a:rPr lang="en-US" i="1" dirty="0">
                <a:solidFill>
                  <a:srgbClr val="00B050"/>
                </a:solidFill>
              </a:rPr>
              <a:t>// Expected output: </a:t>
            </a:r>
            <a:r>
              <a:rPr lang="en-US" i="1" dirty="0" smtClean="0">
                <a:solidFill>
                  <a:srgbClr val="00B050"/>
                </a:solidFill>
              </a:rPr>
              <a:t>40</a:t>
            </a:r>
            <a:endParaRPr lang="en-US" i="1" dirty="0">
              <a:solidFill>
                <a:srgbClr val="00B05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16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and Macros -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macros can be written in multiple lines using ‘\’.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809750"/>
            <a:ext cx="8534400" cy="2819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 this will loop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#define </a:t>
            </a: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limit) </a:t>
            </a:r>
            <a:r>
              <a:rPr lang="en-US" b="1" dirty="0">
                <a:solidFill>
                  <a:srgbClr val="2B01DD"/>
                </a:solidFill>
              </a:rPr>
              <a:t>while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limit) </a:t>
            </a:r>
            <a:r>
              <a:rPr lang="en-US" b="1" dirty="0">
                <a:solidFill>
                  <a:schemeClr val="tx1"/>
                </a:solidFill>
              </a:rPr>
              <a:t>\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               { </a:t>
            </a:r>
            <a:r>
              <a:rPr lang="en-US" b="1" dirty="0">
                <a:solidFill>
                  <a:schemeClr val="tx1"/>
                </a:solidFill>
              </a:rPr>
              <a:t>\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                   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smtClean="0">
                <a:solidFill>
                  <a:srgbClr val="F08B1C"/>
                </a:solidFill>
              </a:rPr>
              <a:t>"</a:t>
            </a:r>
            <a:r>
              <a:rPr lang="en-US" dirty="0" err="1" smtClean="0">
                <a:solidFill>
                  <a:srgbClr val="F08B1C"/>
                </a:solidFill>
              </a:rPr>
              <a:t>Golmaal</a:t>
            </a:r>
            <a:r>
              <a:rPr lang="en-US" dirty="0" smtClean="0">
                <a:solidFill>
                  <a:srgbClr val="F08B1C"/>
                </a:solidFill>
              </a:rPr>
              <a:t> "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b="1" dirty="0">
                <a:solidFill>
                  <a:schemeClr val="tx1"/>
                </a:solidFill>
              </a:rPr>
              <a:t>\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                   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 </a:t>
            </a:r>
            <a:r>
              <a:rPr lang="en-US" b="1" dirty="0">
                <a:solidFill>
                  <a:schemeClr val="tx1"/>
                </a:solidFill>
              </a:rPr>
              <a:t>\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                       }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8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and Macros -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standard macros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809750"/>
            <a:ext cx="8534400" cy="28194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rgbClr val="2B01DD"/>
                </a:solidFill>
              </a:rPr>
              <a:t>int</a:t>
            </a:r>
            <a:r>
              <a:rPr lang="en-US" dirty="0" smtClean="0">
                <a:solidFill>
                  <a:srgbClr val="2B01DD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main(){</a:t>
            </a:r>
          </a:p>
          <a:p>
            <a:r>
              <a:rPr lang="en-US" dirty="0">
                <a:solidFill>
                  <a:schemeClr val="tx1"/>
                </a:solidFill>
              </a:rPr>
              <a:t>   </a:t>
            </a:r>
            <a:r>
              <a:rPr lang="en-US" dirty="0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("Current File :%s\n", __FILE__ );</a:t>
            </a:r>
          </a:p>
          <a:p>
            <a:r>
              <a:rPr lang="en-US" dirty="0">
                <a:solidFill>
                  <a:schemeClr val="tx1"/>
                </a:solidFill>
              </a:rPr>
              <a:t>   </a:t>
            </a:r>
            <a:r>
              <a:rPr lang="en-US" dirty="0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("Current Date :%s\n", __DATE__ );</a:t>
            </a:r>
          </a:p>
          <a:p>
            <a:r>
              <a:rPr lang="en-US" dirty="0">
                <a:solidFill>
                  <a:schemeClr val="tx1"/>
                </a:solidFill>
              </a:rPr>
              <a:t>   </a:t>
            </a:r>
            <a:r>
              <a:rPr lang="en-US" dirty="0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("Current Time :%s\n", __TIME__ );</a:t>
            </a:r>
          </a:p>
          <a:p>
            <a:r>
              <a:rPr lang="en-US" dirty="0">
                <a:solidFill>
                  <a:schemeClr val="tx1"/>
                </a:solidFill>
              </a:rPr>
              <a:t>   </a:t>
            </a:r>
            <a:r>
              <a:rPr lang="en-US" dirty="0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("Line Number :%d\n", __LINE__ );</a:t>
            </a:r>
          </a:p>
          <a:p>
            <a:r>
              <a:rPr lang="en-US" dirty="0">
                <a:solidFill>
                  <a:schemeClr val="tx1"/>
                </a:solidFill>
              </a:rPr>
              <a:t>   </a:t>
            </a:r>
            <a:r>
              <a:rPr lang="en-US" b="1" dirty="0">
                <a:solidFill>
                  <a:srgbClr val="2B01DD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0;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/* Output: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Current File :C:\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Users\Downloads\filename.cpp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Current Date :Mar 2 2017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Current Time :07:04:25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Line Number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:5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983189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15523"/>
          </a:xfrm>
          <a:effectLst>
            <a:outerShdw blurRad="152400" dist="317500" dir="5400000" sx="90000" sy="-19000" rotWithShape="0">
              <a:srgbClr val="2B01DD">
                <a:alpha val="15000"/>
              </a:srgbClr>
            </a:outerShdw>
          </a:effectLst>
        </p:spPr>
        <p:txBody>
          <a:bodyPr lIns="91440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r>
              <a:rPr lang="en-US" dirty="0" smtClean="0">
                <a:solidFill>
                  <a:srgbClr val="2B01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dirty="0">
              <a:solidFill>
                <a:srgbClr val="2B01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07"/>
          <a:stretch/>
        </p:blipFill>
        <p:spPr>
          <a:xfrm>
            <a:off x="1714500" y="1584918"/>
            <a:ext cx="5715000" cy="34252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733475"/>
          </a:xfrm>
        </p:spPr>
        <p:txBody>
          <a:bodyPr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49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Overview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65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lvl="0" indent="-285750" rtl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phases of C++ program</a:t>
            </a:r>
          </a:p>
          <a:p>
            <a:pPr marL="514350" lvl="0" indent="-285750" rtl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Types</a:t>
            </a:r>
          </a:p>
          <a:p>
            <a:pPr marL="514350" lvl="0" indent="-285750" rtl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Enumeration &amp; Union</a:t>
            </a:r>
          </a:p>
          <a:p>
            <a:pPr marL="514350" lvl="0" indent="-285750" rtl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Statements</a:t>
            </a:r>
          </a:p>
          <a:p>
            <a:pPr marL="514350" lvl="0" indent="-285750" rtl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Storage Classes</a:t>
            </a: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Declaration, Definition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</a:p>
          <a:p>
            <a:pPr marL="514350" lvl="0" indent="-285750">
              <a:lnSpc>
                <a:spcPts val="21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Macros and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Preprocessors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228600">
              <a:lnSpc>
                <a:spcPct val="100000"/>
              </a:lnSpc>
              <a:spcAft>
                <a:spcPts val="0"/>
              </a:spcAft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of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 </a:t>
            </a:r>
            <a:r>
              <a:rPr lang="en-US" dirty="0"/>
              <a:t>is a </a:t>
            </a:r>
            <a:r>
              <a:rPr lang="en-US" b="1" i="1" dirty="0"/>
              <a:t>procedural programming </a:t>
            </a:r>
            <a:r>
              <a:rPr lang="en-US" b="1" i="1" dirty="0" smtClean="0"/>
              <a:t>language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 is initially </a:t>
            </a:r>
            <a:r>
              <a:rPr lang="en-US" dirty="0"/>
              <a:t>developed by </a:t>
            </a:r>
            <a:r>
              <a:rPr lang="en-US" b="1" i="1" dirty="0"/>
              <a:t>Dennis Ritchie</a:t>
            </a:r>
            <a:r>
              <a:rPr lang="en-US" dirty="0"/>
              <a:t> between 1969 and </a:t>
            </a:r>
            <a:r>
              <a:rPr lang="en-US" dirty="0" smtClean="0"/>
              <a:t>1973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was initially developed by </a:t>
            </a:r>
            <a:r>
              <a:rPr lang="en-US" b="1" i="1" dirty="0"/>
              <a:t>Bjarne </a:t>
            </a:r>
            <a:r>
              <a:rPr lang="en-US" b="1" i="1" dirty="0" err="1"/>
              <a:t>Stroustrup</a:t>
            </a:r>
            <a:r>
              <a:rPr lang="en-US" dirty="0"/>
              <a:t> at Bell Labs since 1979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is nearly a </a:t>
            </a:r>
            <a:r>
              <a:rPr lang="en-US" b="1" i="1" dirty="0"/>
              <a:t>superset</a:t>
            </a:r>
            <a:r>
              <a:rPr lang="en-US" dirty="0"/>
              <a:t> of C </a:t>
            </a:r>
            <a:r>
              <a:rPr lang="en-US" dirty="0" smtClean="0"/>
              <a:t>language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C++ is a </a:t>
            </a:r>
            <a:r>
              <a:rPr lang="en-US" b="1" i="1" dirty="0"/>
              <a:t>Object Orientated programming </a:t>
            </a:r>
            <a:r>
              <a:rPr lang="en-US" b="1" i="1" dirty="0" smtClean="0"/>
              <a:t>language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2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Main features of </a:t>
            </a:r>
            <a:r>
              <a:rPr lang="en-US" dirty="0" smtClean="0"/>
              <a:t>C/C++</a:t>
            </a:r>
            <a:r>
              <a:rPr lang="en-US" dirty="0"/>
              <a:t> 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Low-level access to memory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set of keywords, and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Clean style</a:t>
            </a:r>
          </a:p>
          <a:p>
            <a:pPr lvl="0"/>
            <a:r>
              <a:rPr lang="en-US" dirty="0"/>
              <a:t>Suitable Language for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Compiler development</a:t>
            </a:r>
          </a:p>
        </p:txBody>
      </p:sp>
    </p:spTree>
    <p:extLst>
      <p:ext uri="{BB962C8B-B14F-4D97-AF65-F5344CB8AC3E}">
        <p14:creationId xmlns:p14="http://schemas.microsoft.com/office/powerpoint/2010/main" val="182281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C++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266951"/>
            <a:ext cx="8520600" cy="2301924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compliers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IDE: 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2B01DD"/>
                </a:solidFill>
              </a:rPr>
              <a:t>Code </a:t>
            </a:r>
            <a:r>
              <a:rPr lang="en-US" sz="1600" dirty="0">
                <a:solidFill>
                  <a:srgbClr val="2B01DD"/>
                </a:solidFill>
              </a:rPr>
              <a:t>Blocks</a:t>
            </a:r>
            <a:r>
              <a:rPr lang="en-US" sz="1600" dirty="0"/>
              <a:t>  and </a:t>
            </a:r>
            <a:r>
              <a:rPr lang="en-US" sz="1600" dirty="0">
                <a:solidFill>
                  <a:srgbClr val="2B01DD"/>
                </a:solidFill>
              </a:rPr>
              <a:t>Dev-CPP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Online IDE: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	</a:t>
            </a:r>
            <a:r>
              <a:rPr lang="en-US" sz="1600" dirty="0" smtClean="0">
                <a:solidFill>
                  <a:srgbClr val="2B01DD"/>
                </a:solidFill>
              </a:rPr>
              <a:t>ideone.com</a:t>
            </a:r>
            <a:r>
              <a:rPr lang="en-US" sz="1600" dirty="0" smtClean="0"/>
              <a:t> and </a:t>
            </a:r>
            <a:r>
              <a:rPr lang="en-US" sz="1600" dirty="0">
                <a:solidFill>
                  <a:srgbClr val="2B01DD"/>
                </a:solidFill>
              </a:rPr>
              <a:t>codepad.org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47750"/>
            <a:ext cx="8534400" cy="121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C00000"/>
                </a:solidFill>
              </a:rPr>
              <a:t>#</a:t>
            </a:r>
            <a:r>
              <a:rPr lang="en-US" sz="1200" dirty="0">
                <a:solidFill>
                  <a:srgbClr val="C00000"/>
                </a:solidFill>
              </a:rPr>
              <a:t>include </a:t>
            </a:r>
            <a:r>
              <a:rPr lang="en-US" sz="1200" dirty="0">
                <a:solidFill>
                  <a:srgbClr val="00B050"/>
                </a:solidFill>
              </a:rPr>
              <a:t>&lt;</a:t>
            </a:r>
            <a:r>
              <a:rPr lang="en-US" sz="1200" dirty="0" err="1">
                <a:solidFill>
                  <a:srgbClr val="00B050"/>
                </a:solidFill>
              </a:rPr>
              <a:t>iostream</a:t>
            </a:r>
            <a:r>
              <a:rPr lang="en-US" sz="12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1200" dirty="0" err="1">
                <a:solidFill>
                  <a:srgbClr val="2B01DD"/>
                </a:solidFill>
              </a:rPr>
              <a:t>int</a:t>
            </a:r>
            <a:r>
              <a:rPr lang="en-US" sz="1200" dirty="0">
                <a:solidFill>
                  <a:srgbClr val="2B01DD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main()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printf(</a:t>
            </a:r>
            <a:r>
              <a:rPr lang="en-US" sz="1200" dirty="0">
                <a:solidFill>
                  <a:srgbClr val="F08B1C"/>
                </a:solidFill>
              </a:rPr>
              <a:t>"Hello World!"</a:t>
            </a:r>
            <a:r>
              <a:rPr lang="en-US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>
                <a:solidFill>
                  <a:srgbClr val="2B01DD"/>
                </a:solidFill>
              </a:rPr>
              <a:t>return</a:t>
            </a:r>
            <a:r>
              <a:rPr lang="en-US" sz="1200" dirty="0">
                <a:solidFill>
                  <a:schemeClr val="tx1"/>
                </a:solidFill>
              </a:rPr>
              <a:t> 0;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3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 txBox="1">
            <a:spLocks/>
          </p:cNvSpPr>
          <p:nvPr/>
        </p:nvSpPr>
        <p:spPr>
          <a:xfrm>
            <a:off x="5562600" y="1605249"/>
            <a:ext cx="1753320" cy="298772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1400" dirty="0" smtClean="0"/>
              <a:t>1. Linking </a:t>
            </a:r>
            <a:r>
              <a:rPr lang="en-US" sz="1400" dirty="0"/>
              <a:t>of function calls with their </a:t>
            </a:r>
            <a:r>
              <a:rPr lang="en-US" sz="1400" dirty="0" smtClean="0"/>
              <a:t>definitions</a:t>
            </a:r>
          </a:p>
          <a:p>
            <a:r>
              <a:rPr lang="en-US" sz="1400" b="1" i="1" dirty="0" smtClean="0"/>
              <a:t>2. adds </a:t>
            </a:r>
            <a:r>
              <a:rPr lang="en-US" sz="1400" b="1" i="1" dirty="0"/>
              <a:t>some extra code to our program</a:t>
            </a:r>
            <a:r>
              <a:rPr lang="en-US" sz="1400" dirty="0"/>
              <a:t> which is required when the program starts and </a:t>
            </a:r>
            <a:r>
              <a:rPr lang="en-US" sz="1400" dirty="0" smtClean="0"/>
              <a:t>ends.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phases of C++ program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4800" y="1123950"/>
            <a:ext cx="8488680" cy="381000"/>
            <a:chOff x="304800" y="1885950"/>
            <a:chExt cx="848868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" y="1885950"/>
              <a:ext cx="155448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US" b="1" dirty="0" smtClean="0">
                  <a:solidFill>
                    <a:schemeClr val="tx1"/>
                  </a:solidFill>
                </a:rPr>
                <a:t>Pre-processing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874520" y="1982577"/>
              <a:ext cx="381000" cy="188720"/>
            </a:xfrm>
            <a:prstGeom prst="rightArrow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4000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627120" y="1982577"/>
              <a:ext cx="381000" cy="188720"/>
            </a:xfrm>
            <a:prstGeom prst="rightArrow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4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379720" y="1982577"/>
              <a:ext cx="381000" cy="188720"/>
            </a:xfrm>
            <a:prstGeom prst="rightArrow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4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7132320" y="1982577"/>
              <a:ext cx="381000" cy="188720"/>
            </a:xfrm>
            <a:prstGeom prst="rightArrow">
              <a:avLst/>
            </a:prstGeom>
            <a:gradFill flip="none" rotWithShape="1">
              <a:gsLst>
                <a:gs pos="0">
                  <a:schemeClr val="tx2">
                    <a:lumMod val="75000"/>
                    <a:alpha val="80000"/>
                  </a:schemeClr>
                </a:gs>
                <a:gs pos="40000">
                  <a:schemeClr val="tx2">
                    <a:lumMod val="75000"/>
                    <a:alpha val="8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13320" y="1885950"/>
              <a:ext cx="128016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fontAlgn="base"/>
              <a:r>
                <a:rPr lang="en-US" b="1" dirty="0" smtClean="0">
                  <a:solidFill>
                    <a:schemeClr val="tx1"/>
                  </a:solidFill>
                </a:rPr>
                <a:t>EXE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5520" y="1885950"/>
              <a:ext cx="13716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fontAlgn="base"/>
              <a:r>
                <a:rPr lang="en-US" b="1" dirty="0" smtClean="0">
                  <a:solidFill>
                    <a:schemeClr val="tx1"/>
                  </a:solidFill>
                </a:rPr>
                <a:t>Compilation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8120" y="1885950"/>
              <a:ext cx="1371600" cy="381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Assembly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60720" y="1885950"/>
              <a:ext cx="1371600" cy="381000"/>
            </a:xfrm>
            <a:prstGeom prst="rect">
              <a:avLst/>
            </a:prstGeom>
            <a:solidFill>
              <a:schemeClr val="tx2">
                <a:lumMod val="75000"/>
                <a:alpha val="80000"/>
              </a:schemeClr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fontAlgn="base"/>
              <a:r>
                <a:rPr lang="en-US" b="1" dirty="0">
                  <a:solidFill>
                    <a:schemeClr val="tx1"/>
                  </a:solidFill>
                </a:rPr>
                <a:t>Linking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3810000" y="1605249"/>
            <a:ext cx="1676400" cy="298772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fontAlgn="base"/>
            <a:r>
              <a:rPr lang="en-US" sz="1200" b="1" dirty="0" err="1"/>
              <a:t>filename.s</a:t>
            </a:r>
            <a:r>
              <a:rPr lang="en-US" sz="1200" dirty="0"/>
              <a:t> is taken as input and turned into </a:t>
            </a:r>
            <a:r>
              <a:rPr lang="en-US" sz="1200" b="1" dirty="0" err="1"/>
              <a:t>filename.o</a:t>
            </a:r>
            <a:r>
              <a:rPr lang="en-US" sz="1200" dirty="0"/>
              <a:t> by </a:t>
            </a:r>
            <a:r>
              <a:rPr lang="en-US" sz="1400" dirty="0" smtClean="0"/>
              <a:t>assembler</a:t>
            </a:r>
            <a:endParaRPr lang="en-US" sz="1200" dirty="0" smtClean="0"/>
          </a:p>
          <a:p>
            <a:pPr fontAlgn="base"/>
            <a:endParaRPr lang="en-US" sz="1200" dirty="0" smtClean="0"/>
          </a:p>
          <a:p>
            <a:pPr fontAlgn="base"/>
            <a:r>
              <a:rPr lang="en-US" b="1" i="1" dirty="0" err="1" smtClean="0"/>
              <a:t>filename.o</a:t>
            </a:r>
            <a:endParaRPr lang="en-US" b="1" i="1" dirty="0"/>
          </a:p>
          <a:p>
            <a:pPr fontAlgn="base"/>
            <a:r>
              <a:rPr lang="en-US" dirty="0" smtClean="0"/>
              <a:t>File </a:t>
            </a:r>
            <a:r>
              <a:rPr lang="en-US" dirty="0"/>
              <a:t>contains </a:t>
            </a:r>
            <a:r>
              <a:rPr lang="en-US" b="1" dirty="0"/>
              <a:t>machine level instructions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056680" y="1605249"/>
            <a:ext cx="1753320" cy="298772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 fontAlgn="base">
              <a:buAutoNum type="arabicPeriod"/>
            </a:pPr>
            <a:r>
              <a:rPr lang="en-US" sz="1200" dirty="0"/>
              <a:t>C</a:t>
            </a:r>
            <a:r>
              <a:rPr lang="en-US" sz="1200" dirty="0" smtClean="0"/>
              <a:t>ompile </a:t>
            </a:r>
            <a:r>
              <a:rPr lang="en-US" sz="1200" b="1" dirty="0" err="1"/>
              <a:t>filename.i</a:t>
            </a:r>
            <a:r>
              <a:rPr lang="en-US" sz="1200" dirty="0"/>
              <a:t> </a:t>
            </a:r>
            <a:endParaRPr lang="en-US" sz="1200" dirty="0" smtClean="0"/>
          </a:p>
          <a:p>
            <a:pPr marL="228600" indent="-228600" fontAlgn="base">
              <a:buAutoNum type="arabicPeriod"/>
            </a:pPr>
            <a:r>
              <a:rPr lang="en-US" sz="1200" dirty="0" smtClean="0"/>
              <a:t>Produce </a:t>
            </a:r>
            <a:r>
              <a:rPr lang="en-US" sz="1200" dirty="0"/>
              <a:t>an intermediate compiled output </a:t>
            </a:r>
            <a:r>
              <a:rPr lang="en-US" sz="1200" dirty="0" smtClean="0"/>
              <a:t>file, named</a:t>
            </a:r>
            <a:endParaRPr lang="en-US" sz="1050" b="1" i="1" dirty="0"/>
          </a:p>
          <a:p>
            <a:pPr fontAlgn="base"/>
            <a:r>
              <a:rPr lang="en-US" b="1" i="1" dirty="0" err="1" smtClean="0"/>
              <a:t>filename.s</a:t>
            </a:r>
            <a:endParaRPr lang="en-US" b="1" i="1" dirty="0" smtClean="0"/>
          </a:p>
          <a:p>
            <a:pPr fontAlgn="base"/>
            <a:r>
              <a:rPr lang="en-US" dirty="0" smtClean="0"/>
              <a:t>File </a:t>
            </a:r>
            <a:r>
              <a:rPr lang="en-US" dirty="0"/>
              <a:t>is in </a:t>
            </a:r>
            <a:r>
              <a:rPr lang="en-US" b="1" dirty="0"/>
              <a:t>assembly level instructions</a:t>
            </a: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7297389" y="1605249"/>
            <a:ext cx="1753320" cy="2987725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None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None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1400" dirty="0" smtClean="0"/>
              <a:t>Binary Executable file</a:t>
            </a:r>
          </a:p>
          <a:p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149"/>
            <a:ext cx="1753320" cy="2987725"/>
          </a:xfrm>
          <a:ln w="12700">
            <a:gradFill flip="none"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txBody>
          <a:bodyPr/>
          <a:lstStyle/>
          <a:p>
            <a:pPr lvl="1" fontAlgn="base"/>
            <a:r>
              <a:rPr lang="en-US" sz="1200" dirty="0" smtClean="0"/>
              <a:t>1. Remove </a:t>
            </a:r>
            <a:r>
              <a:rPr lang="en-US" sz="1200" dirty="0"/>
              <a:t>Comments</a:t>
            </a:r>
          </a:p>
          <a:p>
            <a:pPr lvl="1" fontAlgn="base"/>
            <a:r>
              <a:rPr lang="en-US" sz="1200" dirty="0" smtClean="0"/>
              <a:t>2. Expansion </a:t>
            </a:r>
            <a:r>
              <a:rPr lang="en-US" sz="1200" dirty="0"/>
              <a:t>of Macros</a:t>
            </a:r>
          </a:p>
          <a:p>
            <a:pPr lvl="1" fontAlgn="base"/>
            <a:r>
              <a:rPr lang="en-US" sz="1200" dirty="0" smtClean="0"/>
              <a:t>3. Expansion </a:t>
            </a:r>
            <a:r>
              <a:rPr lang="en-US" sz="1200" dirty="0"/>
              <a:t>of the included files</a:t>
            </a:r>
          </a:p>
          <a:p>
            <a:r>
              <a:rPr lang="en-US" b="1" i="1" dirty="0" err="1"/>
              <a:t>filename.i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10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32 bit machine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Boolean  (1 Byte</a:t>
            </a:r>
            <a:r>
              <a:rPr lang="en-US" sz="1600" dirty="0" smtClean="0"/>
              <a:t>) – true/false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Char (1 </a:t>
            </a:r>
            <a:r>
              <a:rPr lang="en-US" sz="1600" dirty="0"/>
              <a:t>Byte</a:t>
            </a:r>
            <a:r>
              <a:rPr lang="en-US" sz="1600" dirty="0" smtClean="0"/>
              <a:t>) - signed / unsigned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/>
              <a:t>Int</a:t>
            </a:r>
            <a:r>
              <a:rPr lang="en-US" sz="1600" dirty="0" smtClean="0"/>
              <a:t> (4 </a:t>
            </a:r>
            <a:r>
              <a:rPr lang="en-US" sz="1600" dirty="0"/>
              <a:t>Byte</a:t>
            </a:r>
            <a:r>
              <a:rPr lang="en-US" sz="1600" dirty="0" smtClean="0"/>
              <a:t>) - </a:t>
            </a:r>
            <a:r>
              <a:rPr lang="en-US" sz="1600" dirty="0"/>
              <a:t>signed / unsigned </a:t>
            </a:r>
            <a:r>
              <a:rPr lang="en-US" sz="1600" dirty="0" smtClean="0"/>
              <a:t>– m/c dependent</a:t>
            </a:r>
          </a:p>
          <a:p>
            <a:pPr marL="285750" lvl="7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Short </a:t>
            </a:r>
            <a:r>
              <a:rPr lang="en-US" sz="1200" dirty="0" err="1" smtClean="0"/>
              <a:t>Int</a:t>
            </a:r>
            <a:r>
              <a:rPr lang="en-US" sz="1200" dirty="0" smtClean="0"/>
              <a:t> (2 </a:t>
            </a:r>
            <a:r>
              <a:rPr lang="en-US" sz="1200" dirty="0"/>
              <a:t>Byte</a:t>
            </a:r>
            <a:r>
              <a:rPr lang="en-US" sz="1200" dirty="0" smtClean="0"/>
              <a:t>)</a:t>
            </a:r>
          </a:p>
          <a:p>
            <a:pPr marL="285750" lvl="8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Long </a:t>
            </a:r>
            <a:r>
              <a:rPr lang="en-US" sz="1200" dirty="0" err="1" smtClean="0"/>
              <a:t>Int</a:t>
            </a:r>
            <a:r>
              <a:rPr lang="en-US" sz="1200" dirty="0" smtClean="0"/>
              <a:t> (4 </a:t>
            </a:r>
            <a:r>
              <a:rPr lang="en-US" sz="1200" dirty="0"/>
              <a:t>Byte</a:t>
            </a:r>
            <a:r>
              <a:rPr lang="en-US" sz="1200" dirty="0" smtClean="0"/>
              <a:t>)</a:t>
            </a:r>
          </a:p>
          <a:p>
            <a:pPr marL="285750" lvl="7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dirty="0" smtClean="0"/>
              <a:t>Long </a:t>
            </a:r>
            <a:r>
              <a:rPr lang="en-US" sz="1200" dirty="0" err="1" smtClean="0"/>
              <a:t>Long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(8 Byte)</a:t>
            </a:r>
            <a:endParaRPr lang="en-US" sz="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Float (4 </a:t>
            </a:r>
            <a:r>
              <a:rPr lang="en-US" sz="1600" dirty="0"/>
              <a:t>Byte</a:t>
            </a:r>
            <a:r>
              <a:rPr lang="en-US" sz="1600" dirty="0" smtClean="0"/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Double (8 </a:t>
            </a:r>
            <a:r>
              <a:rPr lang="en-US" sz="1600" dirty="0"/>
              <a:t>Byte</a:t>
            </a:r>
            <a:r>
              <a:rPr lang="en-US" sz="1600" dirty="0" smtClean="0"/>
              <a:t>)</a:t>
            </a:r>
          </a:p>
          <a:p>
            <a:pPr marL="285750" lvl="7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200" dirty="0"/>
              <a:t>Long double (16 Byte)</a:t>
            </a:r>
          </a:p>
        </p:txBody>
      </p:sp>
    </p:spTree>
    <p:extLst>
      <p:ext uri="{BB962C8B-B14F-4D97-AF65-F5344CB8AC3E}">
        <p14:creationId xmlns:p14="http://schemas.microsoft.com/office/powerpoint/2010/main" val="202285097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2015</Words>
  <Application>Microsoft Office PowerPoint</Application>
  <PresentationFormat>On-screen Show (16:9)</PresentationFormat>
  <Paragraphs>427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Wingdings</vt:lpstr>
      <vt:lpstr>Helvetica</vt:lpstr>
      <vt:lpstr>Proxima Nova</vt:lpstr>
      <vt:lpstr>spearmint</vt:lpstr>
      <vt:lpstr>Lecture 1</vt:lpstr>
      <vt:lpstr>(1st Day Gyan ) Why Computer Science is so critical</vt:lpstr>
      <vt:lpstr>Course Scope</vt:lpstr>
      <vt:lpstr>Overview</vt:lpstr>
      <vt:lpstr>Inception of C++</vt:lpstr>
      <vt:lpstr>Introduction</vt:lpstr>
      <vt:lpstr>A C++ Program</vt:lpstr>
      <vt:lpstr>4 phases of C++ program</vt:lpstr>
      <vt:lpstr>Data Types</vt:lpstr>
      <vt:lpstr>Enumuration (or Enum)</vt:lpstr>
      <vt:lpstr>Enumuration (or Enum) -2</vt:lpstr>
      <vt:lpstr>Union</vt:lpstr>
      <vt:lpstr>Union - 2</vt:lpstr>
      <vt:lpstr>Control Statements</vt:lpstr>
      <vt:lpstr>if-else statement</vt:lpstr>
      <vt:lpstr>Switch</vt:lpstr>
      <vt:lpstr>Switch - 2</vt:lpstr>
      <vt:lpstr>Switch - 3</vt:lpstr>
      <vt:lpstr>for loop</vt:lpstr>
      <vt:lpstr>while loop</vt:lpstr>
      <vt:lpstr>do-while loop</vt:lpstr>
      <vt:lpstr>Continue &amp; break statements</vt:lpstr>
      <vt:lpstr>Variable Name’s Rule</vt:lpstr>
      <vt:lpstr>Variable Declaration, Definition</vt:lpstr>
      <vt:lpstr>Variable Scope</vt:lpstr>
      <vt:lpstr>Preprocessor and Macros</vt:lpstr>
      <vt:lpstr>Preprocessor and Macros - 2 </vt:lpstr>
      <vt:lpstr>Preprocessor and Macros - 3 </vt:lpstr>
      <vt:lpstr>Preprocessor and Macros - 4 </vt:lpstr>
      <vt:lpstr>Preprocessor and Macros - 5 </vt:lpstr>
      <vt:lpstr>Preprocessor and Macros - 6</vt:lpstr>
      <vt:lpstr>Preprocessor and Macros - 7</vt:lpstr>
      <vt:lpstr>Preprocessor and Macros - 8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WIN764BIT</cp:lastModifiedBy>
  <cp:revision>236</cp:revision>
  <dcterms:modified xsi:type="dcterms:W3CDTF">2017-03-07T09:48:23Z</dcterms:modified>
</cp:coreProperties>
</file>