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67" r:id="rId4"/>
    <p:sldId id="262" r:id="rId5"/>
    <p:sldId id="263" r:id="rId6"/>
    <p:sldId id="264" r:id="rId7"/>
    <p:sldId id="265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69" r:id="rId16"/>
    <p:sldId id="259" r:id="rId17"/>
    <p:sldId id="260" r:id="rId18"/>
    <p:sldId id="275" r:id="rId19"/>
    <p:sldId id="276" r:id="rId20"/>
    <p:sldId id="277" r:id="rId21"/>
  </p:sldIdLst>
  <p:sldSz cx="9144000" cy="5143500" type="screen16x9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07" autoAdjust="0"/>
  </p:normalViewPr>
  <p:slideViewPr>
    <p:cSldViewPr>
      <p:cViewPr>
        <p:scale>
          <a:sx n="90" d="100"/>
          <a:sy n="90" d="100"/>
        </p:scale>
        <p:origin x="-80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5276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can be put 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 type 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before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type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most programmers prefer to put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keyword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the variable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1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can be put 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 type 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before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type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most programmers prefer to put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keyword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the variable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14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 the (pseudo)compiler from applying any optimizations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modified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program by something such as the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system, the hardware, or a concurrently executing thread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2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 err="1" smtClean="0">
                <a:solidFill>
                  <a:schemeClr val="tx1"/>
                </a:solidFill>
              </a:rPr>
              <a:t>highestRupeeNote</a:t>
            </a:r>
            <a:r>
              <a:rPr lang="en-US" sz="1100" dirty="0" smtClean="0">
                <a:solidFill>
                  <a:schemeClr val="tx1"/>
                </a:solidFill>
              </a:rPr>
              <a:t> can be changed the value of note by </a:t>
            </a:r>
            <a:r>
              <a:rPr lang="en-US" sz="1100" dirty="0" err="1" smtClean="0">
                <a:solidFill>
                  <a:schemeClr val="tx1"/>
                </a:solidFill>
              </a:rPr>
              <a:t>govt</a:t>
            </a:r>
            <a:r>
              <a:rPr lang="en-US" sz="1100" dirty="0" smtClean="0">
                <a:solidFill>
                  <a:schemeClr val="tx1"/>
                </a:solidFill>
              </a:rPr>
              <a:t> by anytime.</a:t>
            </a:r>
            <a:r>
              <a:rPr lang="en-US" sz="1100" baseline="0" dirty="0" smtClean="0">
                <a:solidFill>
                  <a:schemeClr val="tx1"/>
                </a:solidFill>
              </a:rPr>
              <a:t> Like on post demonetization 2000 rupee note was introduced.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46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</a:t>
            </a:r>
            <a:r>
              <a:rPr lang="en-US" dirty="0" smtClean="0"/>
              <a:t>Class =  </a:t>
            </a:r>
            <a:r>
              <a:rPr lang="en-US" b="1" dirty="0" smtClean="0"/>
              <a:t>Classification</a:t>
            </a:r>
            <a:r>
              <a:rPr lang="en-US" baseline="0" dirty="0" smtClean="0"/>
              <a:t> in terms of storage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3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changing constant object member variable &amp; also allows change in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1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O/P</a:t>
            </a:r>
          </a:p>
          <a:p>
            <a:r>
              <a:rPr lang="en-US" b="0" dirty="0" smtClean="0"/>
              <a:t>X</a:t>
            </a:r>
            <a:r>
              <a:rPr lang="en-US" b="0" baseline="0" dirty="0" smtClean="0"/>
              <a:t> = 10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75283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this is constant pointer </a:t>
            </a:r>
          </a:p>
          <a:p>
            <a:r>
              <a:rPr lang="en-US" sz="11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Test  </a:t>
            </a:r>
            <a:r>
              <a:rPr lang="en-US" sz="11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setX</a:t>
            </a:r>
            <a:r>
              <a:rPr lang="en-US" sz="11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10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1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a) { x = a; return this;} will throw </a:t>
            </a:r>
            <a:r>
              <a:rPr lang="en-US" sz="1100" b="1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 error</a:t>
            </a:r>
          </a:p>
          <a:p>
            <a:r>
              <a:rPr lang="en-US" sz="11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    ‘Test* </a:t>
            </a:r>
            <a:r>
              <a:rPr lang="en-US" sz="1100" b="0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’ to non-scalar type ‘Test’ requested </a:t>
            </a:r>
          </a:p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&amp;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setX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a) { x = a; return *this; }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work</a:t>
            </a:r>
          </a:p>
        </p:txBody>
      </p:sp>
    </p:spTree>
    <p:extLst>
      <p:ext uri="{BB962C8B-B14F-4D97-AF65-F5344CB8AC3E}">
        <p14:creationId xmlns:p14="http://schemas.microsoft.com/office/powerpoint/2010/main" val="122418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Case1: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 Following is Valid */</a:t>
            </a:r>
            <a:endParaRPr lang="en-US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Case2: /* And following is Invalid: Undefined Behavior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2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baseline="0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FF0000"/>
                </a:solidFill>
              </a:rPr>
              <a:t>x = 5;</a:t>
            </a:r>
            <a:r>
              <a:rPr lang="en-US" sz="1100" baseline="0" dirty="0" smtClean="0">
                <a:solidFill>
                  <a:schemeClr val="tx1"/>
                </a:solidFill>
              </a:rPr>
              <a:t> // error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4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t.getX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&lt;&lt; " ";</a:t>
            </a:r>
          </a:p>
          <a:p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t.gety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();//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2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-GB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Lecture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Basic C++ Concepts - </a:t>
            </a:r>
            <a:r>
              <a:rPr lang="en-GB" dirty="0" smtClean="0"/>
              <a:t>3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qualifier </a:t>
            </a:r>
            <a:r>
              <a:rPr lang="en-US" dirty="0" smtClean="0"/>
              <a:t>– </a:t>
            </a:r>
            <a:r>
              <a:rPr lang="en-US" dirty="0" err="1"/>
              <a:t>const</a:t>
            </a:r>
            <a:r>
              <a:rPr lang="en-US" dirty="0"/>
              <a:t> function in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a function is declared as </a:t>
            </a:r>
            <a:r>
              <a:rPr lang="en-US" b="1" i="1" dirty="0" err="1"/>
              <a:t>const</a:t>
            </a:r>
            <a:r>
              <a:rPr lang="en-US" dirty="0"/>
              <a:t>, it</a:t>
            </a:r>
            <a:r>
              <a:rPr lang="en-US" b="1" dirty="0"/>
              <a:t> cannot modify data members </a:t>
            </a:r>
            <a:r>
              <a:rPr lang="en-US" dirty="0"/>
              <a:t>of its class.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9607" y="2038350"/>
            <a:ext cx="8344786" cy="2731702"/>
            <a:chOff x="361507" y="1567416"/>
            <a:chExt cx="8344786" cy="3352801"/>
          </a:xfrm>
        </p:grpSpPr>
        <p:sp>
          <p:nvSpPr>
            <p:cNvPr id="6" name="Rectangle 5"/>
            <p:cNvSpPr/>
            <p:nvPr/>
          </p:nvSpPr>
          <p:spPr>
            <a:xfrm>
              <a:off x="361507" y="1567416"/>
              <a:ext cx="4495800" cy="3352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fontAlgn="base"/>
              <a:r>
                <a:rPr lang="en-US" sz="1600" b="1" dirty="0">
                  <a:solidFill>
                    <a:srgbClr val="2B01DD"/>
                  </a:solidFill>
                </a:rPr>
                <a:t>class</a:t>
              </a:r>
              <a:r>
                <a:rPr lang="en-US" sz="1600" dirty="0">
                  <a:solidFill>
                    <a:schemeClr val="tx1"/>
                  </a:solidFill>
                </a:rPr>
                <a:t> Test {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b="1" dirty="0" err="1">
                  <a:solidFill>
                    <a:srgbClr val="2B01DD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x;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b="1" dirty="0">
                  <a:solidFill>
                    <a:srgbClr val="2B01DD"/>
                  </a:solidFill>
                </a:rPr>
                <a:t>public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Test(</a:t>
              </a:r>
              <a:r>
                <a:rPr lang="en-US" sz="1600" b="1" dirty="0" err="1">
                  <a:solidFill>
                    <a:srgbClr val="2B01DD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a){ x = a;}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 </a:t>
              </a:r>
              <a:r>
                <a:rPr lang="en-US" sz="1600" b="1" dirty="0" err="1">
                  <a:solidFill>
                    <a:srgbClr val="2B01DD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getX</a:t>
              </a:r>
              <a:r>
                <a:rPr lang="en-US" sz="1600" dirty="0">
                  <a:solidFill>
                    <a:schemeClr val="tx1"/>
                  </a:solidFill>
                </a:rPr>
                <a:t>() </a:t>
              </a:r>
              <a:r>
                <a:rPr lang="en-US" sz="1600" b="1" dirty="0" err="1">
                  <a:solidFill>
                    <a:srgbClr val="2B01DD"/>
                  </a:solidFill>
                </a:rPr>
                <a:t>const</a:t>
              </a:r>
              <a:r>
                <a:rPr lang="en-US" sz="1600" dirty="0">
                  <a:solidFill>
                    <a:schemeClr val="tx1"/>
                  </a:solidFill>
                </a:rPr>
                <a:t>{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// declared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const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fontAlgn="base"/>
              <a:r>
                <a:rPr lang="en-US" sz="1600" dirty="0">
                  <a:solidFill>
                    <a:srgbClr val="FF0000"/>
                  </a:solidFill>
                </a:rPr>
                <a:t>          x = 5;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      </a:t>
              </a:r>
              <a:r>
                <a:rPr lang="en-US" sz="1600" b="1" dirty="0">
                  <a:solidFill>
                    <a:srgbClr val="2B01DD"/>
                  </a:solidFill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</a:rPr>
                <a:t> x;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 }</a:t>
              </a: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};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1567416"/>
              <a:ext cx="3829493" cy="33528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fontAlgn="base"/>
              <a:r>
                <a:rPr lang="en-US" sz="1600" b="1" dirty="0" err="1">
                  <a:solidFill>
                    <a:srgbClr val="2B01DD"/>
                  </a:solidFill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</a:rPr>
                <a:t> main(){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Test t(10);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</a:t>
              </a:r>
              <a:r>
                <a:rPr lang="en-US" sz="1600" dirty="0" err="1">
                  <a:solidFill>
                    <a:srgbClr val="C00000"/>
                  </a:solidFill>
                </a:rPr>
                <a:t>cout</a:t>
              </a:r>
              <a:r>
                <a:rPr lang="en-US" sz="1600" dirty="0">
                  <a:solidFill>
                    <a:schemeClr val="tx1"/>
                  </a:solidFill>
                </a:rPr>
                <a:t>&lt;&lt;</a:t>
              </a:r>
              <a:r>
                <a:rPr lang="en-US" sz="1600" dirty="0" err="1">
                  <a:solidFill>
                    <a:schemeClr val="tx1"/>
                  </a:solidFill>
                </a:rPr>
                <a:t>t.getX</a:t>
              </a:r>
              <a:r>
                <a:rPr lang="en-US" sz="1600" dirty="0">
                  <a:solidFill>
                    <a:schemeClr val="tx1"/>
                  </a:solidFill>
                </a:rPr>
                <a:t>();</a:t>
              </a:r>
            </a:p>
            <a:p>
              <a:pPr fontAlgn="base"/>
              <a:r>
                <a:rPr lang="en-US" sz="1600" b="1" dirty="0">
                  <a:solidFill>
                    <a:srgbClr val="2B01DD"/>
                  </a:solidFill>
                </a:rPr>
                <a:t>    return</a:t>
              </a:r>
              <a:r>
                <a:rPr lang="en-US" sz="1600" dirty="0">
                  <a:solidFill>
                    <a:schemeClr val="tx1"/>
                  </a:solidFill>
                </a:rPr>
                <a:t> 0;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7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qualifier </a:t>
            </a:r>
            <a:r>
              <a:rPr lang="en-US" dirty="0" smtClean="0"/>
              <a:t>– </a:t>
            </a:r>
            <a:r>
              <a:rPr lang="en-US" dirty="0" err="1" smtClean="0"/>
              <a:t>const</a:t>
            </a:r>
            <a:r>
              <a:rPr lang="en-US" dirty="0" smtClean="0"/>
              <a:t> Object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i="1" dirty="0"/>
              <a:t> </a:t>
            </a:r>
            <a:r>
              <a:rPr lang="en-US" b="1" i="1" dirty="0" err="1"/>
              <a:t>const</a:t>
            </a:r>
            <a:r>
              <a:rPr lang="en-US" b="1" dirty="0"/>
              <a:t> </a:t>
            </a:r>
            <a:r>
              <a:rPr lang="en-US" dirty="0"/>
              <a:t>object </a:t>
            </a:r>
            <a:r>
              <a:rPr lang="en-US" b="1" dirty="0"/>
              <a:t>can</a:t>
            </a:r>
            <a:r>
              <a:rPr lang="en-US" b="1" i="1" dirty="0"/>
              <a:t> </a:t>
            </a:r>
            <a:r>
              <a:rPr lang="en-US" b="1" dirty="0"/>
              <a:t>only call </a:t>
            </a:r>
            <a:r>
              <a:rPr lang="en-US" b="1" i="1" dirty="0" err="1"/>
              <a:t>const</a:t>
            </a:r>
            <a:r>
              <a:rPr lang="en-US" b="1" dirty="0"/>
              <a:t> </a:t>
            </a:r>
            <a:r>
              <a:rPr lang="en-US" dirty="0" smtClean="0"/>
              <a:t>functions.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07" y="1657350"/>
            <a:ext cx="8344786" cy="3262866"/>
            <a:chOff x="361507" y="1567416"/>
            <a:chExt cx="8344786" cy="3352800"/>
          </a:xfrm>
        </p:grpSpPr>
        <p:sp>
          <p:nvSpPr>
            <p:cNvPr id="4" name="Rectangle 3"/>
            <p:cNvSpPr/>
            <p:nvPr/>
          </p:nvSpPr>
          <p:spPr>
            <a:xfrm>
              <a:off x="361507" y="1567416"/>
              <a:ext cx="4495800" cy="3352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fontAlgn="base"/>
              <a:r>
                <a:rPr lang="en-US" sz="1600" b="1" dirty="0" smtClean="0">
                  <a:solidFill>
                    <a:srgbClr val="2B01DD"/>
                  </a:solidFill>
                </a:rPr>
                <a:t>class</a:t>
              </a:r>
              <a:r>
                <a:rPr lang="en-US" sz="1600" dirty="0" smtClean="0">
                  <a:solidFill>
                    <a:schemeClr val="tx1"/>
                  </a:solidFill>
                </a:rPr>
                <a:t> Point{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b="1" dirty="0" err="1" smtClean="0">
                  <a:solidFill>
                    <a:srgbClr val="2B01DD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x, y;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b="1" dirty="0" smtClean="0">
                  <a:solidFill>
                    <a:srgbClr val="2B01DD"/>
                  </a:solidFill>
                </a:rPr>
                <a:t>public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    Point(</a:t>
              </a:r>
              <a:r>
                <a:rPr lang="en-US" sz="1600" b="1" dirty="0" err="1" smtClean="0">
                  <a:solidFill>
                    <a:srgbClr val="2B01DD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a = 0,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b = 0){ </a:t>
              </a:r>
              <a:r>
                <a:rPr lang="en-US" sz="1600" dirty="0">
                  <a:solidFill>
                    <a:schemeClr val="tx1"/>
                  </a:solidFill>
                </a:rPr>
                <a:t>x = a</a:t>
              </a:r>
              <a:r>
                <a:rPr lang="en-US" sz="1600" dirty="0" smtClean="0">
                  <a:solidFill>
                    <a:schemeClr val="tx1"/>
                  </a:solidFill>
                </a:rPr>
                <a:t>; y = b;}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     </a:t>
              </a:r>
              <a:r>
                <a:rPr lang="en-US" sz="1600" b="1" dirty="0" err="1" smtClean="0">
                  <a:solidFill>
                    <a:srgbClr val="2B01DD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getX</a:t>
              </a:r>
              <a:r>
                <a:rPr lang="en-US" sz="1600" dirty="0">
                  <a:solidFill>
                    <a:schemeClr val="tx1"/>
                  </a:solidFill>
                </a:rPr>
                <a:t>() </a:t>
              </a:r>
              <a:r>
                <a:rPr lang="en-US" sz="1600" b="1" dirty="0" err="1">
                  <a:solidFill>
                    <a:srgbClr val="2B01DD"/>
                  </a:solidFill>
                </a:rPr>
                <a:t>const</a:t>
              </a:r>
              <a:r>
                <a:rPr lang="en-US" sz="1600" dirty="0" smtClean="0">
                  <a:solidFill>
                    <a:schemeClr val="tx1"/>
                  </a:solidFill>
                </a:rPr>
                <a:t>{ 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          </a:t>
              </a:r>
              <a:r>
                <a:rPr lang="en-US" sz="1600" b="1" dirty="0" smtClean="0">
                  <a:solidFill>
                    <a:srgbClr val="2B01DD"/>
                  </a:solidFill>
                </a:rPr>
                <a:t>return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x;</a:t>
              </a: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     }</a:t>
              </a: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b="1" dirty="0" err="1" smtClean="0">
                  <a:solidFill>
                    <a:srgbClr val="2B01DD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getY</a:t>
              </a:r>
              <a:r>
                <a:rPr lang="en-US" sz="1600" dirty="0" smtClean="0">
                  <a:solidFill>
                    <a:schemeClr val="tx1"/>
                  </a:solidFill>
                </a:rPr>
                <a:t>() { 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      </a:t>
              </a:r>
              <a:r>
                <a:rPr lang="en-US" sz="1600" b="1" dirty="0">
                  <a:solidFill>
                    <a:srgbClr val="2B01DD"/>
                  </a:solidFill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y;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    }</a:t>
              </a: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};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76800" y="1567416"/>
              <a:ext cx="3829493" cy="3352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fontAlgn="base"/>
              <a:r>
                <a:rPr lang="en-US" sz="1600" b="1" dirty="0" err="1" smtClean="0">
                  <a:solidFill>
                    <a:srgbClr val="2B01DD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main(){</a:t>
              </a: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b="1" dirty="0" err="1">
                  <a:solidFill>
                    <a:srgbClr val="2B01DD"/>
                  </a:solidFill>
                </a:rPr>
                <a:t>const</a:t>
              </a:r>
              <a:r>
                <a:rPr lang="en-US" sz="1600" dirty="0" smtClean="0">
                  <a:solidFill>
                    <a:schemeClr val="tx1"/>
                  </a:solidFill>
                </a:rPr>
                <a:t> Point t(10);</a:t>
              </a: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   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cout</a:t>
              </a:r>
              <a:r>
                <a:rPr lang="en-US" sz="1600" dirty="0" smtClean="0">
                  <a:solidFill>
                    <a:schemeClr val="tx1"/>
                  </a:solidFill>
                </a:rPr>
                <a:t>&lt;&lt;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t.getX</a:t>
              </a:r>
              <a:r>
                <a:rPr lang="en-US" sz="1600" dirty="0" smtClean="0">
                  <a:solidFill>
                    <a:schemeClr val="tx1"/>
                  </a:solidFill>
                </a:rPr>
                <a:t>()&lt;&lt;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endl</a:t>
              </a:r>
              <a:r>
                <a:rPr lang="en-US" sz="1600" dirty="0" smtClean="0">
                  <a:solidFill>
                    <a:schemeClr val="tx1"/>
                  </a:solidFill>
                </a:rPr>
                <a:t>;</a:t>
              </a:r>
            </a:p>
            <a:p>
              <a:pPr fontAlgn="base"/>
              <a:r>
                <a:rPr lang="en-US" sz="1600" dirty="0" smtClean="0">
                  <a:solidFill>
                    <a:srgbClr val="C00000"/>
                  </a:solidFill>
                </a:rPr>
                <a:t>   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cout</a:t>
              </a:r>
              <a:r>
                <a:rPr lang="en-US" sz="1600" dirty="0" smtClean="0">
                  <a:solidFill>
                    <a:schemeClr val="tx1"/>
                  </a:solidFill>
                </a:rPr>
                <a:t>&lt;&lt;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t.getY</a:t>
              </a:r>
              <a:r>
                <a:rPr lang="en-US" sz="1600" dirty="0" smtClean="0">
                  <a:solidFill>
                    <a:schemeClr val="tx1"/>
                  </a:solidFill>
                </a:rPr>
                <a:t>();</a:t>
              </a:r>
            </a:p>
            <a:p>
              <a:pPr fontAlgn="base"/>
              <a:r>
                <a:rPr lang="en-US" sz="1600" b="1" dirty="0" smtClean="0">
                  <a:solidFill>
                    <a:srgbClr val="2B01DD"/>
                  </a:solidFill>
                </a:rPr>
                <a:t>    return</a:t>
              </a:r>
              <a:r>
                <a:rPr lang="en-US" sz="1600" dirty="0" smtClean="0">
                  <a:solidFill>
                    <a:schemeClr val="tx1"/>
                  </a:solidFill>
                </a:rPr>
                <a:t> 0;</a:t>
              </a:r>
            </a:p>
            <a:p>
              <a:pPr fontAlgn="base"/>
              <a:r>
                <a:rPr lang="en-US" sz="1600" dirty="0" smtClean="0">
                  <a:solidFill>
                    <a:schemeClr val="tx1"/>
                  </a:solidFill>
                </a:rPr>
                <a:t>} 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3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qualifier – Which one is correct syntax?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343149"/>
            <a:ext cx="8520600" cy="2225725"/>
          </a:xfrm>
        </p:spPr>
        <p:txBody>
          <a:bodyPr/>
          <a:lstStyle/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123950"/>
            <a:ext cx="8534400" cy="11430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 = 10;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b="1" dirty="0" smtClean="0">
                <a:solidFill>
                  <a:srgbClr val="2B01DD"/>
                </a:solidFill>
              </a:rPr>
              <a:t> </a:t>
            </a:r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 = </a:t>
            </a:r>
            <a:r>
              <a:rPr lang="en-US" dirty="0">
                <a:solidFill>
                  <a:schemeClr val="tx1"/>
                </a:solidFill>
              </a:rPr>
              <a:t>10;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qualifier – Which one is correct syntax?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343149"/>
            <a:ext cx="8520600" cy="2225725"/>
          </a:xfrm>
        </p:spPr>
        <p:txBody>
          <a:bodyPr/>
          <a:lstStyle/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kern="1200" dirty="0" err="1">
                <a:solidFill>
                  <a:schemeClr val="tx1"/>
                </a:solidFill>
              </a:rPr>
              <a:t>Const</a:t>
            </a:r>
            <a:r>
              <a:rPr lang="en-US" b="1" kern="1200" dirty="0">
                <a:solidFill>
                  <a:schemeClr val="tx1"/>
                </a:solidFill>
              </a:rPr>
              <a:t> </a:t>
            </a:r>
            <a:r>
              <a:rPr lang="en-US" kern="1200" dirty="0">
                <a:solidFill>
                  <a:schemeClr val="tx1"/>
                </a:solidFill>
              </a:rPr>
              <a:t>keyword can be put </a:t>
            </a:r>
            <a:r>
              <a:rPr lang="en-US" b="1" kern="1200" dirty="0">
                <a:solidFill>
                  <a:schemeClr val="tx1"/>
                </a:solidFill>
              </a:rPr>
              <a:t>after </a:t>
            </a:r>
            <a:r>
              <a:rPr lang="en-US" kern="1200" dirty="0">
                <a:solidFill>
                  <a:schemeClr val="tx1"/>
                </a:solidFill>
              </a:rPr>
              <a:t>the variable type </a:t>
            </a:r>
            <a:r>
              <a:rPr lang="en-US" b="1" kern="1200" dirty="0">
                <a:solidFill>
                  <a:schemeClr val="tx1"/>
                </a:solidFill>
              </a:rPr>
              <a:t>or before </a:t>
            </a:r>
            <a:r>
              <a:rPr lang="en-US" kern="1200" dirty="0">
                <a:solidFill>
                  <a:schemeClr val="tx1"/>
                </a:solidFill>
              </a:rPr>
              <a:t>variable type. </a:t>
            </a:r>
          </a:p>
          <a:p>
            <a:pPr marL="285750" lvl="0" indent="-285750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kern="1200" dirty="0">
                <a:solidFill>
                  <a:schemeClr val="tx1"/>
                </a:solidFill>
              </a:rPr>
              <a:t>But most programmers prefer to put </a:t>
            </a:r>
            <a:r>
              <a:rPr lang="en-US" b="1" kern="1200" dirty="0" err="1">
                <a:solidFill>
                  <a:schemeClr val="tx1"/>
                </a:solidFill>
              </a:rPr>
              <a:t>const</a:t>
            </a:r>
            <a:r>
              <a:rPr lang="en-US" b="1" kern="1200" dirty="0">
                <a:solidFill>
                  <a:schemeClr val="tx1"/>
                </a:solidFill>
              </a:rPr>
              <a:t> keyword</a:t>
            </a:r>
            <a:r>
              <a:rPr lang="en-US" kern="1200" dirty="0">
                <a:solidFill>
                  <a:schemeClr val="tx1"/>
                </a:solidFill>
              </a:rPr>
              <a:t> before the variable type.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123950"/>
            <a:ext cx="8534400" cy="11430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 = 10;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b="1" dirty="0" smtClean="0">
                <a:solidFill>
                  <a:srgbClr val="2B01DD"/>
                </a:solidFill>
              </a:rPr>
              <a:t> </a:t>
            </a:r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 = </a:t>
            </a:r>
            <a:r>
              <a:rPr lang="en-US" dirty="0">
                <a:solidFill>
                  <a:schemeClr val="tx1"/>
                </a:solidFill>
              </a:rPr>
              <a:t>10;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volatile </a:t>
            </a:r>
            <a:r>
              <a:rPr lang="en-US" dirty="0" smtClean="0"/>
              <a:t>qualifier – Why we need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high level, we know that </a:t>
            </a:r>
            <a:r>
              <a:rPr lang="en-US" b="1" dirty="0"/>
              <a:t>compiler converts source code to Machine code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While compiler doing so, it typically try to </a:t>
            </a:r>
            <a:r>
              <a:rPr lang="en-US" b="1" dirty="0"/>
              <a:t>optimize the output </a:t>
            </a:r>
            <a:r>
              <a:rPr lang="en-US" dirty="0"/>
              <a:t>so that lesser Machine code needs to be executed finally.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One such optimization is </a:t>
            </a:r>
            <a:r>
              <a:rPr lang="en-US" b="1" dirty="0" smtClean="0"/>
              <a:t>removing unnecessary Machine code </a:t>
            </a:r>
            <a:r>
              <a:rPr lang="en-US" dirty="0" smtClean="0"/>
              <a:t>for accessing </a:t>
            </a:r>
            <a:r>
              <a:rPr lang="en-US" b="1" dirty="0" smtClean="0"/>
              <a:t>variable which is not changing from Compiler’s perspective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But a variable can be </a:t>
            </a:r>
            <a:r>
              <a:rPr lang="en-US" b="1" dirty="0" smtClean="0"/>
              <a:t>changed outside program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When program </a:t>
            </a:r>
            <a:r>
              <a:rPr lang="en-US" dirty="0"/>
              <a:t>dealing with </a:t>
            </a:r>
            <a:r>
              <a:rPr lang="en-US" b="1" dirty="0"/>
              <a:t>peripheral devices</a:t>
            </a:r>
            <a:r>
              <a:rPr lang="en-US" dirty="0"/>
              <a:t>, </a:t>
            </a:r>
            <a:r>
              <a:rPr lang="en-US" b="1" dirty="0"/>
              <a:t>IO ports </a:t>
            </a:r>
            <a:r>
              <a:rPr lang="en-US" dirty="0"/>
              <a:t>(mainly memory mapped IO ports), </a:t>
            </a:r>
            <a:r>
              <a:rPr lang="en-US" b="1" dirty="0"/>
              <a:t>Interrupt Service Routines </a:t>
            </a:r>
            <a:r>
              <a:rPr lang="en-US" dirty="0"/>
              <a:t>(ISRs</a:t>
            </a:r>
            <a:r>
              <a:rPr lang="en-US" dirty="0" smtClean="0"/>
              <a:t>) </a:t>
            </a:r>
            <a:r>
              <a:rPr lang="en-US" dirty="0"/>
              <a:t>which interact with </a:t>
            </a:r>
            <a:r>
              <a:rPr lang="en-US" dirty="0" smtClean="0"/>
              <a:t>Hardware or </a:t>
            </a:r>
            <a:r>
              <a:rPr lang="en-US" b="1" dirty="0"/>
              <a:t>operating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volatile </a:t>
            </a:r>
            <a:r>
              <a:rPr lang="en-US" dirty="0" smtClean="0"/>
              <a:t>qualifier – Let’s understand with an example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1" y="1200151"/>
            <a:ext cx="8534399" cy="1828800"/>
            <a:chOff x="304801" y="1544199"/>
            <a:chExt cx="8534399" cy="3352802"/>
          </a:xfrm>
        </p:grpSpPr>
        <p:sp>
          <p:nvSpPr>
            <p:cNvPr id="5" name="Rectangle 4"/>
            <p:cNvSpPr/>
            <p:nvPr/>
          </p:nvSpPr>
          <p:spPr>
            <a:xfrm>
              <a:off x="304801" y="1544199"/>
              <a:ext cx="4191000" cy="33528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fontAlgn="base"/>
              <a:r>
                <a:rPr lang="en-US" sz="1600" b="1" dirty="0" err="1" smtClean="0">
                  <a:solidFill>
                    <a:srgbClr val="2B01DD"/>
                  </a:solidFill>
                </a:rPr>
                <a:t>int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highestRupeeNote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= </a:t>
              </a:r>
              <a:r>
                <a:rPr lang="en-US" sz="1600" dirty="0" smtClean="0">
                  <a:solidFill>
                    <a:schemeClr val="tx1"/>
                  </a:solidFill>
                </a:rPr>
                <a:t>1000;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 </a:t>
              </a:r>
            </a:p>
            <a:p>
              <a:r>
                <a:rPr lang="en-US" sz="1600" b="1" dirty="0" smtClean="0">
                  <a:solidFill>
                    <a:srgbClr val="2B01DD"/>
                  </a:solidFill>
                </a:rPr>
                <a:t>while</a:t>
              </a:r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highestRupeeNote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== </a:t>
              </a:r>
              <a:r>
                <a:rPr lang="en-US" sz="1600" dirty="0" smtClean="0">
                  <a:solidFill>
                    <a:schemeClr val="tx1"/>
                  </a:solidFill>
                </a:rPr>
                <a:t>1000){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   </a:t>
              </a:r>
              <a:r>
                <a:rPr lang="en-US" i="1" dirty="0" smtClean="0">
                  <a:solidFill>
                    <a:schemeClr val="bg1">
                      <a:lumMod val="50000"/>
                    </a:schemeClr>
                  </a:solidFill>
                </a:rPr>
                <a:t>// your </a:t>
              </a:r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95800" y="1544199"/>
              <a:ext cx="4343400" cy="335280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So the compiler optimize the code 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b="1" dirty="0">
                  <a:solidFill>
                    <a:srgbClr val="2B01DD"/>
                  </a:solidFill>
                </a:rPr>
                <a:t>while</a:t>
              </a:r>
              <a:r>
                <a:rPr lang="en-US" sz="1600" dirty="0">
                  <a:solidFill>
                    <a:schemeClr val="tx1"/>
                  </a:solidFill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</a:rPr>
                <a:t>highestRupeeNote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== 100)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to simply 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b="1" dirty="0">
                  <a:solidFill>
                    <a:srgbClr val="2B01DD"/>
                  </a:solidFill>
                </a:rPr>
                <a:t>while</a:t>
              </a:r>
              <a:r>
                <a:rPr lang="en-US" sz="1600" dirty="0">
                  <a:solidFill>
                    <a:schemeClr val="tx1"/>
                  </a:solidFill>
                </a:rPr>
                <a:t>(true</a:t>
              </a:r>
              <a:r>
                <a:rPr lang="en-US" sz="1600" dirty="0">
                  <a:solidFill>
                    <a:schemeClr val="tx1"/>
                  </a:solidFill>
                </a:rPr>
                <a:t>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4800" y="3257550"/>
            <a:ext cx="8534400" cy="1447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2B01DD"/>
                </a:solidFill>
              </a:rPr>
              <a:t>volatile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b="1" dirty="0" smtClean="0">
                <a:solidFill>
                  <a:srgbClr val="2B01DD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highestRupeeNote</a:t>
            </a:r>
            <a:r>
              <a:rPr lang="en-US" dirty="0">
                <a:solidFill>
                  <a:schemeClr val="tx1"/>
                </a:solidFill>
              </a:rPr>
              <a:t> = 1000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Compiler will not optimize and the value of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highestRupeeNote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will always be checked. </a:t>
            </a:r>
          </a:p>
          <a:p>
            <a:r>
              <a:rPr lang="en-US" b="1" dirty="0" smtClean="0">
                <a:solidFill>
                  <a:srgbClr val="2B01DD"/>
                </a:solidFill>
              </a:rPr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highestRupeeNote</a:t>
            </a:r>
            <a:r>
              <a:rPr lang="en-US" dirty="0" smtClean="0">
                <a:solidFill>
                  <a:schemeClr val="tx1"/>
                </a:solidFill>
              </a:rPr>
              <a:t> == 1000){</a:t>
            </a:r>
          </a:p>
          <a:p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your code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</a:t>
            </a:r>
            <a:r>
              <a:rPr lang="en-US" dirty="0" smtClean="0"/>
              <a:t>Classes – at a glance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13766"/>
              </p:ext>
            </p:extLst>
          </p:nvPr>
        </p:nvGraphicFramePr>
        <p:xfrm>
          <a:off x="304800" y="1581150"/>
          <a:ext cx="8458200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85800"/>
                <a:gridCol w="1600200"/>
                <a:gridCol w="1143000"/>
                <a:gridCol w="2057400"/>
                <a:gridCol w="1562100"/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Storage Class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Keyword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Lifetime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Visibility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Initial Value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  <a:sym typeface="Arial"/>
                        </a:rPr>
                        <a:t>1</a:t>
                      </a:r>
                      <a:endParaRPr lang="en-US" sz="1600" b="0" i="0" u="none" strike="noStrike" cap="none" dirty="0">
                        <a:solidFill>
                          <a:srgbClr val="676767"/>
                        </a:solidFill>
                        <a:effectLst/>
                        <a:latin typeface="inherit"/>
                        <a:ea typeface="Times New Roman"/>
                        <a:cs typeface="Helvetic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Automatic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auto</a:t>
                      </a:r>
                      <a:endParaRPr lang="en-US" sz="1600" b="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Function Block</a:t>
                      </a:r>
                      <a:endParaRPr lang="en-US" sz="1600" b="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Local</a:t>
                      </a:r>
                      <a:endParaRPr lang="en-US" sz="1600" b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Garbage</a:t>
                      </a:r>
                      <a:endParaRPr lang="en-US" sz="1600" b="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  <a:sym typeface="Arial"/>
                        </a:rPr>
                        <a:t>2</a:t>
                      </a:r>
                      <a:endParaRPr lang="en-US" sz="1600" b="0" i="0" u="none" strike="noStrike" cap="none" dirty="0">
                        <a:solidFill>
                          <a:srgbClr val="676767"/>
                        </a:solidFill>
                        <a:effectLst/>
                        <a:latin typeface="inherit"/>
                        <a:ea typeface="Times New Roman"/>
                        <a:cs typeface="Helvetic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External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extern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Whole Program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Global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Zero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  <a:sym typeface="Arial"/>
                        </a:rPr>
                        <a:t>3</a:t>
                      </a:r>
                      <a:endParaRPr lang="en-US" sz="1600" b="0" i="0" u="none" strike="noStrike" cap="none" dirty="0">
                        <a:solidFill>
                          <a:srgbClr val="676767"/>
                        </a:solidFill>
                        <a:effectLst/>
                        <a:latin typeface="inherit"/>
                        <a:ea typeface="Times New Roman"/>
                        <a:cs typeface="Helvetic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Static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static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Whole Program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Local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Zero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  <a:sym typeface="Arial"/>
                        </a:rPr>
                        <a:t>4</a:t>
                      </a:r>
                      <a:endParaRPr lang="en-US" sz="1600" b="0" i="0" u="none" strike="noStrike" cap="none" dirty="0">
                        <a:solidFill>
                          <a:srgbClr val="676767"/>
                        </a:solidFill>
                        <a:effectLst/>
                        <a:latin typeface="inherit"/>
                        <a:ea typeface="Times New Roman"/>
                        <a:cs typeface="Helvetic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Register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register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Function Block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Local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Garbage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  <a:sym typeface="Arial"/>
                        </a:rPr>
                        <a:t>5</a:t>
                      </a:r>
                      <a:endParaRPr lang="en-US" sz="1600" b="0" i="0" u="none" strike="noStrike" cap="none" dirty="0">
                        <a:solidFill>
                          <a:srgbClr val="676767"/>
                        </a:solidFill>
                        <a:effectLst/>
                        <a:latin typeface="inherit"/>
                        <a:ea typeface="Times New Roman"/>
                        <a:cs typeface="Helvetica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Mutable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mutable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Class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Local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Garbage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Mutable</a:t>
            </a:r>
            <a:r>
              <a:rPr lang="en-US" dirty="0" smtClean="0">
                <a:solidFill>
                  <a:srgbClr val="676767"/>
                </a:solidFill>
                <a:latin typeface="inherit"/>
                <a:ea typeface="Times New Roman"/>
                <a:cs typeface="Helvetica"/>
              </a:rPr>
              <a:t>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1646"/>
              </p:ext>
            </p:extLst>
          </p:nvPr>
        </p:nvGraphicFramePr>
        <p:xfrm>
          <a:off x="304800" y="361950"/>
          <a:ext cx="5638800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6200"/>
                <a:gridCol w="1752600"/>
              </a:tblGrid>
              <a:tr h="457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mutable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public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b="1" i="0" u="none" strike="noStrike" cap="none" dirty="0" smtClean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Test(</a:t>
                      </a:r>
                      <a:r>
                        <a:rPr lang="en-US" sz="1200" b="1" i="0" u="none" strike="noStrike" cap="none" dirty="0" err="1" smtClean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b="1" i="0" u="none" strike="noStrike" cap="none" dirty="0" err="1" smtClean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){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a =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; b =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;}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void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square_a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()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a=a*a;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void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display()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100" b="0" dirty="0" err="1">
                          <a:solidFill>
                            <a:srgbClr val="C00000"/>
                          </a:solidFill>
                          <a:effectLst/>
                        </a:rPr>
                        <a:t>cout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&lt;&lt;"a = "&lt;&lt;a&lt;&lt;"  b = "&lt;&lt;b&lt;&lt;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};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main(){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Test x(2, 3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200" b="0" dirty="0">
                          <a:solidFill>
                            <a:srgbClr val="F08B1C"/>
                          </a:solidFill>
                          <a:effectLst/>
                        </a:rPr>
                        <a:t>"Initial value"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x.display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x.square_a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200" b="0" dirty="0">
                          <a:solidFill>
                            <a:srgbClr val="F08B1C"/>
                          </a:solidFill>
                          <a:effectLst/>
                        </a:rPr>
                        <a:t>"Final value"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x.display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 smtClean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0" marR="5524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Initial value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 = 2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 = 3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Final value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 = 4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 = 3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0" marR="5524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8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Today </a:t>
            </a:r>
            <a:r>
              <a:rPr lang="en-GB" dirty="0" smtClean="0"/>
              <a:t>we’ll </a:t>
            </a:r>
            <a:r>
              <a:rPr lang="en-GB" dirty="0"/>
              <a:t>learn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65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pointer</a:t>
            </a: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qualifier</a:t>
            </a: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volatile </a:t>
            </a:r>
            <a:r>
              <a:rPr lang="en-US" dirty="0" smtClean="0"/>
              <a:t>qualifier</a:t>
            </a: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 Class</a:t>
            </a: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Overloading</a:t>
            </a: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passing – by value, by reference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– by value, by 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00150"/>
            <a:ext cx="8534400" cy="25908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2B01DD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{  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rgbClr val="2B01DD"/>
                </a:solidFill>
              </a:rPr>
              <a:t>public</a:t>
            </a:r>
            <a:r>
              <a:rPr lang="en-US" b="1" dirty="0" smtClean="0">
                <a:solidFill>
                  <a:srgbClr val="2B01DD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2B01DD"/>
                </a:solidFill>
              </a:rPr>
              <a:t>       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x;</a:t>
            </a:r>
            <a:endParaRPr lang="en-US" b="1" dirty="0">
              <a:solidFill>
                <a:srgbClr val="2B01DD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* </a:t>
            </a:r>
            <a:r>
              <a:rPr lang="en-US" dirty="0" err="1" smtClean="0">
                <a:solidFill>
                  <a:schemeClr val="tx1"/>
                </a:solidFill>
              </a:rPr>
              <a:t>getThis</a:t>
            </a:r>
            <a:r>
              <a:rPr lang="en-US" dirty="0" smtClean="0">
                <a:solidFill>
                  <a:schemeClr val="tx1"/>
                </a:solidFill>
              </a:rPr>
              <a:t>(){</a:t>
            </a:r>
            <a:r>
              <a:rPr lang="en-US" b="1" dirty="0">
                <a:solidFill>
                  <a:srgbClr val="2B01DD"/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;}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chemeClr val="tx1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 t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 smtClean="0">
                <a:solidFill>
                  <a:schemeClr val="tx1"/>
                </a:solidFill>
              </a:rPr>
              <a:t>t.x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10;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"X </a:t>
            </a:r>
            <a:r>
              <a:rPr lang="en-US" dirty="0" smtClean="0">
                <a:solidFill>
                  <a:srgbClr val="F08B1C"/>
                </a:solidFill>
              </a:rPr>
              <a:t>= 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&lt;&lt;t. </a:t>
            </a:r>
            <a:r>
              <a:rPr lang="en-US" dirty="0" err="1">
                <a:solidFill>
                  <a:schemeClr val="tx1"/>
                </a:solidFill>
              </a:rPr>
              <a:t>getThis</a:t>
            </a:r>
            <a:r>
              <a:rPr lang="en-US" dirty="0" smtClean="0">
                <a:solidFill>
                  <a:schemeClr val="tx1"/>
                </a:solidFill>
              </a:rPr>
              <a:t>()-&gt;x&lt;&lt;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rgbClr val="2B01DD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3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– </a:t>
            </a:r>
            <a:r>
              <a:rPr lang="en-US" dirty="0"/>
              <a:t>What is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‘this’ pointer is passed as a </a:t>
            </a:r>
            <a:r>
              <a:rPr lang="en-US" b="1" dirty="0"/>
              <a:t>hidden argument to all non-static member</a:t>
            </a:r>
            <a:r>
              <a:rPr lang="en-US" dirty="0"/>
              <a:t> function calls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‘this’ is available as a </a:t>
            </a:r>
            <a:r>
              <a:rPr lang="en-US" b="1" dirty="0"/>
              <a:t>local variable within the body</a:t>
            </a:r>
            <a:r>
              <a:rPr lang="en-US" dirty="0"/>
              <a:t> of all non-static functions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‘this’ pointer is a </a:t>
            </a:r>
            <a:r>
              <a:rPr lang="en-US" b="1" dirty="0"/>
              <a:t>constant pointer</a:t>
            </a:r>
            <a:r>
              <a:rPr lang="en-US" dirty="0"/>
              <a:t> that </a:t>
            </a:r>
            <a:r>
              <a:rPr lang="en-US" b="1" dirty="0"/>
              <a:t>holds the memory address of the current 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7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- See with an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123950"/>
            <a:ext cx="8534400" cy="36576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2B01DD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{  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rgbClr val="2B01DD"/>
                </a:solidFill>
              </a:rPr>
              <a:t>public</a:t>
            </a:r>
            <a:r>
              <a:rPr lang="en-US" b="1" dirty="0" smtClean="0">
                <a:solidFill>
                  <a:srgbClr val="2B01DD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2B01DD"/>
                </a:solidFill>
              </a:rPr>
              <a:t>       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x;</a:t>
            </a:r>
            <a:endParaRPr lang="en-US" b="1" dirty="0">
              <a:solidFill>
                <a:srgbClr val="2B01DD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 Test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setX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a)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dirty="0">
                <a:solidFill>
                  <a:schemeClr val="tx1"/>
                </a:solidFill>
              </a:rPr>
              <a:t>x = a;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</a:t>
            </a:r>
            <a:r>
              <a:rPr lang="en-US" b="1" dirty="0" smtClean="0">
                <a:solidFill>
                  <a:srgbClr val="2B01DD"/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&amp; setX2 (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a) {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x = a;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</a:t>
            </a:r>
            <a:r>
              <a:rPr lang="en-US" b="1" dirty="0" smtClean="0">
                <a:solidFill>
                  <a:srgbClr val="2B01DD"/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*this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chemeClr val="tx1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 t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2B01DD"/>
                </a:solidFill>
              </a:rPr>
              <a:t>    return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pointer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smtClean="0"/>
              <a:t>Let’s something crazy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123950"/>
            <a:ext cx="8534400" cy="36576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2B01DD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rgbClr val="2B01DD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rgbClr val="2B01DD"/>
                </a:solidFill>
              </a:rPr>
              <a:t>void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fun()  {  </a:t>
            </a:r>
            <a:r>
              <a:rPr lang="en-US" b="1" dirty="0">
                <a:solidFill>
                  <a:srgbClr val="2B01DD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;  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</a:t>
            </a:r>
            <a:r>
              <a:rPr lang="en-US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      /* Case 1*/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A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rgbClr val="2B01DD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A;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&gt;fun();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rgbClr val="FFC000"/>
                </a:solidFill>
              </a:rPr>
              <a:t>NULL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 make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ptr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NULL to make sure that things are not accessed using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ptr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/* Case 2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A 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a.fun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2B01DD"/>
                </a:solidFill>
              </a:rPr>
              <a:t>      return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6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</a:t>
            </a:r>
            <a:r>
              <a:rPr lang="en-US" dirty="0" smtClean="0"/>
              <a:t>– Let’s </a:t>
            </a:r>
            <a:r>
              <a:rPr lang="en-US" dirty="0"/>
              <a:t>something </a:t>
            </a:r>
            <a:r>
              <a:rPr lang="en-US" dirty="0" smtClean="0"/>
              <a:t>crazy – Reason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delete</a:t>
            </a:r>
            <a:r>
              <a:rPr lang="en-US" i="1" dirty="0"/>
              <a:t> </a:t>
            </a:r>
            <a:r>
              <a:rPr lang="en-US" dirty="0"/>
              <a:t>operator works only for objects allocated using operator </a:t>
            </a:r>
            <a:r>
              <a:rPr lang="en-US" b="1" i="1" dirty="0" smtClean="0"/>
              <a:t>new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object is created using </a:t>
            </a:r>
            <a:r>
              <a:rPr lang="en-US" b="1" i="1" dirty="0"/>
              <a:t>new</a:t>
            </a:r>
            <a:r>
              <a:rPr lang="en-US" dirty="0" smtClean="0"/>
              <a:t>, </a:t>
            </a:r>
            <a:r>
              <a:rPr lang="en-US" dirty="0"/>
              <a:t>then we can do </a:t>
            </a:r>
            <a:r>
              <a:rPr lang="en-US" b="1" i="1" dirty="0"/>
              <a:t>delete this</a:t>
            </a:r>
            <a:r>
              <a:rPr lang="en-US" dirty="0"/>
              <a:t>, otherwise behavior is undefined.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7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qualifier – What is it?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It create a sense of constantness of an object or a variable.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i.e. Value of variable can’t be change later.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It need to initialization at the time of defining.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257550"/>
            <a:ext cx="85344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b="1" dirty="0" err="1" smtClean="0">
                <a:solidFill>
                  <a:srgbClr val="2B01DD"/>
                </a:solidFill>
              </a:rPr>
              <a:t>const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x;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x = 10;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038350"/>
            <a:ext cx="8534400" cy="533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x = 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20;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/>
              <a:t>qualifier -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we don't want to </a:t>
            </a:r>
            <a:r>
              <a:rPr lang="en-US" b="1" dirty="0"/>
              <a:t>modify an argument</a:t>
            </a:r>
            <a:r>
              <a:rPr lang="en-US" dirty="0"/>
              <a:t> and </a:t>
            </a:r>
            <a:r>
              <a:rPr lang="en-US" b="1" dirty="0"/>
              <a:t>pass it as reference or pointer</a:t>
            </a:r>
            <a:r>
              <a:rPr lang="en-US" dirty="0"/>
              <a:t>, we use </a:t>
            </a:r>
            <a:r>
              <a:rPr lang="en-US" b="1" i="1" dirty="0" err="1"/>
              <a:t>const</a:t>
            </a:r>
            <a:r>
              <a:rPr lang="en-US" dirty="0"/>
              <a:t> qualifier so that the argument is not accidentally modified in function. </a:t>
            </a:r>
            <a:endParaRPr lang="en-US" dirty="0" smtClean="0"/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Reference </a:t>
            </a:r>
            <a:r>
              <a:rPr lang="en-US" b="1" dirty="0"/>
              <a:t>variables</a:t>
            </a:r>
            <a:r>
              <a:rPr lang="en-US" dirty="0"/>
              <a:t> can be </a:t>
            </a:r>
            <a:r>
              <a:rPr lang="en-US" b="1" i="1" dirty="0" err="1"/>
              <a:t>const</a:t>
            </a:r>
            <a:r>
              <a:rPr lang="en-US" b="1" dirty="0"/>
              <a:t> when they refer a </a:t>
            </a:r>
            <a:r>
              <a:rPr lang="en-US" b="1" i="1" dirty="0" err="1"/>
              <a:t>const</a:t>
            </a:r>
            <a:r>
              <a:rPr lang="en-US" b="1" dirty="0"/>
              <a:t> location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190750"/>
            <a:ext cx="8534400" cy="762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sum(</a:t>
            </a:r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&amp;a, </a:t>
            </a:r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&amp;b){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2B01DD"/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a + b;</a:t>
            </a:r>
          </a:p>
          <a:p>
            <a:pPr fontAlgn="base"/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409950"/>
            <a:ext cx="8534400" cy="1295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Aft>
                <a:spcPts val="300"/>
              </a:spcAft>
            </a:pP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FFC000"/>
                </a:solidFill>
              </a:rPr>
              <a:t>100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spcAft>
                <a:spcPts val="300"/>
              </a:spcAft>
            </a:pPr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dirty="0" err="1" smtClean="0">
                <a:solidFill>
                  <a:schemeClr val="tx1"/>
                </a:solidFill>
              </a:rPr>
              <a:t>iConst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lvalue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-ref</a:t>
            </a:r>
          </a:p>
          <a:p>
            <a:pPr fontAlgn="base">
              <a:spcAft>
                <a:spcPts val="300"/>
              </a:spcAft>
            </a:pP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dirty="0" err="1" smtClean="0">
                <a:solidFill>
                  <a:schemeClr val="tx1"/>
                </a:solidFill>
              </a:rPr>
              <a:t>iRef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fontAlgn="base">
              <a:spcAft>
                <a:spcPts val="300"/>
              </a:spcAft>
            </a:pPr>
            <a:r>
              <a:rPr lang="en-US" dirty="0" err="1">
                <a:solidFill>
                  <a:schemeClr val="tx1"/>
                </a:solidFill>
              </a:rPr>
              <a:t>iRef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rgbClr val="FFC0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ok.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iRef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is not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fontAlgn="base">
              <a:spcAft>
                <a:spcPts val="300"/>
              </a:spcAft>
            </a:pPr>
            <a:r>
              <a:rPr lang="en-US" dirty="0" err="1">
                <a:solidFill>
                  <a:schemeClr val="tx1"/>
                </a:solidFill>
              </a:rPr>
              <a:t>iConst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rgbClr val="FFC000"/>
                </a:solidFill>
              </a:rPr>
              <a:t>200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sz="1200" dirty="0">
                <a:solidFill>
                  <a:srgbClr val="FF0000"/>
                </a:solidFill>
              </a:rPr>
              <a:t>//error </a:t>
            </a:r>
            <a:r>
              <a:rPr lang="en-US" sz="1200" dirty="0" err="1" smtClean="0">
                <a:solidFill>
                  <a:srgbClr val="FF0000"/>
                </a:solidFill>
              </a:rPr>
              <a:t>iConst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is </a:t>
            </a:r>
            <a:r>
              <a:rPr lang="en-US" sz="1200" dirty="0" err="1">
                <a:solidFill>
                  <a:srgbClr val="FF0000"/>
                </a:solidFill>
              </a:rPr>
              <a:t>const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2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1224</Words>
  <Application>Microsoft Office PowerPoint</Application>
  <PresentationFormat>On-screen Show (16:9)</PresentationFormat>
  <Paragraphs>252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Proxima Nova</vt:lpstr>
      <vt:lpstr>inherit</vt:lpstr>
      <vt:lpstr>Helvetica</vt:lpstr>
      <vt:lpstr>Calibri</vt:lpstr>
      <vt:lpstr>Times New Roman</vt:lpstr>
      <vt:lpstr>spearmint</vt:lpstr>
      <vt:lpstr>Lecture 3</vt:lpstr>
      <vt:lpstr>Today we’ll learn</vt:lpstr>
      <vt:lpstr>this pointer</vt:lpstr>
      <vt:lpstr>this pointer – What is it?</vt:lpstr>
      <vt:lpstr>this pointer - See with an example </vt:lpstr>
      <vt:lpstr>this pointer - Let’s something crazy</vt:lpstr>
      <vt:lpstr>this pointer – Let’s something crazy – Reason </vt:lpstr>
      <vt:lpstr>const qualifier – What is it? </vt:lpstr>
      <vt:lpstr>const qualifier - Properties </vt:lpstr>
      <vt:lpstr>const qualifier – const function in class</vt:lpstr>
      <vt:lpstr>const qualifier – const Object </vt:lpstr>
      <vt:lpstr>const qualifier – Which one is correct syntax? </vt:lpstr>
      <vt:lpstr>const qualifier – Which one is correct syntax? - 2</vt:lpstr>
      <vt:lpstr>volatile qualifier – Why we need it?</vt:lpstr>
      <vt:lpstr>volatile qualifier – Let’s understand with an example  </vt:lpstr>
      <vt:lpstr>Storage Classes – at a glance</vt:lpstr>
      <vt:lpstr>Mutable Storage</vt:lpstr>
      <vt:lpstr>Function Overloading</vt:lpstr>
      <vt:lpstr>Default Argument</vt:lpstr>
      <vt:lpstr>Parameter passing – by value, by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WIN764BIT</cp:lastModifiedBy>
  <cp:revision>138</cp:revision>
  <dcterms:modified xsi:type="dcterms:W3CDTF">2017-03-07T19:30:14Z</dcterms:modified>
</cp:coreProperties>
</file>