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61" r:id="rId5"/>
    <p:sldId id="257" r:id="rId6"/>
    <p:sldId id="258" r:id="rId7"/>
    <p:sldId id="259" r:id="rId8"/>
    <p:sldId id="260" r:id="rId9"/>
    <p:sldId id="262" r:id="rId10"/>
    <p:sldId id="264"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EEB1F4-28C2-4625-95B4-78E693440955}" type="datetimeFigureOut">
              <a:rPr lang="en-US" smtClean="0"/>
              <a:t>7/20/2016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906CA4-12FA-468D-836C-29ABE43B5385}" type="slidenum">
              <a:rPr lang="en-US" smtClean="0"/>
              <a:t>‹#›</a:t>
            </a:fld>
            <a:endParaRPr lang="en-US"/>
          </a:p>
        </p:txBody>
      </p:sp>
    </p:spTree>
    <p:extLst>
      <p:ext uri="{BB962C8B-B14F-4D97-AF65-F5344CB8AC3E}">
        <p14:creationId xmlns:p14="http://schemas.microsoft.com/office/powerpoint/2010/main" val="368656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http://www.w3schools.com/tags/ref_httpmethods.asp</a:t>
            </a:r>
            <a:endParaRPr lang="en-US" dirty="0"/>
          </a:p>
        </p:txBody>
      </p:sp>
      <p:sp>
        <p:nvSpPr>
          <p:cNvPr id="4" name="Slide Number Placeholder 3"/>
          <p:cNvSpPr>
            <a:spLocks noGrp="1"/>
          </p:cNvSpPr>
          <p:nvPr>
            <p:ph type="sldNum" sz="quarter" idx="10"/>
          </p:nvPr>
        </p:nvSpPr>
        <p:spPr/>
        <p:txBody>
          <a:bodyPr/>
          <a:lstStyle/>
          <a:p>
            <a:fld id="{C0906CA4-12FA-468D-836C-29ABE43B5385}" type="slidenum">
              <a:rPr lang="en-US" smtClean="0"/>
              <a:t>2</a:t>
            </a:fld>
            <a:endParaRPr lang="en-US"/>
          </a:p>
        </p:txBody>
      </p:sp>
    </p:spTree>
    <p:extLst>
      <p:ext uri="{BB962C8B-B14F-4D97-AF65-F5344CB8AC3E}">
        <p14:creationId xmlns:p14="http://schemas.microsoft.com/office/powerpoint/2010/main" val="402313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http://www.w3schools.com/tags/ref_httpmethods.asp</a:t>
            </a:r>
            <a:endParaRPr lang="en-US" dirty="0"/>
          </a:p>
        </p:txBody>
      </p:sp>
      <p:sp>
        <p:nvSpPr>
          <p:cNvPr id="4" name="Slide Number Placeholder 3"/>
          <p:cNvSpPr>
            <a:spLocks noGrp="1"/>
          </p:cNvSpPr>
          <p:nvPr>
            <p:ph type="sldNum" sz="quarter" idx="10"/>
          </p:nvPr>
        </p:nvSpPr>
        <p:spPr/>
        <p:txBody>
          <a:bodyPr/>
          <a:lstStyle/>
          <a:p>
            <a:fld id="{C0906CA4-12FA-468D-836C-29ABE43B5385}" type="slidenum">
              <a:rPr lang="en-US" smtClean="0"/>
              <a:t>3</a:t>
            </a:fld>
            <a:endParaRPr lang="en-US"/>
          </a:p>
        </p:txBody>
      </p:sp>
    </p:spTree>
    <p:extLst>
      <p:ext uri="{BB962C8B-B14F-4D97-AF65-F5344CB8AC3E}">
        <p14:creationId xmlns:p14="http://schemas.microsoft.com/office/powerpoint/2010/main" val="213698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ypecast.arapehlivanian.com/index.html" TargetMode="External"/><Relationship Id="rId2" Type="http://schemas.openxmlformats.org/officeDocument/2006/relationships/hyperlink" Target="http://zendold.lojcomm.com.br/imask/"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digitalbush.com/projects/masked-input-plug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Standards</a:t>
            </a:r>
            <a:endParaRPr lang="en-US" dirty="0"/>
          </a:p>
        </p:txBody>
      </p:sp>
      <p:sp>
        <p:nvSpPr>
          <p:cNvPr id="3" name="Subtitle 2"/>
          <p:cNvSpPr>
            <a:spLocks noGrp="1"/>
          </p:cNvSpPr>
          <p:nvPr>
            <p:ph type="subTitle" idx="1"/>
          </p:nvPr>
        </p:nvSpPr>
        <p:spPr/>
        <p:txBody>
          <a:bodyPr/>
          <a:lstStyle/>
          <a:p>
            <a:r>
              <a:rPr lang="en-US" dirty="0" smtClean="0"/>
              <a:t>About web standards &amp; methods used in most of the sites.</a:t>
            </a:r>
            <a:endParaRPr lang="en-US" dirty="0"/>
          </a:p>
        </p:txBody>
      </p:sp>
    </p:spTree>
    <p:extLst>
      <p:ext uri="{BB962C8B-B14F-4D97-AF65-F5344CB8AC3E}">
        <p14:creationId xmlns:p14="http://schemas.microsoft.com/office/powerpoint/2010/main" val="1130546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3" name="Content Placeholder 2"/>
          <p:cNvSpPr>
            <a:spLocks noGrp="1"/>
          </p:cNvSpPr>
          <p:nvPr>
            <p:ph idx="1"/>
          </p:nvPr>
        </p:nvSpPr>
        <p:spPr/>
        <p:txBody>
          <a:bodyPr>
            <a:normAutofit/>
          </a:bodyPr>
          <a:lstStyle/>
          <a:p>
            <a:r>
              <a:rPr lang="en-US" sz="2000" dirty="0" smtClean="0"/>
              <a:t>It’s a </a:t>
            </a:r>
            <a:r>
              <a:rPr lang="en-US" sz="2000" dirty="0"/>
              <a:t>set of techniques </a:t>
            </a:r>
            <a:r>
              <a:rPr lang="en-US" sz="2000" dirty="0" smtClean="0"/>
              <a:t>and ideas</a:t>
            </a:r>
          </a:p>
          <a:p>
            <a:r>
              <a:rPr lang="en-US" sz="2000" dirty="0"/>
              <a:t>usage of what’s known as a fluid </a:t>
            </a:r>
            <a:r>
              <a:rPr lang="en-US" sz="2000" dirty="0" smtClean="0"/>
              <a:t>grid</a:t>
            </a:r>
          </a:p>
          <a:p>
            <a:r>
              <a:rPr lang="en-US" sz="2000" dirty="0"/>
              <a:t>Fluid grids go a few steps beyond the traditional liquid layout. Instead of designing a layout based on rigid pixels or arbitrary percentage values, a fluid grid is more carefully designed in terms of proportions</a:t>
            </a:r>
            <a:r>
              <a:rPr lang="en-US" sz="2000" dirty="0" smtClean="0"/>
              <a:t>.</a:t>
            </a:r>
            <a:r>
              <a:rPr lang="en-US" sz="2000" dirty="0"/>
              <a:t> </a:t>
            </a:r>
            <a:r>
              <a:rPr lang="en-US" sz="2000"/>
              <a:t>This way, when a layout is squeezed onto a tiny mobile device or stretched across a huge screen, all of the elements in the layout will resize their widths in relation to one another</a:t>
            </a:r>
            <a:r>
              <a:rPr lang="en-US" sz="2000" smtClean="0"/>
              <a:t>.</a:t>
            </a:r>
          </a:p>
          <a:p>
            <a:endParaRPr lang="en-US" sz="2000" smtClean="0"/>
          </a:p>
          <a:p>
            <a:endParaRPr lang="en-US" sz="2000" dirty="0"/>
          </a:p>
        </p:txBody>
      </p:sp>
    </p:spTree>
    <p:extLst>
      <p:ext uri="{BB962C8B-B14F-4D97-AF65-F5344CB8AC3E}">
        <p14:creationId xmlns:p14="http://schemas.microsoft.com/office/powerpoint/2010/main" val="222618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JS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200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GET </a:t>
            </a:r>
            <a:r>
              <a:rPr lang="en-US" dirty="0" smtClean="0"/>
              <a:t>Method</a:t>
            </a:r>
            <a:endParaRPr lang="en-US" dirty="0"/>
          </a:p>
        </p:txBody>
      </p:sp>
      <p:sp>
        <p:nvSpPr>
          <p:cNvPr id="3" name="Content Placeholder 2"/>
          <p:cNvSpPr>
            <a:spLocks noGrp="1"/>
          </p:cNvSpPr>
          <p:nvPr>
            <p:ph idx="1"/>
          </p:nvPr>
        </p:nvSpPr>
        <p:spPr>
          <a:noFill/>
          <a:ln>
            <a:solidFill>
              <a:schemeClr val="accent6">
                <a:lumMod val="75000"/>
              </a:schemeClr>
            </a:solidFill>
          </a:ln>
        </p:spPr>
        <p:txBody>
          <a:bodyPr>
            <a:normAutofit/>
          </a:bodyPr>
          <a:lstStyle/>
          <a:p>
            <a:pPr marL="0" indent="0">
              <a:buNone/>
            </a:pPr>
            <a:r>
              <a:rPr lang="en-US" sz="2200" b="1" dirty="0" smtClean="0"/>
              <a:t>Note </a:t>
            </a:r>
            <a:r>
              <a:rPr lang="en-US" sz="2200" b="1" dirty="0"/>
              <a:t>that the query string (name/value pairs) is sent in the URL of a GET request:</a:t>
            </a:r>
            <a:endParaRPr lang="en-US" sz="2200" dirty="0"/>
          </a:p>
          <a:p>
            <a:pPr marL="0" indent="0">
              <a:buNone/>
            </a:pPr>
            <a:r>
              <a:rPr lang="en-US" sz="2200" dirty="0" smtClean="0"/>
              <a:t>	/</a:t>
            </a:r>
            <a:r>
              <a:rPr lang="en-US" sz="2200" dirty="0"/>
              <a:t>test/demo_form.asp</a:t>
            </a:r>
            <a:r>
              <a:rPr lang="en-US" sz="2200" b="1" dirty="0"/>
              <a:t>?name1=value1&amp;name2=value2</a:t>
            </a:r>
            <a:endParaRPr lang="en-US" sz="2200" dirty="0"/>
          </a:p>
          <a:p>
            <a:pPr marL="0" indent="0">
              <a:buNone/>
            </a:pPr>
            <a:r>
              <a:rPr lang="en-US" sz="2200" b="1" dirty="0"/>
              <a:t>Some other notes on GET requests:</a:t>
            </a:r>
            <a:endParaRPr lang="en-US" sz="2200" dirty="0"/>
          </a:p>
          <a:p>
            <a:pPr lvl="1">
              <a:buFont typeface="Arial" panose="020B0604020202020204" pitchFamily="34" charset="0"/>
              <a:buChar char="•"/>
            </a:pPr>
            <a:r>
              <a:rPr lang="en-US" sz="2000" dirty="0"/>
              <a:t>GET requests can be cached</a:t>
            </a:r>
          </a:p>
          <a:p>
            <a:pPr lvl="1">
              <a:buFont typeface="Arial" panose="020B0604020202020204" pitchFamily="34" charset="0"/>
              <a:buChar char="•"/>
            </a:pPr>
            <a:r>
              <a:rPr lang="en-US" sz="2000" dirty="0"/>
              <a:t>GET requests remain in the browser history</a:t>
            </a:r>
          </a:p>
          <a:p>
            <a:pPr lvl="1">
              <a:buFont typeface="Arial" panose="020B0604020202020204" pitchFamily="34" charset="0"/>
              <a:buChar char="•"/>
            </a:pPr>
            <a:r>
              <a:rPr lang="en-US" sz="2000" dirty="0"/>
              <a:t>GET requests can be bookmarked</a:t>
            </a:r>
          </a:p>
          <a:p>
            <a:pPr lvl="1">
              <a:buFont typeface="Arial" panose="020B0604020202020204" pitchFamily="34" charset="0"/>
              <a:buChar char="•"/>
            </a:pPr>
            <a:r>
              <a:rPr lang="en-US" sz="2000" dirty="0"/>
              <a:t>GET requests should never be used when dealing with sensitive data</a:t>
            </a:r>
          </a:p>
          <a:p>
            <a:pPr lvl="1">
              <a:buFont typeface="Arial" panose="020B0604020202020204" pitchFamily="34" charset="0"/>
              <a:buChar char="•"/>
            </a:pPr>
            <a:r>
              <a:rPr lang="en-US" sz="2000" dirty="0"/>
              <a:t>GET requests have length restrictions</a:t>
            </a:r>
          </a:p>
          <a:p>
            <a:pPr lvl="1">
              <a:buFont typeface="Arial" panose="020B0604020202020204" pitchFamily="34" charset="0"/>
              <a:buChar char="•"/>
            </a:pPr>
            <a:r>
              <a:rPr lang="en-US" sz="2000" dirty="0"/>
              <a:t>GET requests should be used only to retrieve data</a:t>
            </a:r>
          </a:p>
          <a:p>
            <a:r>
              <a:rPr lang="en-US" sz="2400" dirty="0"/>
              <a:t>http://www.w3schools.com/tags/ref_httpmethods.asp</a:t>
            </a:r>
          </a:p>
        </p:txBody>
      </p:sp>
    </p:spTree>
    <p:extLst>
      <p:ext uri="{BB962C8B-B14F-4D97-AF65-F5344CB8AC3E}">
        <p14:creationId xmlns:p14="http://schemas.microsoft.com/office/powerpoint/2010/main" val="305231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POST Method</a:t>
            </a:r>
            <a:endParaRPr lang="en-US" dirty="0"/>
          </a:p>
        </p:txBody>
      </p:sp>
      <p:sp>
        <p:nvSpPr>
          <p:cNvPr id="4" name="Rectangle 3"/>
          <p:cNvSpPr/>
          <p:nvPr/>
        </p:nvSpPr>
        <p:spPr>
          <a:xfrm>
            <a:off x="533400" y="2362200"/>
            <a:ext cx="8001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pPr marL="0" indent="0">
              <a:buNone/>
            </a:pPr>
            <a:r>
              <a:rPr lang="en-US" sz="2000" b="1" dirty="0"/>
              <a:t>Note that the query string (name/value pairs) is sent in the HTTP message body of a POST request:</a:t>
            </a:r>
            <a:endParaRPr lang="en-US" sz="2000" dirty="0"/>
          </a:p>
          <a:p>
            <a:pPr marL="0" indent="0">
              <a:buNone/>
            </a:pPr>
            <a:r>
              <a:rPr lang="en-US" sz="2000" dirty="0"/>
              <a:t>	POST /test/demo_form.asp HTTP/1.1</a:t>
            </a:r>
            <a:br>
              <a:rPr lang="en-US" sz="2000" dirty="0"/>
            </a:br>
            <a:r>
              <a:rPr lang="en-US" sz="2000" dirty="0"/>
              <a:t>	Host: w3schools.com</a:t>
            </a:r>
            <a:br>
              <a:rPr lang="en-US" sz="2000" dirty="0"/>
            </a:br>
            <a:r>
              <a:rPr lang="en-US" sz="2000" dirty="0"/>
              <a:t>	</a:t>
            </a:r>
            <a:r>
              <a:rPr lang="en-US" sz="2000" b="1" dirty="0"/>
              <a:t>name1=value1&amp;name2=value2</a:t>
            </a:r>
            <a:endParaRPr lang="en-US" sz="2000" dirty="0"/>
          </a:p>
          <a:p>
            <a:pPr marL="0" indent="0">
              <a:buNone/>
            </a:pPr>
            <a:endParaRPr lang="en-US" sz="2000" b="1" dirty="0" smtClean="0"/>
          </a:p>
          <a:p>
            <a:pPr marL="0" indent="0">
              <a:buNone/>
            </a:pPr>
            <a:r>
              <a:rPr lang="en-US" sz="2000" b="1" dirty="0" smtClean="0"/>
              <a:t>Some </a:t>
            </a:r>
            <a:r>
              <a:rPr lang="en-US" sz="2000" b="1" dirty="0"/>
              <a:t>other notes on POST requests:</a:t>
            </a:r>
            <a:endParaRPr lang="en-US" sz="2000" dirty="0"/>
          </a:p>
          <a:p>
            <a:pPr marL="685800" lvl="1">
              <a:buFont typeface="Arial" panose="020B0604020202020204" pitchFamily="34" charset="0"/>
              <a:buChar char="•"/>
            </a:pPr>
            <a:r>
              <a:rPr lang="en-US" sz="2000" dirty="0"/>
              <a:t>POST requests are </a:t>
            </a:r>
            <a:r>
              <a:rPr lang="en-US" sz="2000" b="1" dirty="0"/>
              <a:t>never</a:t>
            </a:r>
            <a:r>
              <a:rPr lang="en-US" sz="2000" dirty="0"/>
              <a:t> cached</a:t>
            </a:r>
          </a:p>
          <a:p>
            <a:pPr marL="685800" lvl="1">
              <a:buFont typeface="Arial" panose="020B0604020202020204" pitchFamily="34" charset="0"/>
              <a:buChar char="•"/>
            </a:pPr>
            <a:r>
              <a:rPr lang="en-US" sz="2000" dirty="0"/>
              <a:t>POST requests </a:t>
            </a:r>
            <a:r>
              <a:rPr lang="en-US" sz="2000" b="1" dirty="0"/>
              <a:t>do not </a:t>
            </a:r>
            <a:r>
              <a:rPr lang="en-US" sz="2000" dirty="0"/>
              <a:t>remain in the browser history</a:t>
            </a:r>
          </a:p>
          <a:p>
            <a:pPr marL="685800" lvl="1">
              <a:buFont typeface="Arial" panose="020B0604020202020204" pitchFamily="34" charset="0"/>
              <a:buChar char="•"/>
            </a:pPr>
            <a:r>
              <a:rPr lang="en-US" sz="2000" dirty="0"/>
              <a:t>POST requests </a:t>
            </a:r>
            <a:r>
              <a:rPr lang="en-US" sz="2000" b="1" dirty="0"/>
              <a:t>cannot</a:t>
            </a:r>
            <a:r>
              <a:rPr lang="en-US" sz="2000" dirty="0"/>
              <a:t> be bookmarked</a:t>
            </a:r>
          </a:p>
          <a:p>
            <a:pPr marL="685800" lvl="1">
              <a:buFont typeface="Arial" panose="020B0604020202020204" pitchFamily="34" charset="0"/>
              <a:buChar char="•"/>
            </a:pPr>
            <a:r>
              <a:rPr lang="en-US" sz="2000" dirty="0"/>
              <a:t>POST requests have </a:t>
            </a:r>
            <a:r>
              <a:rPr lang="en-US" sz="2000" b="1" dirty="0"/>
              <a:t>no restrictions on data length</a:t>
            </a:r>
            <a:endParaRPr lang="en-US" sz="2000" b="1" dirty="0"/>
          </a:p>
        </p:txBody>
      </p:sp>
    </p:spTree>
    <p:extLst>
      <p:ext uri="{BB962C8B-B14F-4D97-AF65-F5344CB8AC3E}">
        <p14:creationId xmlns:p14="http://schemas.microsoft.com/office/powerpoint/2010/main" val="49811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Form Validation</a:t>
            </a:r>
          </a:p>
        </p:txBody>
      </p:sp>
      <p:sp>
        <p:nvSpPr>
          <p:cNvPr id="3" name="Content Placeholder 2"/>
          <p:cNvSpPr>
            <a:spLocks noGrp="1"/>
          </p:cNvSpPr>
          <p:nvPr>
            <p:ph idx="1"/>
          </p:nvPr>
        </p:nvSpPr>
        <p:spPr/>
        <p:txBody>
          <a:bodyPr/>
          <a:lstStyle/>
          <a:p>
            <a:pPr marL="0" indent="0">
              <a:buNone/>
            </a:pPr>
            <a:r>
              <a:rPr lang="en-US" sz="2000" dirty="0"/>
              <a:t>https://www.smashingmagazine.com/2009/07/web-form-validation-best-practices-and-tutorials/      </a:t>
            </a:r>
            <a:endParaRPr lang="en-US" sz="2000" dirty="0" smtClean="0"/>
          </a:p>
          <a:p>
            <a:pPr marL="0" indent="0">
              <a:buNone/>
            </a:pPr>
            <a:endParaRPr lang="en-US" sz="2000" dirty="0"/>
          </a:p>
          <a:p>
            <a:pPr marL="0" indent="0">
              <a:buNone/>
            </a:pPr>
            <a:r>
              <a:rPr lang="en-US" sz="2000" dirty="0" smtClean="0"/>
              <a:t>WHAT TO VALIDATE</a:t>
            </a:r>
            <a:endParaRPr lang="en-US" sz="2000" dirty="0"/>
          </a:p>
          <a:p>
            <a:r>
              <a:rPr lang="en-US" sz="2000" dirty="0"/>
              <a:t>REQUIRED </a:t>
            </a:r>
            <a:r>
              <a:rPr lang="en-US" sz="2000" dirty="0" smtClean="0"/>
              <a:t>INFORMATION</a:t>
            </a:r>
          </a:p>
          <a:p>
            <a:pPr lvl="1">
              <a:buFont typeface="Courier New" panose="02070309020205020404" pitchFamily="49" charset="0"/>
              <a:buChar char="o"/>
            </a:pPr>
            <a:r>
              <a:rPr lang="en-US" sz="1600" dirty="0"/>
              <a:t> </a:t>
            </a:r>
            <a:r>
              <a:rPr lang="en-US" sz="1600" dirty="0" smtClean="0"/>
              <a:t>Information </a:t>
            </a:r>
            <a:r>
              <a:rPr lang="en-US" sz="1600" dirty="0"/>
              <a:t>without which operation cannot be completed </a:t>
            </a:r>
            <a:r>
              <a:rPr lang="en-US" sz="1600" dirty="0" smtClean="0"/>
              <a:t>successfully</a:t>
            </a:r>
          </a:p>
          <a:p>
            <a:pPr lvl="1">
              <a:buFont typeface="Courier New" panose="02070309020205020404" pitchFamily="49" charset="0"/>
              <a:buChar char="o"/>
            </a:pPr>
            <a:r>
              <a:rPr lang="en-US" sz="1600" dirty="0" smtClean="0"/>
              <a:t>Avoid unwanted or optional information fields</a:t>
            </a:r>
            <a:endParaRPr lang="en-US" sz="1600" dirty="0"/>
          </a:p>
          <a:p>
            <a:r>
              <a:rPr lang="en-US" sz="2000" dirty="0"/>
              <a:t>CORRECT </a:t>
            </a:r>
            <a:r>
              <a:rPr lang="en-US" sz="2000" dirty="0" smtClean="0"/>
              <a:t>FORMAT</a:t>
            </a:r>
          </a:p>
          <a:p>
            <a:pPr lvl="1">
              <a:buFont typeface="Courier New" panose="02070309020205020404" pitchFamily="49" charset="0"/>
              <a:buChar char="o"/>
            </a:pPr>
            <a:r>
              <a:rPr lang="en-US" sz="1600" dirty="0"/>
              <a:t>email address, URL, dates, phone numbers</a:t>
            </a:r>
          </a:p>
          <a:p>
            <a:r>
              <a:rPr lang="en-US" sz="2000" dirty="0"/>
              <a:t>CONFIRMATION </a:t>
            </a:r>
            <a:r>
              <a:rPr lang="en-US" sz="2000" dirty="0" smtClean="0"/>
              <a:t>FIELDS: </a:t>
            </a:r>
          </a:p>
          <a:p>
            <a:pPr lvl="1">
              <a:buFont typeface="Courier New" panose="02070309020205020404" pitchFamily="49" charset="0"/>
              <a:buChar char="o"/>
            </a:pPr>
            <a:r>
              <a:rPr lang="en-US" sz="1600" dirty="0" smtClean="0"/>
              <a:t>Get confirmation by getting data again like for Passwords/ emails </a:t>
            </a:r>
            <a:endParaRPr lang="en-US" sz="1600" dirty="0"/>
          </a:p>
        </p:txBody>
      </p:sp>
    </p:spTree>
    <p:extLst>
      <p:ext uri="{BB962C8B-B14F-4D97-AF65-F5344CB8AC3E}">
        <p14:creationId xmlns:p14="http://schemas.microsoft.com/office/powerpoint/2010/main" val="51559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Validation</a:t>
            </a:r>
            <a:endParaRPr lang="en-US" dirty="0"/>
          </a:p>
        </p:txBody>
      </p:sp>
      <p:sp>
        <p:nvSpPr>
          <p:cNvPr id="3" name="Content Placeholder 2"/>
          <p:cNvSpPr>
            <a:spLocks noGrp="1"/>
          </p:cNvSpPr>
          <p:nvPr>
            <p:ph idx="1"/>
          </p:nvPr>
        </p:nvSpPr>
        <p:spPr/>
        <p:txBody>
          <a:bodyPr/>
          <a:lstStyle/>
          <a:p>
            <a:r>
              <a:rPr lang="en-US" sz="2000" b="1" cap="all" dirty="0"/>
              <a:t>SERVER-SIDE VALIDATION</a:t>
            </a:r>
          </a:p>
          <a:p>
            <a:r>
              <a:rPr lang="en-US" sz="2000" dirty="0" smtClean="0"/>
              <a:t>Information </a:t>
            </a:r>
            <a:r>
              <a:rPr lang="en-US" sz="2000" dirty="0"/>
              <a:t>is being sent to the </a:t>
            </a:r>
            <a:r>
              <a:rPr lang="en-US" sz="2000" dirty="0" smtClean="0"/>
              <a:t>server &amp; validated </a:t>
            </a:r>
            <a:r>
              <a:rPr lang="en-US" sz="2000" dirty="0"/>
              <a:t>using one of server-side </a:t>
            </a:r>
            <a:r>
              <a:rPr lang="en-US" sz="2000" dirty="0" smtClean="0"/>
              <a:t>languages.</a:t>
            </a:r>
            <a:endParaRPr lang="en-US" sz="2000" dirty="0"/>
          </a:p>
          <a:p>
            <a:r>
              <a:rPr lang="en-US" sz="2000" dirty="0"/>
              <a:t>If the validation fails, the response is then sent back to the client, page that contains the web form is refreshed and a feedback is shown.</a:t>
            </a:r>
          </a:p>
          <a:p>
            <a:r>
              <a:rPr lang="en-US" sz="2000" dirty="0" smtClean="0"/>
              <a:t>Work </a:t>
            </a:r>
            <a:r>
              <a:rPr lang="en-US" sz="2000" dirty="0"/>
              <a:t>even if JavaScript is turned off in the browser</a:t>
            </a:r>
          </a:p>
          <a:p>
            <a:r>
              <a:rPr lang="en-US" sz="2000" dirty="0"/>
              <a:t>Ajax calls to the server can validate as you type and provide immediate </a:t>
            </a:r>
            <a:r>
              <a:rPr lang="en-US" sz="2000" dirty="0" smtClean="0"/>
              <a:t>feedback. </a:t>
            </a:r>
            <a:r>
              <a:rPr lang="en-US" sz="2000" dirty="0" err="1" smtClean="0"/>
              <a:t>eg</a:t>
            </a:r>
            <a:r>
              <a:rPr lang="en-US" sz="2000" dirty="0"/>
              <a:t>: validating rules such as username availability</a:t>
            </a:r>
          </a:p>
        </p:txBody>
      </p:sp>
    </p:spTree>
    <p:extLst>
      <p:ext uri="{BB962C8B-B14F-4D97-AF65-F5344CB8AC3E}">
        <p14:creationId xmlns:p14="http://schemas.microsoft.com/office/powerpoint/2010/main" val="278189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between client-side and server-side validation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354" y="1745832"/>
            <a:ext cx="5701293" cy="4754880"/>
          </a:xfrm>
        </p:spPr>
      </p:pic>
    </p:spTree>
    <p:extLst>
      <p:ext uri="{BB962C8B-B14F-4D97-AF65-F5344CB8AC3E}">
        <p14:creationId xmlns:p14="http://schemas.microsoft.com/office/powerpoint/2010/main" val="64532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Form Validation</a:t>
            </a:r>
          </a:p>
        </p:txBody>
      </p:sp>
      <p:sp>
        <p:nvSpPr>
          <p:cNvPr id="3" name="Content Placeholder 2"/>
          <p:cNvSpPr>
            <a:spLocks noGrp="1"/>
          </p:cNvSpPr>
          <p:nvPr>
            <p:ph idx="1"/>
          </p:nvPr>
        </p:nvSpPr>
        <p:spPr/>
        <p:txBody>
          <a:bodyPr>
            <a:normAutofit/>
          </a:bodyPr>
          <a:lstStyle/>
          <a:p>
            <a:pPr marL="0" indent="0">
              <a:buNone/>
            </a:pPr>
            <a:r>
              <a:rPr lang="en-US" sz="2000" b="1" cap="all" dirty="0"/>
              <a:t>CLIENT-SIDE VALIDATION</a:t>
            </a:r>
          </a:p>
          <a:p>
            <a:r>
              <a:rPr lang="en-US" sz="2000" dirty="0" smtClean="0"/>
              <a:t>Server-side </a:t>
            </a:r>
            <a:r>
              <a:rPr lang="en-US" sz="2000" dirty="0"/>
              <a:t>validation is enough to have a successful and secure form validation</a:t>
            </a:r>
            <a:r>
              <a:rPr lang="en-US" sz="2000" dirty="0" smtClean="0"/>
              <a:t>. but</a:t>
            </a:r>
            <a:endParaRPr lang="en-US" sz="2000" dirty="0"/>
          </a:p>
          <a:p>
            <a:r>
              <a:rPr lang="en-US" sz="2000" dirty="0" smtClean="0"/>
              <a:t>Client-side validation  provides better </a:t>
            </a:r>
            <a:r>
              <a:rPr lang="en-US" sz="2000" dirty="0"/>
              <a:t>user </a:t>
            </a:r>
            <a:r>
              <a:rPr lang="en-US" sz="2000" dirty="0" smtClean="0"/>
              <a:t>experience.</a:t>
            </a:r>
            <a:endParaRPr lang="en-US" sz="2000" dirty="0"/>
          </a:p>
          <a:p>
            <a:r>
              <a:rPr lang="en-US" sz="2000" dirty="0"/>
              <a:t>With client-side validation, form never gets submitted if validation fails. </a:t>
            </a:r>
            <a:endParaRPr lang="en-US" sz="2000" dirty="0" smtClean="0"/>
          </a:p>
          <a:p>
            <a:endParaRPr lang="en-US" sz="2000" dirty="0"/>
          </a:p>
          <a:p>
            <a:pPr marL="0" indent="0">
              <a:buNone/>
            </a:pPr>
            <a:r>
              <a:rPr lang="en-US" sz="2000" b="1" cap="all" dirty="0"/>
              <a:t>Main drawback</a:t>
            </a:r>
          </a:p>
          <a:p>
            <a:r>
              <a:rPr lang="en-US" sz="2000" dirty="0" smtClean="0"/>
              <a:t>It </a:t>
            </a:r>
            <a:r>
              <a:rPr lang="en-US" sz="2000" dirty="0"/>
              <a:t>relies on JavaScript- If users turn JavaScript off, they can easily bypass the validation</a:t>
            </a:r>
          </a:p>
          <a:p>
            <a:r>
              <a:rPr lang="en-US" sz="2000" dirty="0" smtClean="0"/>
              <a:t>Combining </a:t>
            </a:r>
            <a:r>
              <a:rPr lang="en-US" sz="2000" dirty="0"/>
              <a:t>both side validation we get: </a:t>
            </a:r>
            <a:endParaRPr lang="en-US" sz="2000" dirty="0" smtClean="0"/>
          </a:p>
          <a:p>
            <a:pPr lvl="1">
              <a:buFont typeface="Courier New" panose="02070309020205020404" pitchFamily="49" charset="0"/>
              <a:buChar char="o"/>
            </a:pPr>
            <a:r>
              <a:rPr lang="en-US" sz="1600" b="1" dirty="0" smtClean="0">
                <a:solidFill>
                  <a:schemeClr val="accent3">
                    <a:lumMod val="50000"/>
                  </a:schemeClr>
                </a:solidFill>
              </a:rPr>
              <a:t>fast </a:t>
            </a:r>
            <a:r>
              <a:rPr lang="en-US" sz="1600" b="1" dirty="0">
                <a:solidFill>
                  <a:schemeClr val="accent3">
                    <a:lumMod val="50000"/>
                  </a:schemeClr>
                </a:solidFill>
              </a:rPr>
              <a:t>response, </a:t>
            </a:r>
            <a:endParaRPr lang="en-US" sz="1600" b="1" dirty="0" smtClean="0">
              <a:solidFill>
                <a:schemeClr val="accent3">
                  <a:lumMod val="50000"/>
                </a:schemeClr>
              </a:solidFill>
            </a:endParaRPr>
          </a:p>
          <a:p>
            <a:pPr lvl="1">
              <a:buFont typeface="Courier New" panose="02070309020205020404" pitchFamily="49" charset="0"/>
              <a:buChar char="o"/>
            </a:pPr>
            <a:r>
              <a:rPr lang="en-US" sz="1600" b="1" dirty="0" smtClean="0">
                <a:solidFill>
                  <a:schemeClr val="accent3">
                    <a:lumMod val="50000"/>
                  </a:schemeClr>
                </a:solidFill>
              </a:rPr>
              <a:t>more </a:t>
            </a:r>
            <a:r>
              <a:rPr lang="en-US" sz="1600" b="1" dirty="0">
                <a:solidFill>
                  <a:schemeClr val="accent3">
                    <a:lumMod val="50000"/>
                  </a:schemeClr>
                </a:solidFill>
              </a:rPr>
              <a:t>secure validation and </a:t>
            </a:r>
            <a:endParaRPr lang="en-US" sz="1600" b="1" dirty="0" smtClean="0">
              <a:solidFill>
                <a:schemeClr val="accent3">
                  <a:lumMod val="50000"/>
                </a:schemeClr>
              </a:solidFill>
            </a:endParaRPr>
          </a:p>
          <a:p>
            <a:pPr lvl="1">
              <a:buFont typeface="Courier New" panose="02070309020205020404" pitchFamily="49" charset="0"/>
              <a:buChar char="o"/>
            </a:pPr>
            <a:r>
              <a:rPr lang="en-US" sz="1600" b="1" dirty="0" smtClean="0">
                <a:solidFill>
                  <a:schemeClr val="accent3">
                    <a:lumMod val="50000"/>
                  </a:schemeClr>
                </a:solidFill>
              </a:rPr>
              <a:t>better </a:t>
            </a:r>
            <a:r>
              <a:rPr lang="en-US" sz="1600" b="1" dirty="0">
                <a:solidFill>
                  <a:schemeClr val="accent3">
                    <a:lumMod val="50000"/>
                  </a:schemeClr>
                </a:solidFill>
              </a:rPr>
              <a:t>user experience.</a:t>
            </a:r>
          </a:p>
          <a:p>
            <a:endParaRPr lang="en-US" dirty="0"/>
          </a:p>
        </p:txBody>
      </p:sp>
    </p:spTree>
    <p:extLst>
      <p:ext uri="{BB962C8B-B14F-4D97-AF65-F5344CB8AC3E}">
        <p14:creationId xmlns:p14="http://schemas.microsoft.com/office/powerpoint/2010/main" val="378456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Realtime</a:t>
            </a:r>
            <a:r>
              <a:rPr lang="en-US" dirty="0" smtClean="0"/>
              <a:t> Masking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 </a:t>
            </a:r>
            <a:r>
              <a:rPr lang="en-US" sz="2000" dirty="0" smtClean="0"/>
              <a:t>     REAL-TIME </a:t>
            </a:r>
            <a:r>
              <a:rPr lang="en-US" sz="2000" dirty="0"/>
              <a:t>VALIDATION (OR INSTANT VALIDATION) </a:t>
            </a:r>
            <a:endParaRPr lang="en-US" sz="2000" dirty="0" smtClean="0"/>
          </a:p>
          <a:p>
            <a:r>
              <a:rPr lang="en-US" sz="2000" dirty="0"/>
              <a:t>real-time-validation alerts users while they are filling in the form.</a:t>
            </a:r>
          </a:p>
          <a:p>
            <a:pPr marL="0" indent="0">
              <a:buNone/>
            </a:pPr>
            <a:r>
              <a:rPr lang="en-US" sz="2000" dirty="0"/>
              <a:t>      </a:t>
            </a:r>
            <a:r>
              <a:rPr lang="en-US" sz="2000" dirty="0" smtClean="0"/>
              <a:t>MASKING </a:t>
            </a:r>
            <a:r>
              <a:rPr lang="en-US" sz="2000" dirty="0"/>
              <a:t>AND REFORMATTING USER’S INPUT</a:t>
            </a:r>
          </a:p>
          <a:p>
            <a:r>
              <a:rPr lang="en-US" sz="2000" dirty="0"/>
              <a:t>Apart from validating user’s input and assisting users, web applications can also take part in providing correct data by formatting user’s input. This can be done by masking input fields in order to force users to enter information in an appropriate format. </a:t>
            </a:r>
            <a:endParaRPr lang="en-US" sz="2000" dirty="0" smtClean="0"/>
          </a:p>
          <a:p>
            <a:pPr lvl="1" fontAlgn="base">
              <a:buFont typeface="Courier New" panose="02070309020205020404" pitchFamily="49" charset="0"/>
              <a:buChar char="o"/>
            </a:pPr>
            <a:r>
              <a:rPr lang="en-US" sz="1600" dirty="0" err="1">
                <a:hlinkClick r:id="rId2"/>
              </a:rPr>
              <a:t>iMask</a:t>
            </a:r>
            <a:endParaRPr lang="en-US" sz="1600" dirty="0"/>
          </a:p>
          <a:p>
            <a:pPr lvl="1" fontAlgn="base">
              <a:buFont typeface="Courier New" panose="02070309020205020404" pitchFamily="49" charset="0"/>
              <a:buChar char="o"/>
            </a:pPr>
            <a:r>
              <a:rPr lang="en-US" sz="1600" dirty="0" err="1">
                <a:hlinkClick r:id="rId3"/>
              </a:rPr>
              <a:t>TypeCast</a:t>
            </a:r>
            <a:endParaRPr lang="en-US" sz="1600" dirty="0"/>
          </a:p>
          <a:p>
            <a:pPr lvl="1" fontAlgn="base">
              <a:buFont typeface="Courier New" panose="02070309020205020404" pitchFamily="49" charset="0"/>
              <a:buChar char="o"/>
            </a:pPr>
            <a:r>
              <a:rPr lang="en-US" sz="1600" dirty="0">
                <a:hlinkClick r:id="rId4"/>
              </a:rPr>
              <a:t>jQuery Masked input </a:t>
            </a:r>
            <a:r>
              <a:rPr lang="en-US" sz="1600" dirty="0" smtClean="0">
                <a:hlinkClick r:id="rId4"/>
              </a:rPr>
              <a:t>plugin</a:t>
            </a:r>
            <a:endParaRPr lang="en-US" sz="1600" dirty="0" smtClean="0"/>
          </a:p>
          <a:p>
            <a:pPr lvl="1" fontAlgn="base">
              <a:buFont typeface="Courier New" panose="02070309020205020404" pitchFamily="49" charset="0"/>
              <a:buChar char="o"/>
            </a:pPr>
            <a:r>
              <a:rPr lang="en-US" sz="1600" i="1" dirty="0">
                <a:hlinkClick r:id="rId3"/>
              </a:rPr>
              <a:t>Typecast</a:t>
            </a:r>
            <a:endParaRPr lang="en-US" sz="1600" dirty="0"/>
          </a:p>
          <a:p>
            <a:endParaRPr lang="en-US" sz="20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3810000"/>
            <a:ext cx="3067050" cy="2867025"/>
          </a:xfrm>
          <a:prstGeom prst="rect">
            <a:avLst/>
          </a:prstGeom>
        </p:spPr>
      </p:pic>
    </p:spTree>
    <p:extLst>
      <p:ext uri="{BB962C8B-B14F-4D97-AF65-F5344CB8AC3E}">
        <p14:creationId xmlns:p14="http://schemas.microsoft.com/office/powerpoint/2010/main" val="224281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Testing</a:t>
            </a:r>
            <a:endParaRPr lang="en-US" dirty="0"/>
          </a:p>
        </p:txBody>
      </p:sp>
      <p:sp>
        <p:nvSpPr>
          <p:cNvPr id="3" name="Content Placeholder 2"/>
          <p:cNvSpPr>
            <a:spLocks noGrp="1"/>
          </p:cNvSpPr>
          <p:nvPr>
            <p:ph idx="1"/>
          </p:nvPr>
        </p:nvSpPr>
        <p:spPr/>
        <p:txBody>
          <a:bodyPr>
            <a:normAutofit/>
          </a:bodyPr>
          <a:lstStyle/>
          <a:p>
            <a:r>
              <a:rPr lang="en-US" sz="2000" dirty="0" smtClean="0"/>
              <a:t>Performance </a:t>
            </a:r>
            <a:r>
              <a:rPr lang="en-US" sz="2000" dirty="0"/>
              <a:t>testing should be done to ensure that heavy load will not break the web application. </a:t>
            </a:r>
            <a:endParaRPr lang="en-US" sz="2000" dirty="0" smtClean="0"/>
          </a:p>
          <a:p>
            <a:r>
              <a:rPr lang="en-US" sz="2000" dirty="0" smtClean="0"/>
              <a:t>This </a:t>
            </a:r>
            <a:r>
              <a:rPr lang="en-US" sz="2000" dirty="0"/>
              <a:t>includes – </a:t>
            </a:r>
            <a:r>
              <a:rPr lang="en-US" sz="2000" b="1" dirty="0"/>
              <a:t>Load Testing and Stress testing</a:t>
            </a:r>
            <a:r>
              <a:rPr lang="en-US" sz="2000" dirty="0"/>
              <a:t>. </a:t>
            </a:r>
            <a:endParaRPr lang="en-US" sz="2000" dirty="0" smtClean="0"/>
          </a:p>
          <a:p>
            <a:r>
              <a:rPr lang="en-US" sz="2000" dirty="0" smtClean="0"/>
              <a:t>In </a:t>
            </a:r>
            <a:r>
              <a:rPr lang="en-US" sz="2000" dirty="0"/>
              <a:t>web load testing, testing should be done to ensure that, </a:t>
            </a:r>
            <a:r>
              <a:rPr lang="en-US" sz="2000" b="1" dirty="0"/>
              <a:t>system can sustain in peak load times</a:t>
            </a:r>
            <a:r>
              <a:rPr lang="en-US" sz="2000" dirty="0"/>
              <a:t>, site can handle simultaneous user requests, large input data from users, simultaneous connection to </a:t>
            </a:r>
            <a:r>
              <a:rPr lang="en-US" sz="2000" dirty="0" err="1"/>
              <a:t>db</a:t>
            </a:r>
            <a:r>
              <a:rPr lang="en-US" sz="2000" dirty="0"/>
              <a:t>, heavy load on specific pages etc</a:t>
            </a:r>
            <a:r>
              <a:rPr lang="en-US" sz="2000" dirty="0" smtClean="0"/>
              <a:t>.</a:t>
            </a:r>
          </a:p>
          <a:p>
            <a:r>
              <a:rPr lang="en-US" sz="2000" dirty="0" smtClean="0"/>
              <a:t>Web </a:t>
            </a:r>
            <a:r>
              <a:rPr lang="en-US" sz="2000" dirty="0"/>
              <a:t>stress testing should be done to break the system by giving stress and to ensure that it is </a:t>
            </a:r>
            <a:r>
              <a:rPr lang="en-US" sz="2000" b="1" dirty="0"/>
              <a:t>capable of recovering from crashes</a:t>
            </a:r>
            <a:r>
              <a:rPr lang="en-US" sz="2000" dirty="0"/>
              <a:t>.</a:t>
            </a:r>
          </a:p>
          <a:p>
            <a:endParaRPr lang="en-US" dirty="0"/>
          </a:p>
        </p:txBody>
      </p:sp>
    </p:spTree>
    <p:extLst>
      <p:ext uri="{BB962C8B-B14F-4D97-AF65-F5344CB8AC3E}">
        <p14:creationId xmlns:p14="http://schemas.microsoft.com/office/powerpoint/2010/main" val="99621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556</Words>
  <Application>Microsoft Office PowerPoint</Application>
  <PresentationFormat>On-screen Show (4:3)</PresentationFormat>
  <Paragraphs>75</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Web Standards</vt:lpstr>
      <vt:lpstr>The GET Method</vt:lpstr>
      <vt:lpstr>The POST Method</vt:lpstr>
      <vt:lpstr>Web Form Validation</vt:lpstr>
      <vt:lpstr>Web Form Validation</vt:lpstr>
      <vt:lpstr>Differences between client-side and server-side validation</vt:lpstr>
      <vt:lpstr>Web Form Validation</vt:lpstr>
      <vt:lpstr>Realtime Masking </vt:lpstr>
      <vt:lpstr>Performance Testing</vt:lpstr>
      <vt:lpstr>Responsive Web Design</vt:lpstr>
      <vt:lpstr>UNIT TEST JS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Standards</dc:title>
  <dc:creator>Vineet Arya</dc:creator>
  <cp:lastModifiedBy>WIN764BIT</cp:lastModifiedBy>
  <cp:revision>36</cp:revision>
  <dcterms:created xsi:type="dcterms:W3CDTF">2006-08-16T00:00:00Z</dcterms:created>
  <dcterms:modified xsi:type="dcterms:W3CDTF">2016-07-20T11:55:04Z</dcterms:modified>
</cp:coreProperties>
</file>