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3" r:id="rId4"/>
    <p:sldId id="281" r:id="rId5"/>
    <p:sldId id="271" r:id="rId6"/>
    <p:sldId id="272" r:id="rId7"/>
    <p:sldId id="268" r:id="rId8"/>
    <p:sldId id="267" r:id="rId9"/>
    <p:sldId id="269" r:id="rId10"/>
    <p:sldId id="258" r:id="rId11"/>
    <p:sldId id="260" r:id="rId12"/>
    <p:sldId id="263" r:id="rId13"/>
    <p:sldId id="261" r:id="rId14"/>
    <p:sldId id="262" r:id="rId15"/>
    <p:sldId id="264" r:id="rId16"/>
    <p:sldId id="273" r:id="rId17"/>
    <p:sldId id="286" r:id="rId18"/>
    <p:sldId id="278" r:id="rId19"/>
    <p:sldId id="282" r:id="rId20"/>
    <p:sldId id="280" r:id="rId21"/>
    <p:sldId id="279" r:id="rId22"/>
    <p:sldId id="259" r:id="rId23"/>
    <p:sldId id="284" r:id="rId24"/>
    <p:sldId id="285" r:id="rId25"/>
    <p:sldId id="287" r:id="rId26"/>
    <p:sldId id="288" r:id="rId27"/>
    <p:sldId id="28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79" autoAdjust="0"/>
    <p:restoredTop sz="98782" autoAdjust="0"/>
  </p:normalViewPr>
  <p:slideViewPr>
    <p:cSldViewPr snapToGrid="0" snapToObjects="1">
      <p:cViewPr varScale="1">
        <p:scale>
          <a:sx n="97" d="100"/>
          <a:sy n="97" d="100"/>
        </p:scale>
        <p:origin x="-14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258F1-7735-1A44-A74A-58562287B148}" type="datetimeFigureOut">
              <a:rPr lang="en-US" smtClean="0"/>
              <a:t>5/14/14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E571A-8AE6-0A41-9850-54803956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3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E3-670B-FA4A-8A9A-73E68A5B10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E3-670B-FA4A-8A9A-73E68A5B10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E3-670B-FA4A-8A9A-73E68A5B10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E3-670B-FA4A-8A9A-73E68A5B10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E3-670B-FA4A-8A9A-73E68A5B10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E3-670B-FA4A-8A9A-73E68A5B10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E3-670B-FA4A-8A9A-73E68A5B10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E3-670B-FA4A-8A9A-73E68A5B10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E3-670B-FA4A-8A9A-73E68A5B10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7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8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8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2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2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8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7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4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A3807-E1C6-AA4D-B8DA-D3D36D5E88B8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5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91759"/>
            <a:ext cx="9144000" cy="1470025"/>
          </a:xfrm>
        </p:spPr>
        <p:txBody>
          <a:bodyPr/>
          <a:lstStyle/>
          <a:p>
            <a:r>
              <a:rPr lang="en-US" dirty="0">
                <a:latin typeface="Times"/>
                <a:cs typeface="Times"/>
              </a:rPr>
              <a:t>Cache-oblivious Iterated Predecessor Queries via Range Coalescing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27801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"/>
                <a:cs typeface="Times"/>
              </a:rPr>
              <a:t>6.851 – Advanced Data Structures</a:t>
            </a:r>
          </a:p>
          <a:p>
            <a:r>
              <a:rPr lang="en-US" dirty="0" smtClean="0">
                <a:latin typeface="Times"/>
                <a:cs typeface="Times"/>
              </a:rPr>
              <a:t>Final Project</a:t>
            </a:r>
          </a:p>
          <a:p>
            <a:endParaRPr lang="en-US" dirty="0" smtClean="0">
              <a:latin typeface="Times"/>
              <a:cs typeface="Times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Times"/>
                <a:cs typeface="Times"/>
              </a:rPr>
              <a:t>Vineet</a:t>
            </a:r>
            <a:r>
              <a:rPr lang="en-US" dirty="0" smtClean="0">
                <a:solidFill>
                  <a:schemeClr val="tx1"/>
                </a:solidFill>
                <a:latin typeface="Times"/>
                <a:cs typeface="Time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"/>
                <a:cs typeface="Times"/>
              </a:rPr>
              <a:t>Gopal</a:t>
            </a:r>
            <a:r>
              <a:rPr lang="en-US" dirty="0" smtClean="0">
                <a:solidFill>
                  <a:schemeClr val="tx1"/>
                </a:solidFill>
                <a:latin typeface="Times"/>
                <a:cs typeface="Times"/>
              </a:rPr>
              <a:t> &amp; Will </a:t>
            </a:r>
            <a:r>
              <a:rPr lang="en-US" dirty="0" err="1" smtClean="0">
                <a:solidFill>
                  <a:schemeClr val="tx1"/>
                </a:solidFill>
                <a:latin typeface="Times"/>
                <a:cs typeface="Times"/>
              </a:rPr>
              <a:t>Hasenplaugh</a:t>
            </a:r>
            <a:endParaRPr lang="en-US" dirty="0">
              <a:solidFill>
                <a:schemeClr val="tx1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746047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roup 327"/>
          <p:cNvGrpSpPr/>
          <p:nvPr/>
        </p:nvGrpSpPr>
        <p:grpSpPr>
          <a:xfrm>
            <a:off x="882241" y="1215084"/>
            <a:ext cx="3632759" cy="4491809"/>
            <a:chOff x="882241" y="1215084"/>
            <a:chExt cx="3632759" cy="4491809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3009065" y="1215084"/>
              <a:ext cx="182880" cy="182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/>
            </p:cNvSpPr>
            <p:nvPr/>
          </p:nvSpPr>
          <p:spPr>
            <a:xfrm>
              <a:off x="882241" y="1830645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>
              <a:spLocks/>
            </p:cNvSpPr>
            <p:nvPr/>
          </p:nvSpPr>
          <p:spPr>
            <a:xfrm>
              <a:off x="2837810" y="2446206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>
              <a:spLocks/>
            </p:cNvSpPr>
            <p:nvPr/>
          </p:nvSpPr>
          <p:spPr>
            <a:xfrm>
              <a:off x="1051598" y="3677329"/>
              <a:ext cx="182880" cy="182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>
              <a:spLocks/>
            </p:cNvSpPr>
            <p:nvPr/>
          </p:nvSpPr>
          <p:spPr>
            <a:xfrm>
              <a:off x="1127476" y="4292889"/>
              <a:ext cx="182880" cy="1828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>
              <a:spLocks/>
            </p:cNvSpPr>
            <p:nvPr/>
          </p:nvSpPr>
          <p:spPr>
            <a:xfrm>
              <a:off x="1283044" y="4912638"/>
              <a:ext cx="182880" cy="182880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>
              <a:spLocks/>
            </p:cNvSpPr>
            <p:nvPr/>
          </p:nvSpPr>
          <p:spPr>
            <a:xfrm>
              <a:off x="1051598" y="5524013"/>
              <a:ext cx="182880" cy="182880"/>
            </a:xfrm>
            <a:prstGeom prst="ellipse">
              <a:avLst/>
            </a:prstGeom>
            <a:solidFill>
              <a:srgbClr val="3366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>
              <a:spLocks/>
            </p:cNvSpPr>
            <p:nvPr/>
          </p:nvSpPr>
          <p:spPr>
            <a:xfrm>
              <a:off x="2145105" y="1830645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>
              <a:spLocks/>
            </p:cNvSpPr>
            <p:nvPr/>
          </p:nvSpPr>
          <p:spPr>
            <a:xfrm>
              <a:off x="2060427" y="2446206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>
              <a:spLocks/>
            </p:cNvSpPr>
            <p:nvPr/>
          </p:nvSpPr>
          <p:spPr>
            <a:xfrm>
              <a:off x="2145105" y="4912638"/>
              <a:ext cx="182880" cy="182880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>
              <a:spLocks/>
            </p:cNvSpPr>
            <p:nvPr/>
          </p:nvSpPr>
          <p:spPr>
            <a:xfrm>
              <a:off x="2067754" y="5524013"/>
              <a:ext cx="182880" cy="182880"/>
            </a:xfrm>
            <a:prstGeom prst="ellipse">
              <a:avLst/>
            </a:prstGeom>
            <a:solidFill>
              <a:srgbClr val="3366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>
              <a:spLocks/>
            </p:cNvSpPr>
            <p:nvPr/>
          </p:nvSpPr>
          <p:spPr>
            <a:xfrm>
              <a:off x="1779605" y="1830645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>
              <a:spLocks/>
            </p:cNvSpPr>
            <p:nvPr/>
          </p:nvSpPr>
          <p:spPr>
            <a:xfrm>
              <a:off x="3153934" y="2446206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>
              <a:spLocks/>
            </p:cNvSpPr>
            <p:nvPr/>
          </p:nvSpPr>
          <p:spPr>
            <a:xfrm>
              <a:off x="3238613" y="4912638"/>
              <a:ext cx="182880" cy="182880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>
              <a:spLocks/>
            </p:cNvSpPr>
            <p:nvPr/>
          </p:nvSpPr>
          <p:spPr>
            <a:xfrm>
              <a:off x="3238613" y="5524013"/>
              <a:ext cx="182880" cy="182880"/>
            </a:xfrm>
            <a:prstGeom prst="ellipse">
              <a:avLst/>
            </a:prstGeom>
            <a:solidFill>
              <a:srgbClr val="3366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>
              <a:spLocks/>
            </p:cNvSpPr>
            <p:nvPr/>
          </p:nvSpPr>
          <p:spPr>
            <a:xfrm>
              <a:off x="2704495" y="1830645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>
              <a:spLocks/>
            </p:cNvSpPr>
            <p:nvPr/>
          </p:nvSpPr>
          <p:spPr>
            <a:xfrm>
              <a:off x="2461230" y="2446206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>
              <a:spLocks/>
            </p:cNvSpPr>
            <p:nvPr/>
          </p:nvSpPr>
          <p:spPr>
            <a:xfrm>
              <a:off x="4332120" y="4912638"/>
              <a:ext cx="182880" cy="182880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>
              <a:spLocks/>
            </p:cNvSpPr>
            <p:nvPr/>
          </p:nvSpPr>
          <p:spPr>
            <a:xfrm>
              <a:off x="3979444" y="1830645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>
              <a:spLocks/>
            </p:cNvSpPr>
            <p:nvPr/>
          </p:nvSpPr>
          <p:spPr>
            <a:xfrm>
              <a:off x="3554737" y="2446206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>
              <a:spLocks/>
            </p:cNvSpPr>
            <p:nvPr/>
          </p:nvSpPr>
          <p:spPr>
            <a:xfrm>
              <a:off x="1367722" y="5524013"/>
              <a:ext cx="182880" cy="182880"/>
            </a:xfrm>
            <a:prstGeom prst="ellipse">
              <a:avLst/>
            </a:prstGeom>
            <a:solidFill>
              <a:srgbClr val="3366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>
              <a:spLocks/>
            </p:cNvSpPr>
            <p:nvPr/>
          </p:nvSpPr>
          <p:spPr>
            <a:xfrm>
              <a:off x="1526309" y="3677329"/>
              <a:ext cx="182880" cy="182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>
              <a:spLocks/>
            </p:cNvSpPr>
            <p:nvPr/>
          </p:nvSpPr>
          <p:spPr>
            <a:xfrm>
              <a:off x="2461230" y="5524013"/>
              <a:ext cx="182880" cy="182880"/>
            </a:xfrm>
            <a:prstGeom prst="ellipse">
              <a:avLst/>
            </a:prstGeom>
            <a:solidFill>
              <a:srgbClr val="3366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>
              <a:spLocks/>
            </p:cNvSpPr>
            <p:nvPr/>
          </p:nvSpPr>
          <p:spPr>
            <a:xfrm>
              <a:off x="3554736" y="5524013"/>
              <a:ext cx="182880" cy="182880"/>
            </a:xfrm>
            <a:prstGeom prst="ellipse">
              <a:avLst/>
            </a:prstGeom>
            <a:solidFill>
              <a:srgbClr val="3366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7" name="Rectangle 326"/>
          <p:cNvSpPr/>
          <p:nvPr/>
        </p:nvSpPr>
        <p:spPr>
          <a:xfrm>
            <a:off x="746150" y="806973"/>
            <a:ext cx="4444100" cy="555671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6" name="Group 325"/>
          <p:cNvGrpSpPr/>
          <p:nvPr/>
        </p:nvGrpSpPr>
        <p:grpSpPr>
          <a:xfrm>
            <a:off x="1779975" y="791568"/>
            <a:ext cx="2204247" cy="5603015"/>
            <a:chOff x="1779975" y="791568"/>
            <a:chExt cx="2204247" cy="5603015"/>
          </a:xfrm>
        </p:grpSpPr>
        <p:cxnSp>
          <p:nvCxnSpPr>
            <p:cNvPr id="322" name="Straight Connector 321"/>
            <p:cNvCxnSpPr/>
            <p:nvPr/>
          </p:nvCxnSpPr>
          <p:spPr>
            <a:xfrm>
              <a:off x="1779975" y="791976"/>
              <a:ext cx="0" cy="5571711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>
              <a:off x="3984222" y="822872"/>
              <a:ext cx="0" cy="5571711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2708621" y="791568"/>
              <a:ext cx="0" cy="5571711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Group 226"/>
          <p:cNvGrpSpPr/>
          <p:nvPr/>
        </p:nvGrpSpPr>
        <p:grpSpPr>
          <a:xfrm>
            <a:off x="5289601" y="791976"/>
            <a:ext cx="907863" cy="5571711"/>
            <a:chOff x="5289601" y="791976"/>
            <a:chExt cx="907863" cy="5571711"/>
          </a:xfrm>
        </p:grpSpPr>
        <p:sp>
          <p:nvSpPr>
            <p:cNvPr id="194" name="Rectangle 193"/>
            <p:cNvSpPr/>
            <p:nvPr/>
          </p:nvSpPr>
          <p:spPr>
            <a:xfrm>
              <a:off x="5289601" y="791976"/>
              <a:ext cx="907863" cy="55713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3" name="Straight Connector 182"/>
            <p:cNvCxnSpPr/>
            <p:nvPr/>
          </p:nvCxnSpPr>
          <p:spPr>
            <a:xfrm>
              <a:off x="5298139" y="791976"/>
              <a:ext cx="0" cy="5571711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6197464" y="791976"/>
              <a:ext cx="0" cy="5571711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631269" y="5833186"/>
            <a:ext cx="962248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value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08" name="Oval 107"/>
          <p:cNvSpPr>
            <a:spLocks/>
          </p:cNvSpPr>
          <p:nvPr/>
        </p:nvSpPr>
        <p:spPr>
          <a:xfrm>
            <a:off x="115719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/>
          </p:cNvSpPr>
          <p:nvPr/>
        </p:nvSpPr>
        <p:spPr>
          <a:xfrm>
            <a:off x="4566629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/>
          </p:cNvSpPr>
          <p:nvPr/>
        </p:nvSpPr>
        <p:spPr>
          <a:xfrm>
            <a:off x="2229784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/>
          </p:cNvSpPr>
          <p:nvPr/>
        </p:nvSpPr>
        <p:spPr>
          <a:xfrm>
            <a:off x="4566629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5741752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/>
          </p:cNvSpPr>
          <p:nvPr/>
        </p:nvSpPr>
        <p:spPr>
          <a:xfrm>
            <a:off x="433212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542562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5298139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5425627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551030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542562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551030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459842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/>
          </p:cNvSpPr>
          <p:nvPr/>
        </p:nvSpPr>
        <p:spPr>
          <a:xfrm>
            <a:off x="4355156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5741752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476261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Arrow Connector 176"/>
          <p:cNvCxnSpPr>
            <a:endCxn id="9" idx="1"/>
          </p:cNvCxnSpPr>
          <p:nvPr/>
        </p:nvCxnSpPr>
        <p:spPr>
          <a:xfrm>
            <a:off x="1266401" y="6125795"/>
            <a:ext cx="2364868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15" idx="6"/>
          </p:cNvCxnSpPr>
          <p:nvPr/>
        </p:nvCxnSpPr>
        <p:spPr>
          <a:xfrm>
            <a:off x="4749509" y="1306524"/>
            <a:ext cx="540092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52" idx="6"/>
          </p:cNvCxnSpPr>
          <p:nvPr/>
        </p:nvCxnSpPr>
        <p:spPr>
          <a:xfrm>
            <a:off x="4781302" y="1922085"/>
            <a:ext cx="50829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53" idx="6"/>
          </p:cNvCxnSpPr>
          <p:nvPr/>
        </p:nvCxnSpPr>
        <p:spPr>
          <a:xfrm>
            <a:off x="4538036" y="2537646"/>
            <a:ext cx="751565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08" idx="6"/>
          </p:cNvCxnSpPr>
          <p:nvPr/>
        </p:nvCxnSpPr>
        <p:spPr>
          <a:xfrm>
            <a:off x="1340072" y="3153207"/>
            <a:ext cx="394952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119" idx="6"/>
          </p:cNvCxnSpPr>
          <p:nvPr/>
        </p:nvCxnSpPr>
        <p:spPr>
          <a:xfrm>
            <a:off x="2412664" y="3768769"/>
            <a:ext cx="2876937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20" idx="6"/>
          </p:cNvCxnSpPr>
          <p:nvPr/>
        </p:nvCxnSpPr>
        <p:spPr>
          <a:xfrm>
            <a:off x="4749509" y="4384329"/>
            <a:ext cx="540092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166" idx="6"/>
          </p:cNvCxnSpPr>
          <p:nvPr/>
        </p:nvCxnSpPr>
        <p:spPr>
          <a:xfrm>
            <a:off x="4945490" y="5004078"/>
            <a:ext cx="35264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140" idx="6"/>
          </p:cNvCxnSpPr>
          <p:nvPr/>
        </p:nvCxnSpPr>
        <p:spPr>
          <a:xfrm>
            <a:off x="4515000" y="5615453"/>
            <a:ext cx="78313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Oval 264"/>
          <p:cNvSpPr>
            <a:spLocks/>
          </p:cNvSpPr>
          <p:nvPr/>
        </p:nvSpPr>
        <p:spPr>
          <a:xfrm>
            <a:off x="7736352" y="4030014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>
            <a:spLocks/>
          </p:cNvSpPr>
          <p:nvPr/>
        </p:nvSpPr>
        <p:spPr>
          <a:xfrm>
            <a:off x="7736352" y="1234790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>
            <a:spLocks/>
          </p:cNvSpPr>
          <p:nvPr/>
        </p:nvSpPr>
        <p:spPr>
          <a:xfrm>
            <a:off x="7736352" y="2981805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>
            <a:spLocks/>
          </p:cNvSpPr>
          <p:nvPr/>
        </p:nvSpPr>
        <p:spPr>
          <a:xfrm>
            <a:off x="7736352" y="3680611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>
            <a:spLocks/>
          </p:cNvSpPr>
          <p:nvPr/>
        </p:nvSpPr>
        <p:spPr>
          <a:xfrm>
            <a:off x="7736352" y="4728820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>
            <a:spLocks/>
          </p:cNvSpPr>
          <p:nvPr/>
        </p:nvSpPr>
        <p:spPr>
          <a:xfrm>
            <a:off x="7736352" y="5427626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>
            <a:spLocks/>
          </p:cNvSpPr>
          <p:nvPr/>
        </p:nvSpPr>
        <p:spPr>
          <a:xfrm>
            <a:off x="7736352" y="6126425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>
            <a:spLocks/>
          </p:cNvSpPr>
          <p:nvPr/>
        </p:nvSpPr>
        <p:spPr>
          <a:xfrm>
            <a:off x="7736352" y="2282999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3" name="Group 272"/>
          <p:cNvGrpSpPr/>
          <p:nvPr/>
        </p:nvGrpSpPr>
        <p:grpSpPr>
          <a:xfrm>
            <a:off x="1159174" y="885387"/>
            <a:ext cx="6760058" cy="5074522"/>
            <a:chOff x="632076" y="885387"/>
            <a:chExt cx="6760058" cy="5074522"/>
          </a:xfrm>
        </p:grpSpPr>
        <p:sp>
          <p:nvSpPr>
            <p:cNvPr id="274" name="Oval 273"/>
            <p:cNvSpPr>
              <a:spLocks/>
            </p:cNvSpPr>
            <p:nvPr/>
          </p:nvSpPr>
          <p:spPr>
            <a:xfrm>
              <a:off x="632076" y="3061767"/>
              <a:ext cx="182880" cy="18288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/>
            <p:cNvSpPr>
              <a:spLocks/>
            </p:cNvSpPr>
            <p:nvPr/>
          </p:nvSpPr>
          <p:spPr>
            <a:xfrm>
              <a:off x="4041513" y="1215084"/>
              <a:ext cx="182880" cy="182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/>
            <p:cNvSpPr>
              <a:spLocks/>
            </p:cNvSpPr>
            <p:nvPr/>
          </p:nvSpPr>
          <p:spPr>
            <a:xfrm>
              <a:off x="1704668" y="3677329"/>
              <a:ext cx="182880" cy="182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/>
            <p:cNvSpPr>
              <a:spLocks/>
            </p:cNvSpPr>
            <p:nvPr/>
          </p:nvSpPr>
          <p:spPr>
            <a:xfrm>
              <a:off x="4041513" y="4292889"/>
              <a:ext cx="182880" cy="1828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/>
            <p:cNvSpPr>
              <a:spLocks/>
            </p:cNvSpPr>
            <p:nvPr/>
          </p:nvSpPr>
          <p:spPr>
            <a:xfrm>
              <a:off x="3807004" y="5524013"/>
              <a:ext cx="182880" cy="182880"/>
            </a:xfrm>
            <a:prstGeom prst="ellipse">
              <a:avLst/>
            </a:prstGeom>
            <a:solidFill>
              <a:srgbClr val="3366FF"/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/>
            <p:cNvSpPr>
              <a:spLocks/>
            </p:cNvSpPr>
            <p:nvPr/>
          </p:nvSpPr>
          <p:spPr>
            <a:xfrm>
              <a:off x="4073306" y="1830645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>
              <a:spLocks/>
            </p:cNvSpPr>
            <p:nvPr/>
          </p:nvSpPr>
          <p:spPr>
            <a:xfrm>
              <a:off x="3830040" y="2446206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/>
            <p:cNvSpPr>
              <a:spLocks/>
            </p:cNvSpPr>
            <p:nvPr/>
          </p:nvSpPr>
          <p:spPr>
            <a:xfrm>
              <a:off x="4237494" y="491263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/>
            <p:cNvSpPr>
              <a:spLocks/>
            </p:cNvSpPr>
            <p:nvPr/>
          </p:nvSpPr>
          <p:spPr>
            <a:xfrm>
              <a:off x="7209254" y="2632402"/>
              <a:ext cx="182880" cy="18288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>
              <a:spLocks/>
            </p:cNvSpPr>
            <p:nvPr/>
          </p:nvSpPr>
          <p:spPr>
            <a:xfrm>
              <a:off x="7209254" y="885387"/>
              <a:ext cx="182880" cy="182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/>
            <p:cNvSpPr>
              <a:spLocks/>
            </p:cNvSpPr>
            <p:nvPr/>
          </p:nvSpPr>
          <p:spPr>
            <a:xfrm>
              <a:off x="7209254" y="3331208"/>
              <a:ext cx="182880" cy="182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/>
            <p:cNvSpPr>
              <a:spLocks/>
            </p:cNvSpPr>
            <p:nvPr/>
          </p:nvSpPr>
          <p:spPr>
            <a:xfrm>
              <a:off x="7209254" y="4379417"/>
              <a:ext cx="182880" cy="1828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/>
            <p:cNvSpPr>
              <a:spLocks/>
            </p:cNvSpPr>
            <p:nvPr/>
          </p:nvSpPr>
          <p:spPr>
            <a:xfrm>
              <a:off x="7209254" y="5777029"/>
              <a:ext cx="182880" cy="182880"/>
            </a:xfrm>
            <a:prstGeom prst="ellipse">
              <a:avLst/>
            </a:prstGeom>
            <a:solidFill>
              <a:srgbClr val="3366FF"/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/>
            <p:cNvSpPr>
              <a:spLocks/>
            </p:cNvSpPr>
            <p:nvPr/>
          </p:nvSpPr>
          <p:spPr>
            <a:xfrm>
              <a:off x="7209254" y="1584193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/>
            <p:cNvSpPr>
              <a:spLocks/>
            </p:cNvSpPr>
            <p:nvPr/>
          </p:nvSpPr>
          <p:spPr>
            <a:xfrm>
              <a:off x="7209254" y="1933596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/>
            <p:cNvSpPr>
              <a:spLocks/>
            </p:cNvSpPr>
            <p:nvPr/>
          </p:nvSpPr>
          <p:spPr>
            <a:xfrm>
              <a:off x="7209254" y="507822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0" name="Straight Connector 289"/>
          <p:cNvCxnSpPr/>
          <p:nvPr/>
        </p:nvCxnSpPr>
        <p:spPr>
          <a:xfrm>
            <a:off x="7529532" y="1490936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7529532" y="806973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7529532" y="1842856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7529532" y="2537646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7529532" y="3256858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7529532" y="4295279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7529532" y="4994257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7529532" y="5706893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7529532" y="6363687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9" name="Group 298"/>
          <p:cNvGrpSpPr/>
          <p:nvPr/>
        </p:nvGrpSpPr>
        <p:grpSpPr>
          <a:xfrm>
            <a:off x="1273248" y="997633"/>
            <a:ext cx="4926198" cy="4963219"/>
            <a:chOff x="537330" y="997633"/>
            <a:chExt cx="5135018" cy="4963219"/>
          </a:xfrm>
        </p:grpSpPr>
        <p:cxnSp>
          <p:nvCxnSpPr>
            <p:cNvPr id="300" name="Straight Connector 299"/>
            <p:cNvCxnSpPr/>
            <p:nvPr/>
          </p:nvCxnSpPr>
          <p:spPr>
            <a:xfrm>
              <a:off x="537330" y="1618035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537330" y="997633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537330" y="2238437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537330" y="2858839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537330" y="3479241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537330" y="4099643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537330" y="4720045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537330" y="5340447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537330" y="5960852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9" name="Straight Connector 308"/>
          <p:cNvCxnSpPr/>
          <p:nvPr/>
        </p:nvCxnSpPr>
        <p:spPr>
          <a:xfrm flipV="1">
            <a:off x="6199446" y="806973"/>
            <a:ext cx="1330086" cy="19066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6199446" y="1490938"/>
            <a:ext cx="1330086" cy="127097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flipV="1">
            <a:off x="6199446" y="1842856"/>
            <a:ext cx="1330086" cy="39558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flipV="1">
            <a:off x="6199446" y="2537646"/>
            <a:ext cx="1330086" cy="321193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 flipV="1">
            <a:off x="6199446" y="3256858"/>
            <a:ext cx="1330086" cy="222384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6199446" y="4099643"/>
            <a:ext cx="1330086" cy="195636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>
            <a:off x="6199446" y="4720045"/>
            <a:ext cx="1330086" cy="274212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199446" y="5340447"/>
            <a:ext cx="1330086" cy="366446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199446" y="5960853"/>
            <a:ext cx="1330086" cy="402834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8" name="TextBox 317"/>
          <p:cNvSpPr txBox="1"/>
          <p:nvPr/>
        </p:nvSpPr>
        <p:spPr>
          <a:xfrm rot="5400000">
            <a:off x="6717236" y="3415719"/>
            <a:ext cx="3565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"/>
                <a:cs typeface="Times"/>
              </a:rPr>
              <a:t>bin: </a:t>
            </a:r>
            <a:r>
              <a:rPr lang="en-US" sz="2800" i="1" dirty="0" smtClean="0">
                <a:latin typeface="Times"/>
                <a:cs typeface="Times"/>
              </a:rPr>
              <a:t>k </a:t>
            </a:r>
            <a:r>
              <a:rPr lang="en-US" sz="2800" dirty="0" smtClean="0">
                <a:latin typeface="Times"/>
                <a:cs typeface="Times"/>
              </a:rPr>
              <a:t>list subsequences</a:t>
            </a:r>
          </a:p>
        </p:txBody>
      </p:sp>
      <p:cxnSp>
        <p:nvCxnSpPr>
          <p:cNvPr id="123" name="Straight Connector 122"/>
          <p:cNvCxnSpPr/>
          <p:nvPr/>
        </p:nvCxnSpPr>
        <p:spPr>
          <a:xfrm>
            <a:off x="746151" y="791568"/>
            <a:ext cx="0" cy="55721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52714" y="1025693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52714" y="532517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>
                <a:latin typeface="Times"/>
                <a:cs typeface="Times"/>
              </a:rPr>
              <a:t>L</a:t>
            </a:r>
            <a:r>
              <a:rPr lang="en-US" sz="2800" i="1" baseline="-25000" dirty="0" err="1" smtClean="0">
                <a:latin typeface="Times"/>
                <a:cs typeface="Times"/>
              </a:rPr>
              <a:t>k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52714" y="163128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2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32" name="TextBox 131"/>
          <p:cNvSpPr txBox="1"/>
          <p:nvPr/>
        </p:nvSpPr>
        <p:spPr>
          <a:xfrm rot="16200000">
            <a:off x="-35783" y="3548532"/>
            <a:ext cx="765782" cy="45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44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Query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99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224961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b="1" i="1" dirty="0" smtClean="0">
                <a:latin typeface="Courier"/>
                <a:cs typeface="Courier"/>
              </a:rPr>
              <a:t>QUERY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H</a:t>
            </a:r>
            <a:r>
              <a:rPr lang="da-DK" sz="2000" dirty="0">
                <a:latin typeface="Courier"/>
                <a:cs typeface="Courier"/>
              </a:rPr>
              <a:t>,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⟨</a:t>
            </a:r>
            <a:r>
              <a:rPr lang="da-DK" sz="2000" i="1" dirty="0" err="1">
                <a:latin typeface="Courier"/>
                <a:cs typeface="Courier"/>
              </a:rPr>
              <a:t>D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⟩ = </a:t>
            </a:r>
            <a:r>
              <a:rPr lang="da-DK" sz="2000" b="1" i="1" dirty="0" err="1" smtClean="0">
                <a:latin typeface="Courier"/>
                <a:cs typeface="Courier"/>
              </a:rPr>
              <a:t>vEB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 err="1">
                <a:latin typeface="Courier"/>
                <a:cs typeface="Courier"/>
              </a:rPr>
              <a:t>H.S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i="1" dirty="0" smtClean="0">
                <a:latin typeface="Courier"/>
                <a:cs typeface="Courier"/>
              </a:rPr>
              <a:t>	j</a:t>
            </a:r>
            <a:r>
              <a:rPr lang="da-DK" sz="2000" dirty="0">
                <a:latin typeface="Courier"/>
                <a:cs typeface="Courier"/>
              </a:rPr>
              <a:t>=1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smtClean="0">
                <a:latin typeface="Courier"/>
                <a:cs typeface="Courier"/>
              </a:rPr>
              <a:t>for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=</a:t>
            </a:r>
            <a:r>
              <a:rPr lang="da-DK" sz="2000" dirty="0" smtClean="0">
                <a:latin typeface="Courier"/>
                <a:cs typeface="Courier"/>
              </a:rPr>
              <a:t>1 to </a:t>
            </a:r>
            <a:r>
              <a:rPr lang="da-DK" sz="2000" i="1" dirty="0" err="1" smtClean="0">
                <a:latin typeface="Courier"/>
                <a:cs typeface="Courier"/>
              </a:rPr>
              <a:t>D</a:t>
            </a:r>
            <a:r>
              <a:rPr lang="da-DK" sz="2000" dirty="0" err="1" smtClean="0">
                <a:latin typeface="Courier"/>
                <a:cs typeface="Courier"/>
              </a:rPr>
              <a:t>.size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≤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Z</a:t>
            </a:r>
            <a:r>
              <a:rPr lang="da-DK" sz="2000" i="1" baseline="-25000" dirty="0" err="1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=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baseline="-25000" dirty="0">
                <a:latin typeface="Courier"/>
                <a:cs typeface="Courier"/>
              </a:rPr>
              <a:t>+1</a:t>
            </a:r>
            <a:r>
              <a:rPr lang="da-DK" sz="2000" dirty="0">
                <a:latin typeface="Courier"/>
                <a:cs typeface="Courier"/>
              </a:rPr>
              <a:t> &lt; 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	</a:t>
            </a: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j</a:t>
            </a:r>
            <a:r>
              <a:rPr lang="da-DK" sz="2000" dirty="0" err="1" smtClean="0">
                <a:latin typeface="Courier"/>
                <a:cs typeface="Courier"/>
              </a:rPr>
              <a:t>++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err="1" smtClean="0">
                <a:latin typeface="Courier"/>
                <a:cs typeface="Courier"/>
              </a:rPr>
              <a:t>return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Z</a:t>
            </a:r>
          </a:p>
          <a:p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16325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 rot="16200000">
            <a:off x="6468525" y="1831751"/>
            <a:ext cx="907863" cy="4150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Query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4" name="Oval 23"/>
          <p:cNvSpPr>
            <a:spLocks/>
          </p:cNvSpPr>
          <p:nvPr/>
        </p:nvSpPr>
        <p:spPr>
          <a:xfrm rot="16200000">
            <a:off x="7256545" y="356839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/>
          </p:cNvSpPr>
          <p:nvPr/>
        </p:nvSpPr>
        <p:spPr>
          <a:xfrm rot="16200000">
            <a:off x="5167182" y="412569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/>
          </p:cNvSpPr>
          <p:nvPr/>
        </p:nvSpPr>
        <p:spPr>
          <a:xfrm rot="16200000">
            <a:off x="6473033" y="4205073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/>
          </p:cNvSpPr>
          <p:nvPr/>
        </p:nvSpPr>
        <p:spPr>
          <a:xfrm rot="16200000">
            <a:off x="6995375" y="3836599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/>
          </p:cNvSpPr>
          <p:nvPr/>
        </p:nvSpPr>
        <p:spPr>
          <a:xfrm rot="16200000">
            <a:off x="7778886" y="377344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/>
          </p:cNvSpPr>
          <p:nvPr/>
        </p:nvSpPr>
        <p:spPr>
          <a:xfrm rot="16200000">
            <a:off x="8301226" y="4038575"/>
            <a:ext cx="136698" cy="136698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 rot="16200000">
            <a:off x="8823563" y="3813150"/>
            <a:ext cx="136698" cy="136698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 rot="16200000">
            <a:off x="5950694" y="3636748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/>
          </p:cNvSpPr>
          <p:nvPr/>
        </p:nvSpPr>
        <p:spPr>
          <a:xfrm rot="16200000">
            <a:off x="6211863" y="5307268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/>
          </p:cNvSpPr>
          <p:nvPr/>
        </p:nvSpPr>
        <p:spPr>
          <a:xfrm rot="16200000">
            <a:off x="4906011" y="451351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/>
          </p:cNvSpPr>
          <p:nvPr/>
        </p:nvSpPr>
        <p:spPr>
          <a:xfrm rot="16200000">
            <a:off x="6734204" y="521201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/>
          </p:cNvSpPr>
          <p:nvPr/>
        </p:nvSpPr>
        <p:spPr>
          <a:xfrm rot="16200000">
            <a:off x="7517715" y="464963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/>
          </p:cNvSpPr>
          <p:nvPr/>
        </p:nvSpPr>
        <p:spPr>
          <a:xfrm rot="16200000">
            <a:off x="8562397" y="4916743"/>
            <a:ext cx="136698" cy="136698"/>
          </a:xfrm>
          <a:prstGeom prst="ellipse">
            <a:avLst/>
          </a:prstGeom>
          <a:solidFill>
            <a:srgbClr val="3366FF"/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>
            <a:spLocks/>
          </p:cNvSpPr>
          <p:nvPr/>
        </p:nvSpPr>
        <p:spPr>
          <a:xfrm rot="16200000">
            <a:off x="5428352" y="4437318"/>
            <a:ext cx="136698" cy="1366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>
            <a:spLocks/>
          </p:cNvSpPr>
          <p:nvPr/>
        </p:nvSpPr>
        <p:spPr>
          <a:xfrm rot="16200000">
            <a:off x="5689522" y="4662743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/>
          </p:cNvSpPr>
          <p:nvPr/>
        </p:nvSpPr>
        <p:spPr>
          <a:xfrm rot="16200000">
            <a:off x="8040056" y="4433562"/>
            <a:ext cx="136698" cy="136698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4847399" y="3101830"/>
            <a:ext cx="4153511" cy="2342136"/>
            <a:chOff x="4225680" y="4081472"/>
            <a:chExt cx="4153511" cy="438165"/>
          </a:xfrm>
        </p:grpSpPr>
        <p:grpSp>
          <p:nvGrpSpPr>
            <p:cNvPr id="90" name="Group 89"/>
            <p:cNvGrpSpPr/>
            <p:nvPr/>
          </p:nvGrpSpPr>
          <p:grpSpPr>
            <a:xfrm>
              <a:off x="4225680" y="4081472"/>
              <a:ext cx="3662574" cy="438165"/>
              <a:chOff x="4225680" y="4081472"/>
              <a:chExt cx="3662574" cy="438165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rot="16200000">
                <a:off x="451784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16200000">
                <a:off x="4006597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16200000">
                <a:off x="4780896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16200000">
                <a:off x="5300233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6200000">
                <a:off x="5837828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16200000">
                <a:off x="661402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6200000">
                <a:off x="713649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>
                <a:off x="7669171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rot="16200000">
              <a:off x="8160108" y="4300555"/>
              <a:ext cx="438165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/>
          <p:nvPr/>
        </p:nvCxnSpPr>
        <p:spPr>
          <a:xfrm flipH="1">
            <a:off x="4847399" y="435285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847399" y="345287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34236" y="5794534"/>
            <a:ext cx="2191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"/>
                <a:cs typeface="Times"/>
              </a:rPr>
              <a:t>c</a:t>
            </a:r>
            <a:r>
              <a:rPr lang="en-US" sz="2800" dirty="0" smtClean="0">
                <a:latin typeface="Times"/>
                <a:cs typeface="Times"/>
              </a:rPr>
              <a:t>ontents of </a:t>
            </a:r>
            <a:r>
              <a:rPr lang="en-US" sz="2800" i="1" dirty="0" smtClean="0">
                <a:latin typeface="Times"/>
                <a:cs typeface="Times"/>
              </a:rPr>
              <a:t>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11863" y="2414694"/>
            <a:ext cx="420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"/>
                <a:cs typeface="Times"/>
              </a:rPr>
              <a:t>s</a:t>
            </a:r>
            <a:endParaRPr lang="en-US" sz="2800" i="1" dirty="0" smtClean="0">
              <a:latin typeface="Times"/>
              <a:cs typeface="Times"/>
            </a:endParaRPr>
          </a:p>
        </p:txBody>
      </p:sp>
      <p:cxnSp>
        <p:nvCxnSpPr>
          <p:cNvPr id="36" name="Straight Arrow Connector 35"/>
          <p:cNvCxnSpPr>
            <a:stCxn id="35" idx="2"/>
          </p:cNvCxnSpPr>
          <p:nvPr/>
        </p:nvCxnSpPr>
        <p:spPr>
          <a:xfrm>
            <a:off x="6422192" y="2937914"/>
            <a:ext cx="115061" cy="118778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224961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b="1" i="1" dirty="0" smtClean="0">
                <a:latin typeface="Courier"/>
                <a:cs typeface="Courier"/>
              </a:rPr>
              <a:t>QUERY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H</a:t>
            </a:r>
            <a:r>
              <a:rPr lang="da-DK" sz="2000" dirty="0">
                <a:latin typeface="Courier"/>
                <a:cs typeface="Courier"/>
              </a:rPr>
              <a:t>,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⟨</a:t>
            </a:r>
            <a:r>
              <a:rPr lang="da-DK" sz="2000" i="1" dirty="0" err="1">
                <a:latin typeface="Courier"/>
                <a:cs typeface="Courier"/>
              </a:rPr>
              <a:t>D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⟩ = </a:t>
            </a:r>
            <a:r>
              <a:rPr lang="da-DK" sz="2000" b="1" i="1" dirty="0" err="1" smtClean="0">
                <a:latin typeface="Courier"/>
                <a:cs typeface="Courier"/>
              </a:rPr>
              <a:t>vEB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 err="1">
                <a:latin typeface="Courier"/>
                <a:cs typeface="Courier"/>
              </a:rPr>
              <a:t>H.S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i="1" dirty="0" smtClean="0">
                <a:latin typeface="Courier"/>
                <a:cs typeface="Courier"/>
              </a:rPr>
              <a:t>	j</a:t>
            </a:r>
            <a:r>
              <a:rPr lang="da-DK" sz="2000" dirty="0">
                <a:latin typeface="Courier"/>
                <a:cs typeface="Courier"/>
              </a:rPr>
              <a:t>=1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smtClean="0">
                <a:latin typeface="Courier"/>
                <a:cs typeface="Courier"/>
              </a:rPr>
              <a:t>for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=</a:t>
            </a:r>
            <a:r>
              <a:rPr lang="da-DK" sz="2000" dirty="0" smtClean="0">
                <a:latin typeface="Courier"/>
                <a:cs typeface="Courier"/>
              </a:rPr>
              <a:t>1 to </a:t>
            </a:r>
            <a:r>
              <a:rPr lang="da-DK" sz="2000" i="1" dirty="0" err="1" smtClean="0">
                <a:latin typeface="Courier"/>
                <a:cs typeface="Courier"/>
              </a:rPr>
              <a:t>D</a:t>
            </a:r>
            <a:r>
              <a:rPr lang="da-DK" sz="2000" dirty="0" err="1" smtClean="0">
                <a:latin typeface="Courier"/>
                <a:cs typeface="Courier"/>
              </a:rPr>
              <a:t>.size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≤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Z</a:t>
            </a:r>
            <a:r>
              <a:rPr lang="da-DK" sz="2000" i="1" baseline="-25000" dirty="0" err="1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=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baseline="-25000" dirty="0">
                <a:latin typeface="Courier"/>
                <a:cs typeface="Courier"/>
              </a:rPr>
              <a:t>+1</a:t>
            </a:r>
            <a:r>
              <a:rPr lang="da-DK" sz="2000" dirty="0">
                <a:latin typeface="Courier"/>
                <a:cs typeface="Courier"/>
              </a:rPr>
              <a:t> &lt; 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	</a:t>
            </a: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j</a:t>
            </a:r>
            <a:r>
              <a:rPr lang="da-DK" sz="2000" dirty="0" err="1" smtClean="0">
                <a:latin typeface="Courier"/>
                <a:cs typeface="Courier"/>
              </a:rPr>
              <a:t>++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err="1" smtClean="0">
                <a:latin typeface="Courier"/>
                <a:cs typeface="Courier"/>
              </a:rPr>
              <a:t>return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Z</a:t>
            </a:r>
          </a:p>
          <a:p>
            <a:endParaRPr lang="en-US" sz="2000" dirty="0">
              <a:latin typeface="Courier"/>
              <a:cs typeface="Courier"/>
            </a:endParaRPr>
          </a:p>
        </p:txBody>
      </p:sp>
      <p:grpSp>
        <p:nvGrpSpPr>
          <p:cNvPr id="5" name="Group 4"/>
          <p:cNvGrpSpPr/>
          <p:nvPr/>
        </p:nvGrpSpPr>
        <p:grpSpPr>
          <a:xfrm rot="16200000">
            <a:off x="4072138" y="4626178"/>
            <a:ext cx="965304" cy="585218"/>
            <a:chOff x="1520283" y="3520541"/>
            <a:chExt cx="3327116" cy="585218"/>
          </a:xfrm>
        </p:grpSpPr>
        <p:sp>
          <p:nvSpPr>
            <p:cNvPr id="39" name="TextBox 38"/>
            <p:cNvSpPr txBox="1"/>
            <p:nvPr/>
          </p:nvSpPr>
          <p:spPr>
            <a:xfrm>
              <a:off x="3885151" y="3520541"/>
              <a:ext cx="962248" cy="585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"/>
                  <a:cs typeface="Times"/>
                </a:rPr>
                <a:t>value</a:t>
              </a:r>
              <a:endParaRPr lang="en-US" sz="2800" dirty="0">
                <a:latin typeface="Times"/>
                <a:cs typeface="Times"/>
              </a:endParaRPr>
            </a:p>
          </p:txBody>
        </p:sp>
        <p:cxnSp>
          <p:nvCxnSpPr>
            <p:cNvPr id="40" name="Straight Arrow Connector 39"/>
            <p:cNvCxnSpPr>
              <a:endCxn id="39" idx="1"/>
            </p:cNvCxnSpPr>
            <p:nvPr/>
          </p:nvCxnSpPr>
          <p:spPr>
            <a:xfrm>
              <a:off x="1520283" y="3813150"/>
              <a:ext cx="2364868" cy="0"/>
            </a:xfrm>
            <a:prstGeom prst="straightConnector1">
              <a:avLst/>
            </a:prstGeom>
            <a:ln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/>
          <p:nvPr/>
        </p:nvCxnSpPr>
        <p:spPr>
          <a:xfrm flipV="1">
            <a:off x="4554791" y="3101832"/>
            <a:ext cx="2" cy="640304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517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 rot="16200000">
            <a:off x="6468525" y="1831751"/>
            <a:ext cx="907863" cy="4150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Query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4" name="Oval 23"/>
          <p:cNvSpPr>
            <a:spLocks/>
          </p:cNvSpPr>
          <p:nvPr/>
        </p:nvSpPr>
        <p:spPr>
          <a:xfrm rot="16200000">
            <a:off x="7256545" y="356839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/>
          </p:cNvSpPr>
          <p:nvPr/>
        </p:nvSpPr>
        <p:spPr>
          <a:xfrm rot="16200000">
            <a:off x="5167182" y="412569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/>
          </p:cNvSpPr>
          <p:nvPr/>
        </p:nvSpPr>
        <p:spPr>
          <a:xfrm rot="16200000">
            <a:off x="6473033" y="4205073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/>
          </p:cNvSpPr>
          <p:nvPr/>
        </p:nvSpPr>
        <p:spPr>
          <a:xfrm rot="16200000">
            <a:off x="6995375" y="3836599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/>
          </p:cNvSpPr>
          <p:nvPr/>
        </p:nvSpPr>
        <p:spPr>
          <a:xfrm rot="16200000">
            <a:off x="7778886" y="377344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/>
          </p:cNvSpPr>
          <p:nvPr/>
        </p:nvSpPr>
        <p:spPr>
          <a:xfrm rot="16200000">
            <a:off x="8301226" y="4038575"/>
            <a:ext cx="136698" cy="136698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 rot="16200000">
            <a:off x="8823563" y="3813150"/>
            <a:ext cx="136698" cy="136698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 rot="16200000">
            <a:off x="5950694" y="3636748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/>
          </p:cNvSpPr>
          <p:nvPr/>
        </p:nvSpPr>
        <p:spPr>
          <a:xfrm rot="16200000">
            <a:off x="6211863" y="5307268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/>
          </p:cNvSpPr>
          <p:nvPr/>
        </p:nvSpPr>
        <p:spPr>
          <a:xfrm rot="16200000">
            <a:off x="4906011" y="451351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/>
          </p:cNvSpPr>
          <p:nvPr/>
        </p:nvSpPr>
        <p:spPr>
          <a:xfrm rot="16200000">
            <a:off x="6734204" y="521201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/>
          </p:cNvSpPr>
          <p:nvPr/>
        </p:nvSpPr>
        <p:spPr>
          <a:xfrm rot="16200000">
            <a:off x="7517715" y="464963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/>
          </p:cNvSpPr>
          <p:nvPr/>
        </p:nvSpPr>
        <p:spPr>
          <a:xfrm rot="16200000">
            <a:off x="8562397" y="4916743"/>
            <a:ext cx="136698" cy="136698"/>
          </a:xfrm>
          <a:prstGeom prst="ellipse">
            <a:avLst/>
          </a:prstGeom>
          <a:solidFill>
            <a:srgbClr val="3366FF"/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>
            <a:spLocks/>
          </p:cNvSpPr>
          <p:nvPr/>
        </p:nvSpPr>
        <p:spPr>
          <a:xfrm rot="16200000">
            <a:off x="5428352" y="4437318"/>
            <a:ext cx="136698" cy="1366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>
            <a:spLocks/>
          </p:cNvSpPr>
          <p:nvPr/>
        </p:nvSpPr>
        <p:spPr>
          <a:xfrm rot="16200000">
            <a:off x="5689522" y="4662743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/>
          </p:cNvSpPr>
          <p:nvPr/>
        </p:nvSpPr>
        <p:spPr>
          <a:xfrm rot="16200000">
            <a:off x="8040056" y="4433562"/>
            <a:ext cx="136698" cy="136698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4847399" y="3101830"/>
            <a:ext cx="4153511" cy="2342136"/>
            <a:chOff x="4225680" y="4081472"/>
            <a:chExt cx="4153511" cy="438165"/>
          </a:xfrm>
        </p:grpSpPr>
        <p:grpSp>
          <p:nvGrpSpPr>
            <p:cNvPr id="90" name="Group 89"/>
            <p:cNvGrpSpPr/>
            <p:nvPr/>
          </p:nvGrpSpPr>
          <p:grpSpPr>
            <a:xfrm>
              <a:off x="4225680" y="4081472"/>
              <a:ext cx="3662574" cy="438165"/>
              <a:chOff x="4225680" y="4081472"/>
              <a:chExt cx="3662574" cy="438165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rot="16200000">
                <a:off x="451784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16200000">
                <a:off x="4006597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16200000">
                <a:off x="4780896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16200000">
                <a:off x="5300233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6200000">
                <a:off x="5837828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16200000">
                <a:off x="661402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6200000">
                <a:off x="713649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>
                <a:off x="7669171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rot="16200000">
              <a:off x="8160108" y="4300555"/>
              <a:ext cx="438165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/>
          <p:nvPr/>
        </p:nvCxnSpPr>
        <p:spPr>
          <a:xfrm flipH="1">
            <a:off x="4847399" y="435285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847399" y="345287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34236" y="5794534"/>
            <a:ext cx="2191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"/>
                <a:cs typeface="Times"/>
              </a:rPr>
              <a:t>c</a:t>
            </a:r>
            <a:r>
              <a:rPr lang="en-US" sz="2800" dirty="0" smtClean="0">
                <a:latin typeface="Times"/>
                <a:cs typeface="Times"/>
              </a:rPr>
              <a:t>ontents of </a:t>
            </a:r>
            <a:r>
              <a:rPr lang="en-US" sz="2800" i="1" dirty="0" smtClean="0">
                <a:latin typeface="Times"/>
                <a:cs typeface="Times"/>
              </a:rPr>
              <a:t>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211863" y="2414694"/>
            <a:ext cx="420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s</a:t>
            </a:r>
          </a:p>
        </p:txBody>
      </p:sp>
      <p:cxnSp>
        <p:nvCxnSpPr>
          <p:cNvPr id="65" name="Straight Arrow Connector 64"/>
          <p:cNvCxnSpPr>
            <a:stCxn id="64" idx="2"/>
          </p:cNvCxnSpPr>
          <p:nvPr/>
        </p:nvCxnSpPr>
        <p:spPr>
          <a:xfrm>
            <a:off x="6422192" y="2937914"/>
            <a:ext cx="115061" cy="118778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21857" y="5425202"/>
            <a:ext cx="3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i</a:t>
            </a:r>
            <a:r>
              <a:rPr lang="en-US" dirty="0" smtClean="0">
                <a:latin typeface="Times"/>
                <a:cs typeface="Times"/>
              </a:rPr>
              <a:t>:</a:t>
            </a:r>
            <a:endParaRPr lang="en-US" i="1" dirty="0" smtClean="0">
              <a:latin typeface="Times"/>
              <a:cs typeface="Time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825481" y="54252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1</a:t>
            </a:r>
            <a:endParaRPr lang="en-US" dirty="0" smtClean="0">
              <a:latin typeface="Times"/>
              <a:cs typeface="Time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090793" y="54252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2</a:t>
            </a:r>
            <a:endParaRPr lang="en-US" dirty="0" smtClean="0">
              <a:latin typeface="Times"/>
              <a:cs typeface="Time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73033" y="5425202"/>
            <a:ext cx="41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...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68966" y="5425202"/>
            <a:ext cx="44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|</a:t>
            </a:r>
            <a:r>
              <a:rPr lang="en-US" i="1" dirty="0" smtClean="0">
                <a:latin typeface="Times"/>
                <a:cs typeface="Times"/>
              </a:rPr>
              <a:t>D</a:t>
            </a:r>
            <a:r>
              <a:rPr lang="en-US" dirty="0" smtClean="0">
                <a:latin typeface="Times"/>
                <a:cs typeface="Times"/>
              </a:rPr>
              <a:t>|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49261" y="54249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14758" y="54249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4</a:t>
            </a:r>
          </a:p>
        </p:txBody>
      </p:sp>
      <p:cxnSp>
        <p:nvCxnSpPr>
          <p:cNvPr id="74" name="Straight Arrow Connector 73"/>
          <p:cNvCxnSpPr>
            <a:stCxn id="42" idx="2"/>
            <a:endCxn id="68" idx="0"/>
          </p:cNvCxnSpPr>
          <p:nvPr/>
        </p:nvCxnSpPr>
        <p:spPr>
          <a:xfrm>
            <a:off x="4974360" y="4650216"/>
            <a:ext cx="1162" cy="774986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5" idx="2"/>
            <a:endCxn id="69" idx="0"/>
          </p:cNvCxnSpPr>
          <p:nvPr/>
        </p:nvCxnSpPr>
        <p:spPr>
          <a:xfrm>
            <a:off x="5235531" y="4262396"/>
            <a:ext cx="5303" cy="1162824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6" idx="2"/>
            <a:endCxn id="72" idx="0"/>
          </p:cNvCxnSpPr>
          <p:nvPr/>
        </p:nvCxnSpPr>
        <p:spPr>
          <a:xfrm>
            <a:off x="5496701" y="4574016"/>
            <a:ext cx="2601" cy="850953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7" idx="2"/>
            <a:endCxn id="73" idx="0"/>
          </p:cNvCxnSpPr>
          <p:nvPr/>
        </p:nvCxnSpPr>
        <p:spPr>
          <a:xfrm>
            <a:off x="5757871" y="4799441"/>
            <a:ext cx="6928" cy="625528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0" idx="2"/>
            <a:endCxn id="71" idx="0"/>
          </p:cNvCxnSpPr>
          <p:nvPr/>
        </p:nvCxnSpPr>
        <p:spPr>
          <a:xfrm flipH="1">
            <a:off x="8890861" y="3949848"/>
            <a:ext cx="1051" cy="1475354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224961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b="1" i="1" dirty="0" smtClean="0">
                <a:latin typeface="Courier"/>
                <a:cs typeface="Courier"/>
              </a:rPr>
              <a:t>QUERY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H</a:t>
            </a:r>
            <a:r>
              <a:rPr lang="da-DK" sz="2000" dirty="0">
                <a:latin typeface="Courier"/>
                <a:cs typeface="Courier"/>
              </a:rPr>
              <a:t>,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⟨</a:t>
            </a:r>
            <a:r>
              <a:rPr lang="da-DK" sz="2000" i="1" dirty="0" err="1">
                <a:latin typeface="Courier"/>
                <a:cs typeface="Courier"/>
              </a:rPr>
              <a:t>D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⟩ = </a:t>
            </a:r>
            <a:r>
              <a:rPr lang="da-DK" sz="2000" b="1" i="1" dirty="0" err="1" smtClean="0">
                <a:latin typeface="Courier"/>
                <a:cs typeface="Courier"/>
              </a:rPr>
              <a:t>vEB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 err="1">
                <a:latin typeface="Courier"/>
                <a:cs typeface="Courier"/>
              </a:rPr>
              <a:t>H.S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i="1" dirty="0" smtClean="0">
                <a:latin typeface="Courier"/>
                <a:cs typeface="Courier"/>
              </a:rPr>
              <a:t>	j</a:t>
            </a:r>
            <a:r>
              <a:rPr lang="da-DK" sz="2000" dirty="0">
                <a:latin typeface="Courier"/>
                <a:cs typeface="Courier"/>
              </a:rPr>
              <a:t>=1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smtClean="0">
                <a:latin typeface="Courier"/>
                <a:cs typeface="Courier"/>
              </a:rPr>
              <a:t>for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=</a:t>
            </a:r>
            <a:r>
              <a:rPr lang="da-DK" sz="2000" dirty="0" smtClean="0">
                <a:latin typeface="Courier"/>
                <a:cs typeface="Courier"/>
              </a:rPr>
              <a:t>1 to </a:t>
            </a:r>
            <a:r>
              <a:rPr lang="da-DK" sz="2000" i="1" dirty="0" err="1" smtClean="0">
                <a:latin typeface="Courier"/>
                <a:cs typeface="Courier"/>
              </a:rPr>
              <a:t>D</a:t>
            </a:r>
            <a:r>
              <a:rPr lang="da-DK" sz="2000" dirty="0" err="1" smtClean="0">
                <a:latin typeface="Courier"/>
                <a:cs typeface="Courier"/>
              </a:rPr>
              <a:t>.size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≤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Z</a:t>
            </a:r>
            <a:r>
              <a:rPr lang="da-DK" sz="2000" i="1" baseline="-25000" dirty="0" err="1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=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baseline="-25000" dirty="0">
                <a:latin typeface="Courier"/>
                <a:cs typeface="Courier"/>
              </a:rPr>
              <a:t>+1</a:t>
            </a:r>
            <a:r>
              <a:rPr lang="da-DK" sz="2000" dirty="0">
                <a:latin typeface="Courier"/>
                <a:cs typeface="Courier"/>
              </a:rPr>
              <a:t> &lt; 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	</a:t>
            </a: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j</a:t>
            </a:r>
            <a:r>
              <a:rPr lang="da-DK" sz="2000" dirty="0" err="1" smtClean="0">
                <a:latin typeface="Courier"/>
                <a:cs typeface="Courier"/>
              </a:rPr>
              <a:t>++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err="1" smtClean="0">
                <a:latin typeface="Courier"/>
                <a:cs typeface="Courier"/>
              </a:rPr>
              <a:t>return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Z</a:t>
            </a:r>
          </a:p>
          <a:p>
            <a:endParaRPr lang="en-US" sz="2000" dirty="0">
              <a:latin typeface="Courier"/>
              <a:cs typeface="Courier"/>
            </a:endParaRPr>
          </a:p>
        </p:txBody>
      </p:sp>
      <p:grpSp>
        <p:nvGrpSpPr>
          <p:cNvPr id="93" name="Group 92"/>
          <p:cNvGrpSpPr/>
          <p:nvPr/>
        </p:nvGrpSpPr>
        <p:grpSpPr>
          <a:xfrm rot="16200000">
            <a:off x="4072138" y="4626177"/>
            <a:ext cx="965303" cy="585218"/>
            <a:chOff x="1520283" y="3520538"/>
            <a:chExt cx="3327110" cy="585218"/>
          </a:xfrm>
        </p:grpSpPr>
        <p:sp>
          <p:nvSpPr>
            <p:cNvPr id="94" name="TextBox 93"/>
            <p:cNvSpPr txBox="1"/>
            <p:nvPr/>
          </p:nvSpPr>
          <p:spPr>
            <a:xfrm>
              <a:off x="3885146" y="3520538"/>
              <a:ext cx="962247" cy="585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"/>
                  <a:cs typeface="Times"/>
                </a:rPr>
                <a:t>value</a:t>
              </a:r>
              <a:endParaRPr lang="en-US" sz="2800" dirty="0">
                <a:latin typeface="Times"/>
                <a:cs typeface="Times"/>
              </a:endParaRPr>
            </a:p>
          </p:txBody>
        </p:sp>
        <p:cxnSp>
          <p:nvCxnSpPr>
            <p:cNvPr id="97" name="Straight Arrow Connector 96"/>
            <p:cNvCxnSpPr>
              <a:endCxn id="94" idx="1"/>
            </p:cNvCxnSpPr>
            <p:nvPr/>
          </p:nvCxnSpPr>
          <p:spPr>
            <a:xfrm>
              <a:off x="1520283" y="3813150"/>
              <a:ext cx="2364868" cy="0"/>
            </a:xfrm>
            <a:prstGeom prst="straightConnector1">
              <a:avLst/>
            </a:prstGeom>
            <a:ln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 flipV="1">
            <a:off x="4554791" y="3101832"/>
            <a:ext cx="2" cy="640304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177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 rot="16200000">
            <a:off x="6468525" y="1831751"/>
            <a:ext cx="907863" cy="4150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Query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4" name="Oval 23"/>
          <p:cNvSpPr>
            <a:spLocks/>
          </p:cNvSpPr>
          <p:nvPr/>
        </p:nvSpPr>
        <p:spPr>
          <a:xfrm rot="16200000">
            <a:off x="7256545" y="356839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/>
          </p:cNvSpPr>
          <p:nvPr/>
        </p:nvSpPr>
        <p:spPr>
          <a:xfrm rot="16200000">
            <a:off x="5167182" y="412569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/>
          </p:cNvSpPr>
          <p:nvPr/>
        </p:nvSpPr>
        <p:spPr>
          <a:xfrm rot="16200000">
            <a:off x="6473033" y="4205073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/>
          </p:cNvSpPr>
          <p:nvPr/>
        </p:nvSpPr>
        <p:spPr>
          <a:xfrm rot="16200000">
            <a:off x="6995375" y="3836599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/>
          </p:cNvSpPr>
          <p:nvPr/>
        </p:nvSpPr>
        <p:spPr>
          <a:xfrm rot="16200000">
            <a:off x="7778886" y="377344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/>
          </p:cNvSpPr>
          <p:nvPr/>
        </p:nvSpPr>
        <p:spPr>
          <a:xfrm rot="16200000">
            <a:off x="8301226" y="4038575"/>
            <a:ext cx="136698" cy="136698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 rot="16200000">
            <a:off x="8823563" y="3813150"/>
            <a:ext cx="136698" cy="136698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 rot="16200000">
            <a:off x="5950694" y="3636748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/>
          </p:cNvSpPr>
          <p:nvPr/>
        </p:nvSpPr>
        <p:spPr>
          <a:xfrm rot="16200000">
            <a:off x="6211863" y="5307268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/>
          </p:cNvSpPr>
          <p:nvPr/>
        </p:nvSpPr>
        <p:spPr>
          <a:xfrm rot="16200000">
            <a:off x="4906011" y="451351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/>
          </p:cNvSpPr>
          <p:nvPr/>
        </p:nvSpPr>
        <p:spPr>
          <a:xfrm rot="16200000">
            <a:off x="6734204" y="521201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/>
          </p:cNvSpPr>
          <p:nvPr/>
        </p:nvSpPr>
        <p:spPr>
          <a:xfrm rot="16200000">
            <a:off x="7517715" y="464963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/>
          </p:cNvSpPr>
          <p:nvPr/>
        </p:nvSpPr>
        <p:spPr>
          <a:xfrm rot="16200000">
            <a:off x="8562397" y="4916743"/>
            <a:ext cx="136698" cy="136698"/>
          </a:xfrm>
          <a:prstGeom prst="ellipse">
            <a:avLst/>
          </a:prstGeom>
          <a:solidFill>
            <a:srgbClr val="3366FF"/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>
            <a:spLocks/>
          </p:cNvSpPr>
          <p:nvPr/>
        </p:nvSpPr>
        <p:spPr>
          <a:xfrm rot="16200000">
            <a:off x="5428352" y="4437318"/>
            <a:ext cx="136698" cy="1366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>
            <a:spLocks/>
          </p:cNvSpPr>
          <p:nvPr/>
        </p:nvSpPr>
        <p:spPr>
          <a:xfrm rot="16200000">
            <a:off x="5689522" y="4662743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/>
          </p:cNvSpPr>
          <p:nvPr/>
        </p:nvSpPr>
        <p:spPr>
          <a:xfrm rot="16200000">
            <a:off x="8040056" y="4433562"/>
            <a:ext cx="136698" cy="136698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4847399" y="3101830"/>
            <a:ext cx="4153511" cy="2342136"/>
            <a:chOff x="4225680" y="4081472"/>
            <a:chExt cx="4153511" cy="438165"/>
          </a:xfrm>
        </p:grpSpPr>
        <p:grpSp>
          <p:nvGrpSpPr>
            <p:cNvPr id="90" name="Group 89"/>
            <p:cNvGrpSpPr/>
            <p:nvPr/>
          </p:nvGrpSpPr>
          <p:grpSpPr>
            <a:xfrm>
              <a:off x="4225680" y="4081472"/>
              <a:ext cx="3662574" cy="438165"/>
              <a:chOff x="4225680" y="4081472"/>
              <a:chExt cx="3662574" cy="438165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rot="16200000">
                <a:off x="451784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16200000">
                <a:off x="4006597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16200000">
                <a:off x="4780896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16200000">
                <a:off x="5300233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6200000">
                <a:off x="5837828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16200000">
                <a:off x="661402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6200000">
                <a:off x="713649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>
                <a:off x="7669171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rot="16200000">
              <a:off x="8160108" y="4300555"/>
              <a:ext cx="438165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/>
          <p:nvPr/>
        </p:nvCxnSpPr>
        <p:spPr>
          <a:xfrm flipH="1">
            <a:off x="4847399" y="435285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847399" y="345287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617170" y="3452877"/>
            <a:ext cx="0" cy="25221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8" idx="2"/>
          </p:cNvCxnSpPr>
          <p:nvPr/>
        </p:nvCxnSpPr>
        <p:spPr>
          <a:xfrm>
            <a:off x="4617170" y="4129181"/>
            <a:ext cx="0" cy="22848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86941" y="3605961"/>
            <a:ext cx="460458" cy="52322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q</a:t>
            </a:r>
            <a:endParaRPr lang="en-US" sz="2800" i="1" dirty="0">
              <a:latin typeface="Times"/>
              <a:cs typeface="Times"/>
            </a:endParaRPr>
          </a:p>
        </p:txBody>
      </p:sp>
      <p:sp>
        <p:nvSpPr>
          <p:cNvPr id="38" name="Left Brace 37"/>
          <p:cNvSpPr/>
          <p:nvPr/>
        </p:nvSpPr>
        <p:spPr>
          <a:xfrm rot="5400000">
            <a:off x="6696948" y="797872"/>
            <a:ext cx="452633" cy="4155288"/>
          </a:xfrm>
          <a:prstGeom prst="leftBrac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825711" y="2080798"/>
            <a:ext cx="2208482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"/>
                <a:cs typeface="Times"/>
              </a:rPr>
              <a:t>O(</a:t>
            </a:r>
            <a:r>
              <a:rPr lang="en-US" sz="2800" i="1" dirty="0" smtClean="0">
                <a:latin typeface="Times"/>
                <a:cs typeface="Times"/>
              </a:rPr>
              <a:t>k</a:t>
            </a:r>
            <a:r>
              <a:rPr lang="en-US" sz="2800" dirty="0" smtClean="0">
                <a:latin typeface="Times"/>
                <a:cs typeface="Times"/>
              </a:rPr>
              <a:t>) elements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34236" y="5794534"/>
            <a:ext cx="2191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"/>
                <a:cs typeface="Times"/>
              </a:rPr>
              <a:t>c</a:t>
            </a:r>
            <a:r>
              <a:rPr lang="en-US" sz="2800" dirty="0" smtClean="0">
                <a:latin typeface="Times"/>
                <a:cs typeface="Times"/>
              </a:rPr>
              <a:t>ontents of </a:t>
            </a:r>
            <a:r>
              <a:rPr lang="en-US" sz="2800" i="1" dirty="0" smtClean="0">
                <a:latin typeface="Times"/>
                <a:cs typeface="Times"/>
              </a:rPr>
              <a:t>D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224961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b="1" i="1" dirty="0" smtClean="0">
                <a:latin typeface="Courier"/>
                <a:cs typeface="Courier"/>
              </a:rPr>
              <a:t>QUERY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H</a:t>
            </a:r>
            <a:r>
              <a:rPr lang="da-DK" sz="2000" dirty="0">
                <a:latin typeface="Courier"/>
                <a:cs typeface="Courier"/>
              </a:rPr>
              <a:t>,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⟨</a:t>
            </a:r>
            <a:r>
              <a:rPr lang="da-DK" sz="2000" i="1" dirty="0" err="1">
                <a:latin typeface="Courier"/>
                <a:cs typeface="Courier"/>
              </a:rPr>
              <a:t>D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⟩ = </a:t>
            </a:r>
            <a:r>
              <a:rPr lang="da-DK" sz="2000" b="1" i="1" dirty="0" err="1" smtClean="0">
                <a:latin typeface="Courier"/>
                <a:cs typeface="Courier"/>
              </a:rPr>
              <a:t>vEB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 err="1">
                <a:latin typeface="Courier"/>
                <a:cs typeface="Courier"/>
              </a:rPr>
              <a:t>H.S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i="1" dirty="0" smtClean="0">
                <a:latin typeface="Courier"/>
                <a:cs typeface="Courier"/>
              </a:rPr>
              <a:t>	j</a:t>
            </a:r>
            <a:r>
              <a:rPr lang="da-DK" sz="2000" dirty="0">
                <a:latin typeface="Courier"/>
                <a:cs typeface="Courier"/>
              </a:rPr>
              <a:t>=1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smtClean="0">
                <a:latin typeface="Courier"/>
                <a:cs typeface="Courier"/>
              </a:rPr>
              <a:t>for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=</a:t>
            </a:r>
            <a:r>
              <a:rPr lang="da-DK" sz="2000" dirty="0" smtClean="0">
                <a:latin typeface="Courier"/>
                <a:cs typeface="Courier"/>
              </a:rPr>
              <a:t>1 to </a:t>
            </a:r>
            <a:r>
              <a:rPr lang="da-DK" sz="2000" i="1" dirty="0" err="1" smtClean="0">
                <a:latin typeface="Courier"/>
                <a:cs typeface="Courier"/>
              </a:rPr>
              <a:t>D</a:t>
            </a:r>
            <a:r>
              <a:rPr lang="da-DK" sz="2000" dirty="0" err="1" smtClean="0">
                <a:latin typeface="Courier"/>
                <a:cs typeface="Courier"/>
              </a:rPr>
              <a:t>.size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≤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Z</a:t>
            </a:r>
            <a:r>
              <a:rPr lang="da-DK" sz="2000" i="1" baseline="-25000" dirty="0" err="1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=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baseline="-25000" dirty="0">
                <a:latin typeface="Courier"/>
                <a:cs typeface="Courier"/>
              </a:rPr>
              <a:t>+1</a:t>
            </a:r>
            <a:r>
              <a:rPr lang="da-DK" sz="2000" dirty="0">
                <a:latin typeface="Courier"/>
                <a:cs typeface="Courier"/>
              </a:rPr>
              <a:t> &lt; 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	</a:t>
            </a: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j</a:t>
            </a:r>
            <a:r>
              <a:rPr lang="da-DK" sz="2000" dirty="0" err="1" smtClean="0">
                <a:latin typeface="Courier"/>
                <a:cs typeface="Courier"/>
              </a:rPr>
              <a:t>++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err="1" smtClean="0">
                <a:latin typeface="Courier"/>
                <a:cs typeface="Courier"/>
              </a:rPr>
              <a:t>return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Z</a:t>
            </a:r>
          </a:p>
          <a:p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01450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 rot="16200000">
            <a:off x="6468525" y="1831751"/>
            <a:ext cx="907863" cy="4150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Query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4" name="Oval 23"/>
          <p:cNvSpPr>
            <a:spLocks/>
          </p:cNvSpPr>
          <p:nvPr/>
        </p:nvSpPr>
        <p:spPr>
          <a:xfrm rot="16200000">
            <a:off x="7256545" y="356839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/>
          </p:cNvSpPr>
          <p:nvPr/>
        </p:nvSpPr>
        <p:spPr>
          <a:xfrm rot="16200000">
            <a:off x="5167182" y="412569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/>
          </p:cNvSpPr>
          <p:nvPr/>
        </p:nvSpPr>
        <p:spPr>
          <a:xfrm rot="16200000">
            <a:off x="6473033" y="4205073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/>
          </p:cNvSpPr>
          <p:nvPr/>
        </p:nvSpPr>
        <p:spPr>
          <a:xfrm rot="16200000">
            <a:off x="6995375" y="3836599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/>
          </p:cNvSpPr>
          <p:nvPr/>
        </p:nvSpPr>
        <p:spPr>
          <a:xfrm rot="16200000">
            <a:off x="7778886" y="377344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/>
          </p:cNvSpPr>
          <p:nvPr/>
        </p:nvSpPr>
        <p:spPr>
          <a:xfrm rot="16200000">
            <a:off x="8301226" y="4038575"/>
            <a:ext cx="136698" cy="136698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 rot="16200000">
            <a:off x="8823563" y="3813150"/>
            <a:ext cx="136698" cy="136698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 rot="16200000">
            <a:off x="5950694" y="3636748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/>
          </p:cNvSpPr>
          <p:nvPr/>
        </p:nvSpPr>
        <p:spPr>
          <a:xfrm rot="16200000">
            <a:off x="6211863" y="5307268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/>
          </p:cNvSpPr>
          <p:nvPr/>
        </p:nvSpPr>
        <p:spPr>
          <a:xfrm rot="16200000">
            <a:off x="4906011" y="451351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/>
          </p:cNvSpPr>
          <p:nvPr/>
        </p:nvSpPr>
        <p:spPr>
          <a:xfrm rot="16200000">
            <a:off x="6734204" y="521201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/>
          </p:cNvSpPr>
          <p:nvPr/>
        </p:nvSpPr>
        <p:spPr>
          <a:xfrm rot="16200000">
            <a:off x="7517715" y="464963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/>
          </p:cNvSpPr>
          <p:nvPr/>
        </p:nvSpPr>
        <p:spPr>
          <a:xfrm rot="16200000">
            <a:off x="8562397" y="4916743"/>
            <a:ext cx="136698" cy="136698"/>
          </a:xfrm>
          <a:prstGeom prst="ellipse">
            <a:avLst/>
          </a:prstGeom>
          <a:solidFill>
            <a:srgbClr val="3366FF"/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>
            <a:spLocks/>
          </p:cNvSpPr>
          <p:nvPr/>
        </p:nvSpPr>
        <p:spPr>
          <a:xfrm rot="16200000">
            <a:off x="5428352" y="4437318"/>
            <a:ext cx="136698" cy="1366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>
            <a:spLocks/>
          </p:cNvSpPr>
          <p:nvPr/>
        </p:nvSpPr>
        <p:spPr>
          <a:xfrm rot="16200000">
            <a:off x="5689522" y="4662743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/>
          </p:cNvSpPr>
          <p:nvPr/>
        </p:nvSpPr>
        <p:spPr>
          <a:xfrm rot="16200000">
            <a:off x="8040056" y="4433562"/>
            <a:ext cx="136698" cy="136698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4847399" y="3101830"/>
            <a:ext cx="4153511" cy="2342136"/>
            <a:chOff x="4225680" y="4081472"/>
            <a:chExt cx="4153511" cy="438165"/>
          </a:xfrm>
        </p:grpSpPr>
        <p:grpSp>
          <p:nvGrpSpPr>
            <p:cNvPr id="90" name="Group 89"/>
            <p:cNvGrpSpPr/>
            <p:nvPr/>
          </p:nvGrpSpPr>
          <p:grpSpPr>
            <a:xfrm>
              <a:off x="4225680" y="4081472"/>
              <a:ext cx="3662574" cy="438165"/>
              <a:chOff x="4225680" y="4081472"/>
              <a:chExt cx="3662574" cy="438165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rot="16200000">
                <a:off x="451784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16200000">
                <a:off x="4006597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16200000">
                <a:off x="4780896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16200000">
                <a:off x="5300233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6200000">
                <a:off x="5837828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16200000">
                <a:off x="661402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6200000">
                <a:off x="713649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>
                <a:off x="7669171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rot="16200000">
              <a:off x="8160108" y="4300555"/>
              <a:ext cx="438165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/>
          <p:nvPr/>
        </p:nvCxnSpPr>
        <p:spPr>
          <a:xfrm flipH="1">
            <a:off x="4847399" y="435285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847399" y="345287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966330" y="1703585"/>
            <a:ext cx="39277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"/>
                <a:cs typeface="Times"/>
              </a:rPr>
              <a:t>monotonically increasing</a:t>
            </a:r>
          </a:p>
          <a:p>
            <a:pPr algn="ctr"/>
            <a:r>
              <a:rPr lang="en-US" sz="2800" dirty="0" smtClean="0">
                <a:latin typeface="Times"/>
                <a:cs typeface="Times"/>
              </a:rPr>
              <a:t>subsequences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6870903" y="3813150"/>
            <a:ext cx="471417" cy="130823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321857" y="5425202"/>
            <a:ext cx="39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j</a:t>
            </a:r>
            <a:r>
              <a:rPr lang="en-US" dirty="0" smtClean="0">
                <a:latin typeface="Times"/>
                <a:cs typeface="Times"/>
              </a:rPr>
              <a:t>:</a:t>
            </a:r>
            <a:endParaRPr lang="en-US" i="1" dirty="0" smtClean="0">
              <a:latin typeface="Times"/>
              <a:cs typeface="Times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975522" y="54252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1</a:t>
            </a:r>
            <a:endParaRPr lang="en-US" dirty="0" smtClean="0">
              <a:latin typeface="Times"/>
              <a:cs typeface="Time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73033" y="5425202"/>
            <a:ext cx="41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...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11262" y="5424969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k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49261" y="54249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2</a:t>
            </a:r>
            <a:endParaRPr lang="en-US" dirty="0" smtClean="0">
              <a:latin typeface="Times"/>
              <a:cs typeface="Time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764799" y="54249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3</a:t>
            </a:r>
          </a:p>
        </p:txBody>
      </p:sp>
      <p:sp>
        <p:nvSpPr>
          <p:cNvPr id="73" name="Content Placeholder 2"/>
          <p:cNvSpPr txBox="1">
            <a:spLocks/>
          </p:cNvSpPr>
          <p:nvPr/>
        </p:nvSpPr>
        <p:spPr>
          <a:xfrm>
            <a:off x="457199" y="1600200"/>
            <a:ext cx="4224961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a-DK" sz="2000" b="1" i="1" smtClean="0">
                <a:latin typeface="Courier"/>
                <a:cs typeface="Courier"/>
              </a:rPr>
              <a:t>QUERY</a:t>
            </a:r>
            <a:r>
              <a:rPr lang="da-DK" sz="2000" smtClean="0">
                <a:latin typeface="Courier"/>
                <a:cs typeface="Courier"/>
              </a:rPr>
              <a:t>(</a:t>
            </a:r>
            <a:r>
              <a:rPr lang="da-DK" sz="2000" i="1" smtClean="0">
                <a:latin typeface="Courier"/>
                <a:cs typeface="Courier"/>
              </a:rPr>
              <a:t>H</a:t>
            </a:r>
            <a:r>
              <a:rPr lang="da-DK" sz="2000" smtClean="0">
                <a:latin typeface="Courier"/>
                <a:cs typeface="Courier"/>
              </a:rPr>
              <a:t>, </a:t>
            </a:r>
            <a:r>
              <a:rPr lang="da-DK" sz="2000" i="1" smtClean="0">
                <a:latin typeface="Courier"/>
                <a:cs typeface="Courier"/>
              </a:rPr>
              <a:t>q</a:t>
            </a:r>
            <a:r>
              <a:rPr lang="da-DK" sz="2000" smtClean="0">
                <a:latin typeface="Courier"/>
                <a:cs typeface="Courier"/>
              </a:rPr>
              <a:t>) </a:t>
            </a:r>
          </a:p>
          <a:p>
            <a:pPr marL="0" indent="0">
              <a:buFont typeface="Arial"/>
              <a:buNone/>
            </a:pPr>
            <a:r>
              <a:rPr lang="da-DK" sz="2000" smtClean="0">
                <a:latin typeface="Courier"/>
                <a:cs typeface="Courier"/>
              </a:rPr>
              <a:t>	⟨</a:t>
            </a:r>
            <a:r>
              <a:rPr lang="da-DK" sz="2000" i="1" smtClean="0">
                <a:latin typeface="Courier"/>
                <a:cs typeface="Courier"/>
              </a:rPr>
              <a:t>D</a:t>
            </a:r>
            <a:r>
              <a:rPr lang="da-DK" sz="2000" smtClean="0">
                <a:latin typeface="Courier"/>
                <a:cs typeface="Courier"/>
              </a:rPr>
              <a:t>,</a:t>
            </a:r>
            <a:r>
              <a:rPr lang="da-DK" sz="2000" i="1" smtClean="0">
                <a:latin typeface="Courier"/>
                <a:cs typeface="Courier"/>
              </a:rPr>
              <a:t>s</a:t>
            </a:r>
            <a:r>
              <a:rPr lang="da-DK" sz="2000" smtClean="0">
                <a:latin typeface="Courier"/>
                <a:cs typeface="Courier"/>
              </a:rPr>
              <a:t>⟩ = </a:t>
            </a:r>
            <a:r>
              <a:rPr lang="da-DK" sz="2000" b="1" i="1" smtClean="0">
                <a:latin typeface="Courier"/>
                <a:cs typeface="Courier"/>
              </a:rPr>
              <a:t>vEB</a:t>
            </a:r>
            <a:r>
              <a:rPr lang="da-DK" sz="2000" smtClean="0">
                <a:latin typeface="Courier"/>
                <a:cs typeface="Courier"/>
              </a:rPr>
              <a:t>(</a:t>
            </a:r>
            <a:r>
              <a:rPr lang="da-DK" sz="2000" i="1" smtClean="0">
                <a:latin typeface="Courier"/>
                <a:cs typeface="Courier"/>
              </a:rPr>
              <a:t>H.S</a:t>
            </a:r>
            <a:r>
              <a:rPr lang="da-DK" sz="2000" smtClean="0">
                <a:latin typeface="Courier"/>
                <a:cs typeface="Courier"/>
              </a:rPr>
              <a:t>,</a:t>
            </a:r>
            <a:r>
              <a:rPr lang="da-DK" sz="2000" i="1" smtClean="0">
                <a:latin typeface="Courier"/>
                <a:cs typeface="Courier"/>
              </a:rPr>
              <a:t>q</a:t>
            </a:r>
            <a:r>
              <a:rPr lang="da-DK" sz="2000" smtClean="0">
                <a:latin typeface="Courier"/>
                <a:cs typeface="Courier"/>
              </a:rPr>
              <a:t>) </a:t>
            </a:r>
          </a:p>
          <a:p>
            <a:pPr marL="0" indent="0">
              <a:buFont typeface="Arial"/>
              <a:buNone/>
            </a:pPr>
            <a:r>
              <a:rPr lang="da-DK" sz="2000" i="1" smtClean="0">
                <a:latin typeface="Courier"/>
                <a:cs typeface="Courier"/>
              </a:rPr>
              <a:t>	j</a:t>
            </a:r>
            <a:r>
              <a:rPr lang="da-DK" sz="2000" smtClean="0">
                <a:latin typeface="Courier"/>
                <a:cs typeface="Courier"/>
              </a:rPr>
              <a:t>=1 </a:t>
            </a:r>
          </a:p>
          <a:p>
            <a:pPr marL="0" indent="0">
              <a:buFont typeface="Arial"/>
              <a:buNone/>
            </a:pPr>
            <a:r>
              <a:rPr lang="da-DK" sz="2000" smtClean="0">
                <a:latin typeface="Courier"/>
                <a:cs typeface="Courier"/>
              </a:rPr>
              <a:t>	</a:t>
            </a:r>
            <a:r>
              <a:rPr lang="da-DK" sz="2000" b="1" smtClean="0">
                <a:latin typeface="Courier"/>
                <a:cs typeface="Courier"/>
              </a:rPr>
              <a:t>for</a:t>
            </a:r>
            <a:r>
              <a:rPr lang="da-DK" sz="2000" smtClean="0">
                <a:latin typeface="Courier"/>
                <a:cs typeface="Courier"/>
              </a:rPr>
              <a:t> </a:t>
            </a:r>
            <a:r>
              <a:rPr lang="da-DK" sz="2000" i="1" smtClean="0">
                <a:latin typeface="Courier"/>
                <a:cs typeface="Courier"/>
              </a:rPr>
              <a:t>i</a:t>
            </a:r>
            <a:r>
              <a:rPr lang="da-DK" sz="2000" smtClean="0">
                <a:latin typeface="Courier"/>
                <a:cs typeface="Courier"/>
              </a:rPr>
              <a:t>=1 to </a:t>
            </a:r>
            <a:r>
              <a:rPr lang="da-DK" sz="2000" i="1" smtClean="0">
                <a:latin typeface="Courier"/>
                <a:cs typeface="Courier"/>
              </a:rPr>
              <a:t>D</a:t>
            </a:r>
            <a:r>
              <a:rPr lang="da-DK" sz="2000" smtClean="0">
                <a:latin typeface="Courier"/>
                <a:cs typeface="Courier"/>
              </a:rPr>
              <a:t>.size</a:t>
            </a:r>
          </a:p>
          <a:p>
            <a:pPr marL="0" indent="0">
              <a:buFont typeface="Arial"/>
              <a:buNone/>
            </a:pPr>
            <a:r>
              <a:rPr lang="da-DK" sz="2000" smtClean="0">
                <a:latin typeface="Courier"/>
                <a:cs typeface="Courier"/>
              </a:rPr>
              <a:t>		</a:t>
            </a:r>
            <a:r>
              <a:rPr lang="da-DK" sz="2000" b="1" smtClean="0">
                <a:latin typeface="Courier"/>
                <a:cs typeface="Courier"/>
              </a:rPr>
              <a:t>if</a:t>
            </a:r>
            <a:r>
              <a:rPr lang="da-DK" sz="2000" smtClean="0">
                <a:latin typeface="Courier"/>
                <a:cs typeface="Courier"/>
              </a:rPr>
              <a:t> </a:t>
            </a:r>
            <a:r>
              <a:rPr lang="da-DK" sz="2000" i="1" smtClean="0">
                <a:latin typeface="Courier"/>
                <a:cs typeface="Courier"/>
              </a:rPr>
              <a:t>D</a:t>
            </a:r>
            <a:r>
              <a:rPr lang="da-DK" sz="2000" i="1" baseline="-25000" smtClean="0">
                <a:latin typeface="Courier"/>
                <a:cs typeface="Courier"/>
              </a:rPr>
              <a:t>i</a:t>
            </a:r>
            <a:r>
              <a:rPr lang="da-DK" sz="2000" smtClean="0">
                <a:latin typeface="Courier"/>
                <a:cs typeface="Courier"/>
              </a:rPr>
              <a:t> ≤ </a:t>
            </a:r>
            <a:r>
              <a:rPr lang="da-DK" sz="2000" i="1" smtClean="0">
                <a:latin typeface="Courier"/>
                <a:cs typeface="Courier"/>
              </a:rPr>
              <a:t>q</a:t>
            </a:r>
            <a:r>
              <a:rPr lang="da-DK" sz="2000" smtClean="0">
                <a:latin typeface="Courier"/>
                <a:cs typeface="Courier"/>
              </a:rPr>
              <a:t> </a:t>
            </a:r>
          </a:p>
          <a:p>
            <a:pPr marL="457200" lvl="1" indent="0">
              <a:buFont typeface="Arial"/>
              <a:buNone/>
            </a:pPr>
            <a:r>
              <a:rPr lang="da-DK" sz="2000" smtClean="0">
                <a:latin typeface="Courier"/>
                <a:cs typeface="Courier"/>
              </a:rPr>
              <a:t>		</a:t>
            </a:r>
            <a:r>
              <a:rPr lang="da-DK" sz="2000" i="1" smtClean="0">
                <a:latin typeface="Courier"/>
                <a:cs typeface="Courier"/>
              </a:rPr>
              <a:t>Z</a:t>
            </a:r>
            <a:r>
              <a:rPr lang="da-DK" sz="2000" i="1" baseline="-25000" smtClean="0">
                <a:latin typeface="Courier"/>
                <a:cs typeface="Courier"/>
              </a:rPr>
              <a:t>j</a:t>
            </a:r>
            <a:r>
              <a:rPr lang="da-DK" sz="2000" smtClean="0">
                <a:latin typeface="Courier"/>
                <a:cs typeface="Courier"/>
              </a:rPr>
              <a:t>= </a:t>
            </a:r>
            <a:r>
              <a:rPr lang="da-DK" sz="2000" i="1" smtClean="0">
                <a:latin typeface="Courier"/>
                <a:cs typeface="Courier"/>
              </a:rPr>
              <a:t>D</a:t>
            </a:r>
            <a:r>
              <a:rPr lang="da-DK" sz="2000" i="1" baseline="-25000" smtClean="0">
                <a:latin typeface="Courier"/>
                <a:cs typeface="Courier"/>
              </a:rPr>
              <a:t>i</a:t>
            </a:r>
            <a:r>
              <a:rPr lang="da-DK" sz="2000" smtClean="0">
                <a:latin typeface="Courier"/>
                <a:cs typeface="Courier"/>
              </a:rPr>
              <a:t> </a:t>
            </a:r>
          </a:p>
          <a:p>
            <a:pPr marL="0" indent="0">
              <a:buFont typeface="Arial"/>
              <a:buNone/>
            </a:pPr>
            <a:r>
              <a:rPr lang="da-DK" sz="2000" smtClean="0">
                <a:latin typeface="Courier"/>
                <a:cs typeface="Courier"/>
              </a:rPr>
              <a:t>		</a:t>
            </a:r>
            <a:r>
              <a:rPr lang="da-DK" sz="2000" b="1" smtClean="0">
                <a:latin typeface="Courier"/>
                <a:cs typeface="Courier"/>
              </a:rPr>
              <a:t>if</a:t>
            </a:r>
            <a:r>
              <a:rPr lang="da-DK" sz="2000" smtClean="0">
                <a:latin typeface="Courier"/>
                <a:cs typeface="Courier"/>
              </a:rPr>
              <a:t> </a:t>
            </a:r>
            <a:r>
              <a:rPr lang="da-DK" sz="2000" i="1" smtClean="0">
                <a:latin typeface="Courier"/>
                <a:cs typeface="Courier"/>
              </a:rPr>
              <a:t>D</a:t>
            </a:r>
            <a:r>
              <a:rPr lang="da-DK" sz="2000" i="1" baseline="-25000" smtClean="0">
                <a:latin typeface="Courier"/>
                <a:cs typeface="Courier"/>
              </a:rPr>
              <a:t>i</a:t>
            </a:r>
            <a:r>
              <a:rPr lang="da-DK" sz="2000" baseline="-25000" smtClean="0">
                <a:latin typeface="Courier"/>
                <a:cs typeface="Courier"/>
              </a:rPr>
              <a:t>+1</a:t>
            </a:r>
            <a:r>
              <a:rPr lang="da-DK" sz="2000" smtClean="0">
                <a:latin typeface="Courier"/>
                <a:cs typeface="Courier"/>
              </a:rPr>
              <a:t> &lt; </a:t>
            </a:r>
            <a:r>
              <a:rPr lang="da-DK" sz="2000" i="1" smtClean="0">
                <a:latin typeface="Courier"/>
                <a:cs typeface="Courier"/>
              </a:rPr>
              <a:t>s</a:t>
            </a:r>
            <a:r>
              <a:rPr lang="da-DK" sz="2000" smtClean="0">
                <a:latin typeface="Courier"/>
                <a:cs typeface="Courier"/>
              </a:rPr>
              <a:t> </a:t>
            </a:r>
          </a:p>
          <a:p>
            <a:pPr marL="0" indent="0">
              <a:buFont typeface="Arial"/>
              <a:buNone/>
            </a:pPr>
            <a:r>
              <a:rPr lang="da-DK" sz="2000" smtClean="0">
                <a:latin typeface="Courier"/>
                <a:cs typeface="Courier"/>
              </a:rPr>
              <a:t>			</a:t>
            </a:r>
            <a:r>
              <a:rPr lang="da-DK" sz="2000" i="1" smtClean="0">
                <a:latin typeface="Courier"/>
                <a:cs typeface="Courier"/>
              </a:rPr>
              <a:t>j</a:t>
            </a:r>
            <a:r>
              <a:rPr lang="da-DK" sz="2000" smtClean="0">
                <a:latin typeface="Courier"/>
                <a:cs typeface="Courier"/>
              </a:rPr>
              <a:t>++ </a:t>
            </a:r>
          </a:p>
          <a:p>
            <a:pPr marL="0" indent="0">
              <a:buFont typeface="Arial"/>
              <a:buNone/>
            </a:pPr>
            <a:r>
              <a:rPr lang="da-DK" sz="2000" smtClean="0">
                <a:latin typeface="Courier"/>
                <a:cs typeface="Courier"/>
              </a:rPr>
              <a:t>	</a:t>
            </a:r>
            <a:r>
              <a:rPr lang="da-DK" sz="2000" b="1" smtClean="0">
                <a:latin typeface="Courier"/>
                <a:cs typeface="Courier"/>
              </a:rPr>
              <a:t>return</a:t>
            </a:r>
            <a:r>
              <a:rPr lang="da-DK" sz="2000" smtClean="0">
                <a:latin typeface="Courier"/>
                <a:cs typeface="Courier"/>
              </a:rPr>
              <a:t> </a:t>
            </a:r>
            <a:r>
              <a:rPr lang="da-DK" sz="2000" i="1" smtClean="0">
                <a:latin typeface="Courier"/>
                <a:cs typeface="Courier"/>
              </a:rPr>
              <a:t>Z</a:t>
            </a:r>
          </a:p>
          <a:p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37242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 rot="16200000">
            <a:off x="6468525" y="1831751"/>
            <a:ext cx="907863" cy="4150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Query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224961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b="1" i="1" dirty="0" smtClean="0">
                <a:latin typeface="Courier"/>
                <a:cs typeface="Courier"/>
              </a:rPr>
              <a:t>QUERY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H</a:t>
            </a:r>
            <a:r>
              <a:rPr lang="da-DK" sz="2000" dirty="0">
                <a:latin typeface="Courier"/>
                <a:cs typeface="Courier"/>
              </a:rPr>
              <a:t>,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⟨</a:t>
            </a:r>
            <a:r>
              <a:rPr lang="da-DK" sz="2000" i="1" dirty="0" err="1">
                <a:latin typeface="Courier"/>
                <a:cs typeface="Courier"/>
              </a:rPr>
              <a:t>D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⟩ = </a:t>
            </a:r>
            <a:r>
              <a:rPr lang="da-DK" sz="2000" b="1" i="1" dirty="0" err="1" smtClean="0">
                <a:latin typeface="Courier"/>
                <a:cs typeface="Courier"/>
              </a:rPr>
              <a:t>vEB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 err="1">
                <a:latin typeface="Courier"/>
                <a:cs typeface="Courier"/>
              </a:rPr>
              <a:t>H.S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i="1" dirty="0" smtClean="0">
                <a:latin typeface="Courier"/>
                <a:cs typeface="Courier"/>
              </a:rPr>
              <a:t>	j</a:t>
            </a:r>
            <a:r>
              <a:rPr lang="da-DK" sz="2000" dirty="0">
                <a:latin typeface="Courier"/>
                <a:cs typeface="Courier"/>
              </a:rPr>
              <a:t>=1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smtClean="0">
                <a:latin typeface="Courier"/>
                <a:cs typeface="Courier"/>
              </a:rPr>
              <a:t>for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=</a:t>
            </a:r>
            <a:r>
              <a:rPr lang="da-DK" sz="2000" dirty="0" smtClean="0">
                <a:latin typeface="Courier"/>
                <a:cs typeface="Courier"/>
              </a:rPr>
              <a:t>1 to </a:t>
            </a:r>
            <a:r>
              <a:rPr lang="da-DK" sz="2000" i="1" dirty="0" err="1" smtClean="0">
                <a:latin typeface="Courier"/>
                <a:cs typeface="Courier"/>
              </a:rPr>
              <a:t>D</a:t>
            </a:r>
            <a:r>
              <a:rPr lang="da-DK" sz="2000" dirty="0" err="1" smtClean="0">
                <a:latin typeface="Courier"/>
                <a:cs typeface="Courier"/>
              </a:rPr>
              <a:t>.size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≤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Z</a:t>
            </a:r>
            <a:r>
              <a:rPr lang="da-DK" sz="2000" i="1" baseline="-25000" dirty="0" err="1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=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baseline="-25000" dirty="0">
                <a:latin typeface="Courier"/>
                <a:cs typeface="Courier"/>
              </a:rPr>
              <a:t>+1</a:t>
            </a:r>
            <a:r>
              <a:rPr lang="da-DK" sz="2000" dirty="0">
                <a:latin typeface="Courier"/>
                <a:cs typeface="Courier"/>
              </a:rPr>
              <a:t> &lt; 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	</a:t>
            </a: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j</a:t>
            </a:r>
            <a:r>
              <a:rPr lang="da-DK" sz="2000" dirty="0" err="1" smtClean="0">
                <a:latin typeface="Courier"/>
                <a:cs typeface="Courier"/>
              </a:rPr>
              <a:t>++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err="1" smtClean="0">
                <a:latin typeface="Courier"/>
                <a:cs typeface="Courier"/>
              </a:rPr>
              <a:t>return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Z</a:t>
            </a:r>
          </a:p>
          <a:p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25" name="Oval 24"/>
          <p:cNvSpPr>
            <a:spLocks/>
          </p:cNvSpPr>
          <p:nvPr/>
        </p:nvSpPr>
        <p:spPr>
          <a:xfrm rot="16200000">
            <a:off x="5167182" y="412569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/>
          </p:cNvSpPr>
          <p:nvPr/>
        </p:nvSpPr>
        <p:spPr>
          <a:xfrm rot="16200000">
            <a:off x="6995375" y="3836599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/>
          </p:cNvSpPr>
          <p:nvPr/>
        </p:nvSpPr>
        <p:spPr>
          <a:xfrm rot="16200000">
            <a:off x="7778886" y="377344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/>
          </p:cNvSpPr>
          <p:nvPr/>
        </p:nvSpPr>
        <p:spPr>
          <a:xfrm rot="16200000">
            <a:off x="8301226" y="4038575"/>
            <a:ext cx="136698" cy="136698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 rot="16200000">
            <a:off x="8823563" y="3813150"/>
            <a:ext cx="136698" cy="136698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 rot="16200000">
            <a:off x="5950694" y="3636748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/>
          </p:cNvSpPr>
          <p:nvPr/>
        </p:nvSpPr>
        <p:spPr>
          <a:xfrm rot="16200000">
            <a:off x="6211863" y="5307268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/>
          </p:cNvSpPr>
          <p:nvPr/>
        </p:nvSpPr>
        <p:spPr>
          <a:xfrm rot="16200000">
            <a:off x="4906011" y="451351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/>
          </p:cNvSpPr>
          <p:nvPr/>
        </p:nvSpPr>
        <p:spPr>
          <a:xfrm rot="16200000">
            <a:off x="8562397" y="4916743"/>
            <a:ext cx="136698" cy="136698"/>
          </a:xfrm>
          <a:prstGeom prst="ellipse">
            <a:avLst/>
          </a:prstGeom>
          <a:solidFill>
            <a:srgbClr val="3366FF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>
            <a:spLocks/>
          </p:cNvSpPr>
          <p:nvPr/>
        </p:nvSpPr>
        <p:spPr>
          <a:xfrm rot="16200000">
            <a:off x="5428352" y="4437318"/>
            <a:ext cx="136698" cy="1366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>
            <a:spLocks/>
          </p:cNvSpPr>
          <p:nvPr/>
        </p:nvSpPr>
        <p:spPr>
          <a:xfrm rot="16200000">
            <a:off x="5689522" y="4662743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/>
          </p:cNvSpPr>
          <p:nvPr/>
        </p:nvSpPr>
        <p:spPr>
          <a:xfrm rot="16200000">
            <a:off x="8040056" y="4433562"/>
            <a:ext cx="136698" cy="13669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4847399" y="3101830"/>
            <a:ext cx="4153511" cy="2342136"/>
            <a:chOff x="4225680" y="4081472"/>
            <a:chExt cx="4153511" cy="438165"/>
          </a:xfrm>
        </p:grpSpPr>
        <p:grpSp>
          <p:nvGrpSpPr>
            <p:cNvPr id="90" name="Group 89"/>
            <p:cNvGrpSpPr/>
            <p:nvPr/>
          </p:nvGrpSpPr>
          <p:grpSpPr>
            <a:xfrm>
              <a:off x="4225680" y="4081472"/>
              <a:ext cx="3662574" cy="438165"/>
              <a:chOff x="4225680" y="4081472"/>
              <a:chExt cx="3662574" cy="438165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rot="16200000">
                <a:off x="451784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16200000">
                <a:off x="4006597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16200000">
                <a:off x="4780896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16200000">
                <a:off x="5300233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6200000">
                <a:off x="5837828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16200000">
                <a:off x="661402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6200000">
                <a:off x="713649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>
                <a:off x="7669171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rot="16200000">
              <a:off x="8160108" y="4300555"/>
              <a:ext cx="438165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/>
          <p:nvPr/>
        </p:nvCxnSpPr>
        <p:spPr>
          <a:xfrm flipH="1">
            <a:off x="4847399" y="435285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847399" y="345287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>
            <a:spLocks/>
          </p:cNvSpPr>
          <p:nvPr/>
        </p:nvSpPr>
        <p:spPr>
          <a:xfrm rot="16200000">
            <a:off x="7256545" y="356839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/>
          </p:cNvSpPr>
          <p:nvPr/>
        </p:nvSpPr>
        <p:spPr>
          <a:xfrm rot="16200000">
            <a:off x="6473033" y="4205073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/>
          </p:cNvSpPr>
          <p:nvPr/>
        </p:nvSpPr>
        <p:spPr>
          <a:xfrm rot="16200000">
            <a:off x="6734204" y="521201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/>
          </p:cNvSpPr>
          <p:nvPr/>
        </p:nvSpPr>
        <p:spPr>
          <a:xfrm rot="16200000">
            <a:off x="7517715" y="464963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321857" y="5425202"/>
            <a:ext cx="39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j</a:t>
            </a:r>
            <a:r>
              <a:rPr lang="en-US" dirty="0" smtClean="0">
                <a:latin typeface="Times"/>
                <a:cs typeface="Times"/>
              </a:rPr>
              <a:t>:</a:t>
            </a:r>
            <a:endParaRPr lang="en-US" i="1" dirty="0" smtClean="0">
              <a:latin typeface="Times"/>
              <a:cs typeface="Time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975522" y="54252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1</a:t>
            </a:r>
            <a:endParaRPr lang="en-US" dirty="0" smtClean="0">
              <a:latin typeface="Times"/>
              <a:cs typeface="Time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73033" y="5425202"/>
            <a:ext cx="41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...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611262" y="5424969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k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49261" y="54249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2</a:t>
            </a:r>
            <a:endParaRPr lang="en-US" dirty="0" smtClean="0">
              <a:latin typeface="Times"/>
              <a:cs typeface="Time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64799" y="54249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73082" y="1759101"/>
            <a:ext cx="2839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"/>
                <a:cs typeface="Times"/>
              </a:rPr>
              <a:t>initial elements </a:t>
            </a:r>
          </a:p>
          <a:p>
            <a:pPr algn="ctr"/>
            <a:r>
              <a:rPr lang="en-US" sz="2800" dirty="0" smtClean="0">
                <a:latin typeface="Times"/>
                <a:cs typeface="Times"/>
              </a:rPr>
              <a:t>strictly less than </a:t>
            </a:r>
            <a:r>
              <a:rPr lang="en-US" sz="2800" i="1" dirty="0">
                <a:latin typeface="Times"/>
                <a:cs typeface="Times"/>
              </a:rPr>
              <a:t>s</a:t>
            </a:r>
            <a:endParaRPr lang="en-US" sz="2800" dirty="0" smtClean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640783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 rot="16200000">
            <a:off x="6468525" y="1831751"/>
            <a:ext cx="907863" cy="4150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Query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224961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b="1" i="1" dirty="0" smtClean="0">
                <a:latin typeface="Courier"/>
                <a:cs typeface="Courier"/>
              </a:rPr>
              <a:t>QUERY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H</a:t>
            </a:r>
            <a:r>
              <a:rPr lang="da-DK" sz="2000" dirty="0">
                <a:latin typeface="Courier"/>
                <a:cs typeface="Courier"/>
              </a:rPr>
              <a:t>,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⟨</a:t>
            </a:r>
            <a:r>
              <a:rPr lang="da-DK" sz="2000" i="1" dirty="0" err="1">
                <a:latin typeface="Courier"/>
                <a:cs typeface="Courier"/>
              </a:rPr>
              <a:t>D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⟩ = </a:t>
            </a:r>
            <a:r>
              <a:rPr lang="da-DK" sz="2000" b="1" i="1" dirty="0" err="1" smtClean="0">
                <a:latin typeface="Courier"/>
                <a:cs typeface="Courier"/>
              </a:rPr>
              <a:t>vEB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 err="1">
                <a:latin typeface="Courier"/>
                <a:cs typeface="Courier"/>
              </a:rPr>
              <a:t>H.S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i="1" dirty="0" smtClean="0">
                <a:latin typeface="Courier"/>
                <a:cs typeface="Courier"/>
              </a:rPr>
              <a:t>	j</a:t>
            </a:r>
            <a:r>
              <a:rPr lang="da-DK" sz="2000" dirty="0">
                <a:latin typeface="Courier"/>
                <a:cs typeface="Courier"/>
              </a:rPr>
              <a:t>=1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smtClean="0">
                <a:latin typeface="Courier"/>
                <a:cs typeface="Courier"/>
              </a:rPr>
              <a:t>for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=</a:t>
            </a:r>
            <a:r>
              <a:rPr lang="da-DK" sz="2000" dirty="0" smtClean="0">
                <a:latin typeface="Courier"/>
                <a:cs typeface="Courier"/>
              </a:rPr>
              <a:t>1 to </a:t>
            </a:r>
            <a:r>
              <a:rPr lang="da-DK" sz="2000" i="1" dirty="0" err="1" smtClean="0">
                <a:latin typeface="Courier"/>
                <a:cs typeface="Courier"/>
              </a:rPr>
              <a:t>D</a:t>
            </a:r>
            <a:r>
              <a:rPr lang="da-DK" sz="2000" dirty="0" err="1" smtClean="0">
                <a:latin typeface="Courier"/>
                <a:cs typeface="Courier"/>
              </a:rPr>
              <a:t>.size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≤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Z</a:t>
            </a:r>
            <a:r>
              <a:rPr lang="da-DK" sz="2000" i="1" baseline="-25000" dirty="0" err="1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=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baseline="-25000" dirty="0">
                <a:latin typeface="Courier"/>
                <a:cs typeface="Courier"/>
              </a:rPr>
              <a:t>+1</a:t>
            </a:r>
            <a:r>
              <a:rPr lang="da-DK" sz="2000" dirty="0">
                <a:latin typeface="Courier"/>
                <a:cs typeface="Courier"/>
              </a:rPr>
              <a:t> &lt; 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	</a:t>
            </a: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j</a:t>
            </a:r>
            <a:r>
              <a:rPr lang="da-DK" sz="2000" dirty="0" err="1" smtClean="0">
                <a:latin typeface="Courier"/>
                <a:cs typeface="Courier"/>
              </a:rPr>
              <a:t>++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err="1" smtClean="0">
                <a:latin typeface="Courier"/>
                <a:cs typeface="Courier"/>
              </a:rPr>
              <a:t>return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Z</a:t>
            </a:r>
          </a:p>
          <a:p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25" name="Oval 24"/>
          <p:cNvSpPr>
            <a:spLocks/>
          </p:cNvSpPr>
          <p:nvPr/>
        </p:nvSpPr>
        <p:spPr>
          <a:xfrm rot="16200000">
            <a:off x="5167182" y="412569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/>
          </p:cNvSpPr>
          <p:nvPr/>
        </p:nvSpPr>
        <p:spPr>
          <a:xfrm rot="16200000">
            <a:off x="6995375" y="3836599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/>
          </p:cNvSpPr>
          <p:nvPr/>
        </p:nvSpPr>
        <p:spPr>
          <a:xfrm rot="16200000">
            <a:off x="7778886" y="377344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/>
          </p:cNvSpPr>
          <p:nvPr/>
        </p:nvSpPr>
        <p:spPr>
          <a:xfrm rot="16200000">
            <a:off x="8301226" y="4038575"/>
            <a:ext cx="136698" cy="136698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 rot="16200000">
            <a:off x="8823563" y="3813150"/>
            <a:ext cx="136698" cy="136698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 rot="16200000">
            <a:off x="5950694" y="3636748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/>
          </p:cNvSpPr>
          <p:nvPr/>
        </p:nvSpPr>
        <p:spPr>
          <a:xfrm rot="16200000">
            <a:off x="6211863" y="5307268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/>
          </p:cNvSpPr>
          <p:nvPr/>
        </p:nvSpPr>
        <p:spPr>
          <a:xfrm rot="16200000">
            <a:off x="4906011" y="451351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/>
          </p:cNvSpPr>
          <p:nvPr/>
        </p:nvSpPr>
        <p:spPr>
          <a:xfrm rot="16200000">
            <a:off x="8562397" y="4916743"/>
            <a:ext cx="136698" cy="136698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>
            <a:spLocks/>
          </p:cNvSpPr>
          <p:nvPr/>
        </p:nvSpPr>
        <p:spPr>
          <a:xfrm rot="16200000">
            <a:off x="5428352" y="4437318"/>
            <a:ext cx="136698" cy="1366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>
            <a:spLocks/>
          </p:cNvSpPr>
          <p:nvPr/>
        </p:nvSpPr>
        <p:spPr>
          <a:xfrm rot="16200000">
            <a:off x="5689522" y="4662743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/>
          </p:cNvSpPr>
          <p:nvPr/>
        </p:nvSpPr>
        <p:spPr>
          <a:xfrm rot="16200000">
            <a:off x="8040056" y="4433562"/>
            <a:ext cx="136698" cy="13669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4847399" y="3101830"/>
            <a:ext cx="4153511" cy="2342136"/>
            <a:chOff x="4225680" y="4081472"/>
            <a:chExt cx="4153511" cy="438165"/>
          </a:xfrm>
        </p:grpSpPr>
        <p:grpSp>
          <p:nvGrpSpPr>
            <p:cNvPr id="90" name="Group 89"/>
            <p:cNvGrpSpPr/>
            <p:nvPr/>
          </p:nvGrpSpPr>
          <p:grpSpPr>
            <a:xfrm>
              <a:off x="4225680" y="4081472"/>
              <a:ext cx="3662574" cy="438165"/>
              <a:chOff x="4225680" y="4081472"/>
              <a:chExt cx="3662574" cy="438165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rot="16200000">
                <a:off x="451784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16200000">
                <a:off x="4006597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16200000">
                <a:off x="4780896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16200000">
                <a:off x="5300233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6200000">
                <a:off x="5837828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16200000">
                <a:off x="661402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6200000">
                <a:off x="713649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>
                <a:off x="7669171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rot="16200000">
              <a:off x="8160108" y="4300555"/>
              <a:ext cx="438165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/>
          <p:nvPr/>
        </p:nvCxnSpPr>
        <p:spPr>
          <a:xfrm flipH="1">
            <a:off x="4847399" y="435285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847399" y="345287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>
            <a:spLocks/>
          </p:cNvSpPr>
          <p:nvPr/>
        </p:nvSpPr>
        <p:spPr>
          <a:xfrm rot="16200000">
            <a:off x="7256545" y="356839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/>
          </p:cNvSpPr>
          <p:nvPr/>
        </p:nvSpPr>
        <p:spPr>
          <a:xfrm rot="16200000">
            <a:off x="6473033" y="4205073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/>
          </p:cNvSpPr>
          <p:nvPr/>
        </p:nvSpPr>
        <p:spPr>
          <a:xfrm rot="16200000">
            <a:off x="6734204" y="521201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/>
          </p:cNvSpPr>
          <p:nvPr/>
        </p:nvSpPr>
        <p:spPr>
          <a:xfrm rot="16200000">
            <a:off x="7517715" y="464963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895780" y="1759101"/>
            <a:ext cx="3773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O</a:t>
            </a:r>
            <a:r>
              <a:rPr lang="en-US" sz="2800" dirty="0" smtClean="0">
                <a:latin typeface="Times"/>
                <a:cs typeface="Times"/>
              </a:rPr>
              <a:t>(</a:t>
            </a:r>
            <a:r>
              <a:rPr lang="en-US" sz="2800" i="1" dirty="0" smtClean="0">
                <a:latin typeface="Times"/>
                <a:cs typeface="Times"/>
              </a:rPr>
              <a:t>k</a:t>
            </a:r>
            <a:r>
              <a:rPr lang="en-US" sz="2800" dirty="0" smtClean="0">
                <a:latin typeface="Times"/>
                <a:cs typeface="Times"/>
              </a:rPr>
              <a:t>/</a:t>
            </a:r>
            <a:r>
              <a:rPr lang="en-US" sz="2800" i="1" dirty="0" smtClean="0">
                <a:latin typeface="Times"/>
                <a:cs typeface="Times"/>
              </a:rPr>
              <a:t>B</a:t>
            </a:r>
            <a:r>
              <a:rPr lang="en-US" sz="2800" dirty="0" smtClean="0">
                <a:latin typeface="Times"/>
                <a:cs typeface="Times"/>
              </a:rPr>
              <a:t>) memory transfers</a:t>
            </a:r>
          </a:p>
        </p:txBody>
      </p:sp>
    </p:spTree>
    <p:extLst>
      <p:ext uri="{BB962C8B-B14F-4D97-AF65-F5344CB8AC3E}">
        <p14:creationId xmlns:p14="http://schemas.microsoft.com/office/powerpoint/2010/main" val="13886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Bin Construction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35486" y="2394142"/>
            <a:ext cx="4114800" cy="2057400"/>
          </a:xfrm>
          <a:prstGeom prst="rect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109153" y="2484910"/>
            <a:ext cx="3567466" cy="1875865"/>
            <a:chOff x="4823133" y="2637025"/>
            <a:chExt cx="3808831" cy="215125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823133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5246336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5669539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6092742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6515945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6939148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7362351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7785554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8208757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8631964" y="2637025"/>
              <a:ext cx="0" cy="2151257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601222" y="1870922"/>
            <a:ext cx="460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395191" y="3161407"/>
            <a:ext cx="44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k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109153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505537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901922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298306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694693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091077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487462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883846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280231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44881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b="1" i="1" dirty="0" err="1" smtClean="0">
                <a:latin typeface="Courier"/>
                <a:cs typeface="Courier"/>
              </a:rPr>
              <a:t>ConstructBin</a:t>
            </a:r>
            <a:r>
              <a:rPr lang="da-DK" sz="2000" dirty="0" smtClean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 smtClean="0">
                <a:latin typeface="Courier"/>
                <a:cs typeface="Courier"/>
              </a:rPr>
              <a:t>, </a:t>
            </a:r>
            <a:r>
              <a:rPr lang="da-DK" sz="2000" i="1" dirty="0" smtClean="0">
                <a:latin typeface="Courier"/>
                <a:cs typeface="Courier"/>
              </a:rPr>
              <a:t>L, k, n</a:t>
            </a:r>
            <a:r>
              <a:rPr lang="da-DK" sz="2000" dirty="0" smtClean="0">
                <a:latin typeface="Courier"/>
                <a:cs typeface="Courier"/>
              </a:rPr>
              <a:t>) </a:t>
            </a:r>
          </a:p>
          <a:p>
            <a:pPr marL="0" indent="0">
              <a:buNone/>
            </a:pPr>
            <a:r>
              <a:rPr lang="da-DK" sz="2000" i="1" dirty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 t</a:t>
            </a:r>
            <a:r>
              <a:rPr lang="da-DK" sz="2000" dirty="0" smtClean="0">
                <a:latin typeface="Courier"/>
                <a:cs typeface="Courier"/>
              </a:rPr>
              <a:t>=1</a:t>
            </a: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 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b="1" dirty="0" smtClean="0">
                <a:latin typeface="Courier"/>
                <a:cs typeface="Courier"/>
              </a:rPr>
              <a:t>for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 smtClean="0">
                <a:latin typeface="Courier"/>
                <a:cs typeface="Courier"/>
              </a:rPr>
              <a:t>=1 to </a:t>
            </a:r>
            <a:r>
              <a:rPr lang="da-DK" sz="2000" i="1" dirty="0" smtClean="0">
                <a:latin typeface="Courier"/>
                <a:cs typeface="Courier"/>
              </a:rPr>
              <a:t>n</a:t>
            </a:r>
          </a:p>
          <a:p>
            <a:pPr marL="0" indent="0">
              <a:buNone/>
            </a:pPr>
            <a:r>
              <a:rPr lang="da-DK" sz="2000" i="1" dirty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   j</a:t>
            </a:r>
            <a:r>
              <a:rPr lang="da-DK" sz="2000" dirty="0" smtClean="0">
                <a:latin typeface="Courier"/>
                <a:cs typeface="Courier"/>
              </a:rPr>
              <a:t>=1</a:t>
            </a:r>
            <a:endParaRPr lang="da-DK" sz="2000" i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    </a:t>
            </a:r>
            <a:r>
              <a:rPr lang="da-DK" sz="2000" b="1" dirty="0" err="1" smtClean="0">
                <a:latin typeface="Courier"/>
                <a:cs typeface="Courier"/>
              </a:rPr>
              <a:t>while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 &lt; </a:t>
            </a:r>
            <a:r>
              <a:rPr lang="da-DK" sz="2000" i="1" dirty="0" smtClean="0">
                <a:latin typeface="Courier"/>
                <a:cs typeface="Courier"/>
              </a:rPr>
              <a:t>k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i="1" dirty="0" smtClean="0">
                <a:latin typeface="Courier"/>
                <a:cs typeface="Courier"/>
              </a:rPr>
              <a:t>D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t</a:t>
            </a:r>
            <a:r>
              <a:rPr lang="en-US" sz="2000" dirty="0" smtClean="0">
                <a:latin typeface="Courier"/>
                <a:cs typeface="Courier"/>
              </a:rPr>
              <a:t>] = *</a:t>
            </a:r>
            <a:r>
              <a:rPr lang="en-US" sz="2000" i="1" dirty="0" smtClean="0">
                <a:latin typeface="Courier"/>
                <a:cs typeface="Courier"/>
              </a:rPr>
              <a:t>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sz="2000" i="1" dirty="0" smtClean="0">
                <a:latin typeface="Courier"/>
                <a:cs typeface="Courier"/>
              </a:rPr>
              <a:t>      t</a:t>
            </a:r>
            <a:r>
              <a:rPr lang="en-US" sz="2000" dirty="0" smtClean="0">
                <a:latin typeface="Courier"/>
                <a:cs typeface="Courier"/>
              </a:rPr>
              <a:t>++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  </a:t>
            </a:r>
            <a:r>
              <a:rPr lang="en-US" sz="2000" b="1" dirty="0" smtClean="0">
                <a:latin typeface="Courier"/>
                <a:cs typeface="Courier"/>
              </a:rPr>
              <a:t>if</a:t>
            </a:r>
            <a:r>
              <a:rPr lang="en-US" sz="2000" dirty="0" smtClean="0">
                <a:latin typeface="Courier"/>
                <a:cs typeface="Courier"/>
              </a:rPr>
              <a:t> *(</a:t>
            </a:r>
            <a:r>
              <a:rPr lang="en-US" sz="2000" i="1" dirty="0" smtClean="0">
                <a:latin typeface="Courier"/>
                <a:cs typeface="Courier"/>
              </a:rPr>
              <a:t>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]+1) &lt; </a:t>
            </a:r>
            <a:r>
              <a:rPr lang="en-US" sz="2000" i="1" dirty="0" smtClean="0">
                <a:latin typeface="Courier"/>
                <a:cs typeface="Courier"/>
              </a:rPr>
              <a:t>S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+1]</a:t>
            </a:r>
          </a:p>
          <a:p>
            <a:pPr marL="0" indent="0">
              <a:buNone/>
            </a:pPr>
            <a:r>
              <a:rPr lang="en-US" sz="2000" i="1" dirty="0">
                <a:latin typeface="Courier"/>
                <a:cs typeface="Courier"/>
              </a:rPr>
              <a:t> </a:t>
            </a:r>
            <a:r>
              <a:rPr lang="en-US" sz="2000" i="1" dirty="0" smtClean="0">
                <a:latin typeface="Courier"/>
                <a:cs typeface="Courier"/>
              </a:rPr>
              <a:t>       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]++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b="1" dirty="0" smtClean="0">
                <a:latin typeface="Courier"/>
                <a:cs typeface="Courier"/>
              </a:rPr>
              <a:t>else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++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b="1" dirty="0" smtClean="0">
                <a:latin typeface="Courier"/>
                <a:cs typeface="Courier"/>
              </a:rPr>
              <a:t>return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i="1" dirty="0" smtClean="0">
                <a:latin typeface="Courier"/>
                <a:cs typeface="Courier"/>
              </a:rPr>
              <a:t>D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69106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Bin Construction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35486" y="2394142"/>
            <a:ext cx="4114800" cy="2057400"/>
          </a:xfrm>
          <a:prstGeom prst="rect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109153" y="2484910"/>
            <a:ext cx="3567466" cy="1875865"/>
            <a:chOff x="4823133" y="2637025"/>
            <a:chExt cx="3808831" cy="215125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823133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5246336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5669539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6092742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6515945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6939148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7362351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7785554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8208757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8631964" y="2637025"/>
              <a:ext cx="0" cy="2151257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601222" y="1870922"/>
            <a:ext cx="460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395191" y="3161407"/>
            <a:ext cx="44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95191" y="4799010"/>
            <a:ext cx="45550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n</a:t>
            </a:r>
            <a:r>
              <a:rPr lang="en-US" sz="2800" dirty="0" smtClean="0">
                <a:latin typeface="Times"/>
                <a:cs typeface="Times"/>
              </a:rPr>
              <a:t> bins and at least </a:t>
            </a:r>
            <a:r>
              <a:rPr lang="en-US" sz="2800" i="1" dirty="0" smtClean="0">
                <a:latin typeface="Times"/>
                <a:cs typeface="Times"/>
              </a:rPr>
              <a:t>k </a:t>
            </a:r>
            <a:r>
              <a:rPr lang="en-US" sz="2800" dirty="0" smtClean="0">
                <a:latin typeface="Times"/>
                <a:cs typeface="Times"/>
              </a:rPr>
              <a:t>different cache blocks per bin incurs</a:t>
            </a:r>
          </a:p>
          <a:p>
            <a:r>
              <a:rPr lang="en-US" sz="2800" dirty="0" smtClean="0">
                <a:latin typeface="Times"/>
                <a:cs typeface="Times"/>
              </a:rPr>
              <a:t>O(</a:t>
            </a:r>
            <a:r>
              <a:rPr lang="en-US" sz="2800" i="1" dirty="0" err="1" smtClean="0">
                <a:latin typeface="Times"/>
                <a:cs typeface="Times"/>
              </a:rPr>
              <a:t>kn</a:t>
            </a:r>
            <a:r>
              <a:rPr lang="en-US" sz="2800" dirty="0" smtClean="0">
                <a:latin typeface="Times"/>
                <a:cs typeface="Times"/>
              </a:rPr>
              <a:t>) memory transfers...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109153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505537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901922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298306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694693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091077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487462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883846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280231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44881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b="1" i="1" dirty="0" err="1" smtClean="0">
                <a:latin typeface="Courier"/>
                <a:cs typeface="Courier"/>
              </a:rPr>
              <a:t>ConstructBin</a:t>
            </a:r>
            <a:r>
              <a:rPr lang="da-DK" sz="2000" dirty="0" smtClean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 smtClean="0">
                <a:latin typeface="Courier"/>
                <a:cs typeface="Courier"/>
              </a:rPr>
              <a:t>, </a:t>
            </a:r>
            <a:r>
              <a:rPr lang="da-DK" sz="2000" i="1" dirty="0" smtClean="0">
                <a:latin typeface="Courier"/>
                <a:cs typeface="Courier"/>
              </a:rPr>
              <a:t>L, k, n</a:t>
            </a:r>
            <a:r>
              <a:rPr lang="da-DK" sz="2000" dirty="0" smtClean="0">
                <a:latin typeface="Courier"/>
                <a:cs typeface="Courier"/>
              </a:rPr>
              <a:t>) </a:t>
            </a:r>
          </a:p>
          <a:p>
            <a:pPr marL="0" indent="0">
              <a:buNone/>
            </a:pPr>
            <a:r>
              <a:rPr lang="da-DK" sz="2000" i="1" dirty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 t</a:t>
            </a:r>
            <a:r>
              <a:rPr lang="da-DK" sz="2000" dirty="0" smtClean="0">
                <a:latin typeface="Courier"/>
                <a:cs typeface="Courier"/>
              </a:rPr>
              <a:t>=1</a:t>
            </a: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 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b="1" dirty="0" smtClean="0">
                <a:latin typeface="Courier"/>
                <a:cs typeface="Courier"/>
              </a:rPr>
              <a:t>for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 smtClean="0">
                <a:latin typeface="Courier"/>
                <a:cs typeface="Courier"/>
              </a:rPr>
              <a:t>=1 to </a:t>
            </a:r>
            <a:r>
              <a:rPr lang="da-DK" sz="2000" i="1" dirty="0" smtClean="0">
                <a:latin typeface="Courier"/>
                <a:cs typeface="Courier"/>
              </a:rPr>
              <a:t>n</a:t>
            </a:r>
          </a:p>
          <a:p>
            <a:pPr marL="0" indent="0">
              <a:buNone/>
            </a:pPr>
            <a:r>
              <a:rPr lang="da-DK" sz="2000" i="1" dirty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   j</a:t>
            </a:r>
            <a:r>
              <a:rPr lang="da-DK" sz="2000" dirty="0" smtClean="0">
                <a:latin typeface="Courier"/>
                <a:cs typeface="Courier"/>
              </a:rPr>
              <a:t>=1</a:t>
            </a:r>
            <a:endParaRPr lang="da-DK" sz="2000" i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    </a:t>
            </a:r>
            <a:r>
              <a:rPr lang="da-DK" sz="2000" b="1" dirty="0" err="1" smtClean="0">
                <a:latin typeface="Courier"/>
                <a:cs typeface="Courier"/>
              </a:rPr>
              <a:t>while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 &lt; </a:t>
            </a:r>
            <a:r>
              <a:rPr lang="da-DK" sz="2000" i="1" dirty="0" smtClean="0">
                <a:latin typeface="Courier"/>
                <a:cs typeface="Courier"/>
              </a:rPr>
              <a:t>k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i="1" dirty="0" smtClean="0">
                <a:latin typeface="Courier"/>
                <a:cs typeface="Courier"/>
              </a:rPr>
              <a:t>D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t</a:t>
            </a:r>
            <a:r>
              <a:rPr lang="en-US" sz="2000" dirty="0" smtClean="0">
                <a:latin typeface="Courier"/>
                <a:cs typeface="Courier"/>
              </a:rPr>
              <a:t>] = *</a:t>
            </a:r>
            <a:r>
              <a:rPr lang="en-US" sz="2000" i="1" dirty="0" smtClean="0">
                <a:latin typeface="Courier"/>
                <a:cs typeface="Courier"/>
              </a:rPr>
              <a:t>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sz="2000" i="1" dirty="0" smtClean="0">
                <a:latin typeface="Courier"/>
                <a:cs typeface="Courier"/>
              </a:rPr>
              <a:t>      t</a:t>
            </a:r>
            <a:r>
              <a:rPr lang="en-US" sz="2000" dirty="0" smtClean="0">
                <a:latin typeface="Courier"/>
                <a:cs typeface="Courier"/>
              </a:rPr>
              <a:t>++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  </a:t>
            </a:r>
            <a:r>
              <a:rPr lang="en-US" sz="2000" b="1" dirty="0" smtClean="0">
                <a:latin typeface="Courier"/>
                <a:cs typeface="Courier"/>
              </a:rPr>
              <a:t>if</a:t>
            </a:r>
            <a:r>
              <a:rPr lang="en-US" sz="2000" dirty="0" smtClean="0">
                <a:latin typeface="Courier"/>
                <a:cs typeface="Courier"/>
              </a:rPr>
              <a:t> *(</a:t>
            </a:r>
            <a:r>
              <a:rPr lang="en-US" sz="2000" i="1" dirty="0" smtClean="0">
                <a:latin typeface="Courier"/>
                <a:cs typeface="Courier"/>
              </a:rPr>
              <a:t>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]+1) &lt; </a:t>
            </a:r>
            <a:r>
              <a:rPr lang="en-US" sz="2000" i="1" dirty="0" smtClean="0">
                <a:latin typeface="Courier"/>
                <a:cs typeface="Courier"/>
              </a:rPr>
              <a:t>S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+1]</a:t>
            </a:r>
          </a:p>
          <a:p>
            <a:pPr marL="0" indent="0">
              <a:buNone/>
            </a:pPr>
            <a:r>
              <a:rPr lang="en-US" sz="2000" i="1" dirty="0">
                <a:latin typeface="Courier"/>
                <a:cs typeface="Courier"/>
              </a:rPr>
              <a:t> </a:t>
            </a:r>
            <a:r>
              <a:rPr lang="en-US" sz="2000" i="1" dirty="0" smtClean="0">
                <a:latin typeface="Courier"/>
                <a:cs typeface="Courier"/>
              </a:rPr>
              <a:t>       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]++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b="1" dirty="0" smtClean="0">
                <a:latin typeface="Courier"/>
                <a:cs typeface="Courier"/>
              </a:rPr>
              <a:t>else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++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b="1" dirty="0" smtClean="0">
                <a:latin typeface="Courier"/>
                <a:cs typeface="Courier"/>
              </a:rPr>
              <a:t>return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i="1" dirty="0" smtClean="0">
                <a:latin typeface="Courier"/>
                <a:cs typeface="Courier"/>
              </a:rPr>
              <a:t>D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67397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27353" y="5833186"/>
            <a:ext cx="962248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value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00906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882241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/>
          </p:cNvSpPr>
          <p:nvPr/>
        </p:nvSpPr>
        <p:spPr>
          <a:xfrm>
            <a:off x="283781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/>
          </p:cNvSpPr>
          <p:nvPr/>
        </p:nvSpPr>
        <p:spPr>
          <a:xfrm>
            <a:off x="115719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/>
          </p:cNvSpPr>
          <p:nvPr/>
        </p:nvSpPr>
        <p:spPr>
          <a:xfrm>
            <a:off x="1051598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/>
          </p:cNvSpPr>
          <p:nvPr/>
        </p:nvSpPr>
        <p:spPr>
          <a:xfrm>
            <a:off x="112747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/>
          </p:cNvSpPr>
          <p:nvPr/>
        </p:nvSpPr>
        <p:spPr>
          <a:xfrm>
            <a:off x="1283044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/>
          </p:cNvSpPr>
          <p:nvPr/>
        </p:nvSpPr>
        <p:spPr>
          <a:xfrm>
            <a:off x="1051598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/>
          </p:cNvSpPr>
          <p:nvPr/>
        </p:nvSpPr>
        <p:spPr>
          <a:xfrm>
            <a:off x="4566629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/>
          </p:cNvSpPr>
          <p:nvPr/>
        </p:nvSpPr>
        <p:spPr>
          <a:xfrm>
            <a:off x="21451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/>
          </p:cNvSpPr>
          <p:nvPr/>
        </p:nvSpPr>
        <p:spPr>
          <a:xfrm>
            <a:off x="206042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/>
          </p:cNvSpPr>
          <p:nvPr/>
        </p:nvSpPr>
        <p:spPr>
          <a:xfrm>
            <a:off x="6404851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/>
          </p:cNvSpPr>
          <p:nvPr/>
        </p:nvSpPr>
        <p:spPr>
          <a:xfrm>
            <a:off x="2229784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/>
          </p:cNvSpPr>
          <p:nvPr/>
        </p:nvSpPr>
        <p:spPr>
          <a:xfrm>
            <a:off x="4566629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/>
          </p:cNvSpPr>
          <p:nvPr/>
        </p:nvSpPr>
        <p:spPr>
          <a:xfrm>
            <a:off x="2145105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/>
          </p:cNvSpPr>
          <p:nvPr/>
        </p:nvSpPr>
        <p:spPr>
          <a:xfrm>
            <a:off x="2067754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/>
          </p:cNvSpPr>
          <p:nvPr/>
        </p:nvSpPr>
        <p:spPr>
          <a:xfrm>
            <a:off x="625991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/>
          </p:cNvSpPr>
          <p:nvPr/>
        </p:nvSpPr>
        <p:spPr>
          <a:xfrm>
            <a:off x="17796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/>
          </p:cNvSpPr>
          <p:nvPr/>
        </p:nvSpPr>
        <p:spPr>
          <a:xfrm>
            <a:off x="3153934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7327390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5741752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6197464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3238613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3238613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7046731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270449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246123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8420897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683525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7046731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>
            <a:spLocks/>
          </p:cNvSpPr>
          <p:nvPr/>
        </p:nvSpPr>
        <p:spPr>
          <a:xfrm>
            <a:off x="433212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/>
          </p:cNvSpPr>
          <p:nvPr/>
        </p:nvSpPr>
        <p:spPr>
          <a:xfrm>
            <a:off x="433212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542562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3979444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355473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5298139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5425627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551030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542562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551030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651913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459842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/>
          </p:cNvSpPr>
          <p:nvPr/>
        </p:nvSpPr>
        <p:spPr>
          <a:xfrm>
            <a:off x="4355156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/>
          </p:cNvSpPr>
          <p:nvPr/>
        </p:nvSpPr>
        <p:spPr>
          <a:xfrm>
            <a:off x="696205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6519135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643445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659240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1367722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01608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761264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5741752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761264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152630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7612642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476261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>
            <a:spLocks/>
          </p:cNvSpPr>
          <p:nvPr/>
        </p:nvSpPr>
        <p:spPr>
          <a:xfrm>
            <a:off x="246123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>
            <a:spLocks/>
          </p:cNvSpPr>
          <p:nvPr/>
        </p:nvSpPr>
        <p:spPr>
          <a:xfrm>
            <a:off x="887550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>
            <a:spLocks/>
          </p:cNvSpPr>
          <p:nvPr/>
        </p:nvSpPr>
        <p:spPr>
          <a:xfrm>
            <a:off x="8420897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>
            <a:spLocks/>
          </p:cNvSpPr>
          <p:nvPr/>
        </p:nvSpPr>
        <p:spPr>
          <a:xfrm>
            <a:off x="8590255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/>
          </p:cNvSpPr>
          <p:nvPr/>
        </p:nvSpPr>
        <p:spPr>
          <a:xfrm>
            <a:off x="8706148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/>
          </p:cNvSpPr>
          <p:nvPr/>
        </p:nvSpPr>
        <p:spPr>
          <a:xfrm>
            <a:off x="862146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>
            <a:spLocks/>
          </p:cNvSpPr>
          <p:nvPr/>
        </p:nvSpPr>
        <p:spPr>
          <a:xfrm>
            <a:off x="8706148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/>
          </p:cNvSpPr>
          <p:nvPr/>
        </p:nvSpPr>
        <p:spPr>
          <a:xfrm>
            <a:off x="630796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>
            <a:spLocks/>
          </p:cNvSpPr>
          <p:nvPr/>
        </p:nvSpPr>
        <p:spPr>
          <a:xfrm>
            <a:off x="355473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46151" y="791568"/>
            <a:ext cx="0" cy="55721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714" y="1025693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2714" y="532517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>
                <a:latin typeface="Times"/>
                <a:cs typeface="Times"/>
              </a:rPr>
              <a:t>L</a:t>
            </a:r>
            <a:r>
              <a:rPr lang="en-US" sz="2800" i="1" baseline="-25000" dirty="0" err="1" smtClean="0">
                <a:latin typeface="Times"/>
                <a:cs typeface="Times"/>
              </a:rPr>
              <a:t>k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2714" y="163128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2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5783" y="3548532"/>
            <a:ext cx="765782" cy="45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150" name="Straight Arrow Connector 149"/>
          <p:cNvCxnSpPr>
            <a:stCxn id="9" idx="3"/>
          </p:cNvCxnSpPr>
          <p:nvPr/>
        </p:nvCxnSpPr>
        <p:spPr>
          <a:xfrm>
            <a:off x="5289601" y="6125795"/>
            <a:ext cx="3300654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9" idx="1"/>
          </p:cNvCxnSpPr>
          <p:nvPr/>
        </p:nvCxnSpPr>
        <p:spPr>
          <a:xfrm>
            <a:off x="1310356" y="6125795"/>
            <a:ext cx="3016997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97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Bin Construction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35486" y="2394142"/>
            <a:ext cx="4114800" cy="2057400"/>
          </a:xfrm>
          <a:prstGeom prst="rect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01222" y="1870922"/>
            <a:ext cx="460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395191" y="3161407"/>
            <a:ext cx="44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7288" y="4793169"/>
            <a:ext cx="1990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Z</a:t>
            </a:r>
            <a:r>
              <a:rPr lang="en-US" sz="2800" dirty="0" smtClean="0">
                <a:latin typeface="Times"/>
                <a:cs typeface="Times"/>
              </a:rPr>
              <a:t>-ordering!</a:t>
            </a:r>
          </a:p>
        </p:txBody>
      </p:sp>
      <p:grpSp>
        <p:nvGrpSpPr>
          <p:cNvPr id="893" name="Group 892"/>
          <p:cNvGrpSpPr/>
          <p:nvPr/>
        </p:nvGrpSpPr>
        <p:grpSpPr>
          <a:xfrm>
            <a:off x="7046187" y="2586698"/>
            <a:ext cx="1806128" cy="1741370"/>
            <a:chOff x="1388637" y="668162"/>
            <a:chExt cx="3210412" cy="3095304"/>
          </a:xfrm>
        </p:grpSpPr>
        <p:cxnSp>
          <p:nvCxnSpPr>
            <p:cNvPr id="894" name="Straight Connector 893"/>
            <p:cNvCxnSpPr/>
            <p:nvPr/>
          </p:nvCxnSpPr>
          <p:spPr>
            <a:xfrm flipH="1">
              <a:off x="1388637" y="1991560"/>
              <a:ext cx="3210412" cy="445333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Straight Connector 894"/>
            <p:cNvCxnSpPr/>
            <p:nvPr/>
          </p:nvCxnSpPr>
          <p:spPr>
            <a:xfrm>
              <a:off x="1394698" y="67509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Straight Connector 895"/>
            <p:cNvCxnSpPr/>
            <p:nvPr/>
          </p:nvCxnSpPr>
          <p:spPr>
            <a:xfrm>
              <a:off x="1396141" y="1114106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Straight Connector 896"/>
            <p:cNvCxnSpPr/>
            <p:nvPr/>
          </p:nvCxnSpPr>
          <p:spPr>
            <a:xfrm flipH="1">
              <a:off x="1399316" y="675090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Straight Connector 897"/>
            <p:cNvCxnSpPr/>
            <p:nvPr/>
          </p:nvCxnSpPr>
          <p:spPr>
            <a:xfrm>
              <a:off x="2311984" y="67509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Straight Connector 898"/>
            <p:cNvCxnSpPr/>
            <p:nvPr/>
          </p:nvCxnSpPr>
          <p:spPr>
            <a:xfrm>
              <a:off x="2313427" y="1114106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/>
            <p:cNvCxnSpPr/>
            <p:nvPr/>
          </p:nvCxnSpPr>
          <p:spPr>
            <a:xfrm flipH="1">
              <a:off x="2316602" y="675090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Straight Connector 900"/>
            <p:cNvCxnSpPr/>
            <p:nvPr/>
          </p:nvCxnSpPr>
          <p:spPr>
            <a:xfrm>
              <a:off x="1399316" y="155947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Straight Connector 901"/>
            <p:cNvCxnSpPr/>
            <p:nvPr/>
          </p:nvCxnSpPr>
          <p:spPr>
            <a:xfrm>
              <a:off x="1400759" y="199848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Straight Connector 902"/>
            <p:cNvCxnSpPr/>
            <p:nvPr/>
          </p:nvCxnSpPr>
          <p:spPr>
            <a:xfrm flipH="1">
              <a:off x="1403934" y="155947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Straight Connector 903"/>
            <p:cNvCxnSpPr/>
            <p:nvPr/>
          </p:nvCxnSpPr>
          <p:spPr>
            <a:xfrm>
              <a:off x="2310541" y="155947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Straight Connector 904"/>
            <p:cNvCxnSpPr/>
            <p:nvPr/>
          </p:nvCxnSpPr>
          <p:spPr>
            <a:xfrm>
              <a:off x="2311984" y="199848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Straight Connector 905"/>
            <p:cNvCxnSpPr/>
            <p:nvPr/>
          </p:nvCxnSpPr>
          <p:spPr>
            <a:xfrm flipH="1">
              <a:off x="2315159" y="155947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Straight Connector 906"/>
            <p:cNvCxnSpPr/>
            <p:nvPr/>
          </p:nvCxnSpPr>
          <p:spPr>
            <a:xfrm flipV="1">
              <a:off x="1856516" y="675090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Straight Connector 907"/>
            <p:cNvCxnSpPr/>
            <p:nvPr/>
          </p:nvCxnSpPr>
          <p:spPr>
            <a:xfrm flipH="1">
              <a:off x="1394698" y="1117282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Straight Connector 908"/>
            <p:cNvCxnSpPr/>
            <p:nvPr/>
          </p:nvCxnSpPr>
          <p:spPr>
            <a:xfrm flipV="1">
              <a:off x="1857959" y="1559472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/>
            <p:cNvCxnSpPr/>
            <p:nvPr/>
          </p:nvCxnSpPr>
          <p:spPr>
            <a:xfrm>
              <a:off x="3223120" y="66816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Straight Connector 910"/>
            <p:cNvCxnSpPr/>
            <p:nvPr/>
          </p:nvCxnSpPr>
          <p:spPr>
            <a:xfrm>
              <a:off x="3224563" y="110717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Connector 911"/>
            <p:cNvCxnSpPr/>
            <p:nvPr/>
          </p:nvCxnSpPr>
          <p:spPr>
            <a:xfrm flipH="1">
              <a:off x="3227738" y="66816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Straight Connector 912"/>
            <p:cNvCxnSpPr/>
            <p:nvPr/>
          </p:nvCxnSpPr>
          <p:spPr>
            <a:xfrm>
              <a:off x="4140406" y="66816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Straight Connector 913"/>
            <p:cNvCxnSpPr/>
            <p:nvPr/>
          </p:nvCxnSpPr>
          <p:spPr>
            <a:xfrm>
              <a:off x="4141849" y="110717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Straight Connector 914"/>
            <p:cNvCxnSpPr/>
            <p:nvPr/>
          </p:nvCxnSpPr>
          <p:spPr>
            <a:xfrm flipH="1">
              <a:off x="4145024" y="66816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Straight Connector 915"/>
            <p:cNvCxnSpPr/>
            <p:nvPr/>
          </p:nvCxnSpPr>
          <p:spPr>
            <a:xfrm>
              <a:off x="3227738" y="1552544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Connector 916"/>
            <p:cNvCxnSpPr/>
            <p:nvPr/>
          </p:nvCxnSpPr>
          <p:spPr>
            <a:xfrm>
              <a:off x="3229181" y="199156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917"/>
            <p:cNvCxnSpPr/>
            <p:nvPr/>
          </p:nvCxnSpPr>
          <p:spPr>
            <a:xfrm flipH="1">
              <a:off x="3232356" y="1552544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Straight Connector 918"/>
            <p:cNvCxnSpPr/>
            <p:nvPr/>
          </p:nvCxnSpPr>
          <p:spPr>
            <a:xfrm>
              <a:off x="4138963" y="1552544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919"/>
            <p:cNvCxnSpPr/>
            <p:nvPr/>
          </p:nvCxnSpPr>
          <p:spPr>
            <a:xfrm>
              <a:off x="4140406" y="199156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Straight Connector 920"/>
            <p:cNvCxnSpPr/>
            <p:nvPr/>
          </p:nvCxnSpPr>
          <p:spPr>
            <a:xfrm flipH="1">
              <a:off x="4143581" y="1552544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Straight Connector 921"/>
            <p:cNvCxnSpPr/>
            <p:nvPr/>
          </p:nvCxnSpPr>
          <p:spPr>
            <a:xfrm flipV="1">
              <a:off x="3684938" y="668162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" name="Straight Connector 922"/>
            <p:cNvCxnSpPr/>
            <p:nvPr/>
          </p:nvCxnSpPr>
          <p:spPr>
            <a:xfrm flipH="1">
              <a:off x="3223120" y="1110354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Straight Connector 923"/>
            <p:cNvCxnSpPr/>
            <p:nvPr/>
          </p:nvCxnSpPr>
          <p:spPr>
            <a:xfrm flipV="1">
              <a:off x="3686381" y="1552544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" name="Straight Connector 924"/>
            <p:cNvCxnSpPr/>
            <p:nvPr/>
          </p:nvCxnSpPr>
          <p:spPr>
            <a:xfrm>
              <a:off x="1388637" y="2436893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Straight Connector 925"/>
            <p:cNvCxnSpPr/>
            <p:nvPr/>
          </p:nvCxnSpPr>
          <p:spPr>
            <a:xfrm>
              <a:off x="1390080" y="2875909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Straight Connector 926"/>
            <p:cNvCxnSpPr/>
            <p:nvPr/>
          </p:nvCxnSpPr>
          <p:spPr>
            <a:xfrm flipH="1">
              <a:off x="1393255" y="2436893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Straight Connector 927"/>
            <p:cNvCxnSpPr/>
            <p:nvPr/>
          </p:nvCxnSpPr>
          <p:spPr>
            <a:xfrm>
              <a:off x="2305923" y="2436893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Straight Connector 928"/>
            <p:cNvCxnSpPr/>
            <p:nvPr/>
          </p:nvCxnSpPr>
          <p:spPr>
            <a:xfrm>
              <a:off x="2307366" y="2875909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/>
            <p:cNvCxnSpPr/>
            <p:nvPr/>
          </p:nvCxnSpPr>
          <p:spPr>
            <a:xfrm flipH="1">
              <a:off x="2310541" y="2436893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1" name="Straight Connector 930"/>
            <p:cNvCxnSpPr/>
            <p:nvPr/>
          </p:nvCxnSpPr>
          <p:spPr>
            <a:xfrm>
              <a:off x="1393255" y="332127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2" name="Straight Connector 931"/>
            <p:cNvCxnSpPr/>
            <p:nvPr/>
          </p:nvCxnSpPr>
          <p:spPr>
            <a:xfrm>
              <a:off x="1394698" y="376029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Straight Connector 932"/>
            <p:cNvCxnSpPr/>
            <p:nvPr/>
          </p:nvCxnSpPr>
          <p:spPr>
            <a:xfrm flipH="1">
              <a:off x="1397873" y="332127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4" name="Straight Connector 933"/>
            <p:cNvCxnSpPr/>
            <p:nvPr/>
          </p:nvCxnSpPr>
          <p:spPr>
            <a:xfrm>
              <a:off x="2304480" y="332127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5" name="Straight Connector 934"/>
            <p:cNvCxnSpPr/>
            <p:nvPr/>
          </p:nvCxnSpPr>
          <p:spPr>
            <a:xfrm>
              <a:off x="2305923" y="376029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6" name="Straight Connector 935"/>
            <p:cNvCxnSpPr/>
            <p:nvPr/>
          </p:nvCxnSpPr>
          <p:spPr>
            <a:xfrm flipH="1">
              <a:off x="2309098" y="332127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7" name="Straight Connector 936"/>
            <p:cNvCxnSpPr/>
            <p:nvPr/>
          </p:nvCxnSpPr>
          <p:spPr>
            <a:xfrm flipV="1">
              <a:off x="1850455" y="2436893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8" name="Straight Connector 937"/>
            <p:cNvCxnSpPr/>
            <p:nvPr/>
          </p:nvCxnSpPr>
          <p:spPr>
            <a:xfrm flipH="1">
              <a:off x="1388637" y="2879085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9" name="Straight Connector 938"/>
            <p:cNvCxnSpPr/>
            <p:nvPr/>
          </p:nvCxnSpPr>
          <p:spPr>
            <a:xfrm flipV="1">
              <a:off x="1851898" y="3321275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Straight Connector 939"/>
            <p:cNvCxnSpPr/>
            <p:nvPr/>
          </p:nvCxnSpPr>
          <p:spPr>
            <a:xfrm>
              <a:off x="3217059" y="242996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1" name="Straight Connector 940"/>
            <p:cNvCxnSpPr/>
            <p:nvPr/>
          </p:nvCxnSpPr>
          <p:spPr>
            <a:xfrm>
              <a:off x="3218502" y="286898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2" name="Straight Connector 941"/>
            <p:cNvCxnSpPr/>
            <p:nvPr/>
          </p:nvCxnSpPr>
          <p:spPr>
            <a:xfrm flipH="1">
              <a:off x="3221677" y="242996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3" name="Straight Connector 942"/>
            <p:cNvCxnSpPr/>
            <p:nvPr/>
          </p:nvCxnSpPr>
          <p:spPr>
            <a:xfrm>
              <a:off x="4134345" y="242996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4" name="Straight Connector 943"/>
            <p:cNvCxnSpPr/>
            <p:nvPr/>
          </p:nvCxnSpPr>
          <p:spPr>
            <a:xfrm>
              <a:off x="4135788" y="286898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5" name="Straight Connector 944"/>
            <p:cNvCxnSpPr/>
            <p:nvPr/>
          </p:nvCxnSpPr>
          <p:spPr>
            <a:xfrm flipH="1">
              <a:off x="4138963" y="242996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6" name="Straight Connector 945"/>
            <p:cNvCxnSpPr/>
            <p:nvPr/>
          </p:nvCxnSpPr>
          <p:spPr>
            <a:xfrm>
              <a:off x="3221677" y="3314347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Straight Connector 946"/>
            <p:cNvCxnSpPr/>
            <p:nvPr/>
          </p:nvCxnSpPr>
          <p:spPr>
            <a:xfrm>
              <a:off x="3223120" y="3753363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8" name="Straight Connector 947"/>
            <p:cNvCxnSpPr/>
            <p:nvPr/>
          </p:nvCxnSpPr>
          <p:spPr>
            <a:xfrm flipH="1">
              <a:off x="3226295" y="3314347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Straight Connector 948"/>
            <p:cNvCxnSpPr/>
            <p:nvPr/>
          </p:nvCxnSpPr>
          <p:spPr>
            <a:xfrm>
              <a:off x="4132902" y="3314347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Straight Connector 949"/>
            <p:cNvCxnSpPr/>
            <p:nvPr/>
          </p:nvCxnSpPr>
          <p:spPr>
            <a:xfrm>
              <a:off x="4134345" y="3753363"/>
              <a:ext cx="457200" cy="0"/>
            </a:xfrm>
            <a:prstGeom prst="line">
              <a:avLst/>
            </a:prstGeom>
            <a:ln w="9525">
              <a:headEnd type="none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Straight Connector 950"/>
            <p:cNvCxnSpPr/>
            <p:nvPr/>
          </p:nvCxnSpPr>
          <p:spPr>
            <a:xfrm flipH="1">
              <a:off x="4137520" y="3314347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2" name="Straight Connector 951"/>
            <p:cNvCxnSpPr/>
            <p:nvPr/>
          </p:nvCxnSpPr>
          <p:spPr>
            <a:xfrm flipV="1">
              <a:off x="3678877" y="2429965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3" name="Straight Connector 952"/>
            <p:cNvCxnSpPr/>
            <p:nvPr/>
          </p:nvCxnSpPr>
          <p:spPr>
            <a:xfrm flipH="1">
              <a:off x="3217059" y="2872157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Straight Connector 953"/>
            <p:cNvCxnSpPr/>
            <p:nvPr/>
          </p:nvCxnSpPr>
          <p:spPr>
            <a:xfrm flipV="1">
              <a:off x="3680320" y="3314347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Straight Connector 954"/>
            <p:cNvCxnSpPr/>
            <p:nvPr/>
          </p:nvCxnSpPr>
          <p:spPr>
            <a:xfrm flipV="1">
              <a:off x="2770627" y="668162"/>
              <a:ext cx="461729" cy="1333502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Straight Connector 955"/>
            <p:cNvCxnSpPr/>
            <p:nvPr/>
          </p:nvCxnSpPr>
          <p:spPr>
            <a:xfrm flipV="1">
              <a:off x="2761680" y="2429965"/>
              <a:ext cx="470676" cy="1330326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9" name="Group 958"/>
          <p:cNvGrpSpPr/>
          <p:nvPr/>
        </p:nvGrpSpPr>
        <p:grpSpPr>
          <a:xfrm>
            <a:off x="4979302" y="2569512"/>
            <a:ext cx="1812526" cy="1747538"/>
            <a:chOff x="1388637" y="668162"/>
            <a:chExt cx="3210412" cy="3095304"/>
          </a:xfrm>
        </p:grpSpPr>
        <p:cxnSp>
          <p:nvCxnSpPr>
            <p:cNvPr id="960" name="Straight Connector 959"/>
            <p:cNvCxnSpPr/>
            <p:nvPr/>
          </p:nvCxnSpPr>
          <p:spPr>
            <a:xfrm flipH="1">
              <a:off x="1388637" y="1991560"/>
              <a:ext cx="3210412" cy="445333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Straight Connector 960"/>
            <p:cNvCxnSpPr/>
            <p:nvPr/>
          </p:nvCxnSpPr>
          <p:spPr>
            <a:xfrm>
              <a:off x="1394698" y="67509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Straight Connector 961"/>
            <p:cNvCxnSpPr/>
            <p:nvPr/>
          </p:nvCxnSpPr>
          <p:spPr>
            <a:xfrm>
              <a:off x="1396141" y="1114106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3" name="Straight Connector 962"/>
            <p:cNvCxnSpPr/>
            <p:nvPr/>
          </p:nvCxnSpPr>
          <p:spPr>
            <a:xfrm flipH="1">
              <a:off x="1399316" y="675090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Straight Connector 963"/>
            <p:cNvCxnSpPr/>
            <p:nvPr/>
          </p:nvCxnSpPr>
          <p:spPr>
            <a:xfrm>
              <a:off x="2311984" y="67509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" name="Straight Connector 964"/>
            <p:cNvCxnSpPr/>
            <p:nvPr/>
          </p:nvCxnSpPr>
          <p:spPr>
            <a:xfrm>
              <a:off x="2313427" y="1114106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6" name="Straight Connector 965"/>
            <p:cNvCxnSpPr/>
            <p:nvPr/>
          </p:nvCxnSpPr>
          <p:spPr>
            <a:xfrm flipH="1">
              <a:off x="2316602" y="675090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Straight Connector 966"/>
            <p:cNvCxnSpPr/>
            <p:nvPr/>
          </p:nvCxnSpPr>
          <p:spPr>
            <a:xfrm>
              <a:off x="1399316" y="155947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Straight Connector 967"/>
            <p:cNvCxnSpPr/>
            <p:nvPr/>
          </p:nvCxnSpPr>
          <p:spPr>
            <a:xfrm>
              <a:off x="1400759" y="199848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Straight Connector 968"/>
            <p:cNvCxnSpPr/>
            <p:nvPr/>
          </p:nvCxnSpPr>
          <p:spPr>
            <a:xfrm flipH="1">
              <a:off x="1403934" y="155947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/>
            <p:nvPr/>
          </p:nvCxnSpPr>
          <p:spPr>
            <a:xfrm>
              <a:off x="2310541" y="155947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Straight Connector 970"/>
            <p:cNvCxnSpPr/>
            <p:nvPr/>
          </p:nvCxnSpPr>
          <p:spPr>
            <a:xfrm>
              <a:off x="2311984" y="199848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Straight Connector 971"/>
            <p:cNvCxnSpPr/>
            <p:nvPr/>
          </p:nvCxnSpPr>
          <p:spPr>
            <a:xfrm flipH="1">
              <a:off x="2315159" y="155947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Straight Connector 972"/>
            <p:cNvCxnSpPr/>
            <p:nvPr/>
          </p:nvCxnSpPr>
          <p:spPr>
            <a:xfrm flipV="1">
              <a:off x="1856516" y="675090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Straight Connector 973"/>
            <p:cNvCxnSpPr/>
            <p:nvPr/>
          </p:nvCxnSpPr>
          <p:spPr>
            <a:xfrm flipH="1">
              <a:off x="1394698" y="1117282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Straight Connector 974"/>
            <p:cNvCxnSpPr/>
            <p:nvPr/>
          </p:nvCxnSpPr>
          <p:spPr>
            <a:xfrm flipV="1">
              <a:off x="1857959" y="1559472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Straight Connector 975"/>
            <p:cNvCxnSpPr/>
            <p:nvPr/>
          </p:nvCxnSpPr>
          <p:spPr>
            <a:xfrm>
              <a:off x="3223120" y="66816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Straight Connector 976"/>
            <p:cNvCxnSpPr/>
            <p:nvPr/>
          </p:nvCxnSpPr>
          <p:spPr>
            <a:xfrm>
              <a:off x="3224563" y="110717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Straight Connector 977"/>
            <p:cNvCxnSpPr/>
            <p:nvPr/>
          </p:nvCxnSpPr>
          <p:spPr>
            <a:xfrm flipH="1">
              <a:off x="3227738" y="66816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Straight Connector 978"/>
            <p:cNvCxnSpPr/>
            <p:nvPr/>
          </p:nvCxnSpPr>
          <p:spPr>
            <a:xfrm>
              <a:off x="4140406" y="66816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/>
            <p:nvPr/>
          </p:nvCxnSpPr>
          <p:spPr>
            <a:xfrm>
              <a:off x="4141849" y="110717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Straight Connector 980"/>
            <p:cNvCxnSpPr/>
            <p:nvPr/>
          </p:nvCxnSpPr>
          <p:spPr>
            <a:xfrm flipH="1">
              <a:off x="4145024" y="66816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Straight Connector 981"/>
            <p:cNvCxnSpPr/>
            <p:nvPr/>
          </p:nvCxnSpPr>
          <p:spPr>
            <a:xfrm>
              <a:off x="3227738" y="1552544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Straight Connector 982"/>
            <p:cNvCxnSpPr/>
            <p:nvPr/>
          </p:nvCxnSpPr>
          <p:spPr>
            <a:xfrm>
              <a:off x="3229181" y="199156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/>
            <p:cNvCxnSpPr/>
            <p:nvPr/>
          </p:nvCxnSpPr>
          <p:spPr>
            <a:xfrm flipH="1">
              <a:off x="3232356" y="1552544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Straight Connector 984"/>
            <p:cNvCxnSpPr/>
            <p:nvPr/>
          </p:nvCxnSpPr>
          <p:spPr>
            <a:xfrm>
              <a:off x="4138963" y="1552544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Straight Connector 985"/>
            <p:cNvCxnSpPr/>
            <p:nvPr/>
          </p:nvCxnSpPr>
          <p:spPr>
            <a:xfrm>
              <a:off x="4140406" y="199156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Connector 986"/>
            <p:cNvCxnSpPr/>
            <p:nvPr/>
          </p:nvCxnSpPr>
          <p:spPr>
            <a:xfrm flipH="1">
              <a:off x="4143581" y="1552544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Straight Connector 987"/>
            <p:cNvCxnSpPr/>
            <p:nvPr/>
          </p:nvCxnSpPr>
          <p:spPr>
            <a:xfrm flipV="1">
              <a:off x="3684938" y="668162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Straight Connector 988"/>
            <p:cNvCxnSpPr/>
            <p:nvPr/>
          </p:nvCxnSpPr>
          <p:spPr>
            <a:xfrm flipH="1">
              <a:off x="3223120" y="1110354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/>
            <p:nvPr/>
          </p:nvCxnSpPr>
          <p:spPr>
            <a:xfrm flipV="1">
              <a:off x="3686381" y="1552544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Straight Connector 990"/>
            <p:cNvCxnSpPr/>
            <p:nvPr/>
          </p:nvCxnSpPr>
          <p:spPr>
            <a:xfrm>
              <a:off x="1388637" y="2436893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Straight Connector 991"/>
            <p:cNvCxnSpPr/>
            <p:nvPr/>
          </p:nvCxnSpPr>
          <p:spPr>
            <a:xfrm>
              <a:off x="1390080" y="2875909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Straight Connector 992"/>
            <p:cNvCxnSpPr/>
            <p:nvPr/>
          </p:nvCxnSpPr>
          <p:spPr>
            <a:xfrm flipH="1">
              <a:off x="1393255" y="2436893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Straight Connector 993"/>
            <p:cNvCxnSpPr/>
            <p:nvPr/>
          </p:nvCxnSpPr>
          <p:spPr>
            <a:xfrm>
              <a:off x="2305923" y="2436893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Straight Connector 994"/>
            <p:cNvCxnSpPr/>
            <p:nvPr/>
          </p:nvCxnSpPr>
          <p:spPr>
            <a:xfrm>
              <a:off x="2307366" y="2875909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Connector 995"/>
            <p:cNvCxnSpPr/>
            <p:nvPr/>
          </p:nvCxnSpPr>
          <p:spPr>
            <a:xfrm flipH="1">
              <a:off x="2310541" y="2436893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Straight Connector 996"/>
            <p:cNvCxnSpPr/>
            <p:nvPr/>
          </p:nvCxnSpPr>
          <p:spPr>
            <a:xfrm>
              <a:off x="1393255" y="332127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8" name="Straight Connector 997"/>
            <p:cNvCxnSpPr/>
            <p:nvPr/>
          </p:nvCxnSpPr>
          <p:spPr>
            <a:xfrm>
              <a:off x="1394698" y="376029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Straight Connector 998"/>
            <p:cNvCxnSpPr/>
            <p:nvPr/>
          </p:nvCxnSpPr>
          <p:spPr>
            <a:xfrm flipH="1">
              <a:off x="1397873" y="332127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/>
            <p:cNvCxnSpPr/>
            <p:nvPr/>
          </p:nvCxnSpPr>
          <p:spPr>
            <a:xfrm>
              <a:off x="2304480" y="332127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Straight Connector 1000"/>
            <p:cNvCxnSpPr/>
            <p:nvPr/>
          </p:nvCxnSpPr>
          <p:spPr>
            <a:xfrm>
              <a:off x="2305923" y="376029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Connector 1001"/>
            <p:cNvCxnSpPr/>
            <p:nvPr/>
          </p:nvCxnSpPr>
          <p:spPr>
            <a:xfrm flipH="1">
              <a:off x="2309098" y="332127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Connector 1002"/>
            <p:cNvCxnSpPr/>
            <p:nvPr/>
          </p:nvCxnSpPr>
          <p:spPr>
            <a:xfrm flipV="1">
              <a:off x="1850455" y="2436893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Straight Connector 1003"/>
            <p:cNvCxnSpPr/>
            <p:nvPr/>
          </p:nvCxnSpPr>
          <p:spPr>
            <a:xfrm flipH="1">
              <a:off x="1388637" y="2879085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Connector 1004"/>
            <p:cNvCxnSpPr/>
            <p:nvPr/>
          </p:nvCxnSpPr>
          <p:spPr>
            <a:xfrm flipV="1">
              <a:off x="1851898" y="3321275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Straight Connector 1005"/>
            <p:cNvCxnSpPr/>
            <p:nvPr/>
          </p:nvCxnSpPr>
          <p:spPr>
            <a:xfrm>
              <a:off x="3217059" y="242996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Straight Connector 1006"/>
            <p:cNvCxnSpPr/>
            <p:nvPr/>
          </p:nvCxnSpPr>
          <p:spPr>
            <a:xfrm>
              <a:off x="3218502" y="286898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Straight Connector 1007"/>
            <p:cNvCxnSpPr/>
            <p:nvPr/>
          </p:nvCxnSpPr>
          <p:spPr>
            <a:xfrm flipH="1">
              <a:off x="3221677" y="242996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Straight Connector 1008"/>
            <p:cNvCxnSpPr/>
            <p:nvPr/>
          </p:nvCxnSpPr>
          <p:spPr>
            <a:xfrm>
              <a:off x="4134345" y="242996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>
            <a:xfrm>
              <a:off x="4135788" y="286898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Straight Connector 1010"/>
            <p:cNvCxnSpPr/>
            <p:nvPr/>
          </p:nvCxnSpPr>
          <p:spPr>
            <a:xfrm flipH="1">
              <a:off x="4138963" y="242996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2" name="Straight Connector 1011"/>
            <p:cNvCxnSpPr/>
            <p:nvPr/>
          </p:nvCxnSpPr>
          <p:spPr>
            <a:xfrm>
              <a:off x="3221677" y="3314347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3" name="Straight Connector 1012"/>
            <p:cNvCxnSpPr/>
            <p:nvPr/>
          </p:nvCxnSpPr>
          <p:spPr>
            <a:xfrm>
              <a:off x="3223120" y="3753363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Straight Connector 1013"/>
            <p:cNvCxnSpPr/>
            <p:nvPr/>
          </p:nvCxnSpPr>
          <p:spPr>
            <a:xfrm flipH="1">
              <a:off x="3226295" y="3314347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5" name="Straight Connector 1014"/>
            <p:cNvCxnSpPr/>
            <p:nvPr/>
          </p:nvCxnSpPr>
          <p:spPr>
            <a:xfrm>
              <a:off x="4132902" y="3314347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6" name="Straight Connector 1015"/>
            <p:cNvCxnSpPr/>
            <p:nvPr/>
          </p:nvCxnSpPr>
          <p:spPr>
            <a:xfrm>
              <a:off x="4134345" y="3753363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Straight Connector 1016"/>
            <p:cNvCxnSpPr/>
            <p:nvPr/>
          </p:nvCxnSpPr>
          <p:spPr>
            <a:xfrm flipH="1">
              <a:off x="4137520" y="3314347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Straight Connector 1017"/>
            <p:cNvCxnSpPr/>
            <p:nvPr/>
          </p:nvCxnSpPr>
          <p:spPr>
            <a:xfrm flipV="1">
              <a:off x="3678877" y="2429965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Straight Connector 1018"/>
            <p:cNvCxnSpPr/>
            <p:nvPr/>
          </p:nvCxnSpPr>
          <p:spPr>
            <a:xfrm flipH="1">
              <a:off x="3217059" y="2872157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Straight Connector 1019"/>
            <p:cNvCxnSpPr/>
            <p:nvPr/>
          </p:nvCxnSpPr>
          <p:spPr>
            <a:xfrm flipV="1">
              <a:off x="3680320" y="3314347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Straight Connector 1020"/>
            <p:cNvCxnSpPr/>
            <p:nvPr/>
          </p:nvCxnSpPr>
          <p:spPr>
            <a:xfrm flipV="1">
              <a:off x="2770627" y="668162"/>
              <a:ext cx="461729" cy="1333502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Straight Connector 1021"/>
            <p:cNvCxnSpPr/>
            <p:nvPr/>
          </p:nvCxnSpPr>
          <p:spPr>
            <a:xfrm flipV="1">
              <a:off x="2761680" y="2429965"/>
              <a:ext cx="470676" cy="1330326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3" name="Straight Connector 1022"/>
          <p:cNvCxnSpPr/>
          <p:nvPr/>
        </p:nvCxnSpPr>
        <p:spPr>
          <a:xfrm flipV="1">
            <a:off x="6791828" y="2587710"/>
            <a:ext cx="254359" cy="1743628"/>
          </a:xfrm>
          <a:prstGeom prst="line">
            <a:avLst/>
          </a:prstGeom>
          <a:ln w="76200" cap="rnd"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44881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b="1" i="1" dirty="0" err="1" smtClean="0">
                <a:latin typeface="Courier"/>
                <a:cs typeface="Courier"/>
              </a:rPr>
              <a:t>ConstructBin</a:t>
            </a:r>
            <a:r>
              <a:rPr lang="da-DK" sz="2000" dirty="0" smtClean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 smtClean="0">
                <a:latin typeface="Courier"/>
                <a:cs typeface="Courier"/>
              </a:rPr>
              <a:t>, </a:t>
            </a:r>
            <a:r>
              <a:rPr lang="da-DK" sz="2000" i="1" dirty="0" smtClean="0">
                <a:latin typeface="Courier"/>
                <a:cs typeface="Courier"/>
              </a:rPr>
              <a:t>L, k, n</a:t>
            </a:r>
            <a:r>
              <a:rPr lang="da-DK" sz="2000" dirty="0" smtClean="0">
                <a:latin typeface="Courier"/>
                <a:cs typeface="Courier"/>
              </a:rPr>
              <a:t>) </a:t>
            </a:r>
          </a:p>
          <a:p>
            <a:pPr marL="0" indent="0">
              <a:buNone/>
            </a:pPr>
            <a:r>
              <a:rPr lang="da-DK" sz="2000" i="1" dirty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 t</a:t>
            </a:r>
            <a:r>
              <a:rPr lang="da-DK" sz="2000" dirty="0" smtClean="0">
                <a:latin typeface="Courier"/>
                <a:cs typeface="Courier"/>
              </a:rPr>
              <a:t>=1</a:t>
            </a: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 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b="1" dirty="0" smtClean="0">
                <a:latin typeface="Courier"/>
                <a:cs typeface="Courier"/>
              </a:rPr>
              <a:t>for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 smtClean="0">
                <a:latin typeface="Courier"/>
                <a:cs typeface="Courier"/>
              </a:rPr>
              <a:t>=1 to </a:t>
            </a:r>
            <a:r>
              <a:rPr lang="da-DK" sz="2000" i="1" dirty="0" smtClean="0">
                <a:latin typeface="Courier"/>
                <a:cs typeface="Courier"/>
              </a:rPr>
              <a:t>n</a:t>
            </a:r>
          </a:p>
          <a:p>
            <a:pPr marL="0" indent="0">
              <a:buNone/>
            </a:pPr>
            <a:r>
              <a:rPr lang="da-DK" sz="2000" i="1" dirty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   j</a:t>
            </a:r>
            <a:r>
              <a:rPr lang="da-DK" sz="2000" dirty="0" smtClean="0">
                <a:latin typeface="Courier"/>
                <a:cs typeface="Courier"/>
              </a:rPr>
              <a:t>=1</a:t>
            </a:r>
            <a:endParaRPr lang="da-DK" sz="2000" i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    </a:t>
            </a:r>
            <a:r>
              <a:rPr lang="da-DK" sz="2000" b="1" dirty="0" err="1" smtClean="0">
                <a:latin typeface="Courier"/>
                <a:cs typeface="Courier"/>
              </a:rPr>
              <a:t>while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 &lt; </a:t>
            </a:r>
            <a:r>
              <a:rPr lang="da-DK" sz="2000" i="1" dirty="0" smtClean="0">
                <a:latin typeface="Courier"/>
                <a:cs typeface="Courier"/>
              </a:rPr>
              <a:t>k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i="1" dirty="0" smtClean="0">
                <a:latin typeface="Courier"/>
                <a:cs typeface="Courier"/>
              </a:rPr>
              <a:t>D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t</a:t>
            </a:r>
            <a:r>
              <a:rPr lang="en-US" sz="2000" dirty="0" smtClean="0">
                <a:latin typeface="Courier"/>
                <a:cs typeface="Courier"/>
              </a:rPr>
              <a:t>] = *</a:t>
            </a:r>
            <a:r>
              <a:rPr lang="en-US" sz="2000" i="1" dirty="0" smtClean="0">
                <a:latin typeface="Courier"/>
                <a:cs typeface="Courier"/>
              </a:rPr>
              <a:t>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sz="2000" i="1" dirty="0" smtClean="0">
                <a:latin typeface="Courier"/>
                <a:cs typeface="Courier"/>
              </a:rPr>
              <a:t>      t</a:t>
            </a:r>
            <a:r>
              <a:rPr lang="en-US" sz="2000" dirty="0" smtClean="0">
                <a:latin typeface="Courier"/>
                <a:cs typeface="Courier"/>
              </a:rPr>
              <a:t>++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  </a:t>
            </a:r>
            <a:r>
              <a:rPr lang="en-US" sz="2000" b="1" dirty="0" smtClean="0">
                <a:latin typeface="Courier"/>
                <a:cs typeface="Courier"/>
              </a:rPr>
              <a:t>if</a:t>
            </a:r>
            <a:r>
              <a:rPr lang="en-US" sz="2000" dirty="0" smtClean="0">
                <a:latin typeface="Courier"/>
                <a:cs typeface="Courier"/>
              </a:rPr>
              <a:t> *(</a:t>
            </a:r>
            <a:r>
              <a:rPr lang="en-US" sz="2000" i="1" dirty="0" smtClean="0">
                <a:latin typeface="Courier"/>
                <a:cs typeface="Courier"/>
              </a:rPr>
              <a:t>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]+1) &lt; </a:t>
            </a:r>
            <a:r>
              <a:rPr lang="en-US" sz="2000" i="1" dirty="0" smtClean="0">
                <a:latin typeface="Courier"/>
                <a:cs typeface="Courier"/>
              </a:rPr>
              <a:t>S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+1]</a:t>
            </a:r>
          </a:p>
          <a:p>
            <a:pPr marL="0" indent="0">
              <a:buNone/>
            </a:pPr>
            <a:r>
              <a:rPr lang="en-US" sz="2000" i="1" dirty="0">
                <a:latin typeface="Courier"/>
                <a:cs typeface="Courier"/>
              </a:rPr>
              <a:t> </a:t>
            </a:r>
            <a:r>
              <a:rPr lang="en-US" sz="2000" i="1" dirty="0" smtClean="0">
                <a:latin typeface="Courier"/>
                <a:cs typeface="Courier"/>
              </a:rPr>
              <a:t>       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]++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b="1" dirty="0" smtClean="0">
                <a:latin typeface="Courier"/>
                <a:cs typeface="Courier"/>
              </a:rPr>
              <a:t>else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++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b="1" dirty="0" smtClean="0">
                <a:latin typeface="Courier"/>
                <a:cs typeface="Courier"/>
              </a:rPr>
              <a:t>return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i="1" dirty="0" smtClean="0">
                <a:latin typeface="Courier"/>
                <a:cs typeface="Courier"/>
              </a:rPr>
              <a:t>D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99676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Bin Construction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35486" y="2394142"/>
            <a:ext cx="4114800" cy="2057400"/>
          </a:xfrm>
          <a:prstGeom prst="rect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01222" y="1870922"/>
            <a:ext cx="460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395191" y="3161407"/>
            <a:ext cx="44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k</a:t>
            </a:r>
          </a:p>
        </p:txBody>
      </p:sp>
      <p:grpSp>
        <p:nvGrpSpPr>
          <p:cNvPr id="893" name="Group 892"/>
          <p:cNvGrpSpPr/>
          <p:nvPr/>
        </p:nvGrpSpPr>
        <p:grpSpPr>
          <a:xfrm>
            <a:off x="7046187" y="2586698"/>
            <a:ext cx="1806128" cy="1741370"/>
            <a:chOff x="1388637" y="668162"/>
            <a:chExt cx="3210412" cy="3095304"/>
          </a:xfrm>
        </p:grpSpPr>
        <p:cxnSp>
          <p:nvCxnSpPr>
            <p:cNvPr id="894" name="Straight Connector 893"/>
            <p:cNvCxnSpPr/>
            <p:nvPr/>
          </p:nvCxnSpPr>
          <p:spPr>
            <a:xfrm flipH="1">
              <a:off x="1388637" y="1991560"/>
              <a:ext cx="3210412" cy="445333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Straight Connector 894"/>
            <p:cNvCxnSpPr/>
            <p:nvPr/>
          </p:nvCxnSpPr>
          <p:spPr>
            <a:xfrm>
              <a:off x="1394698" y="67509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Straight Connector 895"/>
            <p:cNvCxnSpPr/>
            <p:nvPr/>
          </p:nvCxnSpPr>
          <p:spPr>
            <a:xfrm>
              <a:off x="1396141" y="1114106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Straight Connector 896"/>
            <p:cNvCxnSpPr/>
            <p:nvPr/>
          </p:nvCxnSpPr>
          <p:spPr>
            <a:xfrm flipH="1">
              <a:off x="1399316" y="675090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Straight Connector 897"/>
            <p:cNvCxnSpPr/>
            <p:nvPr/>
          </p:nvCxnSpPr>
          <p:spPr>
            <a:xfrm>
              <a:off x="2311984" y="67509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Straight Connector 898"/>
            <p:cNvCxnSpPr/>
            <p:nvPr/>
          </p:nvCxnSpPr>
          <p:spPr>
            <a:xfrm>
              <a:off x="2313427" y="1114106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/>
            <p:cNvCxnSpPr/>
            <p:nvPr/>
          </p:nvCxnSpPr>
          <p:spPr>
            <a:xfrm flipH="1">
              <a:off x="2316602" y="675090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Straight Connector 900"/>
            <p:cNvCxnSpPr/>
            <p:nvPr/>
          </p:nvCxnSpPr>
          <p:spPr>
            <a:xfrm>
              <a:off x="1399316" y="155947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Straight Connector 901"/>
            <p:cNvCxnSpPr/>
            <p:nvPr/>
          </p:nvCxnSpPr>
          <p:spPr>
            <a:xfrm>
              <a:off x="1400759" y="199848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Straight Connector 902"/>
            <p:cNvCxnSpPr/>
            <p:nvPr/>
          </p:nvCxnSpPr>
          <p:spPr>
            <a:xfrm flipH="1">
              <a:off x="1403934" y="155947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Straight Connector 903"/>
            <p:cNvCxnSpPr/>
            <p:nvPr/>
          </p:nvCxnSpPr>
          <p:spPr>
            <a:xfrm>
              <a:off x="2310541" y="155947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Straight Connector 904"/>
            <p:cNvCxnSpPr/>
            <p:nvPr/>
          </p:nvCxnSpPr>
          <p:spPr>
            <a:xfrm>
              <a:off x="2311984" y="199848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Straight Connector 905"/>
            <p:cNvCxnSpPr/>
            <p:nvPr/>
          </p:nvCxnSpPr>
          <p:spPr>
            <a:xfrm flipH="1">
              <a:off x="2315159" y="155947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Straight Connector 906"/>
            <p:cNvCxnSpPr/>
            <p:nvPr/>
          </p:nvCxnSpPr>
          <p:spPr>
            <a:xfrm flipV="1">
              <a:off x="1856516" y="675090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Straight Connector 907"/>
            <p:cNvCxnSpPr/>
            <p:nvPr/>
          </p:nvCxnSpPr>
          <p:spPr>
            <a:xfrm flipH="1">
              <a:off x="1394698" y="1117282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Straight Connector 908"/>
            <p:cNvCxnSpPr/>
            <p:nvPr/>
          </p:nvCxnSpPr>
          <p:spPr>
            <a:xfrm flipV="1">
              <a:off x="1857959" y="1559472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/>
            <p:cNvCxnSpPr/>
            <p:nvPr/>
          </p:nvCxnSpPr>
          <p:spPr>
            <a:xfrm>
              <a:off x="3223120" y="66816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Straight Connector 910"/>
            <p:cNvCxnSpPr/>
            <p:nvPr/>
          </p:nvCxnSpPr>
          <p:spPr>
            <a:xfrm>
              <a:off x="3224563" y="110717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Connector 911"/>
            <p:cNvCxnSpPr/>
            <p:nvPr/>
          </p:nvCxnSpPr>
          <p:spPr>
            <a:xfrm flipH="1">
              <a:off x="3227738" y="66816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Straight Connector 912"/>
            <p:cNvCxnSpPr/>
            <p:nvPr/>
          </p:nvCxnSpPr>
          <p:spPr>
            <a:xfrm>
              <a:off x="4140406" y="66816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Straight Connector 913"/>
            <p:cNvCxnSpPr/>
            <p:nvPr/>
          </p:nvCxnSpPr>
          <p:spPr>
            <a:xfrm>
              <a:off x="4141849" y="110717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Straight Connector 914"/>
            <p:cNvCxnSpPr/>
            <p:nvPr/>
          </p:nvCxnSpPr>
          <p:spPr>
            <a:xfrm flipH="1">
              <a:off x="4145024" y="66816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Straight Connector 915"/>
            <p:cNvCxnSpPr/>
            <p:nvPr/>
          </p:nvCxnSpPr>
          <p:spPr>
            <a:xfrm>
              <a:off x="3227738" y="1552544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Connector 916"/>
            <p:cNvCxnSpPr/>
            <p:nvPr/>
          </p:nvCxnSpPr>
          <p:spPr>
            <a:xfrm>
              <a:off x="3229181" y="199156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917"/>
            <p:cNvCxnSpPr/>
            <p:nvPr/>
          </p:nvCxnSpPr>
          <p:spPr>
            <a:xfrm flipH="1">
              <a:off x="3232356" y="1552544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Straight Connector 918"/>
            <p:cNvCxnSpPr/>
            <p:nvPr/>
          </p:nvCxnSpPr>
          <p:spPr>
            <a:xfrm>
              <a:off x="4138963" y="1552544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919"/>
            <p:cNvCxnSpPr/>
            <p:nvPr/>
          </p:nvCxnSpPr>
          <p:spPr>
            <a:xfrm>
              <a:off x="4140406" y="199156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Straight Connector 920"/>
            <p:cNvCxnSpPr/>
            <p:nvPr/>
          </p:nvCxnSpPr>
          <p:spPr>
            <a:xfrm flipH="1">
              <a:off x="4143581" y="1552544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Straight Connector 921"/>
            <p:cNvCxnSpPr/>
            <p:nvPr/>
          </p:nvCxnSpPr>
          <p:spPr>
            <a:xfrm flipV="1">
              <a:off x="3684938" y="668162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" name="Straight Connector 922"/>
            <p:cNvCxnSpPr/>
            <p:nvPr/>
          </p:nvCxnSpPr>
          <p:spPr>
            <a:xfrm flipH="1">
              <a:off x="3223120" y="1110354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Straight Connector 923"/>
            <p:cNvCxnSpPr/>
            <p:nvPr/>
          </p:nvCxnSpPr>
          <p:spPr>
            <a:xfrm flipV="1">
              <a:off x="3686381" y="1552544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" name="Straight Connector 924"/>
            <p:cNvCxnSpPr/>
            <p:nvPr/>
          </p:nvCxnSpPr>
          <p:spPr>
            <a:xfrm>
              <a:off x="1388637" y="2436893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Straight Connector 925"/>
            <p:cNvCxnSpPr/>
            <p:nvPr/>
          </p:nvCxnSpPr>
          <p:spPr>
            <a:xfrm>
              <a:off x="1390080" y="2875909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Straight Connector 926"/>
            <p:cNvCxnSpPr/>
            <p:nvPr/>
          </p:nvCxnSpPr>
          <p:spPr>
            <a:xfrm flipH="1">
              <a:off x="1393255" y="2436893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Straight Connector 927"/>
            <p:cNvCxnSpPr/>
            <p:nvPr/>
          </p:nvCxnSpPr>
          <p:spPr>
            <a:xfrm>
              <a:off x="2305923" y="2436893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Straight Connector 928"/>
            <p:cNvCxnSpPr/>
            <p:nvPr/>
          </p:nvCxnSpPr>
          <p:spPr>
            <a:xfrm>
              <a:off x="2307366" y="2875909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/>
            <p:cNvCxnSpPr/>
            <p:nvPr/>
          </p:nvCxnSpPr>
          <p:spPr>
            <a:xfrm flipH="1">
              <a:off x="2310541" y="2436893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1" name="Straight Connector 930"/>
            <p:cNvCxnSpPr/>
            <p:nvPr/>
          </p:nvCxnSpPr>
          <p:spPr>
            <a:xfrm>
              <a:off x="1393255" y="332127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2" name="Straight Connector 931"/>
            <p:cNvCxnSpPr/>
            <p:nvPr/>
          </p:nvCxnSpPr>
          <p:spPr>
            <a:xfrm>
              <a:off x="1394698" y="376029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Straight Connector 932"/>
            <p:cNvCxnSpPr/>
            <p:nvPr/>
          </p:nvCxnSpPr>
          <p:spPr>
            <a:xfrm flipH="1">
              <a:off x="1397873" y="332127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4" name="Straight Connector 933"/>
            <p:cNvCxnSpPr/>
            <p:nvPr/>
          </p:nvCxnSpPr>
          <p:spPr>
            <a:xfrm>
              <a:off x="2304480" y="332127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5" name="Straight Connector 934"/>
            <p:cNvCxnSpPr/>
            <p:nvPr/>
          </p:nvCxnSpPr>
          <p:spPr>
            <a:xfrm>
              <a:off x="2305923" y="376029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6" name="Straight Connector 935"/>
            <p:cNvCxnSpPr/>
            <p:nvPr/>
          </p:nvCxnSpPr>
          <p:spPr>
            <a:xfrm flipH="1">
              <a:off x="2309098" y="332127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7" name="Straight Connector 936"/>
            <p:cNvCxnSpPr/>
            <p:nvPr/>
          </p:nvCxnSpPr>
          <p:spPr>
            <a:xfrm flipV="1">
              <a:off x="1850455" y="2436893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8" name="Straight Connector 937"/>
            <p:cNvCxnSpPr/>
            <p:nvPr/>
          </p:nvCxnSpPr>
          <p:spPr>
            <a:xfrm flipH="1">
              <a:off x="1388637" y="2879085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9" name="Straight Connector 938"/>
            <p:cNvCxnSpPr/>
            <p:nvPr/>
          </p:nvCxnSpPr>
          <p:spPr>
            <a:xfrm flipV="1">
              <a:off x="1851898" y="3321275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Straight Connector 939"/>
            <p:cNvCxnSpPr/>
            <p:nvPr/>
          </p:nvCxnSpPr>
          <p:spPr>
            <a:xfrm>
              <a:off x="3217059" y="242996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1" name="Straight Connector 940"/>
            <p:cNvCxnSpPr/>
            <p:nvPr/>
          </p:nvCxnSpPr>
          <p:spPr>
            <a:xfrm>
              <a:off x="3218502" y="286898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2" name="Straight Connector 941"/>
            <p:cNvCxnSpPr/>
            <p:nvPr/>
          </p:nvCxnSpPr>
          <p:spPr>
            <a:xfrm flipH="1">
              <a:off x="3221677" y="242996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3" name="Straight Connector 942"/>
            <p:cNvCxnSpPr/>
            <p:nvPr/>
          </p:nvCxnSpPr>
          <p:spPr>
            <a:xfrm>
              <a:off x="4134345" y="242996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4" name="Straight Connector 943"/>
            <p:cNvCxnSpPr/>
            <p:nvPr/>
          </p:nvCxnSpPr>
          <p:spPr>
            <a:xfrm>
              <a:off x="4135788" y="286898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5" name="Straight Connector 944"/>
            <p:cNvCxnSpPr/>
            <p:nvPr/>
          </p:nvCxnSpPr>
          <p:spPr>
            <a:xfrm flipH="1">
              <a:off x="4138963" y="242996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6" name="Straight Connector 945"/>
            <p:cNvCxnSpPr/>
            <p:nvPr/>
          </p:nvCxnSpPr>
          <p:spPr>
            <a:xfrm>
              <a:off x="3221677" y="3314347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Straight Connector 946"/>
            <p:cNvCxnSpPr/>
            <p:nvPr/>
          </p:nvCxnSpPr>
          <p:spPr>
            <a:xfrm>
              <a:off x="3223120" y="3753363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8" name="Straight Connector 947"/>
            <p:cNvCxnSpPr/>
            <p:nvPr/>
          </p:nvCxnSpPr>
          <p:spPr>
            <a:xfrm flipH="1">
              <a:off x="3226295" y="3314347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Straight Connector 948"/>
            <p:cNvCxnSpPr/>
            <p:nvPr/>
          </p:nvCxnSpPr>
          <p:spPr>
            <a:xfrm>
              <a:off x="4132902" y="3314347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Straight Connector 949"/>
            <p:cNvCxnSpPr/>
            <p:nvPr/>
          </p:nvCxnSpPr>
          <p:spPr>
            <a:xfrm>
              <a:off x="4134345" y="3753363"/>
              <a:ext cx="457200" cy="0"/>
            </a:xfrm>
            <a:prstGeom prst="line">
              <a:avLst/>
            </a:prstGeom>
            <a:ln w="9525">
              <a:headEnd type="none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Straight Connector 950"/>
            <p:cNvCxnSpPr/>
            <p:nvPr/>
          </p:nvCxnSpPr>
          <p:spPr>
            <a:xfrm flipH="1">
              <a:off x="4137520" y="3314347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2" name="Straight Connector 951"/>
            <p:cNvCxnSpPr/>
            <p:nvPr/>
          </p:nvCxnSpPr>
          <p:spPr>
            <a:xfrm flipV="1">
              <a:off x="3678877" y="2429965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3" name="Straight Connector 952"/>
            <p:cNvCxnSpPr/>
            <p:nvPr/>
          </p:nvCxnSpPr>
          <p:spPr>
            <a:xfrm flipH="1">
              <a:off x="3217059" y="2872157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Straight Connector 953"/>
            <p:cNvCxnSpPr/>
            <p:nvPr/>
          </p:nvCxnSpPr>
          <p:spPr>
            <a:xfrm flipV="1">
              <a:off x="3680320" y="3314347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Straight Connector 954"/>
            <p:cNvCxnSpPr/>
            <p:nvPr/>
          </p:nvCxnSpPr>
          <p:spPr>
            <a:xfrm flipV="1">
              <a:off x="2770627" y="668162"/>
              <a:ext cx="461729" cy="1333502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Straight Connector 955"/>
            <p:cNvCxnSpPr/>
            <p:nvPr/>
          </p:nvCxnSpPr>
          <p:spPr>
            <a:xfrm flipV="1">
              <a:off x="2761680" y="2429965"/>
              <a:ext cx="470676" cy="1330326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6" name="Group 1025"/>
          <p:cNvGrpSpPr/>
          <p:nvPr/>
        </p:nvGrpSpPr>
        <p:grpSpPr>
          <a:xfrm>
            <a:off x="6011588" y="3564186"/>
            <a:ext cx="776818" cy="748953"/>
            <a:chOff x="6011588" y="3564186"/>
            <a:chExt cx="776818" cy="748953"/>
          </a:xfrm>
        </p:grpSpPr>
        <p:cxnSp>
          <p:nvCxnSpPr>
            <p:cNvPr id="1006" name="Straight Connector 1005"/>
            <p:cNvCxnSpPr/>
            <p:nvPr/>
          </p:nvCxnSpPr>
          <p:spPr>
            <a:xfrm>
              <a:off x="6011588" y="3564186"/>
              <a:ext cx="258125" cy="0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Straight Connector 1006"/>
            <p:cNvCxnSpPr/>
            <p:nvPr/>
          </p:nvCxnSpPr>
          <p:spPr>
            <a:xfrm>
              <a:off x="6012402" y="3812044"/>
              <a:ext cx="258125" cy="0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Straight Connector 1007"/>
            <p:cNvCxnSpPr/>
            <p:nvPr/>
          </p:nvCxnSpPr>
          <p:spPr>
            <a:xfrm flipH="1">
              <a:off x="6014195" y="3564186"/>
              <a:ext cx="255518" cy="249651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Straight Connector 1008"/>
            <p:cNvCxnSpPr/>
            <p:nvPr/>
          </p:nvCxnSpPr>
          <p:spPr>
            <a:xfrm>
              <a:off x="6529467" y="3564186"/>
              <a:ext cx="258125" cy="0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>
            <a:xfrm>
              <a:off x="6530281" y="3812044"/>
              <a:ext cx="258125" cy="0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Straight Connector 1010"/>
            <p:cNvCxnSpPr/>
            <p:nvPr/>
          </p:nvCxnSpPr>
          <p:spPr>
            <a:xfrm flipH="1">
              <a:off x="6532074" y="3564186"/>
              <a:ext cx="255518" cy="249651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2" name="Straight Connector 1011"/>
            <p:cNvCxnSpPr/>
            <p:nvPr/>
          </p:nvCxnSpPr>
          <p:spPr>
            <a:xfrm>
              <a:off x="6014195" y="4063488"/>
              <a:ext cx="258125" cy="0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3" name="Straight Connector 1012"/>
            <p:cNvCxnSpPr/>
            <p:nvPr/>
          </p:nvCxnSpPr>
          <p:spPr>
            <a:xfrm>
              <a:off x="6015010" y="4311346"/>
              <a:ext cx="258125" cy="0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Straight Connector 1013"/>
            <p:cNvCxnSpPr/>
            <p:nvPr/>
          </p:nvCxnSpPr>
          <p:spPr>
            <a:xfrm flipH="1">
              <a:off x="6016802" y="4063488"/>
              <a:ext cx="255518" cy="249651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5" name="Straight Connector 1014"/>
            <p:cNvCxnSpPr/>
            <p:nvPr/>
          </p:nvCxnSpPr>
          <p:spPr>
            <a:xfrm>
              <a:off x="6528652" y="4063488"/>
              <a:ext cx="258125" cy="0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6" name="Straight Connector 1015"/>
            <p:cNvCxnSpPr/>
            <p:nvPr/>
          </p:nvCxnSpPr>
          <p:spPr>
            <a:xfrm>
              <a:off x="6529467" y="4311346"/>
              <a:ext cx="258125" cy="0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Straight Connector 1016"/>
            <p:cNvCxnSpPr/>
            <p:nvPr/>
          </p:nvCxnSpPr>
          <p:spPr>
            <a:xfrm flipH="1">
              <a:off x="6531259" y="4063488"/>
              <a:ext cx="255518" cy="249651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Straight Connector 1017"/>
            <p:cNvCxnSpPr/>
            <p:nvPr/>
          </p:nvCxnSpPr>
          <p:spPr>
            <a:xfrm flipV="1">
              <a:off x="6272320" y="3564186"/>
              <a:ext cx="259754" cy="247859"/>
            </a:xfrm>
            <a:prstGeom prst="line">
              <a:avLst/>
            </a:prstGeom>
            <a:ln w="19050">
              <a:headEnd type="none"/>
              <a:tailEnd type="oval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Straight Connector 1018"/>
            <p:cNvCxnSpPr/>
            <p:nvPr/>
          </p:nvCxnSpPr>
          <p:spPr>
            <a:xfrm flipH="1">
              <a:off x="6011588" y="3813837"/>
              <a:ext cx="776818" cy="249650"/>
            </a:xfrm>
            <a:prstGeom prst="line">
              <a:avLst/>
            </a:prstGeom>
            <a:ln w="19050">
              <a:headEnd type="none"/>
              <a:tailEnd type="oval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Straight Connector 1019"/>
            <p:cNvCxnSpPr/>
            <p:nvPr/>
          </p:nvCxnSpPr>
          <p:spPr>
            <a:xfrm flipV="1">
              <a:off x="6273134" y="4063488"/>
              <a:ext cx="255518" cy="247858"/>
            </a:xfrm>
            <a:prstGeom prst="line">
              <a:avLst/>
            </a:prstGeom>
            <a:ln w="19050">
              <a:headEnd type="none"/>
              <a:tailEnd type="oval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7" name="Group 1026"/>
          <p:cNvGrpSpPr/>
          <p:nvPr/>
        </p:nvGrpSpPr>
        <p:grpSpPr>
          <a:xfrm>
            <a:off x="4979302" y="2569512"/>
            <a:ext cx="1812526" cy="1747538"/>
            <a:chOff x="4979302" y="2569512"/>
            <a:chExt cx="1812526" cy="1747538"/>
          </a:xfrm>
        </p:grpSpPr>
        <p:cxnSp>
          <p:nvCxnSpPr>
            <p:cNvPr id="960" name="Straight Connector 959"/>
            <p:cNvCxnSpPr/>
            <p:nvPr/>
          </p:nvCxnSpPr>
          <p:spPr>
            <a:xfrm flipH="1">
              <a:off x="4979302" y="3316672"/>
              <a:ext cx="1812526" cy="251425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Straight Connector 960"/>
            <p:cNvCxnSpPr/>
            <p:nvPr/>
          </p:nvCxnSpPr>
          <p:spPr>
            <a:xfrm>
              <a:off x="4982724" y="2573423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Straight Connector 961"/>
            <p:cNvCxnSpPr/>
            <p:nvPr/>
          </p:nvCxnSpPr>
          <p:spPr>
            <a:xfrm>
              <a:off x="4983539" y="2821282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3" name="Straight Connector 962"/>
            <p:cNvCxnSpPr/>
            <p:nvPr/>
          </p:nvCxnSpPr>
          <p:spPr>
            <a:xfrm flipH="1">
              <a:off x="4985331" y="2573423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Straight Connector 963"/>
            <p:cNvCxnSpPr/>
            <p:nvPr/>
          </p:nvCxnSpPr>
          <p:spPr>
            <a:xfrm>
              <a:off x="5500603" y="2573423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" name="Straight Connector 964"/>
            <p:cNvCxnSpPr/>
            <p:nvPr/>
          </p:nvCxnSpPr>
          <p:spPr>
            <a:xfrm>
              <a:off x="5501418" y="2821282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6" name="Straight Connector 965"/>
            <p:cNvCxnSpPr/>
            <p:nvPr/>
          </p:nvCxnSpPr>
          <p:spPr>
            <a:xfrm flipH="1">
              <a:off x="5503210" y="2573423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Straight Connector 966"/>
            <p:cNvCxnSpPr/>
            <p:nvPr/>
          </p:nvCxnSpPr>
          <p:spPr>
            <a:xfrm>
              <a:off x="4985331" y="3072725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Straight Connector 967"/>
            <p:cNvCxnSpPr/>
            <p:nvPr/>
          </p:nvCxnSpPr>
          <p:spPr>
            <a:xfrm>
              <a:off x="4986146" y="3320584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Straight Connector 968"/>
            <p:cNvCxnSpPr/>
            <p:nvPr/>
          </p:nvCxnSpPr>
          <p:spPr>
            <a:xfrm flipH="1">
              <a:off x="4987938" y="3072725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/>
            <p:nvPr/>
          </p:nvCxnSpPr>
          <p:spPr>
            <a:xfrm>
              <a:off x="5499788" y="3072725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Straight Connector 970"/>
            <p:cNvCxnSpPr/>
            <p:nvPr/>
          </p:nvCxnSpPr>
          <p:spPr>
            <a:xfrm>
              <a:off x="5500603" y="3320584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Straight Connector 971"/>
            <p:cNvCxnSpPr/>
            <p:nvPr/>
          </p:nvCxnSpPr>
          <p:spPr>
            <a:xfrm flipH="1">
              <a:off x="5502395" y="3072725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Straight Connector 972"/>
            <p:cNvCxnSpPr/>
            <p:nvPr/>
          </p:nvCxnSpPr>
          <p:spPr>
            <a:xfrm flipV="1">
              <a:off x="5243456" y="2573423"/>
              <a:ext cx="259754" cy="247859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Straight Connector 973"/>
            <p:cNvCxnSpPr/>
            <p:nvPr/>
          </p:nvCxnSpPr>
          <p:spPr>
            <a:xfrm flipH="1">
              <a:off x="4982724" y="2823075"/>
              <a:ext cx="776818" cy="24965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Straight Connector 974"/>
            <p:cNvCxnSpPr/>
            <p:nvPr/>
          </p:nvCxnSpPr>
          <p:spPr>
            <a:xfrm flipV="1">
              <a:off x="5244271" y="3072725"/>
              <a:ext cx="255518" cy="247858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Straight Connector 975"/>
            <p:cNvCxnSpPr/>
            <p:nvPr/>
          </p:nvCxnSpPr>
          <p:spPr>
            <a:xfrm>
              <a:off x="6015010" y="2569512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Straight Connector 976"/>
            <p:cNvCxnSpPr/>
            <p:nvPr/>
          </p:nvCxnSpPr>
          <p:spPr>
            <a:xfrm>
              <a:off x="6015824" y="2817370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Straight Connector 977"/>
            <p:cNvCxnSpPr/>
            <p:nvPr/>
          </p:nvCxnSpPr>
          <p:spPr>
            <a:xfrm flipH="1">
              <a:off x="6017617" y="2569512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Straight Connector 978"/>
            <p:cNvCxnSpPr/>
            <p:nvPr/>
          </p:nvCxnSpPr>
          <p:spPr>
            <a:xfrm>
              <a:off x="6532889" y="2569512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/>
            <p:nvPr/>
          </p:nvCxnSpPr>
          <p:spPr>
            <a:xfrm>
              <a:off x="6533703" y="2817370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Straight Connector 980"/>
            <p:cNvCxnSpPr/>
            <p:nvPr/>
          </p:nvCxnSpPr>
          <p:spPr>
            <a:xfrm flipH="1">
              <a:off x="6535496" y="2569512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Straight Connector 981"/>
            <p:cNvCxnSpPr/>
            <p:nvPr/>
          </p:nvCxnSpPr>
          <p:spPr>
            <a:xfrm>
              <a:off x="6017617" y="3068814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Straight Connector 982"/>
            <p:cNvCxnSpPr/>
            <p:nvPr/>
          </p:nvCxnSpPr>
          <p:spPr>
            <a:xfrm>
              <a:off x="6018432" y="3316672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/>
            <p:cNvCxnSpPr/>
            <p:nvPr/>
          </p:nvCxnSpPr>
          <p:spPr>
            <a:xfrm flipH="1">
              <a:off x="6020224" y="3068814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Straight Connector 984"/>
            <p:cNvCxnSpPr/>
            <p:nvPr/>
          </p:nvCxnSpPr>
          <p:spPr>
            <a:xfrm>
              <a:off x="6532074" y="3068814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Straight Connector 985"/>
            <p:cNvCxnSpPr/>
            <p:nvPr/>
          </p:nvCxnSpPr>
          <p:spPr>
            <a:xfrm>
              <a:off x="6532889" y="3316672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Connector 986"/>
            <p:cNvCxnSpPr/>
            <p:nvPr/>
          </p:nvCxnSpPr>
          <p:spPr>
            <a:xfrm flipH="1">
              <a:off x="6534681" y="3068814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Straight Connector 987"/>
            <p:cNvCxnSpPr/>
            <p:nvPr/>
          </p:nvCxnSpPr>
          <p:spPr>
            <a:xfrm flipV="1">
              <a:off x="6275742" y="2569512"/>
              <a:ext cx="259754" cy="247859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Straight Connector 988"/>
            <p:cNvCxnSpPr/>
            <p:nvPr/>
          </p:nvCxnSpPr>
          <p:spPr>
            <a:xfrm flipH="1">
              <a:off x="6015010" y="2819164"/>
              <a:ext cx="776818" cy="24965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/>
            <p:nvPr/>
          </p:nvCxnSpPr>
          <p:spPr>
            <a:xfrm flipV="1">
              <a:off x="6276556" y="3068814"/>
              <a:ext cx="255518" cy="247858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Straight Connector 990"/>
            <p:cNvCxnSpPr/>
            <p:nvPr/>
          </p:nvCxnSpPr>
          <p:spPr>
            <a:xfrm>
              <a:off x="4979302" y="3568097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Straight Connector 991"/>
            <p:cNvCxnSpPr/>
            <p:nvPr/>
          </p:nvCxnSpPr>
          <p:spPr>
            <a:xfrm>
              <a:off x="4980117" y="3815956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Straight Connector 992"/>
            <p:cNvCxnSpPr/>
            <p:nvPr/>
          </p:nvCxnSpPr>
          <p:spPr>
            <a:xfrm flipH="1">
              <a:off x="4981909" y="3568097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Straight Connector 993"/>
            <p:cNvCxnSpPr/>
            <p:nvPr/>
          </p:nvCxnSpPr>
          <p:spPr>
            <a:xfrm>
              <a:off x="5497181" y="3568097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Straight Connector 994"/>
            <p:cNvCxnSpPr/>
            <p:nvPr/>
          </p:nvCxnSpPr>
          <p:spPr>
            <a:xfrm>
              <a:off x="5497996" y="3815956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Connector 995"/>
            <p:cNvCxnSpPr/>
            <p:nvPr/>
          </p:nvCxnSpPr>
          <p:spPr>
            <a:xfrm flipH="1">
              <a:off x="5499788" y="3568097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Straight Connector 996"/>
            <p:cNvCxnSpPr/>
            <p:nvPr/>
          </p:nvCxnSpPr>
          <p:spPr>
            <a:xfrm>
              <a:off x="4981909" y="4067399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8" name="Straight Connector 997"/>
            <p:cNvCxnSpPr/>
            <p:nvPr/>
          </p:nvCxnSpPr>
          <p:spPr>
            <a:xfrm>
              <a:off x="4982724" y="4315257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Straight Connector 998"/>
            <p:cNvCxnSpPr/>
            <p:nvPr/>
          </p:nvCxnSpPr>
          <p:spPr>
            <a:xfrm flipH="1">
              <a:off x="4984516" y="4067399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/>
            <p:cNvCxnSpPr/>
            <p:nvPr/>
          </p:nvCxnSpPr>
          <p:spPr>
            <a:xfrm>
              <a:off x="5496366" y="4067399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Straight Connector 1000"/>
            <p:cNvCxnSpPr/>
            <p:nvPr/>
          </p:nvCxnSpPr>
          <p:spPr>
            <a:xfrm>
              <a:off x="5497181" y="4315257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Connector 1001"/>
            <p:cNvCxnSpPr/>
            <p:nvPr/>
          </p:nvCxnSpPr>
          <p:spPr>
            <a:xfrm flipH="1">
              <a:off x="5498973" y="4067399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Connector 1002"/>
            <p:cNvCxnSpPr/>
            <p:nvPr/>
          </p:nvCxnSpPr>
          <p:spPr>
            <a:xfrm flipV="1">
              <a:off x="5240034" y="3568097"/>
              <a:ext cx="259754" cy="247859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Straight Connector 1003"/>
            <p:cNvCxnSpPr/>
            <p:nvPr/>
          </p:nvCxnSpPr>
          <p:spPr>
            <a:xfrm flipH="1">
              <a:off x="4979302" y="3817749"/>
              <a:ext cx="776818" cy="24965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Connector 1004"/>
            <p:cNvCxnSpPr/>
            <p:nvPr/>
          </p:nvCxnSpPr>
          <p:spPr>
            <a:xfrm flipV="1">
              <a:off x="5240849" y="4067399"/>
              <a:ext cx="255518" cy="247858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Straight Connector 1020"/>
            <p:cNvCxnSpPr/>
            <p:nvPr/>
          </p:nvCxnSpPr>
          <p:spPr>
            <a:xfrm flipV="1">
              <a:off x="5759542" y="2569512"/>
              <a:ext cx="260682" cy="752865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Straight Connector 1021"/>
            <p:cNvCxnSpPr/>
            <p:nvPr/>
          </p:nvCxnSpPr>
          <p:spPr>
            <a:xfrm flipV="1">
              <a:off x="5754491" y="3564186"/>
              <a:ext cx="265733" cy="751072"/>
            </a:xfrm>
            <a:prstGeom prst="line">
              <a:avLst/>
            </a:prstGeom>
            <a:ln w="38100"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3" name="Straight Connector 1022"/>
          <p:cNvCxnSpPr/>
          <p:nvPr/>
        </p:nvCxnSpPr>
        <p:spPr>
          <a:xfrm flipV="1">
            <a:off x="6791828" y="2587710"/>
            <a:ext cx="254359" cy="1743628"/>
          </a:xfrm>
          <a:prstGeom prst="line">
            <a:avLst/>
          </a:prstGeom>
          <a:ln w="76200" cap="rnd"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5" name="TextBox 1024"/>
          <p:cNvSpPr txBox="1"/>
          <p:nvPr/>
        </p:nvSpPr>
        <p:spPr>
          <a:xfrm>
            <a:off x="4395191" y="4793169"/>
            <a:ext cx="45494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Consider the largest </a:t>
            </a:r>
            <a:r>
              <a:rPr lang="en-US" sz="2800" i="1" dirty="0" smtClean="0">
                <a:latin typeface="Times"/>
                <a:cs typeface="Times"/>
              </a:rPr>
              <a:t>r</a:t>
            </a:r>
            <a:r>
              <a:rPr lang="en-US" sz="2800" dirty="0" smtClean="0">
                <a:latin typeface="Times"/>
                <a:cs typeface="Times"/>
              </a:rPr>
              <a:t> for which O(2</a:t>
            </a:r>
            <a:r>
              <a:rPr lang="en-US" sz="2800" i="1" baseline="30000" dirty="0" smtClean="0">
                <a:latin typeface="Times"/>
                <a:cs typeface="Times"/>
              </a:rPr>
              <a:t>r</a:t>
            </a:r>
            <a:r>
              <a:rPr lang="en-US" sz="2800" dirty="0" smtClean="0">
                <a:latin typeface="Times"/>
                <a:cs typeface="Times"/>
              </a:rPr>
              <a:t>) cache blocks fit in cache</a:t>
            </a:r>
          </a:p>
        </p:txBody>
      </p:sp>
      <p:sp>
        <p:nvSpPr>
          <p:cNvPr id="1165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44881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b="1" i="1" dirty="0" err="1" smtClean="0">
                <a:latin typeface="Courier"/>
                <a:cs typeface="Courier"/>
              </a:rPr>
              <a:t>ConstructBin</a:t>
            </a:r>
            <a:r>
              <a:rPr lang="da-DK" sz="2000" dirty="0" smtClean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 smtClean="0">
                <a:latin typeface="Courier"/>
                <a:cs typeface="Courier"/>
              </a:rPr>
              <a:t>, </a:t>
            </a:r>
            <a:r>
              <a:rPr lang="da-DK" sz="2000" i="1" dirty="0" smtClean="0">
                <a:latin typeface="Courier"/>
                <a:cs typeface="Courier"/>
              </a:rPr>
              <a:t>L, k, n</a:t>
            </a:r>
            <a:r>
              <a:rPr lang="da-DK" sz="2000" dirty="0" smtClean="0">
                <a:latin typeface="Courier"/>
                <a:cs typeface="Courier"/>
              </a:rPr>
              <a:t>) </a:t>
            </a:r>
          </a:p>
          <a:p>
            <a:pPr marL="0" indent="0">
              <a:buNone/>
            </a:pPr>
            <a:r>
              <a:rPr lang="da-DK" sz="2000" i="1" dirty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 t</a:t>
            </a:r>
            <a:r>
              <a:rPr lang="da-DK" sz="2000" dirty="0" smtClean="0">
                <a:latin typeface="Courier"/>
                <a:cs typeface="Courier"/>
              </a:rPr>
              <a:t>=1</a:t>
            </a: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 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b="1" dirty="0" smtClean="0">
                <a:latin typeface="Courier"/>
                <a:cs typeface="Courier"/>
              </a:rPr>
              <a:t>for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 smtClean="0">
                <a:latin typeface="Courier"/>
                <a:cs typeface="Courier"/>
              </a:rPr>
              <a:t>=1 to </a:t>
            </a:r>
            <a:r>
              <a:rPr lang="da-DK" sz="2000" i="1" dirty="0" smtClean="0">
                <a:latin typeface="Courier"/>
                <a:cs typeface="Courier"/>
              </a:rPr>
              <a:t>n</a:t>
            </a:r>
          </a:p>
          <a:p>
            <a:pPr marL="0" indent="0">
              <a:buNone/>
            </a:pPr>
            <a:r>
              <a:rPr lang="da-DK" sz="2000" i="1" dirty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   j</a:t>
            </a:r>
            <a:r>
              <a:rPr lang="da-DK" sz="2000" dirty="0" smtClean="0">
                <a:latin typeface="Courier"/>
                <a:cs typeface="Courier"/>
              </a:rPr>
              <a:t>=1</a:t>
            </a:r>
            <a:endParaRPr lang="da-DK" sz="2000" i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    </a:t>
            </a:r>
            <a:r>
              <a:rPr lang="da-DK" sz="2000" b="1" dirty="0" err="1" smtClean="0">
                <a:latin typeface="Courier"/>
                <a:cs typeface="Courier"/>
              </a:rPr>
              <a:t>while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 &lt; </a:t>
            </a:r>
            <a:r>
              <a:rPr lang="da-DK" sz="2000" i="1" dirty="0" smtClean="0">
                <a:latin typeface="Courier"/>
                <a:cs typeface="Courier"/>
              </a:rPr>
              <a:t>k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i="1" dirty="0" smtClean="0">
                <a:latin typeface="Courier"/>
                <a:cs typeface="Courier"/>
              </a:rPr>
              <a:t>D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t</a:t>
            </a:r>
            <a:r>
              <a:rPr lang="en-US" sz="2000" dirty="0" smtClean="0">
                <a:latin typeface="Courier"/>
                <a:cs typeface="Courier"/>
              </a:rPr>
              <a:t>] = *</a:t>
            </a:r>
            <a:r>
              <a:rPr lang="en-US" sz="2000" i="1" dirty="0" smtClean="0">
                <a:latin typeface="Courier"/>
                <a:cs typeface="Courier"/>
              </a:rPr>
              <a:t>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sz="2000" i="1" dirty="0" smtClean="0">
                <a:latin typeface="Courier"/>
                <a:cs typeface="Courier"/>
              </a:rPr>
              <a:t>      t</a:t>
            </a:r>
            <a:r>
              <a:rPr lang="en-US" sz="2000" dirty="0" smtClean="0">
                <a:latin typeface="Courier"/>
                <a:cs typeface="Courier"/>
              </a:rPr>
              <a:t>++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  </a:t>
            </a:r>
            <a:r>
              <a:rPr lang="en-US" sz="2000" b="1" dirty="0" smtClean="0">
                <a:latin typeface="Courier"/>
                <a:cs typeface="Courier"/>
              </a:rPr>
              <a:t>if</a:t>
            </a:r>
            <a:r>
              <a:rPr lang="en-US" sz="2000" dirty="0" smtClean="0">
                <a:latin typeface="Courier"/>
                <a:cs typeface="Courier"/>
              </a:rPr>
              <a:t> *(</a:t>
            </a:r>
            <a:r>
              <a:rPr lang="en-US" sz="2000" i="1" dirty="0" smtClean="0">
                <a:latin typeface="Courier"/>
                <a:cs typeface="Courier"/>
              </a:rPr>
              <a:t>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]+1) &lt; </a:t>
            </a:r>
            <a:r>
              <a:rPr lang="en-US" sz="2000" i="1" dirty="0" smtClean="0">
                <a:latin typeface="Courier"/>
                <a:cs typeface="Courier"/>
              </a:rPr>
              <a:t>S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+1]</a:t>
            </a:r>
          </a:p>
          <a:p>
            <a:pPr marL="0" indent="0">
              <a:buNone/>
            </a:pPr>
            <a:r>
              <a:rPr lang="en-US" sz="2000" i="1" dirty="0">
                <a:latin typeface="Courier"/>
                <a:cs typeface="Courier"/>
              </a:rPr>
              <a:t> </a:t>
            </a:r>
            <a:r>
              <a:rPr lang="en-US" sz="2000" i="1" dirty="0" smtClean="0">
                <a:latin typeface="Courier"/>
                <a:cs typeface="Courier"/>
              </a:rPr>
              <a:t>       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]++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b="1" dirty="0" smtClean="0">
                <a:latin typeface="Courier"/>
                <a:cs typeface="Courier"/>
              </a:rPr>
              <a:t>else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++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b="1" dirty="0" smtClean="0">
                <a:latin typeface="Courier"/>
                <a:cs typeface="Courier"/>
              </a:rPr>
              <a:t>return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i="1" dirty="0" smtClean="0">
                <a:latin typeface="Courier"/>
                <a:cs typeface="Courier"/>
              </a:rPr>
              <a:t>D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1169" name="Rectangle 1168"/>
          <p:cNvSpPr/>
          <p:nvPr/>
        </p:nvSpPr>
        <p:spPr>
          <a:xfrm>
            <a:off x="6952671" y="3515907"/>
            <a:ext cx="422270" cy="82810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68" name="Straight Arrow Connector 1167"/>
          <p:cNvCxnSpPr/>
          <p:nvPr/>
        </p:nvCxnSpPr>
        <p:spPr>
          <a:xfrm>
            <a:off x="7163806" y="3515907"/>
            <a:ext cx="0" cy="82810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6" name="TextBox 1165"/>
          <p:cNvSpPr txBox="1"/>
          <p:nvPr/>
        </p:nvSpPr>
        <p:spPr>
          <a:xfrm>
            <a:off x="6971446" y="3757925"/>
            <a:ext cx="384721" cy="369332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2</a:t>
            </a:r>
            <a:r>
              <a:rPr lang="en-US" i="1" baseline="30000" dirty="0" smtClean="0">
                <a:latin typeface="Times"/>
                <a:cs typeface="Times"/>
              </a:rPr>
              <a:t>r</a:t>
            </a:r>
          </a:p>
        </p:txBody>
      </p:sp>
      <p:sp>
        <p:nvSpPr>
          <p:cNvPr id="1173" name="Rectangle 1172"/>
          <p:cNvSpPr/>
          <p:nvPr/>
        </p:nvSpPr>
        <p:spPr>
          <a:xfrm rot="16200000">
            <a:off x="6176668" y="2821600"/>
            <a:ext cx="422270" cy="82810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74" name="Straight Arrow Connector 1173"/>
          <p:cNvCxnSpPr/>
          <p:nvPr/>
        </p:nvCxnSpPr>
        <p:spPr>
          <a:xfrm rot="16200000">
            <a:off x="6387803" y="2821600"/>
            <a:ext cx="0" cy="82810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5" name="TextBox 1174"/>
          <p:cNvSpPr txBox="1"/>
          <p:nvPr/>
        </p:nvSpPr>
        <p:spPr>
          <a:xfrm>
            <a:off x="6208072" y="3050988"/>
            <a:ext cx="384721" cy="369332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2</a:t>
            </a:r>
            <a:r>
              <a:rPr lang="en-US" i="1" baseline="30000" dirty="0" smtClean="0">
                <a:latin typeface="Times"/>
                <a:cs typeface="Times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818874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roup 441"/>
          <p:cNvGrpSpPr/>
          <p:nvPr/>
        </p:nvGrpSpPr>
        <p:grpSpPr>
          <a:xfrm>
            <a:off x="-2411883" y="-2291754"/>
            <a:ext cx="3210412" cy="3095304"/>
            <a:chOff x="1388637" y="668162"/>
            <a:chExt cx="3210412" cy="3095304"/>
          </a:xfrm>
        </p:grpSpPr>
        <p:cxnSp>
          <p:nvCxnSpPr>
            <p:cNvPr id="425" name="Straight Connector 424"/>
            <p:cNvCxnSpPr/>
            <p:nvPr/>
          </p:nvCxnSpPr>
          <p:spPr>
            <a:xfrm flipH="1">
              <a:off x="1388637" y="1991560"/>
              <a:ext cx="3210412" cy="445333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394698" y="67509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396141" y="1114106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1399316" y="675090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311984" y="67509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313427" y="1114106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2316602" y="675090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1399316" y="155947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400759" y="199848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>
              <a:off x="1403934" y="155947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2310541" y="155947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311984" y="199848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>
              <a:off x="2315159" y="155947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1856516" y="675090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1394698" y="1117282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V="1">
              <a:off x="1857959" y="1559472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3223120" y="66816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3224563" y="110717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flipH="1">
              <a:off x="3227738" y="66816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4140406" y="66816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4141849" y="110717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 flipH="1">
              <a:off x="4145024" y="66816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3227738" y="1552544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3229181" y="199156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flipH="1">
              <a:off x="3232356" y="1552544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4138963" y="1552544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4140406" y="199156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flipH="1">
              <a:off x="4143581" y="1552544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V="1">
              <a:off x="3684938" y="668162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flipH="1">
              <a:off x="3223120" y="1110354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flipV="1">
              <a:off x="3686381" y="1552544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>
              <a:off x="1388637" y="243689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1390080" y="2875909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flipH="1">
              <a:off x="1393255" y="2436893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2305923" y="243689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2307366" y="2875909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2310541" y="2436893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>
              <a:off x="1393255" y="332127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1394698" y="376029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 flipH="1">
              <a:off x="1397873" y="332127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2304480" y="332127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2305923" y="376029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 flipH="1">
              <a:off x="2309098" y="332127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V="1">
              <a:off x="1850455" y="2436893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 flipH="1">
              <a:off x="1388637" y="2879085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 flipV="1">
              <a:off x="1851898" y="3321275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>
              <a:off x="3217059" y="242996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3218502" y="286898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 flipH="1">
              <a:off x="3221677" y="242996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4134345" y="242996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4135788" y="286898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 flipH="1">
              <a:off x="4138963" y="242996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3221677" y="3314347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3223120" y="375336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 flipH="1">
              <a:off x="3226295" y="3314347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4132902" y="3314347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>
              <a:off x="4134345" y="375336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 flipH="1">
              <a:off x="4137520" y="3314347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 flipV="1">
              <a:off x="3678877" y="2429965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 flipH="1">
              <a:off x="3217059" y="2872157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 flipV="1">
              <a:off x="3680320" y="3314347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 flipV="1">
              <a:off x="2770627" y="668162"/>
              <a:ext cx="461729" cy="1333502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 flipV="1">
              <a:off x="2761680" y="2429965"/>
              <a:ext cx="470676" cy="1330326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7" name="Group 446"/>
          <p:cNvGrpSpPr/>
          <p:nvPr/>
        </p:nvGrpSpPr>
        <p:grpSpPr>
          <a:xfrm>
            <a:off x="1240143" y="-2300399"/>
            <a:ext cx="3210412" cy="3095304"/>
            <a:chOff x="1388637" y="668162"/>
            <a:chExt cx="3210412" cy="3095304"/>
          </a:xfrm>
        </p:grpSpPr>
        <p:cxnSp>
          <p:nvCxnSpPr>
            <p:cNvPr id="448" name="Straight Connector 447"/>
            <p:cNvCxnSpPr/>
            <p:nvPr/>
          </p:nvCxnSpPr>
          <p:spPr>
            <a:xfrm flipH="1">
              <a:off x="1388637" y="1991560"/>
              <a:ext cx="3210412" cy="445333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/>
          </p:nvCxnSpPr>
          <p:spPr>
            <a:xfrm>
              <a:off x="1394698" y="67509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>
              <a:off x="1396141" y="1114106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flipH="1">
              <a:off x="1399316" y="675090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/>
            <p:nvPr/>
          </p:nvCxnSpPr>
          <p:spPr>
            <a:xfrm>
              <a:off x="2311984" y="67509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/>
            <p:nvPr/>
          </p:nvCxnSpPr>
          <p:spPr>
            <a:xfrm>
              <a:off x="2313427" y="1114106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 flipH="1">
              <a:off x="2316602" y="675090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/>
          </p:nvCxnSpPr>
          <p:spPr>
            <a:xfrm>
              <a:off x="1399316" y="155947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>
              <a:off x="1400759" y="199848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 flipH="1">
              <a:off x="1403934" y="155947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>
              <a:off x="2310541" y="155947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/>
            <p:nvPr/>
          </p:nvCxnSpPr>
          <p:spPr>
            <a:xfrm>
              <a:off x="2311984" y="199848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/>
            <p:nvPr/>
          </p:nvCxnSpPr>
          <p:spPr>
            <a:xfrm flipH="1">
              <a:off x="2315159" y="155947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/>
            <p:nvPr/>
          </p:nvCxnSpPr>
          <p:spPr>
            <a:xfrm flipV="1">
              <a:off x="1856516" y="675090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/>
            <p:nvPr/>
          </p:nvCxnSpPr>
          <p:spPr>
            <a:xfrm flipH="1">
              <a:off x="1394698" y="1117282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/>
            <p:nvPr/>
          </p:nvCxnSpPr>
          <p:spPr>
            <a:xfrm flipV="1">
              <a:off x="1857959" y="1559472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>
              <a:off x="3223120" y="66816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/>
            <p:cNvCxnSpPr/>
            <p:nvPr/>
          </p:nvCxnSpPr>
          <p:spPr>
            <a:xfrm>
              <a:off x="3224563" y="110717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/>
            <p:cNvCxnSpPr/>
            <p:nvPr/>
          </p:nvCxnSpPr>
          <p:spPr>
            <a:xfrm flipH="1">
              <a:off x="3227738" y="66816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/>
            <p:cNvCxnSpPr/>
            <p:nvPr/>
          </p:nvCxnSpPr>
          <p:spPr>
            <a:xfrm>
              <a:off x="4140406" y="66816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/>
            <p:nvPr/>
          </p:nvCxnSpPr>
          <p:spPr>
            <a:xfrm>
              <a:off x="4141849" y="110717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 flipH="1">
              <a:off x="4145024" y="66816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/>
            <p:cNvCxnSpPr/>
            <p:nvPr/>
          </p:nvCxnSpPr>
          <p:spPr>
            <a:xfrm>
              <a:off x="3227738" y="1552544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/>
            <p:nvPr/>
          </p:nvCxnSpPr>
          <p:spPr>
            <a:xfrm>
              <a:off x="3229181" y="199156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/>
            <p:cNvCxnSpPr/>
            <p:nvPr/>
          </p:nvCxnSpPr>
          <p:spPr>
            <a:xfrm flipH="1">
              <a:off x="3232356" y="1552544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/>
            <p:cNvCxnSpPr/>
            <p:nvPr/>
          </p:nvCxnSpPr>
          <p:spPr>
            <a:xfrm>
              <a:off x="4138963" y="1552544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/>
            <p:cNvCxnSpPr/>
            <p:nvPr/>
          </p:nvCxnSpPr>
          <p:spPr>
            <a:xfrm>
              <a:off x="4140406" y="199156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/>
            <p:cNvCxnSpPr/>
            <p:nvPr/>
          </p:nvCxnSpPr>
          <p:spPr>
            <a:xfrm flipH="1">
              <a:off x="4143581" y="1552544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/>
            <p:cNvCxnSpPr/>
            <p:nvPr/>
          </p:nvCxnSpPr>
          <p:spPr>
            <a:xfrm flipV="1">
              <a:off x="3684938" y="668162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/>
            <p:nvPr/>
          </p:nvCxnSpPr>
          <p:spPr>
            <a:xfrm flipH="1">
              <a:off x="3223120" y="1110354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/>
            <p:nvPr/>
          </p:nvCxnSpPr>
          <p:spPr>
            <a:xfrm flipV="1">
              <a:off x="3686381" y="1552544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>
              <a:off x="1388637" y="243689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/>
            <p:cNvCxnSpPr/>
            <p:nvPr/>
          </p:nvCxnSpPr>
          <p:spPr>
            <a:xfrm>
              <a:off x="1390080" y="2875909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/>
            <p:cNvCxnSpPr/>
            <p:nvPr/>
          </p:nvCxnSpPr>
          <p:spPr>
            <a:xfrm flipH="1">
              <a:off x="1393255" y="2436893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/>
            <p:cNvCxnSpPr/>
            <p:nvPr/>
          </p:nvCxnSpPr>
          <p:spPr>
            <a:xfrm>
              <a:off x="2305923" y="243689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/>
            <p:cNvCxnSpPr/>
            <p:nvPr/>
          </p:nvCxnSpPr>
          <p:spPr>
            <a:xfrm>
              <a:off x="2307366" y="2875909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/>
            <p:cNvCxnSpPr/>
            <p:nvPr/>
          </p:nvCxnSpPr>
          <p:spPr>
            <a:xfrm flipH="1">
              <a:off x="2310541" y="2436893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/>
            <p:cNvCxnSpPr/>
            <p:nvPr/>
          </p:nvCxnSpPr>
          <p:spPr>
            <a:xfrm>
              <a:off x="1393255" y="332127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/>
            <p:cNvCxnSpPr/>
            <p:nvPr/>
          </p:nvCxnSpPr>
          <p:spPr>
            <a:xfrm>
              <a:off x="1394698" y="376029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/>
            <p:cNvCxnSpPr/>
            <p:nvPr/>
          </p:nvCxnSpPr>
          <p:spPr>
            <a:xfrm flipH="1">
              <a:off x="1397873" y="332127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/>
            <p:cNvCxnSpPr/>
            <p:nvPr/>
          </p:nvCxnSpPr>
          <p:spPr>
            <a:xfrm>
              <a:off x="2304480" y="332127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/>
            <p:nvPr/>
          </p:nvCxnSpPr>
          <p:spPr>
            <a:xfrm>
              <a:off x="2305923" y="376029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/>
            <p:cNvCxnSpPr/>
            <p:nvPr/>
          </p:nvCxnSpPr>
          <p:spPr>
            <a:xfrm flipH="1">
              <a:off x="2309098" y="332127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/>
            <p:nvPr/>
          </p:nvCxnSpPr>
          <p:spPr>
            <a:xfrm flipV="1">
              <a:off x="1850455" y="2436893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/>
            <p:cNvCxnSpPr/>
            <p:nvPr/>
          </p:nvCxnSpPr>
          <p:spPr>
            <a:xfrm flipH="1">
              <a:off x="1388637" y="2879085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/>
            <p:nvPr/>
          </p:nvCxnSpPr>
          <p:spPr>
            <a:xfrm flipV="1">
              <a:off x="1851898" y="3321275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/>
            <p:cNvCxnSpPr/>
            <p:nvPr/>
          </p:nvCxnSpPr>
          <p:spPr>
            <a:xfrm>
              <a:off x="3217059" y="242996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/>
            <p:nvPr/>
          </p:nvCxnSpPr>
          <p:spPr>
            <a:xfrm>
              <a:off x="3218502" y="286898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/>
            <p:cNvCxnSpPr/>
            <p:nvPr/>
          </p:nvCxnSpPr>
          <p:spPr>
            <a:xfrm flipH="1">
              <a:off x="3221677" y="242996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/>
            <p:cNvCxnSpPr/>
            <p:nvPr/>
          </p:nvCxnSpPr>
          <p:spPr>
            <a:xfrm>
              <a:off x="4134345" y="242996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/>
            <p:cNvCxnSpPr/>
            <p:nvPr/>
          </p:nvCxnSpPr>
          <p:spPr>
            <a:xfrm>
              <a:off x="4135788" y="286898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/>
            <p:cNvCxnSpPr/>
            <p:nvPr/>
          </p:nvCxnSpPr>
          <p:spPr>
            <a:xfrm flipH="1">
              <a:off x="4138963" y="242996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/>
            <p:cNvCxnSpPr/>
            <p:nvPr/>
          </p:nvCxnSpPr>
          <p:spPr>
            <a:xfrm>
              <a:off x="3221677" y="3314347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/>
            <p:cNvCxnSpPr/>
            <p:nvPr/>
          </p:nvCxnSpPr>
          <p:spPr>
            <a:xfrm>
              <a:off x="3223120" y="375336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/>
            <p:cNvCxnSpPr/>
            <p:nvPr/>
          </p:nvCxnSpPr>
          <p:spPr>
            <a:xfrm flipH="1">
              <a:off x="3226295" y="3314347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/>
            <p:cNvCxnSpPr/>
            <p:nvPr/>
          </p:nvCxnSpPr>
          <p:spPr>
            <a:xfrm>
              <a:off x="4132902" y="3314347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/>
            <p:cNvCxnSpPr/>
            <p:nvPr/>
          </p:nvCxnSpPr>
          <p:spPr>
            <a:xfrm>
              <a:off x="4134345" y="375336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/>
            <p:cNvCxnSpPr/>
            <p:nvPr/>
          </p:nvCxnSpPr>
          <p:spPr>
            <a:xfrm flipH="1">
              <a:off x="4137520" y="3314347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/>
            <p:cNvCxnSpPr/>
            <p:nvPr/>
          </p:nvCxnSpPr>
          <p:spPr>
            <a:xfrm flipV="1">
              <a:off x="3678877" y="2429965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/>
            <p:cNvCxnSpPr/>
            <p:nvPr/>
          </p:nvCxnSpPr>
          <p:spPr>
            <a:xfrm flipH="1">
              <a:off x="3217059" y="2872157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/>
            <p:cNvCxnSpPr/>
            <p:nvPr/>
          </p:nvCxnSpPr>
          <p:spPr>
            <a:xfrm flipV="1">
              <a:off x="3680320" y="3314347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/>
            <p:nvPr/>
          </p:nvCxnSpPr>
          <p:spPr>
            <a:xfrm flipV="1">
              <a:off x="2770627" y="668162"/>
              <a:ext cx="461729" cy="1333502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/>
            <p:cNvCxnSpPr/>
            <p:nvPr/>
          </p:nvCxnSpPr>
          <p:spPr>
            <a:xfrm flipV="1">
              <a:off x="2761680" y="2429965"/>
              <a:ext cx="470676" cy="1330326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1" name="Group 510"/>
          <p:cNvGrpSpPr/>
          <p:nvPr/>
        </p:nvGrpSpPr>
        <p:grpSpPr>
          <a:xfrm>
            <a:off x="-2417952" y="1233054"/>
            <a:ext cx="3210412" cy="3095304"/>
            <a:chOff x="1388637" y="668162"/>
            <a:chExt cx="3210412" cy="3095304"/>
          </a:xfrm>
        </p:grpSpPr>
        <p:cxnSp>
          <p:nvCxnSpPr>
            <p:cNvPr id="512" name="Straight Connector 511"/>
            <p:cNvCxnSpPr/>
            <p:nvPr/>
          </p:nvCxnSpPr>
          <p:spPr>
            <a:xfrm flipH="1">
              <a:off x="1388637" y="1991560"/>
              <a:ext cx="3210412" cy="445333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/>
            <p:cNvCxnSpPr/>
            <p:nvPr/>
          </p:nvCxnSpPr>
          <p:spPr>
            <a:xfrm>
              <a:off x="1394698" y="67509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/>
            <p:cNvCxnSpPr/>
            <p:nvPr/>
          </p:nvCxnSpPr>
          <p:spPr>
            <a:xfrm>
              <a:off x="1396141" y="1114106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/>
            <p:cNvCxnSpPr/>
            <p:nvPr/>
          </p:nvCxnSpPr>
          <p:spPr>
            <a:xfrm flipH="1">
              <a:off x="1399316" y="675090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/>
            <p:cNvCxnSpPr/>
            <p:nvPr/>
          </p:nvCxnSpPr>
          <p:spPr>
            <a:xfrm>
              <a:off x="2311984" y="67509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/>
            <p:cNvCxnSpPr/>
            <p:nvPr/>
          </p:nvCxnSpPr>
          <p:spPr>
            <a:xfrm>
              <a:off x="2313427" y="1114106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/>
            <p:cNvCxnSpPr/>
            <p:nvPr/>
          </p:nvCxnSpPr>
          <p:spPr>
            <a:xfrm flipH="1">
              <a:off x="2316602" y="675090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/>
            <p:cNvCxnSpPr/>
            <p:nvPr/>
          </p:nvCxnSpPr>
          <p:spPr>
            <a:xfrm>
              <a:off x="1399316" y="155947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/>
            <p:cNvCxnSpPr/>
            <p:nvPr/>
          </p:nvCxnSpPr>
          <p:spPr>
            <a:xfrm>
              <a:off x="1400759" y="199848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/>
            <p:cNvCxnSpPr/>
            <p:nvPr/>
          </p:nvCxnSpPr>
          <p:spPr>
            <a:xfrm flipH="1">
              <a:off x="1403934" y="155947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/>
            <p:cNvCxnSpPr/>
            <p:nvPr/>
          </p:nvCxnSpPr>
          <p:spPr>
            <a:xfrm>
              <a:off x="2310541" y="155947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/>
            <p:cNvCxnSpPr/>
            <p:nvPr/>
          </p:nvCxnSpPr>
          <p:spPr>
            <a:xfrm>
              <a:off x="2311984" y="199848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/>
            <p:cNvCxnSpPr/>
            <p:nvPr/>
          </p:nvCxnSpPr>
          <p:spPr>
            <a:xfrm flipH="1">
              <a:off x="2315159" y="155947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/>
            <p:cNvCxnSpPr/>
            <p:nvPr/>
          </p:nvCxnSpPr>
          <p:spPr>
            <a:xfrm flipV="1">
              <a:off x="1856516" y="675090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/>
            <p:cNvCxnSpPr/>
            <p:nvPr/>
          </p:nvCxnSpPr>
          <p:spPr>
            <a:xfrm flipH="1">
              <a:off x="1394698" y="1117282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/>
            <p:cNvCxnSpPr/>
            <p:nvPr/>
          </p:nvCxnSpPr>
          <p:spPr>
            <a:xfrm flipV="1">
              <a:off x="1857959" y="1559472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3223120" y="66816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3224563" y="110717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 flipH="1">
              <a:off x="3227738" y="66816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4140406" y="66816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4141849" y="110717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 flipH="1">
              <a:off x="4145024" y="66816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3227738" y="1552544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3229181" y="199156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 flipH="1">
              <a:off x="3232356" y="1552544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/>
            <p:cNvCxnSpPr/>
            <p:nvPr/>
          </p:nvCxnSpPr>
          <p:spPr>
            <a:xfrm>
              <a:off x="4138963" y="1552544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/>
            <p:cNvCxnSpPr/>
            <p:nvPr/>
          </p:nvCxnSpPr>
          <p:spPr>
            <a:xfrm>
              <a:off x="4140406" y="199156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/>
            <p:cNvCxnSpPr/>
            <p:nvPr/>
          </p:nvCxnSpPr>
          <p:spPr>
            <a:xfrm flipH="1">
              <a:off x="4143581" y="1552544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/>
            <p:cNvCxnSpPr/>
            <p:nvPr/>
          </p:nvCxnSpPr>
          <p:spPr>
            <a:xfrm flipV="1">
              <a:off x="3684938" y="668162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/>
            <p:cNvCxnSpPr/>
            <p:nvPr/>
          </p:nvCxnSpPr>
          <p:spPr>
            <a:xfrm flipH="1">
              <a:off x="3223120" y="1110354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/>
            <p:cNvCxnSpPr/>
            <p:nvPr/>
          </p:nvCxnSpPr>
          <p:spPr>
            <a:xfrm flipV="1">
              <a:off x="3686381" y="1552544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/>
            <p:cNvCxnSpPr/>
            <p:nvPr/>
          </p:nvCxnSpPr>
          <p:spPr>
            <a:xfrm>
              <a:off x="1388637" y="243689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/>
            <p:cNvCxnSpPr/>
            <p:nvPr/>
          </p:nvCxnSpPr>
          <p:spPr>
            <a:xfrm>
              <a:off x="1390080" y="2875909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/>
            <p:cNvCxnSpPr/>
            <p:nvPr/>
          </p:nvCxnSpPr>
          <p:spPr>
            <a:xfrm flipH="1">
              <a:off x="1393255" y="2436893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/>
            <p:cNvCxnSpPr/>
            <p:nvPr/>
          </p:nvCxnSpPr>
          <p:spPr>
            <a:xfrm>
              <a:off x="2305923" y="243689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/>
            <p:cNvCxnSpPr/>
            <p:nvPr/>
          </p:nvCxnSpPr>
          <p:spPr>
            <a:xfrm>
              <a:off x="2307366" y="2875909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/>
            <p:cNvCxnSpPr/>
            <p:nvPr/>
          </p:nvCxnSpPr>
          <p:spPr>
            <a:xfrm flipH="1">
              <a:off x="2310541" y="2436893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/>
            <p:cNvCxnSpPr/>
            <p:nvPr/>
          </p:nvCxnSpPr>
          <p:spPr>
            <a:xfrm>
              <a:off x="1393255" y="332127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/>
            <p:cNvCxnSpPr/>
            <p:nvPr/>
          </p:nvCxnSpPr>
          <p:spPr>
            <a:xfrm>
              <a:off x="1394698" y="376029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/>
            <p:cNvCxnSpPr/>
            <p:nvPr/>
          </p:nvCxnSpPr>
          <p:spPr>
            <a:xfrm flipH="1">
              <a:off x="1397873" y="332127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/>
            <p:cNvCxnSpPr/>
            <p:nvPr/>
          </p:nvCxnSpPr>
          <p:spPr>
            <a:xfrm>
              <a:off x="2304480" y="332127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/>
            <p:cNvCxnSpPr/>
            <p:nvPr/>
          </p:nvCxnSpPr>
          <p:spPr>
            <a:xfrm>
              <a:off x="2305923" y="376029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/>
            <p:cNvCxnSpPr/>
            <p:nvPr/>
          </p:nvCxnSpPr>
          <p:spPr>
            <a:xfrm flipH="1">
              <a:off x="2309098" y="332127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/>
            <p:cNvCxnSpPr/>
            <p:nvPr/>
          </p:nvCxnSpPr>
          <p:spPr>
            <a:xfrm flipV="1">
              <a:off x="1850455" y="2436893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/>
            <p:cNvCxnSpPr/>
            <p:nvPr/>
          </p:nvCxnSpPr>
          <p:spPr>
            <a:xfrm flipH="1">
              <a:off x="1388637" y="2879085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/>
            <p:cNvCxnSpPr/>
            <p:nvPr/>
          </p:nvCxnSpPr>
          <p:spPr>
            <a:xfrm flipV="1">
              <a:off x="1851898" y="3321275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/>
            <p:cNvCxnSpPr/>
            <p:nvPr/>
          </p:nvCxnSpPr>
          <p:spPr>
            <a:xfrm>
              <a:off x="3217059" y="242996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>
              <a:off x="3218502" y="286898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 flipH="1">
              <a:off x="3221677" y="242996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/>
            <p:cNvCxnSpPr/>
            <p:nvPr/>
          </p:nvCxnSpPr>
          <p:spPr>
            <a:xfrm>
              <a:off x="4134345" y="242996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/>
            <p:cNvCxnSpPr/>
            <p:nvPr/>
          </p:nvCxnSpPr>
          <p:spPr>
            <a:xfrm>
              <a:off x="4135788" y="286898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/>
            <p:cNvCxnSpPr/>
            <p:nvPr/>
          </p:nvCxnSpPr>
          <p:spPr>
            <a:xfrm flipH="1">
              <a:off x="4138963" y="242996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/>
            <p:cNvCxnSpPr/>
            <p:nvPr/>
          </p:nvCxnSpPr>
          <p:spPr>
            <a:xfrm>
              <a:off x="3221677" y="3314347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/>
            <p:cNvCxnSpPr/>
            <p:nvPr/>
          </p:nvCxnSpPr>
          <p:spPr>
            <a:xfrm>
              <a:off x="3223120" y="375336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/>
            <p:cNvCxnSpPr/>
            <p:nvPr/>
          </p:nvCxnSpPr>
          <p:spPr>
            <a:xfrm flipH="1">
              <a:off x="3226295" y="3314347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/>
            <p:cNvCxnSpPr/>
            <p:nvPr/>
          </p:nvCxnSpPr>
          <p:spPr>
            <a:xfrm>
              <a:off x="4132902" y="3314347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/>
            <p:cNvCxnSpPr/>
            <p:nvPr/>
          </p:nvCxnSpPr>
          <p:spPr>
            <a:xfrm>
              <a:off x="4134345" y="375336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/>
            <p:cNvCxnSpPr/>
            <p:nvPr/>
          </p:nvCxnSpPr>
          <p:spPr>
            <a:xfrm flipH="1">
              <a:off x="4137520" y="3314347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/>
            <p:cNvCxnSpPr/>
            <p:nvPr/>
          </p:nvCxnSpPr>
          <p:spPr>
            <a:xfrm flipV="1">
              <a:off x="3678877" y="2429965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/>
            <p:cNvCxnSpPr/>
            <p:nvPr/>
          </p:nvCxnSpPr>
          <p:spPr>
            <a:xfrm flipH="1">
              <a:off x="3217059" y="2872157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/>
            <p:cNvCxnSpPr/>
            <p:nvPr/>
          </p:nvCxnSpPr>
          <p:spPr>
            <a:xfrm flipV="1">
              <a:off x="3680320" y="3314347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/>
            <p:cNvCxnSpPr/>
            <p:nvPr/>
          </p:nvCxnSpPr>
          <p:spPr>
            <a:xfrm flipV="1">
              <a:off x="2770627" y="668162"/>
              <a:ext cx="461729" cy="1333502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/>
            <p:cNvCxnSpPr/>
            <p:nvPr/>
          </p:nvCxnSpPr>
          <p:spPr>
            <a:xfrm flipV="1">
              <a:off x="2761680" y="2429965"/>
              <a:ext cx="470676" cy="1330326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0" name="Straight Connector 639"/>
          <p:cNvCxnSpPr/>
          <p:nvPr/>
        </p:nvCxnSpPr>
        <p:spPr>
          <a:xfrm flipV="1">
            <a:off x="784956" y="-2284826"/>
            <a:ext cx="455187" cy="3069628"/>
          </a:xfrm>
          <a:prstGeom prst="line">
            <a:avLst/>
          </a:prstGeom>
          <a:ln w="76200">
            <a:solidFill>
              <a:schemeClr val="accent1">
                <a:alpha val="25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Connector 646"/>
          <p:cNvCxnSpPr/>
          <p:nvPr/>
        </p:nvCxnSpPr>
        <p:spPr>
          <a:xfrm flipH="1">
            <a:off x="-2396586" y="784802"/>
            <a:ext cx="6847141" cy="441580"/>
          </a:xfrm>
          <a:prstGeom prst="line">
            <a:avLst/>
          </a:prstGeom>
          <a:ln w="76200">
            <a:solidFill>
              <a:schemeClr val="accent1">
                <a:alpha val="25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6" name="Group 845"/>
          <p:cNvGrpSpPr/>
          <p:nvPr/>
        </p:nvGrpSpPr>
        <p:grpSpPr>
          <a:xfrm>
            <a:off x="4893081" y="-2306186"/>
            <a:ext cx="3210412" cy="6622085"/>
            <a:chOff x="2385425" y="-1212832"/>
            <a:chExt cx="3210412" cy="6622085"/>
          </a:xfrm>
        </p:grpSpPr>
        <p:grpSp>
          <p:nvGrpSpPr>
            <p:cNvPr id="718" name="Group 717"/>
            <p:cNvGrpSpPr/>
            <p:nvPr/>
          </p:nvGrpSpPr>
          <p:grpSpPr>
            <a:xfrm>
              <a:off x="2385425" y="-1212832"/>
              <a:ext cx="3210412" cy="3095304"/>
              <a:chOff x="1388637" y="668162"/>
              <a:chExt cx="3210412" cy="3095304"/>
            </a:xfrm>
          </p:grpSpPr>
          <p:cxnSp>
            <p:nvCxnSpPr>
              <p:cNvPr id="719" name="Straight Connector 718"/>
              <p:cNvCxnSpPr/>
              <p:nvPr/>
            </p:nvCxnSpPr>
            <p:spPr>
              <a:xfrm flipH="1">
                <a:off x="1388637" y="1991560"/>
                <a:ext cx="3210412" cy="445333"/>
              </a:xfrm>
              <a:prstGeom prst="line">
                <a:avLst/>
              </a:prstGeom>
              <a:ln w="3810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Straight Connector 719"/>
              <p:cNvCxnSpPr/>
              <p:nvPr/>
            </p:nvCxnSpPr>
            <p:spPr>
              <a:xfrm>
                <a:off x="1394698" y="675090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1" name="Straight Connector 720"/>
              <p:cNvCxnSpPr/>
              <p:nvPr/>
            </p:nvCxnSpPr>
            <p:spPr>
              <a:xfrm>
                <a:off x="1396141" y="1114106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Straight Connector 721"/>
              <p:cNvCxnSpPr/>
              <p:nvPr/>
            </p:nvCxnSpPr>
            <p:spPr>
              <a:xfrm flipH="1">
                <a:off x="1399316" y="675090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Straight Connector 722"/>
              <p:cNvCxnSpPr/>
              <p:nvPr/>
            </p:nvCxnSpPr>
            <p:spPr>
              <a:xfrm>
                <a:off x="2311984" y="675090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Straight Connector 723"/>
              <p:cNvCxnSpPr/>
              <p:nvPr/>
            </p:nvCxnSpPr>
            <p:spPr>
              <a:xfrm>
                <a:off x="2313427" y="1114106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Straight Connector 724"/>
              <p:cNvCxnSpPr/>
              <p:nvPr/>
            </p:nvCxnSpPr>
            <p:spPr>
              <a:xfrm flipH="1">
                <a:off x="2316602" y="675090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Straight Connector 725"/>
              <p:cNvCxnSpPr/>
              <p:nvPr/>
            </p:nvCxnSpPr>
            <p:spPr>
              <a:xfrm>
                <a:off x="1399316" y="1559472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7" name="Straight Connector 726"/>
              <p:cNvCxnSpPr/>
              <p:nvPr/>
            </p:nvCxnSpPr>
            <p:spPr>
              <a:xfrm>
                <a:off x="1400759" y="1998488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Straight Connector 727"/>
              <p:cNvCxnSpPr/>
              <p:nvPr/>
            </p:nvCxnSpPr>
            <p:spPr>
              <a:xfrm flipH="1">
                <a:off x="1403934" y="1559472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Straight Connector 728"/>
              <p:cNvCxnSpPr/>
              <p:nvPr/>
            </p:nvCxnSpPr>
            <p:spPr>
              <a:xfrm>
                <a:off x="2310541" y="1559472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0" name="Straight Connector 729"/>
              <p:cNvCxnSpPr/>
              <p:nvPr/>
            </p:nvCxnSpPr>
            <p:spPr>
              <a:xfrm>
                <a:off x="2311984" y="1998488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1" name="Straight Connector 730"/>
              <p:cNvCxnSpPr/>
              <p:nvPr/>
            </p:nvCxnSpPr>
            <p:spPr>
              <a:xfrm flipH="1">
                <a:off x="2315159" y="1559472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Straight Connector 731"/>
              <p:cNvCxnSpPr/>
              <p:nvPr/>
            </p:nvCxnSpPr>
            <p:spPr>
              <a:xfrm flipV="1">
                <a:off x="1856516" y="675090"/>
                <a:ext cx="460086" cy="439017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Straight Connector 732"/>
              <p:cNvCxnSpPr/>
              <p:nvPr/>
            </p:nvCxnSpPr>
            <p:spPr>
              <a:xfrm flipH="1">
                <a:off x="1394698" y="1117282"/>
                <a:ext cx="1375929" cy="442190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Straight Connector 733"/>
              <p:cNvCxnSpPr/>
              <p:nvPr/>
            </p:nvCxnSpPr>
            <p:spPr>
              <a:xfrm flipV="1">
                <a:off x="1857959" y="1559472"/>
                <a:ext cx="452582" cy="439016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Straight Connector 734"/>
              <p:cNvCxnSpPr/>
              <p:nvPr/>
            </p:nvCxnSpPr>
            <p:spPr>
              <a:xfrm>
                <a:off x="3223120" y="668162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Straight Connector 735"/>
              <p:cNvCxnSpPr/>
              <p:nvPr/>
            </p:nvCxnSpPr>
            <p:spPr>
              <a:xfrm>
                <a:off x="3224563" y="1107178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7" name="Straight Connector 736"/>
              <p:cNvCxnSpPr/>
              <p:nvPr/>
            </p:nvCxnSpPr>
            <p:spPr>
              <a:xfrm flipH="1">
                <a:off x="3227738" y="668162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8" name="Straight Connector 737"/>
              <p:cNvCxnSpPr/>
              <p:nvPr/>
            </p:nvCxnSpPr>
            <p:spPr>
              <a:xfrm>
                <a:off x="4140406" y="668162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9" name="Straight Connector 738"/>
              <p:cNvCxnSpPr/>
              <p:nvPr/>
            </p:nvCxnSpPr>
            <p:spPr>
              <a:xfrm>
                <a:off x="4141849" y="1107178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0" name="Straight Connector 739"/>
              <p:cNvCxnSpPr/>
              <p:nvPr/>
            </p:nvCxnSpPr>
            <p:spPr>
              <a:xfrm flipH="1">
                <a:off x="4145024" y="668162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Straight Connector 740"/>
              <p:cNvCxnSpPr/>
              <p:nvPr/>
            </p:nvCxnSpPr>
            <p:spPr>
              <a:xfrm>
                <a:off x="3227738" y="1552544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Straight Connector 741"/>
              <p:cNvCxnSpPr/>
              <p:nvPr/>
            </p:nvCxnSpPr>
            <p:spPr>
              <a:xfrm>
                <a:off x="3229181" y="1991560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Straight Connector 742"/>
              <p:cNvCxnSpPr/>
              <p:nvPr/>
            </p:nvCxnSpPr>
            <p:spPr>
              <a:xfrm flipH="1">
                <a:off x="3232356" y="1552544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Straight Connector 743"/>
              <p:cNvCxnSpPr/>
              <p:nvPr/>
            </p:nvCxnSpPr>
            <p:spPr>
              <a:xfrm>
                <a:off x="4138963" y="1552544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5" name="Straight Connector 744"/>
              <p:cNvCxnSpPr/>
              <p:nvPr/>
            </p:nvCxnSpPr>
            <p:spPr>
              <a:xfrm>
                <a:off x="4140406" y="1991560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6" name="Straight Connector 745"/>
              <p:cNvCxnSpPr/>
              <p:nvPr/>
            </p:nvCxnSpPr>
            <p:spPr>
              <a:xfrm flipH="1">
                <a:off x="4143581" y="1552544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Straight Connector 746"/>
              <p:cNvCxnSpPr/>
              <p:nvPr/>
            </p:nvCxnSpPr>
            <p:spPr>
              <a:xfrm flipV="1">
                <a:off x="3684938" y="668162"/>
                <a:ext cx="460086" cy="439017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8" name="Straight Connector 747"/>
              <p:cNvCxnSpPr/>
              <p:nvPr/>
            </p:nvCxnSpPr>
            <p:spPr>
              <a:xfrm flipH="1">
                <a:off x="3223120" y="1110354"/>
                <a:ext cx="1375929" cy="442190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9" name="Straight Connector 748"/>
              <p:cNvCxnSpPr/>
              <p:nvPr/>
            </p:nvCxnSpPr>
            <p:spPr>
              <a:xfrm flipV="1">
                <a:off x="3686381" y="1552544"/>
                <a:ext cx="452582" cy="439016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Straight Connector 749"/>
              <p:cNvCxnSpPr/>
              <p:nvPr/>
            </p:nvCxnSpPr>
            <p:spPr>
              <a:xfrm>
                <a:off x="1388637" y="2436893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Straight Connector 750"/>
              <p:cNvCxnSpPr/>
              <p:nvPr/>
            </p:nvCxnSpPr>
            <p:spPr>
              <a:xfrm>
                <a:off x="1390080" y="2875909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Straight Connector 751"/>
              <p:cNvCxnSpPr/>
              <p:nvPr/>
            </p:nvCxnSpPr>
            <p:spPr>
              <a:xfrm flipH="1">
                <a:off x="1393255" y="2436893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Connector 752"/>
              <p:cNvCxnSpPr/>
              <p:nvPr/>
            </p:nvCxnSpPr>
            <p:spPr>
              <a:xfrm>
                <a:off x="2305923" y="2436893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4" name="Straight Connector 753"/>
              <p:cNvCxnSpPr/>
              <p:nvPr/>
            </p:nvCxnSpPr>
            <p:spPr>
              <a:xfrm>
                <a:off x="2307366" y="2875909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5" name="Straight Connector 754"/>
              <p:cNvCxnSpPr/>
              <p:nvPr/>
            </p:nvCxnSpPr>
            <p:spPr>
              <a:xfrm flipH="1">
                <a:off x="2310541" y="2436893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6" name="Straight Connector 755"/>
              <p:cNvCxnSpPr/>
              <p:nvPr/>
            </p:nvCxnSpPr>
            <p:spPr>
              <a:xfrm>
                <a:off x="1393255" y="3321275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7" name="Straight Connector 756"/>
              <p:cNvCxnSpPr/>
              <p:nvPr/>
            </p:nvCxnSpPr>
            <p:spPr>
              <a:xfrm>
                <a:off x="1394698" y="3760291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8" name="Straight Connector 757"/>
              <p:cNvCxnSpPr/>
              <p:nvPr/>
            </p:nvCxnSpPr>
            <p:spPr>
              <a:xfrm flipH="1">
                <a:off x="1397873" y="3321275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" name="Straight Connector 758"/>
              <p:cNvCxnSpPr/>
              <p:nvPr/>
            </p:nvCxnSpPr>
            <p:spPr>
              <a:xfrm>
                <a:off x="2304480" y="3321275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" name="Straight Connector 759"/>
              <p:cNvCxnSpPr/>
              <p:nvPr/>
            </p:nvCxnSpPr>
            <p:spPr>
              <a:xfrm>
                <a:off x="2305923" y="3760291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1" name="Straight Connector 760"/>
              <p:cNvCxnSpPr/>
              <p:nvPr/>
            </p:nvCxnSpPr>
            <p:spPr>
              <a:xfrm flipH="1">
                <a:off x="2309098" y="3321275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Straight Connector 761"/>
              <p:cNvCxnSpPr/>
              <p:nvPr/>
            </p:nvCxnSpPr>
            <p:spPr>
              <a:xfrm flipV="1">
                <a:off x="1850455" y="2436893"/>
                <a:ext cx="460086" cy="439017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Straight Connector 762"/>
              <p:cNvCxnSpPr/>
              <p:nvPr/>
            </p:nvCxnSpPr>
            <p:spPr>
              <a:xfrm flipH="1">
                <a:off x="1388637" y="2879085"/>
                <a:ext cx="1375929" cy="442190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" name="Straight Connector 763"/>
              <p:cNvCxnSpPr/>
              <p:nvPr/>
            </p:nvCxnSpPr>
            <p:spPr>
              <a:xfrm flipV="1">
                <a:off x="1851898" y="3321275"/>
                <a:ext cx="452582" cy="439016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Straight Connector 764"/>
              <p:cNvCxnSpPr/>
              <p:nvPr/>
            </p:nvCxnSpPr>
            <p:spPr>
              <a:xfrm>
                <a:off x="3217059" y="2429965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6" name="Straight Connector 765"/>
              <p:cNvCxnSpPr/>
              <p:nvPr/>
            </p:nvCxnSpPr>
            <p:spPr>
              <a:xfrm>
                <a:off x="3218502" y="2868981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7" name="Straight Connector 766"/>
              <p:cNvCxnSpPr/>
              <p:nvPr/>
            </p:nvCxnSpPr>
            <p:spPr>
              <a:xfrm flipH="1">
                <a:off x="3221677" y="2429965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Straight Connector 767"/>
              <p:cNvCxnSpPr/>
              <p:nvPr/>
            </p:nvCxnSpPr>
            <p:spPr>
              <a:xfrm>
                <a:off x="4134345" y="2429965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9" name="Straight Connector 768"/>
              <p:cNvCxnSpPr/>
              <p:nvPr/>
            </p:nvCxnSpPr>
            <p:spPr>
              <a:xfrm>
                <a:off x="4135788" y="2868981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0" name="Straight Connector 769"/>
              <p:cNvCxnSpPr/>
              <p:nvPr/>
            </p:nvCxnSpPr>
            <p:spPr>
              <a:xfrm flipH="1">
                <a:off x="4138963" y="2429965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Straight Connector 770"/>
              <p:cNvCxnSpPr/>
              <p:nvPr/>
            </p:nvCxnSpPr>
            <p:spPr>
              <a:xfrm>
                <a:off x="3221677" y="3314347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2" name="Straight Connector 771"/>
              <p:cNvCxnSpPr/>
              <p:nvPr/>
            </p:nvCxnSpPr>
            <p:spPr>
              <a:xfrm>
                <a:off x="3223120" y="3753363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3" name="Straight Connector 772"/>
              <p:cNvCxnSpPr/>
              <p:nvPr/>
            </p:nvCxnSpPr>
            <p:spPr>
              <a:xfrm flipH="1">
                <a:off x="3226295" y="3314347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4" name="Straight Connector 773"/>
              <p:cNvCxnSpPr/>
              <p:nvPr/>
            </p:nvCxnSpPr>
            <p:spPr>
              <a:xfrm>
                <a:off x="4132902" y="3314347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5" name="Straight Connector 774"/>
              <p:cNvCxnSpPr/>
              <p:nvPr/>
            </p:nvCxnSpPr>
            <p:spPr>
              <a:xfrm>
                <a:off x="4134345" y="3753363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6" name="Straight Connector 775"/>
              <p:cNvCxnSpPr/>
              <p:nvPr/>
            </p:nvCxnSpPr>
            <p:spPr>
              <a:xfrm flipH="1">
                <a:off x="4137520" y="3314347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7" name="Straight Connector 776"/>
              <p:cNvCxnSpPr/>
              <p:nvPr/>
            </p:nvCxnSpPr>
            <p:spPr>
              <a:xfrm flipV="1">
                <a:off x="3678877" y="2429965"/>
                <a:ext cx="460086" cy="439017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8" name="Straight Connector 777"/>
              <p:cNvCxnSpPr/>
              <p:nvPr/>
            </p:nvCxnSpPr>
            <p:spPr>
              <a:xfrm flipH="1">
                <a:off x="3217059" y="2872157"/>
                <a:ext cx="1375929" cy="442190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9" name="Straight Connector 778"/>
              <p:cNvCxnSpPr/>
              <p:nvPr/>
            </p:nvCxnSpPr>
            <p:spPr>
              <a:xfrm flipV="1">
                <a:off x="3680320" y="3314347"/>
                <a:ext cx="452582" cy="439016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0" name="Straight Connector 779"/>
              <p:cNvCxnSpPr/>
              <p:nvPr/>
            </p:nvCxnSpPr>
            <p:spPr>
              <a:xfrm flipV="1">
                <a:off x="2770627" y="668162"/>
                <a:ext cx="461729" cy="1333502"/>
              </a:xfrm>
              <a:prstGeom prst="line">
                <a:avLst/>
              </a:prstGeom>
              <a:ln w="3810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1" name="Straight Connector 780"/>
              <p:cNvCxnSpPr/>
              <p:nvPr/>
            </p:nvCxnSpPr>
            <p:spPr>
              <a:xfrm flipV="1">
                <a:off x="2761680" y="2429965"/>
                <a:ext cx="470676" cy="1330326"/>
              </a:xfrm>
              <a:prstGeom prst="line">
                <a:avLst/>
              </a:prstGeom>
              <a:ln w="3810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2" name="Group 781"/>
            <p:cNvGrpSpPr/>
            <p:nvPr/>
          </p:nvGrpSpPr>
          <p:grpSpPr>
            <a:xfrm>
              <a:off x="2385425" y="2313949"/>
              <a:ext cx="3210412" cy="3095304"/>
              <a:chOff x="1388637" y="668162"/>
              <a:chExt cx="3210412" cy="3095304"/>
            </a:xfrm>
          </p:grpSpPr>
          <p:cxnSp>
            <p:nvCxnSpPr>
              <p:cNvPr id="783" name="Straight Connector 782"/>
              <p:cNvCxnSpPr/>
              <p:nvPr/>
            </p:nvCxnSpPr>
            <p:spPr>
              <a:xfrm flipH="1">
                <a:off x="1388637" y="1991560"/>
                <a:ext cx="3210412" cy="445333"/>
              </a:xfrm>
              <a:prstGeom prst="line">
                <a:avLst/>
              </a:prstGeom>
              <a:ln w="3810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4" name="Straight Connector 783"/>
              <p:cNvCxnSpPr/>
              <p:nvPr/>
            </p:nvCxnSpPr>
            <p:spPr>
              <a:xfrm>
                <a:off x="1394698" y="675090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5" name="Straight Connector 784"/>
              <p:cNvCxnSpPr/>
              <p:nvPr/>
            </p:nvCxnSpPr>
            <p:spPr>
              <a:xfrm>
                <a:off x="1396141" y="1114106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Straight Connector 785"/>
              <p:cNvCxnSpPr/>
              <p:nvPr/>
            </p:nvCxnSpPr>
            <p:spPr>
              <a:xfrm flipH="1">
                <a:off x="1399316" y="675090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7" name="Straight Connector 786"/>
              <p:cNvCxnSpPr/>
              <p:nvPr/>
            </p:nvCxnSpPr>
            <p:spPr>
              <a:xfrm>
                <a:off x="2311984" y="675090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8" name="Straight Connector 787"/>
              <p:cNvCxnSpPr/>
              <p:nvPr/>
            </p:nvCxnSpPr>
            <p:spPr>
              <a:xfrm>
                <a:off x="2313427" y="1114106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9" name="Straight Connector 788"/>
              <p:cNvCxnSpPr/>
              <p:nvPr/>
            </p:nvCxnSpPr>
            <p:spPr>
              <a:xfrm flipH="1">
                <a:off x="2316602" y="675090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0" name="Straight Connector 789"/>
              <p:cNvCxnSpPr/>
              <p:nvPr/>
            </p:nvCxnSpPr>
            <p:spPr>
              <a:xfrm>
                <a:off x="1399316" y="1559472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1" name="Straight Connector 790"/>
              <p:cNvCxnSpPr/>
              <p:nvPr/>
            </p:nvCxnSpPr>
            <p:spPr>
              <a:xfrm>
                <a:off x="1400759" y="1998488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2" name="Straight Connector 791"/>
              <p:cNvCxnSpPr/>
              <p:nvPr/>
            </p:nvCxnSpPr>
            <p:spPr>
              <a:xfrm flipH="1">
                <a:off x="1403934" y="1559472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3" name="Straight Connector 792"/>
              <p:cNvCxnSpPr/>
              <p:nvPr/>
            </p:nvCxnSpPr>
            <p:spPr>
              <a:xfrm>
                <a:off x="2310541" y="1559472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4" name="Straight Connector 793"/>
              <p:cNvCxnSpPr/>
              <p:nvPr/>
            </p:nvCxnSpPr>
            <p:spPr>
              <a:xfrm>
                <a:off x="2311984" y="1998488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" name="Straight Connector 794"/>
              <p:cNvCxnSpPr/>
              <p:nvPr/>
            </p:nvCxnSpPr>
            <p:spPr>
              <a:xfrm flipH="1">
                <a:off x="2315159" y="1559472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6" name="Straight Connector 795"/>
              <p:cNvCxnSpPr/>
              <p:nvPr/>
            </p:nvCxnSpPr>
            <p:spPr>
              <a:xfrm flipV="1">
                <a:off x="1856516" y="675090"/>
                <a:ext cx="460086" cy="439017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7" name="Straight Connector 796"/>
              <p:cNvCxnSpPr/>
              <p:nvPr/>
            </p:nvCxnSpPr>
            <p:spPr>
              <a:xfrm flipH="1">
                <a:off x="1394698" y="1117282"/>
                <a:ext cx="1375929" cy="442190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" name="Straight Connector 797"/>
              <p:cNvCxnSpPr/>
              <p:nvPr/>
            </p:nvCxnSpPr>
            <p:spPr>
              <a:xfrm flipV="1">
                <a:off x="1857959" y="1559472"/>
                <a:ext cx="452582" cy="439016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9" name="Straight Connector 798"/>
              <p:cNvCxnSpPr/>
              <p:nvPr/>
            </p:nvCxnSpPr>
            <p:spPr>
              <a:xfrm>
                <a:off x="3223120" y="668162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0" name="Straight Connector 799"/>
              <p:cNvCxnSpPr/>
              <p:nvPr/>
            </p:nvCxnSpPr>
            <p:spPr>
              <a:xfrm>
                <a:off x="3224563" y="1107178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Straight Connector 800"/>
              <p:cNvCxnSpPr/>
              <p:nvPr/>
            </p:nvCxnSpPr>
            <p:spPr>
              <a:xfrm flipH="1">
                <a:off x="3227738" y="668162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Straight Connector 801"/>
              <p:cNvCxnSpPr/>
              <p:nvPr/>
            </p:nvCxnSpPr>
            <p:spPr>
              <a:xfrm>
                <a:off x="4140406" y="668162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Straight Connector 802"/>
              <p:cNvCxnSpPr/>
              <p:nvPr/>
            </p:nvCxnSpPr>
            <p:spPr>
              <a:xfrm>
                <a:off x="4141849" y="1107178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" name="Straight Connector 803"/>
              <p:cNvCxnSpPr/>
              <p:nvPr/>
            </p:nvCxnSpPr>
            <p:spPr>
              <a:xfrm flipH="1">
                <a:off x="4145024" y="668162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5" name="Straight Connector 804"/>
              <p:cNvCxnSpPr/>
              <p:nvPr/>
            </p:nvCxnSpPr>
            <p:spPr>
              <a:xfrm>
                <a:off x="3227738" y="1552544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6" name="Straight Connector 805"/>
              <p:cNvCxnSpPr/>
              <p:nvPr/>
            </p:nvCxnSpPr>
            <p:spPr>
              <a:xfrm>
                <a:off x="3229181" y="1991560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7" name="Straight Connector 806"/>
              <p:cNvCxnSpPr/>
              <p:nvPr/>
            </p:nvCxnSpPr>
            <p:spPr>
              <a:xfrm flipH="1">
                <a:off x="3232356" y="1552544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8" name="Straight Connector 807"/>
              <p:cNvCxnSpPr/>
              <p:nvPr/>
            </p:nvCxnSpPr>
            <p:spPr>
              <a:xfrm>
                <a:off x="4138963" y="1552544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9" name="Straight Connector 808"/>
              <p:cNvCxnSpPr/>
              <p:nvPr/>
            </p:nvCxnSpPr>
            <p:spPr>
              <a:xfrm>
                <a:off x="4140406" y="1991560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0" name="Straight Connector 809"/>
              <p:cNvCxnSpPr/>
              <p:nvPr/>
            </p:nvCxnSpPr>
            <p:spPr>
              <a:xfrm flipH="1">
                <a:off x="4143581" y="1552544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1" name="Straight Connector 810"/>
              <p:cNvCxnSpPr/>
              <p:nvPr/>
            </p:nvCxnSpPr>
            <p:spPr>
              <a:xfrm flipV="1">
                <a:off x="3684938" y="668162"/>
                <a:ext cx="460086" cy="439017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2" name="Straight Connector 811"/>
              <p:cNvCxnSpPr/>
              <p:nvPr/>
            </p:nvCxnSpPr>
            <p:spPr>
              <a:xfrm flipH="1">
                <a:off x="3223120" y="1110354"/>
                <a:ext cx="1375929" cy="442190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3" name="Straight Connector 812"/>
              <p:cNvCxnSpPr/>
              <p:nvPr/>
            </p:nvCxnSpPr>
            <p:spPr>
              <a:xfrm flipV="1">
                <a:off x="3686381" y="1552544"/>
                <a:ext cx="452582" cy="439016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4" name="Straight Connector 813"/>
              <p:cNvCxnSpPr/>
              <p:nvPr/>
            </p:nvCxnSpPr>
            <p:spPr>
              <a:xfrm>
                <a:off x="1388637" y="2436893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5" name="Straight Connector 814"/>
              <p:cNvCxnSpPr/>
              <p:nvPr/>
            </p:nvCxnSpPr>
            <p:spPr>
              <a:xfrm>
                <a:off x="1390080" y="2875909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6" name="Straight Connector 815"/>
              <p:cNvCxnSpPr/>
              <p:nvPr/>
            </p:nvCxnSpPr>
            <p:spPr>
              <a:xfrm flipH="1">
                <a:off x="1393255" y="2436893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7" name="Straight Connector 816"/>
              <p:cNvCxnSpPr/>
              <p:nvPr/>
            </p:nvCxnSpPr>
            <p:spPr>
              <a:xfrm>
                <a:off x="2305923" y="2436893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8" name="Straight Connector 817"/>
              <p:cNvCxnSpPr/>
              <p:nvPr/>
            </p:nvCxnSpPr>
            <p:spPr>
              <a:xfrm>
                <a:off x="2307366" y="2875909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Straight Connector 818"/>
              <p:cNvCxnSpPr/>
              <p:nvPr/>
            </p:nvCxnSpPr>
            <p:spPr>
              <a:xfrm flipH="1">
                <a:off x="2310541" y="2436893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0" name="Straight Connector 819"/>
              <p:cNvCxnSpPr/>
              <p:nvPr/>
            </p:nvCxnSpPr>
            <p:spPr>
              <a:xfrm>
                <a:off x="1393255" y="3321275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1" name="Straight Connector 820"/>
              <p:cNvCxnSpPr/>
              <p:nvPr/>
            </p:nvCxnSpPr>
            <p:spPr>
              <a:xfrm>
                <a:off x="1394698" y="3760291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2" name="Straight Connector 821"/>
              <p:cNvCxnSpPr/>
              <p:nvPr/>
            </p:nvCxnSpPr>
            <p:spPr>
              <a:xfrm flipH="1">
                <a:off x="1397873" y="3321275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3" name="Straight Connector 822"/>
              <p:cNvCxnSpPr/>
              <p:nvPr/>
            </p:nvCxnSpPr>
            <p:spPr>
              <a:xfrm>
                <a:off x="2304480" y="3321275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4" name="Straight Connector 823"/>
              <p:cNvCxnSpPr/>
              <p:nvPr/>
            </p:nvCxnSpPr>
            <p:spPr>
              <a:xfrm>
                <a:off x="2305923" y="3760291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5" name="Straight Connector 824"/>
              <p:cNvCxnSpPr/>
              <p:nvPr/>
            </p:nvCxnSpPr>
            <p:spPr>
              <a:xfrm flipH="1">
                <a:off x="2309098" y="3321275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6" name="Straight Connector 825"/>
              <p:cNvCxnSpPr/>
              <p:nvPr/>
            </p:nvCxnSpPr>
            <p:spPr>
              <a:xfrm flipV="1">
                <a:off x="1850455" y="2436893"/>
                <a:ext cx="460086" cy="439017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7" name="Straight Connector 826"/>
              <p:cNvCxnSpPr/>
              <p:nvPr/>
            </p:nvCxnSpPr>
            <p:spPr>
              <a:xfrm flipH="1">
                <a:off x="1388637" y="2879085"/>
                <a:ext cx="1375929" cy="442190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8" name="Straight Connector 827"/>
              <p:cNvCxnSpPr/>
              <p:nvPr/>
            </p:nvCxnSpPr>
            <p:spPr>
              <a:xfrm flipV="1">
                <a:off x="1851898" y="3321275"/>
                <a:ext cx="452582" cy="439016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9" name="Straight Connector 828"/>
              <p:cNvCxnSpPr/>
              <p:nvPr/>
            </p:nvCxnSpPr>
            <p:spPr>
              <a:xfrm>
                <a:off x="3217059" y="2429965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0" name="Straight Connector 829"/>
              <p:cNvCxnSpPr/>
              <p:nvPr/>
            </p:nvCxnSpPr>
            <p:spPr>
              <a:xfrm>
                <a:off x="3218502" y="2868981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1" name="Straight Connector 830"/>
              <p:cNvCxnSpPr/>
              <p:nvPr/>
            </p:nvCxnSpPr>
            <p:spPr>
              <a:xfrm flipH="1">
                <a:off x="3221677" y="2429965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2" name="Straight Connector 831"/>
              <p:cNvCxnSpPr/>
              <p:nvPr/>
            </p:nvCxnSpPr>
            <p:spPr>
              <a:xfrm>
                <a:off x="4134345" y="2429965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3" name="Straight Connector 832"/>
              <p:cNvCxnSpPr/>
              <p:nvPr/>
            </p:nvCxnSpPr>
            <p:spPr>
              <a:xfrm>
                <a:off x="4135788" y="2868981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4" name="Straight Connector 833"/>
              <p:cNvCxnSpPr/>
              <p:nvPr/>
            </p:nvCxnSpPr>
            <p:spPr>
              <a:xfrm flipH="1">
                <a:off x="4138963" y="2429965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5" name="Straight Connector 834"/>
              <p:cNvCxnSpPr/>
              <p:nvPr/>
            </p:nvCxnSpPr>
            <p:spPr>
              <a:xfrm>
                <a:off x="3221677" y="3314347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6" name="Straight Connector 835"/>
              <p:cNvCxnSpPr/>
              <p:nvPr/>
            </p:nvCxnSpPr>
            <p:spPr>
              <a:xfrm>
                <a:off x="3223120" y="3753363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7" name="Straight Connector 836"/>
              <p:cNvCxnSpPr/>
              <p:nvPr/>
            </p:nvCxnSpPr>
            <p:spPr>
              <a:xfrm flipH="1">
                <a:off x="3226295" y="3314347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8" name="Straight Connector 837"/>
              <p:cNvCxnSpPr/>
              <p:nvPr/>
            </p:nvCxnSpPr>
            <p:spPr>
              <a:xfrm>
                <a:off x="4132902" y="3314347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9" name="Straight Connector 838"/>
              <p:cNvCxnSpPr/>
              <p:nvPr/>
            </p:nvCxnSpPr>
            <p:spPr>
              <a:xfrm>
                <a:off x="4134345" y="3753363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0" name="Straight Connector 839"/>
              <p:cNvCxnSpPr/>
              <p:nvPr/>
            </p:nvCxnSpPr>
            <p:spPr>
              <a:xfrm flipH="1">
                <a:off x="4137520" y="3314347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1" name="Straight Connector 840"/>
              <p:cNvCxnSpPr/>
              <p:nvPr/>
            </p:nvCxnSpPr>
            <p:spPr>
              <a:xfrm flipV="1">
                <a:off x="3678877" y="2429965"/>
                <a:ext cx="460086" cy="439017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2" name="Straight Connector 841"/>
              <p:cNvCxnSpPr/>
              <p:nvPr/>
            </p:nvCxnSpPr>
            <p:spPr>
              <a:xfrm flipH="1">
                <a:off x="3217059" y="2872157"/>
                <a:ext cx="1375929" cy="442190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3" name="Straight Connector 842"/>
              <p:cNvCxnSpPr/>
              <p:nvPr/>
            </p:nvCxnSpPr>
            <p:spPr>
              <a:xfrm flipV="1">
                <a:off x="3680320" y="3314347"/>
                <a:ext cx="452582" cy="439016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4" name="Straight Connector 843"/>
              <p:cNvCxnSpPr/>
              <p:nvPr/>
            </p:nvCxnSpPr>
            <p:spPr>
              <a:xfrm flipV="1">
                <a:off x="2770627" y="668162"/>
                <a:ext cx="461729" cy="1333502"/>
              </a:xfrm>
              <a:prstGeom prst="line">
                <a:avLst/>
              </a:prstGeom>
              <a:ln w="3810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5" name="Straight Connector 844"/>
              <p:cNvCxnSpPr/>
              <p:nvPr/>
            </p:nvCxnSpPr>
            <p:spPr>
              <a:xfrm flipV="1">
                <a:off x="2761680" y="2429965"/>
                <a:ext cx="470676" cy="1330326"/>
              </a:xfrm>
              <a:prstGeom prst="line">
                <a:avLst/>
              </a:prstGeom>
              <a:ln w="3810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6" name="Group 975"/>
          <p:cNvGrpSpPr/>
          <p:nvPr/>
        </p:nvGrpSpPr>
        <p:grpSpPr>
          <a:xfrm>
            <a:off x="4896256" y="4744410"/>
            <a:ext cx="3210412" cy="3095304"/>
            <a:chOff x="1388637" y="668162"/>
            <a:chExt cx="3210412" cy="3095304"/>
          </a:xfrm>
        </p:grpSpPr>
        <p:cxnSp>
          <p:nvCxnSpPr>
            <p:cNvPr id="977" name="Straight Connector 976"/>
            <p:cNvCxnSpPr/>
            <p:nvPr/>
          </p:nvCxnSpPr>
          <p:spPr>
            <a:xfrm flipH="1">
              <a:off x="1388637" y="1991560"/>
              <a:ext cx="3210412" cy="445333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Straight Connector 977"/>
            <p:cNvCxnSpPr/>
            <p:nvPr/>
          </p:nvCxnSpPr>
          <p:spPr>
            <a:xfrm>
              <a:off x="1394698" y="67509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Straight Connector 978"/>
            <p:cNvCxnSpPr/>
            <p:nvPr/>
          </p:nvCxnSpPr>
          <p:spPr>
            <a:xfrm>
              <a:off x="1396141" y="1114106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/>
            <p:nvPr/>
          </p:nvCxnSpPr>
          <p:spPr>
            <a:xfrm flipH="1">
              <a:off x="1399316" y="675090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Straight Connector 980"/>
            <p:cNvCxnSpPr/>
            <p:nvPr/>
          </p:nvCxnSpPr>
          <p:spPr>
            <a:xfrm>
              <a:off x="2311984" y="67509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Straight Connector 981"/>
            <p:cNvCxnSpPr/>
            <p:nvPr/>
          </p:nvCxnSpPr>
          <p:spPr>
            <a:xfrm>
              <a:off x="2313427" y="1114106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Straight Connector 982"/>
            <p:cNvCxnSpPr/>
            <p:nvPr/>
          </p:nvCxnSpPr>
          <p:spPr>
            <a:xfrm flipH="1">
              <a:off x="2316602" y="675090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/>
            <p:cNvCxnSpPr/>
            <p:nvPr/>
          </p:nvCxnSpPr>
          <p:spPr>
            <a:xfrm>
              <a:off x="1399316" y="155947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Straight Connector 984"/>
            <p:cNvCxnSpPr/>
            <p:nvPr/>
          </p:nvCxnSpPr>
          <p:spPr>
            <a:xfrm>
              <a:off x="1400759" y="199848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Straight Connector 985"/>
            <p:cNvCxnSpPr/>
            <p:nvPr/>
          </p:nvCxnSpPr>
          <p:spPr>
            <a:xfrm flipH="1">
              <a:off x="1403934" y="155947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Connector 986"/>
            <p:cNvCxnSpPr/>
            <p:nvPr/>
          </p:nvCxnSpPr>
          <p:spPr>
            <a:xfrm>
              <a:off x="2310541" y="155947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Straight Connector 987"/>
            <p:cNvCxnSpPr/>
            <p:nvPr/>
          </p:nvCxnSpPr>
          <p:spPr>
            <a:xfrm>
              <a:off x="2311984" y="199848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Straight Connector 988"/>
            <p:cNvCxnSpPr/>
            <p:nvPr/>
          </p:nvCxnSpPr>
          <p:spPr>
            <a:xfrm flipH="1">
              <a:off x="2315159" y="155947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/>
            <p:nvPr/>
          </p:nvCxnSpPr>
          <p:spPr>
            <a:xfrm flipV="1">
              <a:off x="1856516" y="675090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Straight Connector 990"/>
            <p:cNvCxnSpPr/>
            <p:nvPr/>
          </p:nvCxnSpPr>
          <p:spPr>
            <a:xfrm flipH="1">
              <a:off x="1394698" y="1117282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Straight Connector 991"/>
            <p:cNvCxnSpPr/>
            <p:nvPr/>
          </p:nvCxnSpPr>
          <p:spPr>
            <a:xfrm flipV="1">
              <a:off x="1857959" y="1559472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Straight Connector 992"/>
            <p:cNvCxnSpPr/>
            <p:nvPr/>
          </p:nvCxnSpPr>
          <p:spPr>
            <a:xfrm>
              <a:off x="3223120" y="66816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Straight Connector 993"/>
            <p:cNvCxnSpPr/>
            <p:nvPr/>
          </p:nvCxnSpPr>
          <p:spPr>
            <a:xfrm>
              <a:off x="3224563" y="110717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Straight Connector 994"/>
            <p:cNvCxnSpPr/>
            <p:nvPr/>
          </p:nvCxnSpPr>
          <p:spPr>
            <a:xfrm flipH="1">
              <a:off x="3227738" y="66816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Connector 995"/>
            <p:cNvCxnSpPr/>
            <p:nvPr/>
          </p:nvCxnSpPr>
          <p:spPr>
            <a:xfrm>
              <a:off x="4140406" y="66816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Straight Connector 996"/>
            <p:cNvCxnSpPr/>
            <p:nvPr/>
          </p:nvCxnSpPr>
          <p:spPr>
            <a:xfrm>
              <a:off x="4141849" y="110717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8" name="Straight Connector 997"/>
            <p:cNvCxnSpPr/>
            <p:nvPr/>
          </p:nvCxnSpPr>
          <p:spPr>
            <a:xfrm flipH="1">
              <a:off x="4145024" y="66816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Straight Connector 998"/>
            <p:cNvCxnSpPr/>
            <p:nvPr/>
          </p:nvCxnSpPr>
          <p:spPr>
            <a:xfrm>
              <a:off x="3227738" y="1552544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/>
            <p:cNvCxnSpPr/>
            <p:nvPr/>
          </p:nvCxnSpPr>
          <p:spPr>
            <a:xfrm>
              <a:off x="3229181" y="199156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Straight Connector 1000"/>
            <p:cNvCxnSpPr/>
            <p:nvPr/>
          </p:nvCxnSpPr>
          <p:spPr>
            <a:xfrm flipH="1">
              <a:off x="3232356" y="1552544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Connector 1001"/>
            <p:cNvCxnSpPr/>
            <p:nvPr/>
          </p:nvCxnSpPr>
          <p:spPr>
            <a:xfrm>
              <a:off x="4138963" y="1552544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Connector 1002"/>
            <p:cNvCxnSpPr/>
            <p:nvPr/>
          </p:nvCxnSpPr>
          <p:spPr>
            <a:xfrm>
              <a:off x="4140406" y="199156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Straight Connector 1003"/>
            <p:cNvCxnSpPr/>
            <p:nvPr/>
          </p:nvCxnSpPr>
          <p:spPr>
            <a:xfrm flipH="1">
              <a:off x="4143581" y="1552544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Connector 1004"/>
            <p:cNvCxnSpPr/>
            <p:nvPr/>
          </p:nvCxnSpPr>
          <p:spPr>
            <a:xfrm flipV="1">
              <a:off x="3684938" y="668162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Straight Connector 1005"/>
            <p:cNvCxnSpPr/>
            <p:nvPr/>
          </p:nvCxnSpPr>
          <p:spPr>
            <a:xfrm flipH="1">
              <a:off x="3223120" y="1110354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Straight Connector 1006"/>
            <p:cNvCxnSpPr/>
            <p:nvPr/>
          </p:nvCxnSpPr>
          <p:spPr>
            <a:xfrm flipV="1">
              <a:off x="3686381" y="1552544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Straight Connector 1007"/>
            <p:cNvCxnSpPr/>
            <p:nvPr/>
          </p:nvCxnSpPr>
          <p:spPr>
            <a:xfrm>
              <a:off x="1388637" y="243689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Straight Connector 1008"/>
            <p:cNvCxnSpPr/>
            <p:nvPr/>
          </p:nvCxnSpPr>
          <p:spPr>
            <a:xfrm>
              <a:off x="1390080" y="2875909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>
            <a:xfrm flipH="1">
              <a:off x="1393255" y="2436893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Straight Connector 1010"/>
            <p:cNvCxnSpPr/>
            <p:nvPr/>
          </p:nvCxnSpPr>
          <p:spPr>
            <a:xfrm>
              <a:off x="2305923" y="243689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2" name="Straight Connector 1011"/>
            <p:cNvCxnSpPr/>
            <p:nvPr/>
          </p:nvCxnSpPr>
          <p:spPr>
            <a:xfrm>
              <a:off x="2307366" y="2875909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3" name="Straight Connector 1012"/>
            <p:cNvCxnSpPr/>
            <p:nvPr/>
          </p:nvCxnSpPr>
          <p:spPr>
            <a:xfrm flipH="1">
              <a:off x="2310541" y="2436893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Straight Connector 1013"/>
            <p:cNvCxnSpPr/>
            <p:nvPr/>
          </p:nvCxnSpPr>
          <p:spPr>
            <a:xfrm>
              <a:off x="1393255" y="332127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5" name="Straight Connector 1014"/>
            <p:cNvCxnSpPr/>
            <p:nvPr/>
          </p:nvCxnSpPr>
          <p:spPr>
            <a:xfrm>
              <a:off x="1394698" y="376029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6" name="Straight Connector 1015"/>
            <p:cNvCxnSpPr/>
            <p:nvPr/>
          </p:nvCxnSpPr>
          <p:spPr>
            <a:xfrm flipH="1">
              <a:off x="1397873" y="332127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Straight Connector 1016"/>
            <p:cNvCxnSpPr/>
            <p:nvPr/>
          </p:nvCxnSpPr>
          <p:spPr>
            <a:xfrm>
              <a:off x="2304480" y="332127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Straight Connector 1017"/>
            <p:cNvCxnSpPr/>
            <p:nvPr/>
          </p:nvCxnSpPr>
          <p:spPr>
            <a:xfrm>
              <a:off x="2305923" y="376029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Straight Connector 1018"/>
            <p:cNvCxnSpPr/>
            <p:nvPr/>
          </p:nvCxnSpPr>
          <p:spPr>
            <a:xfrm flipH="1">
              <a:off x="2309098" y="332127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Straight Connector 1019"/>
            <p:cNvCxnSpPr/>
            <p:nvPr/>
          </p:nvCxnSpPr>
          <p:spPr>
            <a:xfrm flipV="1">
              <a:off x="1850455" y="2436893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Straight Connector 1020"/>
            <p:cNvCxnSpPr/>
            <p:nvPr/>
          </p:nvCxnSpPr>
          <p:spPr>
            <a:xfrm flipH="1">
              <a:off x="1388637" y="2879085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Straight Connector 1021"/>
            <p:cNvCxnSpPr/>
            <p:nvPr/>
          </p:nvCxnSpPr>
          <p:spPr>
            <a:xfrm flipV="1">
              <a:off x="1851898" y="3321275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Straight Connector 1022"/>
            <p:cNvCxnSpPr/>
            <p:nvPr/>
          </p:nvCxnSpPr>
          <p:spPr>
            <a:xfrm>
              <a:off x="3217059" y="242996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/>
            <p:cNvCxnSpPr/>
            <p:nvPr/>
          </p:nvCxnSpPr>
          <p:spPr>
            <a:xfrm>
              <a:off x="3218502" y="286898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/>
            <p:cNvCxnSpPr/>
            <p:nvPr/>
          </p:nvCxnSpPr>
          <p:spPr>
            <a:xfrm flipH="1">
              <a:off x="3221677" y="242996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Connector 1025"/>
            <p:cNvCxnSpPr/>
            <p:nvPr/>
          </p:nvCxnSpPr>
          <p:spPr>
            <a:xfrm>
              <a:off x="4134345" y="242996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/>
            <p:cNvCxnSpPr/>
            <p:nvPr/>
          </p:nvCxnSpPr>
          <p:spPr>
            <a:xfrm>
              <a:off x="4135788" y="286898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Straight Connector 1027"/>
            <p:cNvCxnSpPr/>
            <p:nvPr/>
          </p:nvCxnSpPr>
          <p:spPr>
            <a:xfrm flipH="1">
              <a:off x="4138963" y="242996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Straight Connector 1028"/>
            <p:cNvCxnSpPr/>
            <p:nvPr/>
          </p:nvCxnSpPr>
          <p:spPr>
            <a:xfrm>
              <a:off x="3221677" y="3314347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Straight Connector 1029"/>
            <p:cNvCxnSpPr/>
            <p:nvPr/>
          </p:nvCxnSpPr>
          <p:spPr>
            <a:xfrm>
              <a:off x="3223120" y="375336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Straight Connector 1030"/>
            <p:cNvCxnSpPr/>
            <p:nvPr/>
          </p:nvCxnSpPr>
          <p:spPr>
            <a:xfrm flipH="1">
              <a:off x="3226295" y="3314347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Straight Connector 1031"/>
            <p:cNvCxnSpPr/>
            <p:nvPr/>
          </p:nvCxnSpPr>
          <p:spPr>
            <a:xfrm>
              <a:off x="4132902" y="3314347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/>
            <p:cNvCxnSpPr/>
            <p:nvPr/>
          </p:nvCxnSpPr>
          <p:spPr>
            <a:xfrm>
              <a:off x="4134345" y="375336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Straight Connector 1033"/>
            <p:cNvCxnSpPr/>
            <p:nvPr/>
          </p:nvCxnSpPr>
          <p:spPr>
            <a:xfrm flipH="1">
              <a:off x="4137520" y="3314347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/>
            <p:cNvCxnSpPr/>
            <p:nvPr/>
          </p:nvCxnSpPr>
          <p:spPr>
            <a:xfrm flipV="1">
              <a:off x="3678877" y="2429965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/>
            <p:cNvCxnSpPr/>
            <p:nvPr/>
          </p:nvCxnSpPr>
          <p:spPr>
            <a:xfrm flipH="1">
              <a:off x="3217059" y="2872157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/>
            <p:cNvCxnSpPr/>
            <p:nvPr/>
          </p:nvCxnSpPr>
          <p:spPr>
            <a:xfrm flipV="1">
              <a:off x="3680320" y="3314347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/>
            <p:cNvCxnSpPr/>
            <p:nvPr/>
          </p:nvCxnSpPr>
          <p:spPr>
            <a:xfrm flipV="1">
              <a:off x="2770627" y="668162"/>
              <a:ext cx="461729" cy="1333502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/>
            <p:cNvCxnSpPr/>
            <p:nvPr/>
          </p:nvCxnSpPr>
          <p:spPr>
            <a:xfrm flipV="1">
              <a:off x="2761680" y="2429965"/>
              <a:ext cx="470676" cy="1330326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6" name="Straight Connector 1045"/>
          <p:cNvCxnSpPr/>
          <p:nvPr/>
        </p:nvCxnSpPr>
        <p:spPr>
          <a:xfrm flipH="1">
            <a:off x="4435880" y="-2299258"/>
            <a:ext cx="471055" cy="6617513"/>
          </a:xfrm>
          <a:prstGeom prst="line">
            <a:avLst/>
          </a:prstGeom>
          <a:ln w="152400">
            <a:solidFill>
              <a:schemeClr val="accent1">
                <a:alpha val="25000"/>
              </a:schemeClr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/>
          <p:cNvCxnSpPr/>
          <p:nvPr/>
        </p:nvCxnSpPr>
        <p:spPr>
          <a:xfrm flipH="1">
            <a:off x="4422026" y="4743623"/>
            <a:ext cx="471055" cy="6617513"/>
          </a:xfrm>
          <a:prstGeom prst="line">
            <a:avLst/>
          </a:prstGeom>
          <a:ln w="152400">
            <a:solidFill>
              <a:schemeClr val="accent1">
                <a:alpha val="25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Connector 1049"/>
          <p:cNvCxnSpPr/>
          <p:nvPr/>
        </p:nvCxnSpPr>
        <p:spPr>
          <a:xfrm rot="5400000" flipH="1" flipV="1">
            <a:off x="3958305" y="-2100728"/>
            <a:ext cx="471055" cy="13258800"/>
          </a:xfrm>
          <a:prstGeom prst="line">
            <a:avLst/>
          </a:prstGeom>
          <a:ln w="152400">
            <a:solidFill>
              <a:schemeClr val="accent1">
                <a:alpha val="25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/>
          <p:cNvCxnSpPr/>
          <p:nvPr/>
        </p:nvCxnSpPr>
        <p:spPr>
          <a:xfrm flipH="1">
            <a:off x="4893081" y="787977"/>
            <a:ext cx="6847141" cy="441580"/>
          </a:xfrm>
          <a:prstGeom prst="line">
            <a:avLst/>
          </a:prstGeom>
          <a:ln w="76200">
            <a:solidFill>
              <a:schemeClr val="accent1">
                <a:alpha val="25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0" name="Straight Connector 649"/>
          <p:cNvCxnSpPr/>
          <p:nvPr/>
        </p:nvCxnSpPr>
        <p:spPr>
          <a:xfrm flipH="1">
            <a:off x="798530" y="1226382"/>
            <a:ext cx="456910" cy="3101976"/>
          </a:xfrm>
          <a:prstGeom prst="line">
            <a:avLst/>
          </a:prstGeom>
          <a:ln w="76200">
            <a:solidFill>
              <a:schemeClr val="accent1">
                <a:alpha val="25000"/>
              </a:schemeClr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5" name="Rectangle 1054"/>
          <p:cNvSpPr/>
          <p:nvPr/>
        </p:nvSpPr>
        <p:spPr>
          <a:xfrm>
            <a:off x="8121369" y="0"/>
            <a:ext cx="1218903" cy="685800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1" name="Group 1530"/>
          <p:cNvGrpSpPr/>
          <p:nvPr/>
        </p:nvGrpSpPr>
        <p:grpSpPr>
          <a:xfrm>
            <a:off x="-2423680" y="-1336184"/>
            <a:ext cx="11890952" cy="9168970"/>
            <a:chOff x="-2423680" y="-1316395"/>
            <a:chExt cx="11890952" cy="9168970"/>
          </a:xfrm>
        </p:grpSpPr>
        <p:grpSp>
          <p:nvGrpSpPr>
            <p:cNvPr id="975" name="Group 974"/>
            <p:cNvGrpSpPr/>
            <p:nvPr/>
          </p:nvGrpSpPr>
          <p:grpSpPr>
            <a:xfrm>
              <a:off x="-2423680" y="4750599"/>
              <a:ext cx="6868507" cy="3101976"/>
              <a:chOff x="-1272670" y="2313949"/>
              <a:chExt cx="6868507" cy="3101976"/>
            </a:xfrm>
          </p:grpSpPr>
          <p:grpSp>
            <p:nvGrpSpPr>
              <p:cNvPr id="847" name="Group 846"/>
              <p:cNvGrpSpPr/>
              <p:nvPr/>
            </p:nvGrpSpPr>
            <p:grpSpPr>
              <a:xfrm>
                <a:off x="-1272670" y="2320621"/>
                <a:ext cx="3210412" cy="3095304"/>
                <a:chOff x="1388637" y="668162"/>
                <a:chExt cx="3210412" cy="3095304"/>
              </a:xfrm>
            </p:grpSpPr>
            <p:cxnSp>
              <p:nvCxnSpPr>
                <p:cNvPr id="848" name="Straight Connector 847"/>
                <p:cNvCxnSpPr/>
                <p:nvPr/>
              </p:nvCxnSpPr>
              <p:spPr>
                <a:xfrm flipH="1">
                  <a:off x="1388637" y="1991560"/>
                  <a:ext cx="3210412" cy="445333"/>
                </a:xfrm>
                <a:prstGeom prst="line">
                  <a:avLst/>
                </a:prstGeom>
                <a:ln w="3810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9" name="Straight Connector 848"/>
                <p:cNvCxnSpPr/>
                <p:nvPr/>
              </p:nvCxnSpPr>
              <p:spPr>
                <a:xfrm>
                  <a:off x="1394698" y="675090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0" name="Straight Connector 849"/>
                <p:cNvCxnSpPr/>
                <p:nvPr/>
              </p:nvCxnSpPr>
              <p:spPr>
                <a:xfrm>
                  <a:off x="1396141" y="1114106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1" name="Straight Connector 850"/>
                <p:cNvCxnSpPr/>
                <p:nvPr/>
              </p:nvCxnSpPr>
              <p:spPr>
                <a:xfrm flipH="1">
                  <a:off x="1399316" y="675090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2" name="Straight Connector 851"/>
                <p:cNvCxnSpPr/>
                <p:nvPr/>
              </p:nvCxnSpPr>
              <p:spPr>
                <a:xfrm>
                  <a:off x="2311984" y="675090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3" name="Straight Connector 852"/>
                <p:cNvCxnSpPr/>
                <p:nvPr/>
              </p:nvCxnSpPr>
              <p:spPr>
                <a:xfrm>
                  <a:off x="2313427" y="1114106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4" name="Straight Connector 853"/>
                <p:cNvCxnSpPr/>
                <p:nvPr/>
              </p:nvCxnSpPr>
              <p:spPr>
                <a:xfrm flipH="1">
                  <a:off x="2316602" y="675090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5" name="Straight Connector 854"/>
                <p:cNvCxnSpPr/>
                <p:nvPr/>
              </p:nvCxnSpPr>
              <p:spPr>
                <a:xfrm>
                  <a:off x="1399316" y="1559472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6" name="Straight Connector 855"/>
                <p:cNvCxnSpPr/>
                <p:nvPr/>
              </p:nvCxnSpPr>
              <p:spPr>
                <a:xfrm>
                  <a:off x="1400759" y="1998488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7" name="Straight Connector 856"/>
                <p:cNvCxnSpPr/>
                <p:nvPr/>
              </p:nvCxnSpPr>
              <p:spPr>
                <a:xfrm flipH="1">
                  <a:off x="1403934" y="1559472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8" name="Straight Connector 857"/>
                <p:cNvCxnSpPr/>
                <p:nvPr/>
              </p:nvCxnSpPr>
              <p:spPr>
                <a:xfrm>
                  <a:off x="2310541" y="1559472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9" name="Straight Connector 858"/>
                <p:cNvCxnSpPr/>
                <p:nvPr/>
              </p:nvCxnSpPr>
              <p:spPr>
                <a:xfrm>
                  <a:off x="2311984" y="1998488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0" name="Straight Connector 859"/>
                <p:cNvCxnSpPr/>
                <p:nvPr/>
              </p:nvCxnSpPr>
              <p:spPr>
                <a:xfrm flipH="1">
                  <a:off x="2315159" y="1559472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1" name="Straight Connector 860"/>
                <p:cNvCxnSpPr/>
                <p:nvPr/>
              </p:nvCxnSpPr>
              <p:spPr>
                <a:xfrm flipV="1">
                  <a:off x="1856516" y="675090"/>
                  <a:ext cx="460086" cy="439017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2" name="Straight Connector 861"/>
                <p:cNvCxnSpPr/>
                <p:nvPr/>
              </p:nvCxnSpPr>
              <p:spPr>
                <a:xfrm flipH="1">
                  <a:off x="1394698" y="1117282"/>
                  <a:ext cx="1375929" cy="442190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3" name="Straight Connector 862"/>
                <p:cNvCxnSpPr/>
                <p:nvPr/>
              </p:nvCxnSpPr>
              <p:spPr>
                <a:xfrm flipV="1">
                  <a:off x="1857959" y="1559472"/>
                  <a:ext cx="452582" cy="439016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4" name="Straight Connector 863"/>
                <p:cNvCxnSpPr/>
                <p:nvPr/>
              </p:nvCxnSpPr>
              <p:spPr>
                <a:xfrm>
                  <a:off x="3223120" y="668162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5" name="Straight Connector 864"/>
                <p:cNvCxnSpPr/>
                <p:nvPr/>
              </p:nvCxnSpPr>
              <p:spPr>
                <a:xfrm>
                  <a:off x="3224563" y="1107178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6" name="Straight Connector 865"/>
                <p:cNvCxnSpPr/>
                <p:nvPr/>
              </p:nvCxnSpPr>
              <p:spPr>
                <a:xfrm flipH="1">
                  <a:off x="3227738" y="668162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7" name="Straight Connector 866"/>
                <p:cNvCxnSpPr/>
                <p:nvPr/>
              </p:nvCxnSpPr>
              <p:spPr>
                <a:xfrm>
                  <a:off x="4140406" y="668162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8" name="Straight Connector 867"/>
                <p:cNvCxnSpPr/>
                <p:nvPr/>
              </p:nvCxnSpPr>
              <p:spPr>
                <a:xfrm>
                  <a:off x="4141849" y="1107178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9" name="Straight Connector 868"/>
                <p:cNvCxnSpPr/>
                <p:nvPr/>
              </p:nvCxnSpPr>
              <p:spPr>
                <a:xfrm flipH="1">
                  <a:off x="4145024" y="668162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0" name="Straight Connector 869"/>
                <p:cNvCxnSpPr/>
                <p:nvPr/>
              </p:nvCxnSpPr>
              <p:spPr>
                <a:xfrm>
                  <a:off x="3227738" y="1552544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1" name="Straight Connector 870"/>
                <p:cNvCxnSpPr/>
                <p:nvPr/>
              </p:nvCxnSpPr>
              <p:spPr>
                <a:xfrm>
                  <a:off x="3229181" y="1991560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2" name="Straight Connector 871"/>
                <p:cNvCxnSpPr/>
                <p:nvPr/>
              </p:nvCxnSpPr>
              <p:spPr>
                <a:xfrm flipH="1">
                  <a:off x="3232356" y="1552544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3" name="Straight Connector 872"/>
                <p:cNvCxnSpPr/>
                <p:nvPr/>
              </p:nvCxnSpPr>
              <p:spPr>
                <a:xfrm>
                  <a:off x="4138963" y="1552544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4" name="Straight Connector 873"/>
                <p:cNvCxnSpPr/>
                <p:nvPr/>
              </p:nvCxnSpPr>
              <p:spPr>
                <a:xfrm>
                  <a:off x="4140406" y="1991560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5" name="Straight Connector 874"/>
                <p:cNvCxnSpPr/>
                <p:nvPr/>
              </p:nvCxnSpPr>
              <p:spPr>
                <a:xfrm flipH="1">
                  <a:off x="4143581" y="1552544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6" name="Straight Connector 875"/>
                <p:cNvCxnSpPr/>
                <p:nvPr/>
              </p:nvCxnSpPr>
              <p:spPr>
                <a:xfrm flipV="1">
                  <a:off x="3684938" y="668162"/>
                  <a:ext cx="460086" cy="439017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7" name="Straight Connector 876"/>
                <p:cNvCxnSpPr/>
                <p:nvPr/>
              </p:nvCxnSpPr>
              <p:spPr>
                <a:xfrm flipH="1">
                  <a:off x="3223120" y="1110354"/>
                  <a:ext cx="1375929" cy="442190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8" name="Straight Connector 877"/>
                <p:cNvCxnSpPr/>
                <p:nvPr/>
              </p:nvCxnSpPr>
              <p:spPr>
                <a:xfrm flipV="1">
                  <a:off x="3686381" y="1552544"/>
                  <a:ext cx="452582" cy="439016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9" name="Straight Connector 878"/>
                <p:cNvCxnSpPr/>
                <p:nvPr/>
              </p:nvCxnSpPr>
              <p:spPr>
                <a:xfrm>
                  <a:off x="1388637" y="2436893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0" name="Straight Connector 879"/>
                <p:cNvCxnSpPr/>
                <p:nvPr/>
              </p:nvCxnSpPr>
              <p:spPr>
                <a:xfrm>
                  <a:off x="1390080" y="2875909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1" name="Straight Connector 880"/>
                <p:cNvCxnSpPr/>
                <p:nvPr/>
              </p:nvCxnSpPr>
              <p:spPr>
                <a:xfrm flipH="1">
                  <a:off x="1393255" y="2436893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2" name="Straight Connector 881"/>
                <p:cNvCxnSpPr/>
                <p:nvPr/>
              </p:nvCxnSpPr>
              <p:spPr>
                <a:xfrm>
                  <a:off x="2305923" y="2436893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3" name="Straight Connector 882"/>
                <p:cNvCxnSpPr/>
                <p:nvPr/>
              </p:nvCxnSpPr>
              <p:spPr>
                <a:xfrm>
                  <a:off x="2307366" y="2875909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4" name="Straight Connector 883"/>
                <p:cNvCxnSpPr/>
                <p:nvPr/>
              </p:nvCxnSpPr>
              <p:spPr>
                <a:xfrm flipH="1">
                  <a:off x="2310541" y="2436893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5" name="Straight Connector 884"/>
                <p:cNvCxnSpPr/>
                <p:nvPr/>
              </p:nvCxnSpPr>
              <p:spPr>
                <a:xfrm>
                  <a:off x="1393255" y="3321275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6" name="Straight Connector 885"/>
                <p:cNvCxnSpPr/>
                <p:nvPr/>
              </p:nvCxnSpPr>
              <p:spPr>
                <a:xfrm>
                  <a:off x="1394698" y="3760291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7" name="Straight Connector 886"/>
                <p:cNvCxnSpPr/>
                <p:nvPr/>
              </p:nvCxnSpPr>
              <p:spPr>
                <a:xfrm flipH="1">
                  <a:off x="1397873" y="3321275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8" name="Straight Connector 887"/>
                <p:cNvCxnSpPr/>
                <p:nvPr/>
              </p:nvCxnSpPr>
              <p:spPr>
                <a:xfrm>
                  <a:off x="2304480" y="3321275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9" name="Straight Connector 888"/>
                <p:cNvCxnSpPr/>
                <p:nvPr/>
              </p:nvCxnSpPr>
              <p:spPr>
                <a:xfrm>
                  <a:off x="2305923" y="3760291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0" name="Straight Connector 889"/>
                <p:cNvCxnSpPr/>
                <p:nvPr/>
              </p:nvCxnSpPr>
              <p:spPr>
                <a:xfrm flipH="1">
                  <a:off x="2309098" y="3321275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1" name="Straight Connector 890"/>
                <p:cNvCxnSpPr/>
                <p:nvPr/>
              </p:nvCxnSpPr>
              <p:spPr>
                <a:xfrm flipV="1">
                  <a:off x="1850455" y="2436893"/>
                  <a:ext cx="460086" cy="439017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2" name="Straight Connector 891"/>
                <p:cNvCxnSpPr/>
                <p:nvPr/>
              </p:nvCxnSpPr>
              <p:spPr>
                <a:xfrm flipH="1">
                  <a:off x="1388637" y="2879085"/>
                  <a:ext cx="1375929" cy="442190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3" name="Straight Connector 892"/>
                <p:cNvCxnSpPr/>
                <p:nvPr/>
              </p:nvCxnSpPr>
              <p:spPr>
                <a:xfrm flipV="1">
                  <a:off x="1851898" y="3321275"/>
                  <a:ext cx="452582" cy="439016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4" name="Straight Connector 893"/>
                <p:cNvCxnSpPr/>
                <p:nvPr/>
              </p:nvCxnSpPr>
              <p:spPr>
                <a:xfrm>
                  <a:off x="3217059" y="2429965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5" name="Straight Connector 894"/>
                <p:cNvCxnSpPr/>
                <p:nvPr/>
              </p:nvCxnSpPr>
              <p:spPr>
                <a:xfrm>
                  <a:off x="3218502" y="2868981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6" name="Straight Connector 895"/>
                <p:cNvCxnSpPr/>
                <p:nvPr/>
              </p:nvCxnSpPr>
              <p:spPr>
                <a:xfrm flipH="1">
                  <a:off x="3221677" y="2429965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7" name="Straight Connector 896"/>
                <p:cNvCxnSpPr/>
                <p:nvPr/>
              </p:nvCxnSpPr>
              <p:spPr>
                <a:xfrm>
                  <a:off x="4134345" y="2429965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8" name="Straight Connector 897"/>
                <p:cNvCxnSpPr/>
                <p:nvPr/>
              </p:nvCxnSpPr>
              <p:spPr>
                <a:xfrm>
                  <a:off x="4135788" y="2868981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9" name="Straight Connector 898"/>
                <p:cNvCxnSpPr/>
                <p:nvPr/>
              </p:nvCxnSpPr>
              <p:spPr>
                <a:xfrm flipH="1">
                  <a:off x="4138963" y="2429965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0" name="Straight Connector 899"/>
                <p:cNvCxnSpPr/>
                <p:nvPr/>
              </p:nvCxnSpPr>
              <p:spPr>
                <a:xfrm>
                  <a:off x="3221677" y="3314347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1" name="Straight Connector 900"/>
                <p:cNvCxnSpPr/>
                <p:nvPr/>
              </p:nvCxnSpPr>
              <p:spPr>
                <a:xfrm>
                  <a:off x="3223120" y="3753363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2" name="Straight Connector 901"/>
                <p:cNvCxnSpPr/>
                <p:nvPr/>
              </p:nvCxnSpPr>
              <p:spPr>
                <a:xfrm flipH="1">
                  <a:off x="3226295" y="3314347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3" name="Straight Connector 902"/>
                <p:cNvCxnSpPr/>
                <p:nvPr/>
              </p:nvCxnSpPr>
              <p:spPr>
                <a:xfrm>
                  <a:off x="4132902" y="3314347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4" name="Straight Connector 903"/>
                <p:cNvCxnSpPr/>
                <p:nvPr/>
              </p:nvCxnSpPr>
              <p:spPr>
                <a:xfrm>
                  <a:off x="4134345" y="3753363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5" name="Straight Connector 904"/>
                <p:cNvCxnSpPr/>
                <p:nvPr/>
              </p:nvCxnSpPr>
              <p:spPr>
                <a:xfrm flipH="1">
                  <a:off x="4137520" y="3314347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6" name="Straight Connector 905"/>
                <p:cNvCxnSpPr/>
                <p:nvPr/>
              </p:nvCxnSpPr>
              <p:spPr>
                <a:xfrm flipV="1">
                  <a:off x="3678877" y="2429965"/>
                  <a:ext cx="460086" cy="439017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7" name="Straight Connector 906"/>
                <p:cNvCxnSpPr/>
                <p:nvPr/>
              </p:nvCxnSpPr>
              <p:spPr>
                <a:xfrm flipH="1">
                  <a:off x="3217059" y="2872157"/>
                  <a:ext cx="1375929" cy="442190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8" name="Straight Connector 907"/>
                <p:cNvCxnSpPr/>
                <p:nvPr/>
              </p:nvCxnSpPr>
              <p:spPr>
                <a:xfrm flipV="1">
                  <a:off x="3680320" y="3314347"/>
                  <a:ext cx="452582" cy="439016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9" name="Straight Connector 908"/>
                <p:cNvCxnSpPr/>
                <p:nvPr/>
              </p:nvCxnSpPr>
              <p:spPr>
                <a:xfrm flipV="1">
                  <a:off x="2770627" y="668162"/>
                  <a:ext cx="461729" cy="1333502"/>
                </a:xfrm>
                <a:prstGeom prst="line">
                  <a:avLst/>
                </a:prstGeom>
                <a:ln w="3810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0" name="Straight Connector 909"/>
                <p:cNvCxnSpPr/>
                <p:nvPr/>
              </p:nvCxnSpPr>
              <p:spPr>
                <a:xfrm flipV="1">
                  <a:off x="2761680" y="2429965"/>
                  <a:ext cx="470676" cy="1330326"/>
                </a:xfrm>
                <a:prstGeom prst="line">
                  <a:avLst/>
                </a:prstGeom>
                <a:ln w="3810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1" name="Group 910"/>
              <p:cNvGrpSpPr/>
              <p:nvPr/>
            </p:nvGrpSpPr>
            <p:grpSpPr>
              <a:xfrm>
                <a:off x="2385425" y="2313949"/>
                <a:ext cx="3210412" cy="3095304"/>
                <a:chOff x="1388637" y="668162"/>
                <a:chExt cx="3210412" cy="3095304"/>
              </a:xfrm>
            </p:grpSpPr>
            <p:cxnSp>
              <p:nvCxnSpPr>
                <p:cNvPr id="912" name="Straight Connector 911"/>
                <p:cNvCxnSpPr/>
                <p:nvPr/>
              </p:nvCxnSpPr>
              <p:spPr>
                <a:xfrm flipH="1">
                  <a:off x="1388637" y="1991560"/>
                  <a:ext cx="3210412" cy="445333"/>
                </a:xfrm>
                <a:prstGeom prst="line">
                  <a:avLst/>
                </a:prstGeom>
                <a:ln w="3810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3" name="Straight Connector 912"/>
                <p:cNvCxnSpPr/>
                <p:nvPr/>
              </p:nvCxnSpPr>
              <p:spPr>
                <a:xfrm>
                  <a:off x="1394698" y="675090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4" name="Straight Connector 913"/>
                <p:cNvCxnSpPr/>
                <p:nvPr/>
              </p:nvCxnSpPr>
              <p:spPr>
                <a:xfrm>
                  <a:off x="1396141" y="1114106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5" name="Straight Connector 914"/>
                <p:cNvCxnSpPr/>
                <p:nvPr/>
              </p:nvCxnSpPr>
              <p:spPr>
                <a:xfrm flipH="1">
                  <a:off x="1399316" y="675090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6" name="Straight Connector 915"/>
                <p:cNvCxnSpPr/>
                <p:nvPr/>
              </p:nvCxnSpPr>
              <p:spPr>
                <a:xfrm>
                  <a:off x="2311984" y="675090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7" name="Straight Connector 916"/>
                <p:cNvCxnSpPr/>
                <p:nvPr/>
              </p:nvCxnSpPr>
              <p:spPr>
                <a:xfrm>
                  <a:off x="2313427" y="1114106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8" name="Straight Connector 917"/>
                <p:cNvCxnSpPr/>
                <p:nvPr/>
              </p:nvCxnSpPr>
              <p:spPr>
                <a:xfrm flipH="1">
                  <a:off x="2316602" y="675090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9" name="Straight Connector 918"/>
                <p:cNvCxnSpPr/>
                <p:nvPr/>
              </p:nvCxnSpPr>
              <p:spPr>
                <a:xfrm>
                  <a:off x="1399316" y="1559472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0" name="Straight Connector 919"/>
                <p:cNvCxnSpPr/>
                <p:nvPr/>
              </p:nvCxnSpPr>
              <p:spPr>
                <a:xfrm>
                  <a:off x="1400759" y="1998488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1" name="Straight Connector 920"/>
                <p:cNvCxnSpPr/>
                <p:nvPr/>
              </p:nvCxnSpPr>
              <p:spPr>
                <a:xfrm flipH="1">
                  <a:off x="1403934" y="1559472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2" name="Straight Connector 921"/>
                <p:cNvCxnSpPr/>
                <p:nvPr/>
              </p:nvCxnSpPr>
              <p:spPr>
                <a:xfrm>
                  <a:off x="2310541" y="1559472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3" name="Straight Connector 922"/>
                <p:cNvCxnSpPr/>
                <p:nvPr/>
              </p:nvCxnSpPr>
              <p:spPr>
                <a:xfrm>
                  <a:off x="2311984" y="1998488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4" name="Straight Connector 923"/>
                <p:cNvCxnSpPr/>
                <p:nvPr/>
              </p:nvCxnSpPr>
              <p:spPr>
                <a:xfrm flipH="1">
                  <a:off x="2315159" y="1559472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5" name="Straight Connector 924"/>
                <p:cNvCxnSpPr/>
                <p:nvPr/>
              </p:nvCxnSpPr>
              <p:spPr>
                <a:xfrm flipV="1">
                  <a:off x="1856516" y="675090"/>
                  <a:ext cx="460086" cy="439017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6" name="Straight Connector 925"/>
                <p:cNvCxnSpPr/>
                <p:nvPr/>
              </p:nvCxnSpPr>
              <p:spPr>
                <a:xfrm flipH="1">
                  <a:off x="1394698" y="1117282"/>
                  <a:ext cx="1375929" cy="442190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7" name="Straight Connector 926"/>
                <p:cNvCxnSpPr/>
                <p:nvPr/>
              </p:nvCxnSpPr>
              <p:spPr>
                <a:xfrm flipV="1">
                  <a:off x="1857959" y="1559472"/>
                  <a:ext cx="452582" cy="439016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8" name="Straight Connector 927"/>
                <p:cNvCxnSpPr/>
                <p:nvPr/>
              </p:nvCxnSpPr>
              <p:spPr>
                <a:xfrm>
                  <a:off x="3223120" y="668162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9" name="Straight Connector 928"/>
                <p:cNvCxnSpPr/>
                <p:nvPr/>
              </p:nvCxnSpPr>
              <p:spPr>
                <a:xfrm>
                  <a:off x="3224563" y="1107178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0" name="Straight Connector 929"/>
                <p:cNvCxnSpPr/>
                <p:nvPr/>
              </p:nvCxnSpPr>
              <p:spPr>
                <a:xfrm flipH="1">
                  <a:off x="3227738" y="668162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1" name="Straight Connector 930"/>
                <p:cNvCxnSpPr/>
                <p:nvPr/>
              </p:nvCxnSpPr>
              <p:spPr>
                <a:xfrm>
                  <a:off x="4140406" y="668162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2" name="Straight Connector 931"/>
                <p:cNvCxnSpPr/>
                <p:nvPr/>
              </p:nvCxnSpPr>
              <p:spPr>
                <a:xfrm>
                  <a:off x="4141849" y="1107178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3" name="Straight Connector 932"/>
                <p:cNvCxnSpPr/>
                <p:nvPr/>
              </p:nvCxnSpPr>
              <p:spPr>
                <a:xfrm flipH="1">
                  <a:off x="4145024" y="668162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4" name="Straight Connector 933"/>
                <p:cNvCxnSpPr/>
                <p:nvPr/>
              </p:nvCxnSpPr>
              <p:spPr>
                <a:xfrm>
                  <a:off x="3227738" y="1552544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5" name="Straight Connector 934"/>
                <p:cNvCxnSpPr/>
                <p:nvPr/>
              </p:nvCxnSpPr>
              <p:spPr>
                <a:xfrm>
                  <a:off x="3229181" y="1991560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6" name="Straight Connector 935"/>
                <p:cNvCxnSpPr/>
                <p:nvPr/>
              </p:nvCxnSpPr>
              <p:spPr>
                <a:xfrm flipH="1">
                  <a:off x="3232356" y="1552544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7" name="Straight Connector 936"/>
                <p:cNvCxnSpPr/>
                <p:nvPr/>
              </p:nvCxnSpPr>
              <p:spPr>
                <a:xfrm>
                  <a:off x="4138963" y="1552544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8" name="Straight Connector 937"/>
                <p:cNvCxnSpPr/>
                <p:nvPr/>
              </p:nvCxnSpPr>
              <p:spPr>
                <a:xfrm>
                  <a:off x="4140406" y="1991560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9" name="Straight Connector 938"/>
                <p:cNvCxnSpPr/>
                <p:nvPr/>
              </p:nvCxnSpPr>
              <p:spPr>
                <a:xfrm flipH="1">
                  <a:off x="4143581" y="1552544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0" name="Straight Connector 939"/>
                <p:cNvCxnSpPr/>
                <p:nvPr/>
              </p:nvCxnSpPr>
              <p:spPr>
                <a:xfrm flipV="1">
                  <a:off x="3684938" y="668162"/>
                  <a:ext cx="460086" cy="439017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1" name="Straight Connector 940"/>
                <p:cNvCxnSpPr/>
                <p:nvPr/>
              </p:nvCxnSpPr>
              <p:spPr>
                <a:xfrm flipH="1">
                  <a:off x="3223120" y="1110354"/>
                  <a:ext cx="1375929" cy="442190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2" name="Straight Connector 941"/>
                <p:cNvCxnSpPr/>
                <p:nvPr/>
              </p:nvCxnSpPr>
              <p:spPr>
                <a:xfrm flipV="1">
                  <a:off x="3686381" y="1552544"/>
                  <a:ext cx="452582" cy="439016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3" name="Straight Connector 942"/>
                <p:cNvCxnSpPr/>
                <p:nvPr/>
              </p:nvCxnSpPr>
              <p:spPr>
                <a:xfrm>
                  <a:off x="1388637" y="2436893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4" name="Straight Connector 943"/>
                <p:cNvCxnSpPr/>
                <p:nvPr/>
              </p:nvCxnSpPr>
              <p:spPr>
                <a:xfrm>
                  <a:off x="1390080" y="2875909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5" name="Straight Connector 944"/>
                <p:cNvCxnSpPr/>
                <p:nvPr/>
              </p:nvCxnSpPr>
              <p:spPr>
                <a:xfrm flipH="1">
                  <a:off x="1393255" y="2436893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6" name="Straight Connector 945"/>
                <p:cNvCxnSpPr/>
                <p:nvPr/>
              </p:nvCxnSpPr>
              <p:spPr>
                <a:xfrm>
                  <a:off x="2305923" y="2436893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7" name="Straight Connector 946"/>
                <p:cNvCxnSpPr/>
                <p:nvPr/>
              </p:nvCxnSpPr>
              <p:spPr>
                <a:xfrm>
                  <a:off x="2307366" y="2875909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8" name="Straight Connector 947"/>
                <p:cNvCxnSpPr/>
                <p:nvPr/>
              </p:nvCxnSpPr>
              <p:spPr>
                <a:xfrm flipH="1">
                  <a:off x="2310541" y="2436893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9" name="Straight Connector 948"/>
                <p:cNvCxnSpPr/>
                <p:nvPr/>
              </p:nvCxnSpPr>
              <p:spPr>
                <a:xfrm>
                  <a:off x="1393255" y="3321275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0" name="Straight Connector 949"/>
                <p:cNvCxnSpPr/>
                <p:nvPr/>
              </p:nvCxnSpPr>
              <p:spPr>
                <a:xfrm>
                  <a:off x="1394698" y="3760291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1" name="Straight Connector 950"/>
                <p:cNvCxnSpPr/>
                <p:nvPr/>
              </p:nvCxnSpPr>
              <p:spPr>
                <a:xfrm flipH="1">
                  <a:off x="1397873" y="3321275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2" name="Straight Connector 951"/>
                <p:cNvCxnSpPr/>
                <p:nvPr/>
              </p:nvCxnSpPr>
              <p:spPr>
                <a:xfrm>
                  <a:off x="2304480" y="3321275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3" name="Straight Connector 952"/>
                <p:cNvCxnSpPr/>
                <p:nvPr/>
              </p:nvCxnSpPr>
              <p:spPr>
                <a:xfrm>
                  <a:off x="2305923" y="3760291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4" name="Straight Connector 953"/>
                <p:cNvCxnSpPr/>
                <p:nvPr/>
              </p:nvCxnSpPr>
              <p:spPr>
                <a:xfrm flipH="1">
                  <a:off x="2309098" y="3321275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5" name="Straight Connector 954"/>
                <p:cNvCxnSpPr/>
                <p:nvPr/>
              </p:nvCxnSpPr>
              <p:spPr>
                <a:xfrm flipV="1">
                  <a:off x="1850455" y="2436893"/>
                  <a:ext cx="460086" cy="439017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6" name="Straight Connector 955"/>
                <p:cNvCxnSpPr/>
                <p:nvPr/>
              </p:nvCxnSpPr>
              <p:spPr>
                <a:xfrm flipH="1">
                  <a:off x="1388637" y="2879085"/>
                  <a:ext cx="1375929" cy="442190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7" name="Straight Connector 956"/>
                <p:cNvCxnSpPr/>
                <p:nvPr/>
              </p:nvCxnSpPr>
              <p:spPr>
                <a:xfrm flipV="1">
                  <a:off x="1851898" y="3321275"/>
                  <a:ext cx="452582" cy="439016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8" name="Straight Connector 957"/>
                <p:cNvCxnSpPr/>
                <p:nvPr/>
              </p:nvCxnSpPr>
              <p:spPr>
                <a:xfrm>
                  <a:off x="3217059" y="2429965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9" name="Straight Connector 958"/>
                <p:cNvCxnSpPr/>
                <p:nvPr/>
              </p:nvCxnSpPr>
              <p:spPr>
                <a:xfrm>
                  <a:off x="3218502" y="2868981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0" name="Straight Connector 959"/>
                <p:cNvCxnSpPr/>
                <p:nvPr/>
              </p:nvCxnSpPr>
              <p:spPr>
                <a:xfrm flipH="1">
                  <a:off x="3221677" y="2429965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1" name="Straight Connector 960"/>
                <p:cNvCxnSpPr/>
                <p:nvPr/>
              </p:nvCxnSpPr>
              <p:spPr>
                <a:xfrm>
                  <a:off x="4134345" y="2429965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2" name="Straight Connector 961"/>
                <p:cNvCxnSpPr/>
                <p:nvPr/>
              </p:nvCxnSpPr>
              <p:spPr>
                <a:xfrm>
                  <a:off x="4135788" y="2868981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3" name="Straight Connector 962"/>
                <p:cNvCxnSpPr/>
                <p:nvPr/>
              </p:nvCxnSpPr>
              <p:spPr>
                <a:xfrm flipH="1">
                  <a:off x="4138963" y="2429965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4" name="Straight Connector 963"/>
                <p:cNvCxnSpPr/>
                <p:nvPr/>
              </p:nvCxnSpPr>
              <p:spPr>
                <a:xfrm>
                  <a:off x="3221677" y="3314347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5" name="Straight Connector 964"/>
                <p:cNvCxnSpPr/>
                <p:nvPr/>
              </p:nvCxnSpPr>
              <p:spPr>
                <a:xfrm>
                  <a:off x="3223120" y="3753363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6" name="Straight Connector 965"/>
                <p:cNvCxnSpPr/>
                <p:nvPr/>
              </p:nvCxnSpPr>
              <p:spPr>
                <a:xfrm flipH="1">
                  <a:off x="3226295" y="3314347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7" name="Straight Connector 966"/>
                <p:cNvCxnSpPr/>
                <p:nvPr/>
              </p:nvCxnSpPr>
              <p:spPr>
                <a:xfrm>
                  <a:off x="4132902" y="3314347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8" name="Straight Connector 967"/>
                <p:cNvCxnSpPr/>
                <p:nvPr/>
              </p:nvCxnSpPr>
              <p:spPr>
                <a:xfrm>
                  <a:off x="4134345" y="3753363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9" name="Straight Connector 968"/>
                <p:cNvCxnSpPr/>
                <p:nvPr/>
              </p:nvCxnSpPr>
              <p:spPr>
                <a:xfrm flipH="1">
                  <a:off x="4137520" y="3314347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0" name="Straight Connector 969"/>
                <p:cNvCxnSpPr/>
                <p:nvPr/>
              </p:nvCxnSpPr>
              <p:spPr>
                <a:xfrm flipV="1">
                  <a:off x="3678877" y="2429965"/>
                  <a:ext cx="460086" cy="439017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1" name="Straight Connector 970"/>
                <p:cNvCxnSpPr/>
                <p:nvPr/>
              </p:nvCxnSpPr>
              <p:spPr>
                <a:xfrm flipH="1">
                  <a:off x="3217059" y="2872157"/>
                  <a:ext cx="1375929" cy="442190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2" name="Straight Connector 971"/>
                <p:cNvCxnSpPr/>
                <p:nvPr/>
              </p:nvCxnSpPr>
              <p:spPr>
                <a:xfrm flipV="1">
                  <a:off x="3680320" y="3314347"/>
                  <a:ext cx="452582" cy="439016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3" name="Straight Connector 972"/>
                <p:cNvCxnSpPr/>
                <p:nvPr/>
              </p:nvCxnSpPr>
              <p:spPr>
                <a:xfrm flipV="1">
                  <a:off x="2770627" y="668162"/>
                  <a:ext cx="461729" cy="1333502"/>
                </a:xfrm>
                <a:prstGeom prst="line">
                  <a:avLst/>
                </a:prstGeom>
                <a:ln w="3810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4" name="Straight Connector 973"/>
                <p:cNvCxnSpPr/>
                <p:nvPr/>
              </p:nvCxnSpPr>
              <p:spPr>
                <a:xfrm flipV="1">
                  <a:off x="2761680" y="2429965"/>
                  <a:ext cx="470676" cy="1330326"/>
                </a:xfrm>
                <a:prstGeom prst="line">
                  <a:avLst/>
                </a:prstGeom>
                <a:ln w="3810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56" name="Rectangle 1055"/>
            <p:cNvSpPr/>
            <p:nvPr/>
          </p:nvSpPr>
          <p:spPr>
            <a:xfrm>
              <a:off x="4586963" y="-57725"/>
              <a:ext cx="3748855" cy="700295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7" name="Rectangle 1056"/>
            <p:cNvSpPr/>
            <p:nvPr/>
          </p:nvSpPr>
          <p:spPr>
            <a:xfrm rot="5400000">
              <a:off x="3322918" y="950841"/>
              <a:ext cx="2556376" cy="947833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84000">
                  <a:schemeClr val="bg1"/>
                </a:gs>
              </a:gsLst>
              <a:lin ang="0" scaled="1"/>
              <a:tileRect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8" name="Rectangle 1057"/>
            <p:cNvSpPr/>
            <p:nvPr/>
          </p:nvSpPr>
          <p:spPr>
            <a:xfrm rot="10800000">
              <a:off x="-1323117" y="-105368"/>
              <a:ext cx="2556376" cy="718273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3000">
                  <a:schemeClr val="bg1"/>
                </a:gs>
              </a:gsLst>
              <a:lin ang="0" scaled="1"/>
              <a:tileRect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1058"/>
            <p:cNvSpPr/>
            <p:nvPr/>
          </p:nvSpPr>
          <p:spPr>
            <a:xfrm rot="16200000">
              <a:off x="2713489" y="-5513803"/>
              <a:ext cx="2556376" cy="1095119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3000">
                  <a:schemeClr val="bg1"/>
                </a:gs>
              </a:gsLst>
              <a:lin ang="0" scaled="1"/>
              <a:tileRect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8" name="Rectangle 1237"/>
          <p:cNvSpPr/>
          <p:nvPr/>
        </p:nvSpPr>
        <p:spPr>
          <a:xfrm rot="5400000">
            <a:off x="1751531" y="3560833"/>
            <a:ext cx="2188846" cy="3890819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0" name="Group 1559"/>
          <p:cNvGrpSpPr/>
          <p:nvPr/>
        </p:nvGrpSpPr>
        <p:grpSpPr>
          <a:xfrm>
            <a:off x="1100431" y="4818033"/>
            <a:ext cx="3510329" cy="1214223"/>
            <a:chOff x="1100431" y="5291378"/>
            <a:chExt cx="3510329" cy="1214223"/>
          </a:xfrm>
        </p:grpSpPr>
        <p:sp>
          <p:nvSpPr>
            <p:cNvPr id="1240" name="Rectangle 1239"/>
            <p:cNvSpPr/>
            <p:nvPr/>
          </p:nvSpPr>
          <p:spPr>
            <a:xfrm>
              <a:off x="1101208" y="5401808"/>
              <a:ext cx="306171" cy="27175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1" name="Rectangle 1240"/>
            <p:cNvSpPr/>
            <p:nvPr/>
          </p:nvSpPr>
          <p:spPr>
            <a:xfrm>
              <a:off x="1549053" y="6066369"/>
              <a:ext cx="306171" cy="24219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2" name="Rectangle 1241"/>
            <p:cNvSpPr/>
            <p:nvPr/>
          </p:nvSpPr>
          <p:spPr>
            <a:xfrm>
              <a:off x="2020333" y="5542901"/>
              <a:ext cx="306171" cy="6105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3" name="Rectangle 1242"/>
            <p:cNvSpPr/>
            <p:nvPr/>
          </p:nvSpPr>
          <p:spPr>
            <a:xfrm>
              <a:off x="2468955" y="5542901"/>
              <a:ext cx="306171" cy="9901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4" name="Rectangle 1243"/>
            <p:cNvSpPr/>
            <p:nvPr/>
          </p:nvSpPr>
          <p:spPr>
            <a:xfrm>
              <a:off x="2936065" y="5401807"/>
              <a:ext cx="306171" cy="90675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5" name="Rectangle 1244"/>
            <p:cNvSpPr/>
            <p:nvPr/>
          </p:nvSpPr>
          <p:spPr>
            <a:xfrm>
              <a:off x="3384687" y="5415696"/>
              <a:ext cx="306171" cy="22622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6" name="Rectangle 1245"/>
            <p:cNvSpPr/>
            <p:nvPr/>
          </p:nvSpPr>
          <p:spPr>
            <a:xfrm>
              <a:off x="3857202" y="5401807"/>
              <a:ext cx="306171" cy="44638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7" name="Rectangle 1246"/>
            <p:cNvSpPr/>
            <p:nvPr/>
          </p:nvSpPr>
          <p:spPr>
            <a:xfrm>
              <a:off x="4304589" y="5641915"/>
              <a:ext cx="306171" cy="6105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8" name="Rectangle 1247"/>
            <p:cNvSpPr/>
            <p:nvPr/>
          </p:nvSpPr>
          <p:spPr>
            <a:xfrm>
              <a:off x="1101208" y="5450270"/>
              <a:ext cx="306171" cy="148251"/>
            </a:xfrm>
            <a:prstGeom prst="rect">
              <a:avLst/>
            </a:prstGeom>
            <a:solidFill>
              <a:srgbClr val="FF6600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9" name="Rectangle 1248"/>
            <p:cNvSpPr/>
            <p:nvPr/>
          </p:nvSpPr>
          <p:spPr>
            <a:xfrm>
              <a:off x="2020333" y="5598521"/>
              <a:ext cx="306171" cy="444756"/>
            </a:xfrm>
            <a:prstGeom prst="rect">
              <a:avLst/>
            </a:prstGeom>
            <a:solidFill>
              <a:srgbClr val="FF6600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0" name="Rectangle 1249"/>
            <p:cNvSpPr/>
            <p:nvPr/>
          </p:nvSpPr>
          <p:spPr>
            <a:xfrm>
              <a:off x="2935148" y="5450270"/>
              <a:ext cx="306171" cy="740439"/>
            </a:xfrm>
            <a:prstGeom prst="rect">
              <a:avLst/>
            </a:prstGeom>
            <a:solidFill>
              <a:srgbClr val="FF6600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1" name="Rectangle 1250"/>
            <p:cNvSpPr/>
            <p:nvPr/>
          </p:nvSpPr>
          <p:spPr>
            <a:xfrm>
              <a:off x="3383910" y="5450270"/>
              <a:ext cx="306171" cy="147432"/>
            </a:xfrm>
            <a:prstGeom prst="rect">
              <a:avLst/>
            </a:prstGeom>
            <a:solidFill>
              <a:srgbClr val="FF6600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2" name="Rectangle 1251"/>
            <p:cNvSpPr/>
            <p:nvPr/>
          </p:nvSpPr>
          <p:spPr>
            <a:xfrm>
              <a:off x="3855190" y="5450269"/>
              <a:ext cx="306171" cy="296504"/>
            </a:xfrm>
            <a:prstGeom prst="rect">
              <a:avLst/>
            </a:prstGeom>
            <a:solidFill>
              <a:srgbClr val="FF6600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3" name="Rectangle 1252"/>
            <p:cNvSpPr/>
            <p:nvPr/>
          </p:nvSpPr>
          <p:spPr>
            <a:xfrm>
              <a:off x="4303812" y="5745953"/>
              <a:ext cx="306171" cy="444756"/>
            </a:xfrm>
            <a:prstGeom prst="rect">
              <a:avLst/>
            </a:prstGeom>
            <a:solidFill>
              <a:srgbClr val="FF6600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54" name="Group 1253"/>
            <p:cNvGrpSpPr/>
            <p:nvPr/>
          </p:nvGrpSpPr>
          <p:grpSpPr>
            <a:xfrm>
              <a:off x="1100431" y="5291378"/>
              <a:ext cx="3510329" cy="1214223"/>
              <a:chOff x="1237867" y="4126313"/>
              <a:chExt cx="3510329" cy="1214223"/>
            </a:xfrm>
          </p:grpSpPr>
          <p:grpSp>
            <p:nvGrpSpPr>
              <p:cNvPr id="1255" name="Group 1254"/>
              <p:cNvGrpSpPr/>
              <p:nvPr/>
            </p:nvGrpSpPr>
            <p:grpSpPr>
              <a:xfrm>
                <a:off x="1237867" y="4126313"/>
                <a:ext cx="306948" cy="1213404"/>
                <a:chOff x="2143191" y="4127841"/>
                <a:chExt cx="306948" cy="1213404"/>
              </a:xfrm>
            </p:grpSpPr>
            <p:sp>
              <p:nvSpPr>
                <p:cNvPr id="1319" name="Rectangle 1318"/>
                <p:cNvSpPr/>
                <p:nvPr/>
              </p:nvSpPr>
              <p:spPr>
                <a:xfrm>
                  <a:off x="2143191" y="4127841"/>
                  <a:ext cx="306171" cy="121340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20" name="Straight Connector 1319"/>
                <p:cNvCxnSpPr/>
                <p:nvPr/>
              </p:nvCxnSpPr>
              <p:spPr>
                <a:xfrm>
                  <a:off x="2143968" y="4730668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1" name="Straight Connector 1320"/>
                <p:cNvCxnSpPr/>
                <p:nvPr/>
              </p:nvCxnSpPr>
              <p:spPr>
                <a:xfrm>
                  <a:off x="2143968" y="4878920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2" name="Straight Connector 1321"/>
                <p:cNvCxnSpPr/>
                <p:nvPr/>
              </p:nvCxnSpPr>
              <p:spPr>
                <a:xfrm>
                  <a:off x="2143968" y="502717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3" name="Straight Connector 1322"/>
                <p:cNvCxnSpPr/>
                <p:nvPr/>
              </p:nvCxnSpPr>
              <p:spPr>
                <a:xfrm>
                  <a:off x="2143968" y="5175423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4" name="Straight Connector 1323"/>
                <p:cNvCxnSpPr/>
                <p:nvPr/>
              </p:nvCxnSpPr>
              <p:spPr>
                <a:xfrm>
                  <a:off x="2143968" y="428591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5" name="Straight Connector 1324"/>
                <p:cNvCxnSpPr/>
                <p:nvPr/>
              </p:nvCxnSpPr>
              <p:spPr>
                <a:xfrm>
                  <a:off x="2143968" y="4434164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6" name="Straight Connector 1325"/>
                <p:cNvCxnSpPr/>
                <p:nvPr/>
              </p:nvCxnSpPr>
              <p:spPr>
                <a:xfrm>
                  <a:off x="2143968" y="4582416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6" name="Group 1255"/>
              <p:cNvGrpSpPr/>
              <p:nvPr/>
            </p:nvGrpSpPr>
            <p:grpSpPr>
              <a:xfrm>
                <a:off x="1686489" y="4126313"/>
                <a:ext cx="306948" cy="1213404"/>
                <a:chOff x="2143191" y="4127841"/>
                <a:chExt cx="306948" cy="1213404"/>
              </a:xfrm>
            </p:grpSpPr>
            <p:sp>
              <p:nvSpPr>
                <p:cNvPr id="1311" name="Rectangle 1310"/>
                <p:cNvSpPr/>
                <p:nvPr/>
              </p:nvSpPr>
              <p:spPr>
                <a:xfrm>
                  <a:off x="2143191" y="4127841"/>
                  <a:ext cx="306171" cy="121340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2" name="Straight Connector 1311"/>
                <p:cNvCxnSpPr/>
                <p:nvPr/>
              </p:nvCxnSpPr>
              <p:spPr>
                <a:xfrm>
                  <a:off x="2143968" y="4730668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3" name="Straight Connector 1312"/>
                <p:cNvCxnSpPr/>
                <p:nvPr/>
              </p:nvCxnSpPr>
              <p:spPr>
                <a:xfrm>
                  <a:off x="2143968" y="4878920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4" name="Straight Connector 1313"/>
                <p:cNvCxnSpPr/>
                <p:nvPr/>
              </p:nvCxnSpPr>
              <p:spPr>
                <a:xfrm>
                  <a:off x="2143968" y="502717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5" name="Straight Connector 1314"/>
                <p:cNvCxnSpPr/>
                <p:nvPr/>
              </p:nvCxnSpPr>
              <p:spPr>
                <a:xfrm>
                  <a:off x="2143968" y="5175423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6" name="Straight Connector 1315"/>
                <p:cNvCxnSpPr/>
                <p:nvPr/>
              </p:nvCxnSpPr>
              <p:spPr>
                <a:xfrm>
                  <a:off x="2143968" y="428591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7" name="Straight Connector 1316"/>
                <p:cNvCxnSpPr/>
                <p:nvPr/>
              </p:nvCxnSpPr>
              <p:spPr>
                <a:xfrm>
                  <a:off x="2143968" y="4434164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8" name="Straight Connector 1317"/>
                <p:cNvCxnSpPr/>
                <p:nvPr/>
              </p:nvCxnSpPr>
              <p:spPr>
                <a:xfrm>
                  <a:off x="2143968" y="4582416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7" name="Group 1256"/>
              <p:cNvGrpSpPr/>
              <p:nvPr/>
            </p:nvGrpSpPr>
            <p:grpSpPr>
              <a:xfrm>
                <a:off x="2157769" y="4126586"/>
                <a:ext cx="306948" cy="1213404"/>
                <a:chOff x="2143191" y="4127841"/>
                <a:chExt cx="306948" cy="1213404"/>
              </a:xfrm>
            </p:grpSpPr>
            <p:sp>
              <p:nvSpPr>
                <p:cNvPr id="1303" name="Rectangle 1302"/>
                <p:cNvSpPr/>
                <p:nvPr/>
              </p:nvSpPr>
              <p:spPr>
                <a:xfrm>
                  <a:off x="2143191" y="4127841"/>
                  <a:ext cx="306171" cy="121340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04" name="Straight Connector 1303"/>
                <p:cNvCxnSpPr/>
                <p:nvPr/>
              </p:nvCxnSpPr>
              <p:spPr>
                <a:xfrm>
                  <a:off x="2143968" y="4730668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5" name="Straight Connector 1304"/>
                <p:cNvCxnSpPr/>
                <p:nvPr/>
              </p:nvCxnSpPr>
              <p:spPr>
                <a:xfrm>
                  <a:off x="2143968" y="4878920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6" name="Straight Connector 1305"/>
                <p:cNvCxnSpPr/>
                <p:nvPr/>
              </p:nvCxnSpPr>
              <p:spPr>
                <a:xfrm>
                  <a:off x="2143968" y="502717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7" name="Straight Connector 1306"/>
                <p:cNvCxnSpPr/>
                <p:nvPr/>
              </p:nvCxnSpPr>
              <p:spPr>
                <a:xfrm>
                  <a:off x="2143968" y="5175423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8" name="Straight Connector 1307"/>
                <p:cNvCxnSpPr/>
                <p:nvPr/>
              </p:nvCxnSpPr>
              <p:spPr>
                <a:xfrm>
                  <a:off x="2143968" y="428591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9" name="Straight Connector 1308"/>
                <p:cNvCxnSpPr/>
                <p:nvPr/>
              </p:nvCxnSpPr>
              <p:spPr>
                <a:xfrm>
                  <a:off x="2143968" y="4434164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0" name="Straight Connector 1309"/>
                <p:cNvCxnSpPr/>
                <p:nvPr/>
              </p:nvCxnSpPr>
              <p:spPr>
                <a:xfrm>
                  <a:off x="2143968" y="4582416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8" name="Group 1257"/>
              <p:cNvGrpSpPr/>
              <p:nvPr/>
            </p:nvGrpSpPr>
            <p:grpSpPr>
              <a:xfrm>
                <a:off x="2606391" y="4126586"/>
                <a:ext cx="306948" cy="1213404"/>
                <a:chOff x="2143191" y="4127841"/>
                <a:chExt cx="306948" cy="1213404"/>
              </a:xfrm>
            </p:grpSpPr>
            <p:sp>
              <p:nvSpPr>
                <p:cNvPr id="1295" name="Rectangle 1294"/>
                <p:cNvSpPr/>
                <p:nvPr/>
              </p:nvSpPr>
              <p:spPr>
                <a:xfrm>
                  <a:off x="2143191" y="4127841"/>
                  <a:ext cx="306171" cy="121340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96" name="Straight Connector 1295"/>
                <p:cNvCxnSpPr/>
                <p:nvPr/>
              </p:nvCxnSpPr>
              <p:spPr>
                <a:xfrm>
                  <a:off x="2143968" y="4730668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7" name="Straight Connector 1296"/>
                <p:cNvCxnSpPr/>
                <p:nvPr/>
              </p:nvCxnSpPr>
              <p:spPr>
                <a:xfrm>
                  <a:off x="2143968" y="4878920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8" name="Straight Connector 1297"/>
                <p:cNvCxnSpPr/>
                <p:nvPr/>
              </p:nvCxnSpPr>
              <p:spPr>
                <a:xfrm>
                  <a:off x="2143968" y="502717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9" name="Straight Connector 1298"/>
                <p:cNvCxnSpPr/>
                <p:nvPr/>
              </p:nvCxnSpPr>
              <p:spPr>
                <a:xfrm>
                  <a:off x="2143968" y="5175423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0" name="Straight Connector 1299"/>
                <p:cNvCxnSpPr/>
                <p:nvPr/>
              </p:nvCxnSpPr>
              <p:spPr>
                <a:xfrm>
                  <a:off x="2143968" y="428591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1" name="Straight Connector 1300"/>
                <p:cNvCxnSpPr/>
                <p:nvPr/>
              </p:nvCxnSpPr>
              <p:spPr>
                <a:xfrm>
                  <a:off x="2143968" y="4434164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2" name="Straight Connector 1301"/>
                <p:cNvCxnSpPr/>
                <p:nvPr/>
              </p:nvCxnSpPr>
              <p:spPr>
                <a:xfrm>
                  <a:off x="2143968" y="4582416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9" name="Group 1258"/>
              <p:cNvGrpSpPr/>
              <p:nvPr/>
            </p:nvGrpSpPr>
            <p:grpSpPr>
              <a:xfrm>
                <a:off x="3072724" y="4126859"/>
                <a:ext cx="306948" cy="1213404"/>
                <a:chOff x="2143191" y="4127841"/>
                <a:chExt cx="306948" cy="1213404"/>
              </a:xfrm>
            </p:grpSpPr>
            <p:sp>
              <p:nvSpPr>
                <p:cNvPr id="1287" name="Rectangle 1286"/>
                <p:cNvSpPr/>
                <p:nvPr/>
              </p:nvSpPr>
              <p:spPr>
                <a:xfrm>
                  <a:off x="2143191" y="4127841"/>
                  <a:ext cx="306171" cy="121340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88" name="Straight Connector 1287"/>
                <p:cNvCxnSpPr/>
                <p:nvPr/>
              </p:nvCxnSpPr>
              <p:spPr>
                <a:xfrm>
                  <a:off x="2143968" y="4730668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9" name="Straight Connector 1288"/>
                <p:cNvCxnSpPr/>
                <p:nvPr/>
              </p:nvCxnSpPr>
              <p:spPr>
                <a:xfrm>
                  <a:off x="2143968" y="4878920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0" name="Straight Connector 1289"/>
                <p:cNvCxnSpPr/>
                <p:nvPr/>
              </p:nvCxnSpPr>
              <p:spPr>
                <a:xfrm>
                  <a:off x="2143968" y="502717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1" name="Straight Connector 1290"/>
                <p:cNvCxnSpPr/>
                <p:nvPr/>
              </p:nvCxnSpPr>
              <p:spPr>
                <a:xfrm>
                  <a:off x="2143968" y="5175423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2" name="Straight Connector 1291"/>
                <p:cNvCxnSpPr/>
                <p:nvPr/>
              </p:nvCxnSpPr>
              <p:spPr>
                <a:xfrm>
                  <a:off x="2143968" y="428591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3" name="Straight Connector 1292"/>
                <p:cNvCxnSpPr/>
                <p:nvPr/>
              </p:nvCxnSpPr>
              <p:spPr>
                <a:xfrm>
                  <a:off x="2143968" y="4434164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4" name="Straight Connector 1293"/>
                <p:cNvCxnSpPr/>
                <p:nvPr/>
              </p:nvCxnSpPr>
              <p:spPr>
                <a:xfrm>
                  <a:off x="2143968" y="4582416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0" name="Group 1259"/>
              <p:cNvGrpSpPr/>
              <p:nvPr/>
            </p:nvGrpSpPr>
            <p:grpSpPr>
              <a:xfrm>
                <a:off x="3521346" y="4126859"/>
                <a:ext cx="306948" cy="1213404"/>
                <a:chOff x="2143191" y="4127841"/>
                <a:chExt cx="306948" cy="1213404"/>
              </a:xfrm>
            </p:grpSpPr>
            <p:sp>
              <p:nvSpPr>
                <p:cNvPr id="1279" name="Rectangle 1278"/>
                <p:cNvSpPr/>
                <p:nvPr/>
              </p:nvSpPr>
              <p:spPr>
                <a:xfrm>
                  <a:off x="2143191" y="4127841"/>
                  <a:ext cx="306171" cy="121340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80" name="Straight Connector 1279"/>
                <p:cNvCxnSpPr/>
                <p:nvPr/>
              </p:nvCxnSpPr>
              <p:spPr>
                <a:xfrm>
                  <a:off x="2143968" y="4730668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1" name="Straight Connector 1280"/>
                <p:cNvCxnSpPr/>
                <p:nvPr/>
              </p:nvCxnSpPr>
              <p:spPr>
                <a:xfrm>
                  <a:off x="2143968" y="4878920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2" name="Straight Connector 1281"/>
                <p:cNvCxnSpPr/>
                <p:nvPr/>
              </p:nvCxnSpPr>
              <p:spPr>
                <a:xfrm>
                  <a:off x="2143968" y="502717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3" name="Straight Connector 1282"/>
                <p:cNvCxnSpPr/>
                <p:nvPr/>
              </p:nvCxnSpPr>
              <p:spPr>
                <a:xfrm>
                  <a:off x="2143968" y="5175423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4" name="Straight Connector 1283"/>
                <p:cNvCxnSpPr/>
                <p:nvPr/>
              </p:nvCxnSpPr>
              <p:spPr>
                <a:xfrm>
                  <a:off x="2143968" y="428591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5" name="Straight Connector 1284"/>
                <p:cNvCxnSpPr/>
                <p:nvPr/>
              </p:nvCxnSpPr>
              <p:spPr>
                <a:xfrm>
                  <a:off x="2143968" y="4434164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6" name="Straight Connector 1285"/>
                <p:cNvCxnSpPr/>
                <p:nvPr/>
              </p:nvCxnSpPr>
              <p:spPr>
                <a:xfrm>
                  <a:off x="2143968" y="4582416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1" name="Group 1260"/>
              <p:cNvGrpSpPr/>
              <p:nvPr/>
            </p:nvGrpSpPr>
            <p:grpSpPr>
              <a:xfrm>
                <a:off x="3992626" y="4127132"/>
                <a:ext cx="306948" cy="1213404"/>
                <a:chOff x="2143191" y="4127841"/>
                <a:chExt cx="306948" cy="1213404"/>
              </a:xfrm>
            </p:grpSpPr>
            <p:sp>
              <p:nvSpPr>
                <p:cNvPr id="1271" name="Rectangle 1270"/>
                <p:cNvSpPr/>
                <p:nvPr/>
              </p:nvSpPr>
              <p:spPr>
                <a:xfrm>
                  <a:off x="2143191" y="4127841"/>
                  <a:ext cx="306171" cy="121340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72" name="Straight Connector 1271"/>
                <p:cNvCxnSpPr/>
                <p:nvPr/>
              </p:nvCxnSpPr>
              <p:spPr>
                <a:xfrm>
                  <a:off x="2143968" y="4730668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3" name="Straight Connector 1272"/>
                <p:cNvCxnSpPr/>
                <p:nvPr/>
              </p:nvCxnSpPr>
              <p:spPr>
                <a:xfrm>
                  <a:off x="2143968" y="4878920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4" name="Straight Connector 1273"/>
                <p:cNvCxnSpPr/>
                <p:nvPr/>
              </p:nvCxnSpPr>
              <p:spPr>
                <a:xfrm>
                  <a:off x="2143968" y="502717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5" name="Straight Connector 1274"/>
                <p:cNvCxnSpPr/>
                <p:nvPr/>
              </p:nvCxnSpPr>
              <p:spPr>
                <a:xfrm>
                  <a:off x="2143968" y="5175423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6" name="Straight Connector 1275"/>
                <p:cNvCxnSpPr/>
                <p:nvPr/>
              </p:nvCxnSpPr>
              <p:spPr>
                <a:xfrm>
                  <a:off x="2143968" y="428591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7" name="Straight Connector 1276"/>
                <p:cNvCxnSpPr/>
                <p:nvPr/>
              </p:nvCxnSpPr>
              <p:spPr>
                <a:xfrm>
                  <a:off x="2143968" y="4434164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8" name="Straight Connector 1277"/>
                <p:cNvCxnSpPr/>
                <p:nvPr/>
              </p:nvCxnSpPr>
              <p:spPr>
                <a:xfrm>
                  <a:off x="2143968" y="4582416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2" name="Group 1261"/>
              <p:cNvGrpSpPr/>
              <p:nvPr/>
            </p:nvGrpSpPr>
            <p:grpSpPr>
              <a:xfrm>
                <a:off x="4441248" y="4127132"/>
                <a:ext cx="306948" cy="1213404"/>
                <a:chOff x="2143191" y="4127841"/>
                <a:chExt cx="306948" cy="1213404"/>
              </a:xfrm>
            </p:grpSpPr>
            <p:sp>
              <p:nvSpPr>
                <p:cNvPr id="1263" name="Rectangle 1262"/>
                <p:cNvSpPr/>
                <p:nvPr/>
              </p:nvSpPr>
              <p:spPr>
                <a:xfrm>
                  <a:off x="2143191" y="4127841"/>
                  <a:ext cx="306171" cy="121340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64" name="Straight Connector 1263"/>
                <p:cNvCxnSpPr/>
                <p:nvPr/>
              </p:nvCxnSpPr>
              <p:spPr>
                <a:xfrm>
                  <a:off x="2143968" y="4730668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5" name="Straight Connector 1264"/>
                <p:cNvCxnSpPr/>
                <p:nvPr/>
              </p:nvCxnSpPr>
              <p:spPr>
                <a:xfrm>
                  <a:off x="2143968" y="4878920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6" name="Straight Connector 1265"/>
                <p:cNvCxnSpPr/>
                <p:nvPr/>
              </p:nvCxnSpPr>
              <p:spPr>
                <a:xfrm>
                  <a:off x="2143968" y="502717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7" name="Straight Connector 1266"/>
                <p:cNvCxnSpPr/>
                <p:nvPr/>
              </p:nvCxnSpPr>
              <p:spPr>
                <a:xfrm>
                  <a:off x="2143968" y="5175423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8" name="Straight Connector 1267"/>
                <p:cNvCxnSpPr/>
                <p:nvPr/>
              </p:nvCxnSpPr>
              <p:spPr>
                <a:xfrm>
                  <a:off x="2143968" y="428591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9" name="Straight Connector 1268"/>
                <p:cNvCxnSpPr/>
                <p:nvPr/>
              </p:nvCxnSpPr>
              <p:spPr>
                <a:xfrm>
                  <a:off x="2143968" y="4434164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0" name="Straight Connector 1269"/>
                <p:cNvCxnSpPr/>
                <p:nvPr/>
              </p:nvCxnSpPr>
              <p:spPr>
                <a:xfrm>
                  <a:off x="2143968" y="4582416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19" name="Rectangle 1418"/>
          <p:cNvSpPr/>
          <p:nvPr/>
        </p:nvSpPr>
        <p:spPr>
          <a:xfrm>
            <a:off x="4791364" y="803550"/>
            <a:ext cx="1930139" cy="3759176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0" name="Rectangle 1419"/>
          <p:cNvSpPr/>
          <p:nvPr/>
        </p:nvSpPr>
        <p:spPr>
          <a:xfrm rot="16200000">
            <a:off x="5491417" y="4252671"/>
            <a:ext cx="295021" cy="130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1" name="Rectangle 1420"/>
          <p:cNvSpPr/>
          <p:nvPr/>
        </p:nvSpPr>
        <p:spPr>
          <a:xfrm rot="16200000">
            <a:off x="5721562" y="3716339"/>
            <a:ext cx="295021" cy="3296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2" name="Rectangle 1421"/>
          <p:cNvSpPr/>
          <p:nvPr/>
        </p:nvSpPr>
        <p:spPr>
          <a:xfrm rot="16200000">
            <a:off x="5847303" y="3011132"/>
            <a:ext cx="295021" cy="842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3" name="Rectangle 1422"/>
          <p:cNvSpPr/>
          <p:nvPr/>
        </p:nvSpPr>
        <p:spPr>
          <a:xfrm rot="16200000">
            <a:off x="5737325" y="2787838"/>
            <a:ext cx="295021" cy="4244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4" name="Rectangle 1423"/>
          <p:cNvSpPr/>
          <p:nvPr/>
        </p:nvSpPr>
        <p:spPr>
          <a:xfrm rot="16200000">
            <a:off x="5993107" y="2506410"/>
            <a:ext cx="295021" cy="871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5" name="Rectangle 1424"/>
          <p:cNvSpPr/>
          <p:nvPr/>
        </p:nvSpPr>
        <p:spPr>
          <a:xfrm rot="16200000">
            <a:off x="5497952" y="1918612"/>
            <a:ext cx="295021" cy="3981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6" name="Rectangle 1425"/>
          <p:cNvSpPr/>
          <p:nvPr/>
        </p:nvSpPr>
        <p:spPr>
          <a:xfrm rot="16200000">
            <a:off x="5508182" y="1439186"/>
            <a:ext cx="295021" cy="4463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7" name="Rectangle 1426"/>
          <p:cNvSpPr/>
          <p:nvPr/>
        </p:nvSpPr>
        <p:spPr>
          <a:xfrm rot="16200000">
            <a:off x="5780880" y="975501"/>
            <a:ext cx="295021" cy="5115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8" name="Rectangle 1427"/>
          <p:cNvSpPr/>
          <p:nvPr/>
        </p:nvSpPr>
        <p:spPr>
          <a:xfrm rot="16200000">
            <a:off x="5704083" y="3813887"/>
            <a:ext cx="295021" cy="148251"/>
          </a:xfrm>
          <a:prstGeom prst="rect">
            <a:avLst/>
          </a:prstGeom>
          <a:solidFill>
            <a:srgbClr val="FF6600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9" name="Rectangle 1428"/>
          <p:cNvSpPr/>
          <p:nvPr/>
        </p:nvSpPr>
        <p:spPr>
          <a:xfrm rot="16200000">
            <a:off x="5852334" y="3061721"/>
            <a:ext cx="295021" cy="741260"/>
          </a:xfrm>
          <a:prstGeom prst="rect">
            <a:avLst/>
          </a:prstGeom>
          <a:solidFill>
            <a:srgbClr val="FF6600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0" name="Rectangle 1429"/>
          <p:cNvSpPr/>
          <p:nvPr/>
        </p:nvSpPr>
        <p:spPr>
          <a:xfrm rot="16200000">
            <a:off x="5778209" y="2851067"/>
            <a:ext cx="295021" cy="296503"/>
          </a:xfrm>
          <a:prstGeom prst="rect">
            <a:avLst/>
          </a:prstGeom>
          <a:solidFill>
            <a:srgbClr val="FF6600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1" name="Rectangle 1430"/>
          <p:cNvSpPr/>
          <p:nvPr/>
        </p:nvSpPr>
        <p:spPr>
          <a:xfrm rot="16200000">
            <a:off x="5481705" y="1970180"/>
            <a:ext cx="295021" cy="296505"/>
          </a:xfrm>
          <a:prstGeom prst="rect">
            <a:avLst/>
          </a:prstGeom>
          <a:solidFill>
            <a:srgbClr val="FF6600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2" name="Rectangle 1431"/>
          <p:cNvSpPr/>
          <p:nvPr/>
        </p:nvSpPr>
        <p:spPr>
          <a:xfrm rot="16200000">
            <a:off x="5481704" y="1516065"/>
            <a:ext cx="295021" cy="296504"/>
          </a:xfrm>
          <a:prstGeom prst="rect">
            <a:avLst/>
          </a:prstGeom>
          <a:solidFill>
            <a:srgbClr val="FF6600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" name="Rectangle 1432"/>
          <p:cNvSpPr/>
          <p:nvPr/>
        </p:nvSpPr>
        <p:spPr>
          <a:xfrm rot="16200000">
            <a:off x="5777389" y="1083780"/>
            <a:ext cx="295021" cy="296505"/>
          </a:xfrm>
          <a:prstGeom prst="rect">
            <a:avLst/>
          </a:prstGeom>
          <a:solidFill>
            <a:srgbClr val="FF6600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5" name="Group 1434"/>
          <p:cNvGrpSpPr/>
          <p:nvPr/>
        </p:nvGrpSpPr>
        <p:grpSpPr>
          <a:xfrm rot="16200000">
            <a:off x="5780890" y="3711676"/>
            <a:ext cx="295770" cy="1213404"/>
            <a:chOff x="2143191" y="4127841"/>
            <a:chExt cx="306948" cy="1213404"/>
          </a:xfrm>
        </p:grpSpPr>
        <p:sp>
          <p:nvSpPr>
            <p:cNvPr id="1499" name="Rectangle 1498"/>
            <p:cNvSpPr/>
            <p:nvPr/>
          </p:nvSpPr>
          <p:spPr>
            <a:xfrm>
              <a:off x="2143191" y="4127841"/>
              <a:ext cx="306171" cy="121340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0" name="Straight Connector 1499"/>
            <p:cNvCxnSpPr/>
            <p:nvPr/>
          </p:nvCxnSpPr>
          <p:spPr>
            <a:xfrm>
              <a:off x="2143968" y="4730668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1" name="Straight Connector 1500"/>
            <p:cNvCxnSpPr/>
            <p:nvPr/>
          </p:nvCxnSpPr>
          <p:spPr>
            <a:xfrm>
              <a:off x="2143968" y="4878920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2" name="Straight Connector 1501"/>
            <p:cNvCxnSpPr/>
            <p:nvPr/>
          </p:nvCxnSpPr>
          <p:spPr>
            <a:xfrm>
              <a:off x="2143968" y="502717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3" name="Straight Connector 1502"/>
            <p:cNvCxnSpPr/>
            <p:nvPr/>
          </p:nvCxnSpPr>
          <p:spPr>
            <a:xfrm>
              <a:off x="2143968" y="5175423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4" name="Straight Connector 1503"/>
            <p:cNvCxnSpPr/>
            <p:nvPr/>
          </p:nvCxnSpPr>
          <p:spPr>
            <a:xfrm>
              <a:off x="2143968" y="428591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5" name="Straight Connector 1504"/>
            <p:cNvCxnSpPr/>
            <p:nvPr/>
          </p:nvCxnSpPr>
          <p:spPr>
            <a:xfrm>
              <a:off x="2143968" y="4434164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6" name="Straight Connector 1505"/>
            <p:cNvCxnSpPr/>
            <p:nvPr/>
          </p:nvCxnSpPr>
          <p:spPr>
            <a:xfrm>
              <a:off x="2143968" y="4582416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6" name="Group 1435"/>
          <p:cNvGrpSpPr/>
          <p:nvPr/>
        </p:nvGrpSpPr>
        <p:grpSpPr>
          <a:xfrm rot="16200000">
            <a:off x="5780890" y="3279392"/>
            <a:ext cx="295770" cy="1213404"/>
            <a:chOff x="2143191" y="4127841"/>
            <a:chExt cx="306948" cy="1213404"/>
          </a:xfrm>
        </p:grpSpPr>
        <p:sp>
          <p:nvSpPr>
            <p:cNvPr id="1491" name="Rectangle 1490"/>
            <p:cNvSpPr/>
            <p:nvPr/>
          </p:nvSpPr>
          <p:spPr>
            <a:xfrm>
              <a:off x="2143191" y="4127841"/>
              <a:ext cx="306171" cy="121340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2" name="Straight Connector 1491"/>
            <p:cNvCxnSpPr/>
            <p:nvPr/>
          </p:nvCxnSpPr>
          <p:spPr>
            <a:xfrm>
              <a:off x="2143968" y="4730668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3" name="Straight Connector 1492"/>
            <p:cNvCxnSpPr/>
            <p:nvPr/>
          </p:nvCxnSpPr>
          <p:spPr>
            <a:xfrm>
              <a:off x="2143968" y="4878920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4" name="Straight Connector 1493"/>
            <p:cNvCxnSpPr/>
            <p:nvPr/>
          </p:nvCxnSpPr>
          <p:spPr>
            <a:xfrm>
              <a:off x="2143968" y="502717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5" name="Straight Connector 1494"/>
            <p:cNvCxnSpPr/>
            <p:nvPr/>
          </p:nvCxnSpPr>
          <p:spPr>
            <a:xfrm>
              <a:off x="2143968" y="5175423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6" name="Straight Connector 1495"/>
            <p:cNvCxnSpPr/>
            <p:nvPr/>
          </p:nvCxnSpPr>
          <p:spPr>
            <a:xfrm>
              <a:off x="2143968" y="428591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7" name="Straight Connector 1496"/>
            <p:cNvCxnSpPr/>
            <p:nvPr/>
          </p:nvCxnSpPr>
          <p:spPr>
            <a:xfrm>
              <a:off x="2143968" y="4434164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8" name="Straight Connector 1497"/>
            <p:cNvCxnSpPr/>
            <p:nvPr/>
          </p:nvCxnSpPr>
          <p:spPr>
            <a:xfrm>
              <a:off x="2143968" y="4582416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7" name="Group 1436"/>
          <p:cNvGrpSpPr/>
          <p:nvPr/>
        </p:nvGrpSpPr>
        <p:grpSpPr>
          <a:xfrm rot="16200000">
            <a:off x="5781163" y="2825275"/>
            <a:ext cx="295770" cy="1213404"/>
            <a:chOff x="2143191" y="4127841"/>
            <a:chExt cx="306948" cy="1213404"/>
          </a:xfrm>
        </p:grpSpPr>
        <p:sp>
          <p:nvSpPr>
            <p:cNvPr id="1483" name="Rectangle 1482"/>
            <p:cNvSpPr/>
            <p:nvPr/>
          </p:nvSpPr>
          <p:spPr>
            <a:xfrm>
              <a:off x="2143191" y="4127841"/>
              <a:ext cx="306171" cy="121340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4" name="Straight Connector 1483"/>
            <p:cNvCxnSpPr/>
            <p:nvPr/>
          </p:nvCxnSpPr>
          <p:spPr>
            <a:xfrm>
              <a:off x="2143968" y="4730668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5" name="Straight Connector 1484"/>
            <p:cNvCxnSpPr/>
            <p:nvPr/>
          </p:nvCxnSpPr>
          <p:spPr>
            <a:xfrm>
              <a:off x="2143968" y="4878920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6" name="Straight Connector 1485"/>
            <p:cNvCxnSpPr/>
            <p:nvPr/>
          </p:nvCxnSpPr>
          <p:spPr>
            <a:xfrm>
              <a:off x="2143968" y="502717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7" name="Straight Connector 1486"/>
            <p:cNvCxnSpPr/>
            <p:nvPr/>
          </p:nvCxnSpPr>
          <p:spPr>
            <a:xfrm>
              <a:off x="2143968" y="5175423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8" name="Straight Connector 1487"/>
            <p:cNvCxnSpPr/>
            <p:nvPr/>
          </p:nvCxnSpPr>
          <p:spPr>
            <a:xfrm>
              <a:off x="2143968" y="428591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9" name="Straight Connector 1488"/>
            <p:cNvCxnSpPr/>
            <p:nvPr/>
          </p:nvCxnSpPr>
          <p:spPr>
            <a:xfrm>
              <a:off x="2143968" y="4434164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0" name="Straight Connector 1489"/>
            <p:cNvCxnSpPr/>
            <p:nvPr/>
          </p:nvCxnSpPr>
          <p:spPr>
            <a:xfrm>
              <a:off x="2143968" y="4582416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8" name="Group 1437"/>
          <p:cNvGrpSpPr/>
          <p:nvPr/>
        </p:nvGrpSpPr>
        <p:grpSpPr>
          <a:xfrm rot="16200000">
            <a:off x="5781163" y="2392991"/>
            <a:ext cx="295770" cy="1213404"/>
            <a:chOff x="2143191" y="4127841"/>
            <a:chExt cx="306948" cy="1213404"/>
          </a:xfrm>
        </p:grpSpPr>
        <p:sp>
          <p:nvSpPr>
            <p:cNvPr id="1475" name="Rectangle 1474"/>
            <p:cNvSpPr/>
            <p:nvPr/>
          </p:nvSpPr>
          <p:spPr>
            <a:xfrm>
              <a:off x="2143191" y="4127841"/>
              <a:ext cx="306171" cy="121340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6" name="Straight Connector 1475"/>
            <p:cNvCxnSpPr/>
            <p:nvPr/>
          </p:nvCxnSpPr>
          <p:spPr>
            <a:xfrm>
              <a:off x="2143968" y="4730668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7" name="Straight Connector 1476"/>
            <p:cNvCxnSpPr/>
            <p:nvPr/>
          </p:nvCxnSpPr>
          <p:spPr>
            <a:xfrm>
              <a:off x="2143968" y="4878920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8" name="Straight Connector 1477"/>
            <p:cNvCxnSpPr/>
            <p:nvPr/>
          </p:nvCxnSpPr>
          <p:spPr>
            <a:xfrm>
              <a:off x="2143968" y="502717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9" name="Straight Connector 1478"/>
            <p:cNvCxnSpPr/>
            <p:nvPr/>
          </p:nvCxnSpPr>
          <p:spPr>
            <a:xfrm>
              <a:off x="2143968" y="5175423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0" name="Straight Connector 1479"/>
            <p:cNvCxnSpPr/>
            <p:nvPr/>
          </p:nvCxnSpPr>
          <p:spPr>
            <a:xfrm>
              <a:off x="2143968" y="428591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1" name="Straight Connector 1480"/>
            <p:cNvCxnSpPr/>
            <p:nvPr/>
          </p:nvCxnSpPr>
          <p:spPr>
            <a:xfrm>
              <a:off x="2143968" y="4434164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2" name="Straight Connector 1481"/>
            <p:cNvCxnSpPr/>
            <p:nvPr/>
          </p:nvCxnSpPr>
          <p:spPr>
            <a:xfrm>
              <a:off x="2143968" y="4582416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9" name="Group 1438"/>
          <p:cNvGrpSpPr/>
          <p:nvPr/>
        </p:nvGrpSpPr>
        <p:grpSpPr>
          <a:xfrm rot="16200000">
            <a:off x="5781436" y="1943640"/>
            <a:ext cx="295770" cy="1213404"/>
            <a:chOff x="2143191" y="4127841"/>
            <a:chExt cx="306948" cy="1213404"/>
          </a:xfrm>
        </p:grpSpPr>
        <p:sp>
          <p:nvSpPr>
            <p:cNvPr id="1467" name="Rectangle 1466"/>
            <p:cNvSpPr/>
            <p:nvPr/>
          </p:nvSpPr>
          <p:spPr>
            <a:xfrm>
              <a:off x="2143191" y="4127841"/>
              <a:ext cx="306171" cy="121340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8" name="Straight Connector 1467"/>
            <p:cNvCxnSpPr/>
            <p:nvPr/>
          </p:nvCxnSpPr>
          <p:spPr>
            <a:xfrm>
              <a:off x="2143968" y="4730668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9" name="Straight Connector 1468"/>
            <p:cNvCxnSpPr/>
            <p:nvPr/>
          </p:nvCxnSpPr>
          <p:spPr>
            <a:xfrm>
              <a:off x="2143968" y="4878920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0" name="Straight Connector 1469"/>
            <p:cNvCxnSpPr/>
            <p:nvPr/>
          </p:nvCxnSpPr>
          <p:spPr>
            <a:xfrm>
              <a:off x="2143968" y="502717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1" name="Straight Connector 1470"/>
            <p:cNvCxnSpPr/>
            <p:nvPr/>
          </p:nvCxnSpPr>
          <p:spPr>
            <a:xfrm>
              <a:off x="2143968" y="5175423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2" name="Straight Connector 1471"/>
            <p:cNvCxnSpPr/>
            <p:nvPr/>
          </p:nvCxnSpPr>
          <p:spPr>
            <a:xfrm>
              <a:off x="2143968" y="428591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3" name="Straight Connector 1472"/>
            <p:cNvCxnSpPr/>
            <p:nvPr/>
          </p:nvCxnSpPr>
          <p:spPr>
            <a:xfrm>
              <a:off x="2143968" y="4434164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4" name="Straight Connector 1473"/>
            <p:cNvCxnSpPr/>
            <p:nvPr/>
          </p:nvCxnSpPr>
          <p:spPr>
            <a:xfrm>
              <a:off x="2143968" y="4582416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0" name="Group 1439"/>
          <p:cNvGrpSpPr/>
          <p:nvPr/>
        </p:nvGrpSpPr>
        <p:grpSpPr>
          <a:xfrm rot="16200000">
            <a:off x="5781436" y="1511356"/>
            <a:ext cx="295770" cy="1213404"/>
            <a:chOff x="2143191" y="4127841"/>
            <a:chExt cx="306948" cy="1213404"/>
          </a:xfrm>
        </p:grpSpPr>
        <p:sp>
          <p:nvSpPr>
            <p:cNvPr id="1459" name="Rectangle 1458"/>
            <p:cNvSpPr/>
            <p:nvPr/>
          </p:nvSpPr>
          <p:spPr>
            <a:xfrm>
              <a:off x="2143191" y="4127841"/>
              <a:ext cx="306171" cy="121340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0" name="Straight Connector 1459"/>
            <p:cNvCxnSpPr/>
            <p:nvPr/>
          </p:nvCxnSpPr>
          <p:spPr>
            <a:xfrm>
              <a:off x="2143968" y="4730668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1" name="Straight Connector 1460"/>
            <p:cNvCxnSpPr/>
            <p:nvPr/>
          </p:nvCxnSpPr>
          <p:spPr>
            <a:xfrm>
              <a:off x="2143968" y="4878920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2" name="Straight Connector 1461"/>
            <p:cNvCxnSpPr/>
            <p:nvPr/>
          </p:nvCxnSpPr>
          <p:spPr>
            <a:xfrm>
              <a:off x="2143968" y="502717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3" name="Straight Connector 1462"/>
            <p:cNvCxnSpPr/>
            <p:nvPr/>
          </p:nvCxnSpPr>
          <p:spPr>
            <a:xfrm>
              <a:off x="2143968" y="5175423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4" name="Straight Connector 1463"/>
            <p:cNvCxnSpPr/>
            <p:nvPr/>
          </p:nvCxnSpPr>
          <p:spPr>
            <a:xfrm>
              <a:off x="2143968" y="428591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5" name="Straight Connector 1464"/>
            <p:cNvCxnSpPr/>
            <p:nvPr/>
          </p:nvCxnSpPr>
          <p:spPr>
            <a:xfrm>
              <a:off x="2143968" y="4434164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6" name="Straight Connector 1465"/>
            <p:cNvCxnSpPr/>
            <p:nvPr/>
          </p:nvCxnSpPr>
          <p:spPr>
            <a:xfrm>
              <a:off x="2143968" y="4582416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1" name="Group 1440"/>
          <p:cNvGrpSpPr/>
          <p:nvPr/>
        </p:nvGrpSpPr>
        <p:grpSpPr>
          <a:xfrm rot="16200000">
            <a:off x="5781709" y="1057239"/>
            <a:ext cx="295770" cy="1213404"/>
            <a:chOff x="2143191" y="4127841"/>
            <a:chExt cx="306948" cy="1213404"/>
          </a:xfrm>
        </p:grpSpPr>
        <p:sp>
          <p:nvSpPr>
            <p:cNvPr id="1451" name="Rectangle 1450"/>
            <p:cNvSpPr/>
            <p:nvPr/>
          </p:nvSpPr>
          <p:spPr>
            <a:xfrm>
              <a:off x="2143191" y="4127841"/>
              <a:ext cx="306171" cy="121340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2" name="Straight Connector 1451"/>
            <p:cNvCxnSpPr/>
            <p:nvPr/>
          </p:nvCxnSpPr>
          <p:spPr>
            <a:xfrm>
              <a:off x="2143968" y="4730668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3" name="Straight Connector 1452"/>
            <p:cNvCxnSpPr/>
            <p:nvPr/>
          </p:nvCxnSpPr>
          <p:spPr>
            <a:xfrm>
              <a:off x="2143968" y="4878920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4" name="Straight Connector 1453"/>
            <p:cNvCxnSpPr/>
            <p:nvPr/>
          </p:nvCxnSpPr>
          <p:spPr>
            <a:xfrm>
              <a:off x="2143968" y="502717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5" name="Straight Connector 1454"/>
            <p:cNvCxnSpPr/>
            <p:nvPr/>
          </p:nvCxnSpPr>
          <p:spPr>
            <a:xfrm>
              <a:off x="2143968" y="5175423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6" name="Straight Connector 1455"/>
            <p:cNvCxnSpPr/>
            <p:nvPr/>
          </p:nvCxnSpPr>
          <p:spPr>
            <a:xfrm>
              <a:off x="2143968" y="428591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7" name="Straight Connector 1456"/>
            <p:cNvCxnSpPr/>
            <p:nvPr/>
          </p:nvCxnSpPr>
          <p:spPr>
            <a:xfrm>
              <a:off x="2143968" y="4434164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8" name="Straight Connector 1457"/>
            <p:cNvCxnSpPr/>
            <p:nvPr/>
          </p:nvCxnSpPr>
          <p:spPr>
            <a:xfrm>
              <a:off x="2143968" y="4582416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2" name="Group 1441"/>
          <p:cNvGrpSpPr/>
          <p:nvPr/>
        </p:nvGrpSpPr>
        <p:grpSpPr>
          <a:xfrm rot="16200000">
            <a:off x="5781709" y="624955"/>
            <a:ext cx="295770" cy="1213404"/>
            <a:chOff x="2143191" y="4127841"/>
            <a:chExt cx="306948" cy="1213404"/>
          </a:xfrm>
        </p:grpSpPr>
        <p:sp>
          <p:nvSpPr>
            <p:cNvPr id="1443" name="Rectangle 1442"/>
            <p:cNvSpPr/>
            <p:nvPr/>
          </p:nvSpPr>
          <p:spPr>
            <a:xfrm>
              <a:off x="2143191" y="4127841"/>
              <a:ext cx="306171" cy="121340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4" name="Straight Connector 1443"/>
            <p:cNvCxnSpPr/>
            <p:nvPr/>
          </p:nvCxnSpPr>
          <p:spPr>
            <a:xfrm>
              <a:off x="2143968" y="4730668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5" name="Straight Connector 1444"/>
            <p:cNvCxnSpPr/>
            <p:nvPr/>
          </p:nvCxnSpPr>
          <p:spPr>
            <a:xfrm>
              <a:off x="2143968" y="4878920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6" name="Straight Connector 1445"/>
            <p:cNvCxnSpPr/>
            <p:nvPr/>
          </p:nvCxnSpPr>
          <p:spPr>
            <a:xfrm>
              <a:off x="2143968" y="502717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7" name="Straight Connector 1446"/>
            <p:cNvCxnSpPr/>
            <p:nvPr/>
          </p:nvCxnSpPr>
          <p:spPr>
            <a:xfrm>
              <a:off x="2143968" y="5175423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8" name="Straight Connector 1447"/>
            <p:cNvCxnSpPr/>
            <p:nvPr/>
          </p:nvCxnSpPr>
          <p:spPr>
            <a:xfrm>
              <a:off x="2143968" y="428591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9" name="Straight Connector 1448"/>
            <p:cNvCxnSpPr/>
            <p:nvPr/>
          </p:nvCxnSpPr>
          <p:spPr>
            <a:xfrm>
              <a:off x="2143968" y="4434164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0" name="Straight Connector 1449"/>
            <p:cNvCxnSpPr/>
            <p:nvPr/>
          </p:nvCxnSpPr>
          <p:spPr>
            <a:xfrm>
              <a:off x="2143968" y="4582416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8" name="Group 1567"/>
          <p:cNvGrpSpPr/>
          <p:nvPr/>
        </p:nvGrpSpPr>
        <p:grpSpPr>
          <a:xfrm>
            <a:off x="1239033" y="1233310"/>
            <a:ext cx="4071602" cy="3585542"/>
            <a:chOff x="1239033" y="1233310"/>
            <a:chExt cx="4071602" cy="3585542"/>
          </a:xfrm>
        </p:grpSpPr>
        <p:cxnSp>
          <p:nvCxnSpPr>
            <p:cNvPr id="1508" name="Straight Connector 1507"/>
            <p:cNvCxnSpPr>
              <a:endCxn id="1319" idx="0"/>
            </p:cNvCxnSpPr>
            <p:nvPr/>
          </p:nvCxnSpPr>
          <p:spPr>
            <a:xfrm>
              <a:off x="1244762" y="1233310"/>
              <a:ext cx="8755" cy="3584821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4" name="Straight Connector 1513"/>
            <p:cNvCxnSpPr>
              <a:endCxn id="1311" idx="0"/>
            </p:cNvCxnSpPr>
            <p:nvPr/>
          </p:nvCxnSpPr>
          <p:spPr>
            <a:xfrm flipH="1">
              <a:off x="1702139" y="1244282"/>
              <a:ext cx="2708" cy="3573849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7" name="Straight Connector 1516"/>
            <p:cNvCxnSpPr>
              <a:endCxn id="1303" idx="0"/>
            </p:cNvCxnSpPr>
            <p:nvPr/>
          </p:nvCxnSpPr>
          <p:spPr>
            <a:xfrm>
              <a:off x="2168109" y="1244282"/>
              <a:ext cx="5310" cy="3574090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8" name="Straight Connector 1517"/>
            <p:cNvCxnSpPr>
              <a:endCxn id="1295" idx="0"/>
            </p:cNvCxnSpPr>
            <p:nvPr/>
          </p:nvCxnSpPr>
          <p:spPr>
            <a:xfrm flipH="1">
              <a:off x="2622041" y="1244282"/>
              <a:ext cx="1690" cy="3574090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9" name="Straight Connector 1518"/>
            <p:cNvCxnSpPr>
              <a:endCxn id="1287" idx="0"/>
            </p:cNvCxnSpPr>
            <p:nvPr/>
          </p:nvCxnSpPr>
          <p:spPr>
            <a:xfrm>
              <a:off x="3083862" y="1238406"/>
              <a:ext cx="4512" cy="3580205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0" name="Straight Connector 1519"/>
            <p:cNvCxnSpPr>
              <a:endCxn id="1279" idx="0"/>
            </p:cNvCxnSpPr>
            <p:nvPr/>
          </p:nvCxnSpPr>
          <p:spPr>
            <a:xfrm flipH="1">
              <a:off x="3536996" y="1238406"/>
              <a:ext cx="1216" cy="3580205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1" name="Straight Connector 1520"/>
            <p:cNvCxnSpPr>
              <a:endCxn id="1271" idx="0"/>
            </p:cNvCxnSpPr>
            <p:nvPr/>
          </p:nvCxnSpPr>
          <p:spPr>
            <a:xfrm>
              <a:off x="4008276" y="1244282"/>
              <a:ext cx="0" cy="3574570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2" name="Straight Connector 1521"/>
            <p:cNvCxnSpPr>
              <a:endCxn id="1263" idx="0"/>
            </p:cNvCxnSpPr>
            <p:nvPr/>
          </p:nvCxnSpPr>
          <p:spPr>
            <a:xfrm>
              <a:off x="4447670" y="1233310"/>
              <a:ext cx="9228" cy="3585542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0" name="Straight Connector 1539"/>
            <p:cNvCxnSpPr/>
            <p:nvPr/>
          </p:nvCxnSpPr>
          <p:spPr>
            <a:xfrm rot="16200000">
              <a:off x="3270216" y="2282086"/>
              <a:ext cx="8418" cy="4070783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1" name="Straight Connector 1540"/>
            <p:cNvCxnSpPr/>
            <p:nvPr/>
          </p:nvCxnSpPr>
          <p:spPr>
            <a:xfrm rot="16200000" flipH="1">
              <a:off x="3279352" y="1851467"/>
              <a:ext cx="2604" cy="4058324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2" name="Straight Connector 1541"/>
            <p:cNvCxnSpPr/>
            <p:nvPr/>
          </p:nvCxnSpPr>
          <p:spPr>
            <a:xfrm rot="16200000">
              <a:off x="3278238" y="1402063"/>
              <a:ext cx="5105" cy="4058597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3" name="Straight Connector 1542"/>
            <p:cNvCxnSpPr/>
            <p:nvPr/>
          </p:nvCxnSpPr>
          <p:spPr>
            <a:xfrm rot="16200000" flipH="1">
              <a:off x="3279978" y="967361"/>
              <a:ext cx="1625" cy="4058597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4" name="Straight Connector 1543"/>
            <p:cNvCxnSpPr/>
            <p:nvPr/>
          </p:nvCxnSpPr>
          <p:spPr>
            <a:xfrm rot="16200000">
              <a:off x="3275422" y="518504"/>
              <a:ext cx="4338" cy="4065542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5" name="Straight Connector 1544"/>
            <p:cNvCxnSpPr/>
            <p:nvPr/>
          </p:nvCxnSpPr>
          <p:spPr>
            <a:xfrm rot="16200000" flipH="1">
              <a:off x="3277006" y="84414"/>
              <a:ext cx="1169" cy="4065542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6" name="Straight Connector 1545"/>
            <p:cNvCxnSpPr/>
            <p:nvPr/>
          </p:nvCxnSpPr>
          <p:spPr>
            <a:xfrm rot="16200000">
              <a:off x="3276548" y="-353482"/>
              <a:ext cx="15958" cy="4052216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7" name="Straight Connector 1546"/>
            <p:cNvCxnSpPr/>
            <p:nvPr/>
          </p:nvCxnSpPr>
          <p:spPr>
            <a:xfrm rot="16200000">
              <a:off x="3270398" y="-798055"/>
              <a:ext cx="8872" cy="4071602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0" name="Group 1509"/>
          <p:cNvGrpSpPr/>
          <p:nvPr/>
        </p:nvGrpSpPr>
        <p:grpSpPr>
          <a:xfrm>
            <a:off x="1065338" y="1039455"/>
            <a:ext cx="3385217" cy="3282231"/>
            <a:chOff x="1065338" y="1039455"/>
            <a:chExt cx="3385217" cy="3282231"/>
          </a:xfrm>
        </p:grpSpPr>
        <p:sp>
          <p:nvSpPr>
            <p:cNvPr id="1054" name="Oval 1053"/>
            <p:cNvSpPr>
              <a:spLocks noChangeAspect="1"/>
            </p:cNvSpPr>
            <p:nvPr/>
          </p:nvSpPr>
          <p:spPr>
            <a:xfrm>
              <a:off x="1065338" y="1039455"/>
              <a:ext cx="373854" cy="373854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5" name="Group 574"/>
            <p:cNvGrpSpPr/>
            <p:nvPr/>
          </p:nvGrpSpPr>
          <p:grpSpPr>
            <a:xfrm>
              <a:off x="1240143" y="1226382"/>
              <a:ext cx="3210412" cy="3095304"/>
              <a:chOff x="1388637" y="668162"/>
              <a:chExt cx="3210412" cy="3095304"/>
            </a:xfrm>
          </p:grpSpPr>
          <p:cxnSp>
            <p:nvCxnSpPr>
              <p:cNvPr id="576" name="Straight Connector 575"/>
              <p:cNvCxnSpPr/>
              <p:nvPr/>
            </p:nvCxnSpPr>
            <p:spPr>
              <a:xfrm flipH="1">
                <a:off x="1388637" y="1991560"/>
                <a:ext cx="3210412" cy="445333"/>
              </a:xfrm>
              <a:prstGeom prst="line">
                <a:avLst/>
              </a:prstGeom>
              <a:ln w="3810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/>
              <p:cNvCxnSpPr/>
              <p:nvPr/>
            </p:nvCxnSpPr>
            <p:spPr>
              <a:xfrm>
                <a:off x="1394698" y="675090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/>
              <p:cNvCxnSpPr/>
              <p:nvPr/>
            </p:nvCxnSpPr>
            <p:spPr>
              <a:xfrm>
                <a:off x="1396141" y="1114106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/>
              <p:cNvCxnSpPr/>
              <p:nvPr/>
            </p:nvCxnSpPr>
            <p:spPr>
              <a:xfrm flipH="1">
                <a:off x="1399316" y="675090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/>
              <p:cNvCxnSpPr/>
              <p:nvPr/>
            </p:nvCxnSpPr>
            <p:spPr>
              <a:xfrm>
                <a:off x="2311984" y="675090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Straight Connector 580"/>
              <p:cNvCxnSpPr/>
              <p:nvPr/>
            </p:nvCxnSpPr>
            <p:spPr>
              <a:xfrm>
                <a:off x="2313427" y="1114106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Connector 581"/>
              <p:cNvCxnSpPr/>
              <p:nvPr/>
            </p:nvCxnSpPr>
            <p:spPr>
              <a:xfrm flipH="1">
                <a:off x="2316602" y="675090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Straight Connector 582"/>
              <p:cNvCxnSpPr/>
              <p:nvPr/>
            </p:nvCxnSpPr>
            <p:spPr>
              <a:xfrm>
                <a:off x="1399316" y="1559472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Connector 583"/>
              <p:cNvCxnSpPr/>
              <p:nvPr/>
            </p:nvCxnSpPr>
            <p:spPr>
              <a:xfrm>
                <a:off x="1400759" y="1998488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Connector 584"/>
              <p:cNvCxnSpPr/>
              <p:nvPr/>
            </p:nvCxnSpPr>
            <p:spPr>
              <a:xfrm flipH="1">
                <a:off x="1403934" y="1559472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/>
              <p:cNvCxnSpPr/>
              <p:nvPr/>
            </p:nvCxnSpPr>
            <p:spPr>
              <a:xfrm>
                <a:off x="2310541" y="1559472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/>
              <p:cNvCxnSpPr/>
              <p:nvPr/>
            </p:nvCxnSpPr>
            <p:spPr>
              <a:xfrm>
                <a:off x="2311984" y="1998488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/>
              <p:cNvCxnSpPr/>
              <p:nvPr/>
            </p:nvCxnSpPr>
            <p:spPr>
              <a:xfrm flipH="1">
                <a:off x="2315159" y="1559472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/>
              <p:cNvCxnSpPr/>
              <p:nvPr/>
            </p:nvCxnSpPr>
            <p:spPr>
              <a:xfrm flipV="1">
                <a:off x="1856516" y="675090"/>
                <a:ext cx="460086" cy="439017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/>
              <p:cNvCxnSpPr/>
              <p:nvPr/>
            </p:nvCxnSpPr>
            <p:spPr>
              <a:xfrm flipH="1">
                <a:off x="1394698" y="1117282"/>
                <a:ext cx="1375929" cy="442190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/>
              <p:cNvCxnSpPr/>
              <p:nvPr/>
            </p:nvCxnSpPr>
            <p:spPr>
              <a:xfrm flipV="1">
                <a:off x="1857959" y="1559472"/>
                <a:ext cx="452582" cy="439016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/>
              <p:cNvCxnSpPr/>
              <p:nvPr/>
            </p:nvCxnSpPr>
            <p:spPr>
              <a:xfrm>
                <a:off x="3223120" y="668162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Straight Connector 592"/>
              <p:cNvCxnSpPr/>
              <p:nvPr/>
            </p:nvCxnSpPr>
            <p:spPr>
              <a:xfrm>
                <a:off x="3224563" y="1107178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/>
              <p:cNvCxnSpPr/>
              <p:nvPr/>
            </p:nvCxnSpPr>
            <p:spPr>
              <a:xfrm flipH="1">
                <a:off x="3227738" y="668162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/>
              <p:cNvCxnSpPr/>
              <p:nvPr/>
            </p:nvCxnSpPr>
            <p:spPr>
              <a:xfrm>
                <a:off x="4140406" y="668162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/>
              <p:cNvCxnSpPr/>
              <p:nvPr/>
            </p:nvCxnSpPr>
            <p:spPr>
              <a:xfrm>
                <a:off x="4141849" y="1107178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/>
              <p:cNvCxnSpPr/>
              <p:nvPr/>
            </p:nvCxnSpPr>
            <p:spPr>
              <a:xfrm flipH="1">
                <a:off x="4145024" y="668162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/>
              <p:cNvCxnSpPr/>
              <p:nvPr/>
            </p:nvCxnSpPr>
            <p:spPr>
              <a:xfrm>
                <a:off x="3227738" y="1552544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/>
              <p:cNvCxnSpPr/>
              <p:nvPr/>
            </p:nvCxnSpPr>
            <p:spPr>
              <a:xfrm>
                <a:off x="3229181" y="1991560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/>
              <p:cNvCxnSpPr/>
              <p:nvPr/>
            </p:nvCxnSpPr>
            <p:spPr>
              <a:xfrm flipH="1">
                <a:off x="3232356" y="1552544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Connector 600"/>
              <p:cNvCxnSpPr/>
              <p:nvPr/>
            </p:nvCxnSpPr>
            <p:spPr>
              <a:xfrm>
                <a:off x="4138963" y="1552544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/>
              <p:cNvCxnSpPr/>
              <p:nvPr/>
            </p:nvCxnSpPr>
            <p:spPr>
              <a:xfrm>
                <a:off x="4140406" y="1991560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/>
              <p:cNvCxnSpPr/>
              <p:nvPr/>
            </p:nvCxnSpPr>
            <p:spPr>
              <a:xfrm flipH="1">
                <a:off x="4143581" y="1552544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Connector 603"/>
              <p:cNvCxnSpPr/>
              <p:nvPr/>
            </p:nvCxnSpPr>
            <p:spPr>
              <a:xfrm flipV="1">
                <a:off x="3684938" y="668162"/>
                <a:ext cx="460086" cy="439017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/>
              <p:cNvCxnSpPr/>
              <p:nvPr/>
            </p:nvCxnSpPr>
            <p:spPr>
              <a:xfrm flipH="1">
                <a:off x="3223120" y="1110354"/>
                <a:ext cx="1375929" cy="442190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Straight Connector 605"/>
              <p:cNvCxnSpPr/>
              <p:nvPr/>
            </p:nvCxnSpPr>
            <p:spPr>
              <a:xfrm flipV="1">
                <a:off x="3686381" y="1552544"/>
                <a:ext cx="452582" cy="439016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/>
              <p:cNvCxnSpPr/>
              <p:nvPr/>
            </p:nvCxnSpPr>
            <p:spPr>
              <a:xfrm>
                <a:off x="1388637" y="2436893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/>
              <p:cNvCxnSpPr/>
              <p:nvPr/>
            </p:nvCxnSpPr>
            <p:spPr>
              <a:xfrm>
                <a:off x="1390080" y="2875909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/>
              <p:cNvCxnSpPr/>
              <p:nvPr/>
            </p:nvCxnSpPr>
            <p:spPr>
              <a:xfrm flipH="1">
                <a:off x="1393255" y="2436893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Straight Connector 609"/>
              <p:cNvCxnSpPr/>
              <p:nvPr/>
            </p:nvCxnSpPr>
            <p:spPr>
              <a:xfrm>
                <a:off x="2305923" y="2436893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Straight Connector 610"/>
              <p:cNvCxnSpPr/>
              <p:nvPr/>
            </p:nvCxnSpPr>
            <p:spPr>
              <a:xfrm>
                <a:off x="2307366" y="2875909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/>
              <p:cNvCxnSpPr/>
              <p:nvPr/>
            </p:nvCxnSpPr>
            <p:spPr>
              <a:xfrm flipH="1">
                <a:off x="2310541" y="2436893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/>
              <p:cNvCxnSpPr/>
              <p:nvPr/>
            </p:nvCxnSpPr>
            <p:spPr>
              <a:xfrm>
                <a:off x="1393255" y="3321275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1394698" y="3760291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/>
              <p:nvPr/>
            </p:nvCxnSpPr>
            <p:spPr>
              <a:xfrm flipH="1">
                <a:off x="1397873" y="3321275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/>
              <p:cNvCxnSpPr/>
              <p:nvPr/>
            </p:nvCxnSpPr>
            <p:spPr>
              <a:xfrm>
                <a:off x="2304480" y="3321275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/>
              <p:cNvCxnSpPr/>
              <p:nvPr/>
            </p:nvCxnSpPr>
            <p:spPr>
              <a:xfrm>
                <a:off x="2305923" y="3760291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" name="Straight Connector 617"/>
              <p:cNvCxnSpPr/>
              <p:nvPr/>
            </p:nvCxnSpPr>
            <p:spPr>
              <a:xfrm flipH="1">
                <a:off x="2309098" y="3321275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Straight Connector 618"/>
              <p:cNvCxnSpPr/>
              <p:nvPr/>
            </p:nvCxnSpPr>
            <p:spPr>
              <a:xfrm flipV="1">
                <a:off x="1850455" y="2436893"/>
                <a:ext cx="460086" cy="439017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Straight Connector 619"/>
              <p:cNvCxnSpPr/>
              <p:nvPr/>
            </p:nvCxnSpPr>
            <p:spPr>
              <a:xfrm flipH="1">
                <a:off x="1388637" y="2879085"/>
                <a:ext cx="1375929" cy="442190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Straight Connector 620"/>
              <p:cNvCxnSpPr/>
              <p:nvPr/>
            </p:nvCxnSpPr>
            <p:spPr>
              <a:xfrm flipV="1">
                <a:off x="1851898" y="3321275"/>
                <a:ext cx="452582" cy="439016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Straight Connector 621"/>
              <p:cNvCxnSpPr/>
              <p:nvPr/>
            </p:nvCxnSpPr>
            <p:spPr>
              <a:xfrm>
                <a:off x="3217059" y="2429965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Connector 622"/>
              <p:cNvCxnSpPr/>
              <p:nvPr/>
            </p:nvCxnSpPr>
            <p:spPr>
              <a:xfrm>
                <a:off x="3218502" y="2868981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Connector 623"/>
              <p:cNvCxnSpPr/>
              <p:nvPr/>
            </p:nvCxnSpPr>
            <p:spPr>
              <a:xfrm flipH="1">
                <a:off x="3221677" y="2429965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Connector 624"/>
              <p:cNvCxnSpPr/>
              <p:nvPr/>
            </p:nvCxnSpPr>
            <p:spPr>
              <a:xfrm>
                <a:off x="4134345" y="2429965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Connector 625"/>
              <p:cNvCxnSpPr/>
              <p:nvPr/>
            </p:nvCxnSpPr>
            <p:spPr>
              <a:xfrm>
                <a:off x="4135788" y="2868981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Straight Connector 626"/>
              <p:cNvCxnSpPr/>
              <p:nvPr/>
            </p:nvCxnSpPr>
            <p:spPr>
              <a:xfrm flipH="1">
                <a:off x="4138963" y="2429965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Connector 627"/>
              <p:cNvCxnSpPr/>
              <p:nvPr/>
            </p:nvCxnSpPr>
            <p:spPr>
              <a:xfrm>
                <a:off x="3221677" y="3314347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/>
              <p:cNvCxnSpPr/>
              <p:nvPr/>
            </p:nvCxnSpPr>
            <p:spPr>
              <a:xfrm>
                <a:off x="3223120" y="3753363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Straight Connector 629"/>
              <p:cNvCxnSpPr/>
              <p:nvPr/>
            </p:nvCxnSpPr>
            <p:spPr>
              <a:xfrm flipH="1">
                <a:off x="3226295" y="3314347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Straight Connector 630"/>
              <p:cNvCxnSpPr/>
              <p:nvPr/>
            </p:nvCxnSpPr>
            <p:spPr>
              <a:xfrm>
                <a:off x="4132902" y="3314347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Straight Connector 631"/>
              <p:cNvCxnSpPr/>
              <p:nvPr/>
            </p:nvCxnSpPr>
            <p:spPr>
              <a:xfrm>
                <a:off x="4134345" y="3753363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Straight Connector 632"/>
              <p:cNvCxnSpPr/>
              <p:nvPr/>
            </p:nvCxnSpPr>
            <p:spPr>
              <a:xfrm flipH="1">
                <a:off x="4137520" y="3314347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Connector 633"/>
              <p:cNvCxnSpPr/>
              <p:nvPr/>
            </p:nvCxnSpPr>
            <p:spPr>
              <a:xfrm flipV="1">
                <a:off x="3678877" y="2429965"/>
                <a:ext cx="460086" cy="439017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Connector 634"/>
              <p:cNvCxnSpPr/>
              <p:nvPr/>
            </p:nvCxnSpPr>
            <p:spPr>
              <a:xfrm flipH="1">
                <a:off x="3217059" y="2872157"/>
                <a:ext cx="1375929" cy="442190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/>
              <p:cNvCxnSpPr/>
              <p:nvPr/>
            </p:nvCxnSpPr>
            <p:spPr>
              <a:xfrm flipV="1">
                <a:off x="3680320" y="3314347"/>
                <a:ext cx="452582" cy="439016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/>
              <p:cNvCxnSpPr/>
              <p:nvPr/>
            </p:nvCxnSpPr>
            <p:spPr>
              <a:xfrm flipV="1">
                <a:off x="2770627" y="668162"/>
                <a:ext cx="461729" cy="1333502"/>
              </a:xfrm>
              <a:prstGeom prst="line">
                <a:avLst/>
              </a:prstGeom>
              <a:ln w="3810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Straight Connector 637"/>
              <p:cNvCxnSpPr/>
              <p:nvPr/>
            </p:nvCxnSpPr>
            <p:spPr>
              <a:xfrm flipV="1">
                <a:off x="2761680" y="2429965"/>
                <a:ext cx="470676" cy="1330326"/>
              </a:xfrm>
              <a:prstGeom prst="line">
                <a:avLst/>
              </a:prstGeom>
              <a:ln w="3810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49" name="TextBox 1548"/>
          <p:cNvSpPr txBox="1"/>
          <p:nvPr/>
        </p:nvSpPr>
        <p:spPr>
          <a:xfrm>
            <a:off x="4774468" y="5508217"/>
            <a:ext cx="783237" cy="523220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bins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550" name="TextBox 1549"/>
          <p:cNvSpPr txBox="1"/>
          <p:nvPr/>
        </p:nvSpPr>
        <p:spPr>
          <a:xfrm>
            <a:off x="5540022" y="4512443"/>
            <a:ext cx="763425" cy="523220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lists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551" name="TextBox 1550"/>
          <p:cNvSpPr txBox="1"/>
          <p:nvPr/>
        </p:nvSpPr>
        <p:spPr>
          <a:xfrm>
            <a:off x="6600564" y="993827"/>
            <a:ext cx="593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9</a:t>
            </a:r>
            <a:endParaRPr lang="en-US" sz="2800" i="1" dirty="0">
              <a:latin typeface="Times"/>
              <a:cs typeface="Times"/>
            </a:endParaRPr>
          </a:p>
        </p:txBody>
      </p:sp>
      <p:sp>
        <p:nvSpPr>
          <p:cNvPr id="1552" name="TextBox 1551"/>
          <p:cNvSpPr txBox="1"/>
          <p:nvPr/>
        </p:nvSpPr>
        <p:spPr>
          <a:xfrm>
            <a:off x="6600564" y="1432816"/>
            <a:ext cx="713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10</a:t>
            </a:r>
            <a:endParaRPr lang="en-US" sz="2800" i="1" dirty="0">
              <a:latin typeface="Times"/>
              <a:cs typeface="Times"/>
            </a:endParaRPr>
          </a:p>
        </p:txBody>
      </p:sp>
      <p:sp>
        <p:nvSpPr>
          <p:cNvPr id="1558" name="TextBox 1557"/>
          <p:cNvSpPr txBox="1"/>
          <p:nvPr/>
        </p:nvSpPr>
        <p:spPr>
          <a:xfrm>
            <a:off x="6600564" y="4066748"/>
            <a:ext cx="713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16</a:t>
            </a:r>
            <a:endParaRPr lang="en-US" sz="2800" i="1" dirty="0">
              <a:latin typeface="Times"/>
              <a:cs typeface="Times"/>
            </a:endParaRPr>
          </a:p>
        </p:txBody>
      </p:sp>
      <p:sp>
        <p:nvSpPr>
          <p:cNvPr id="1559" name="TextBox 1558"/>
          <p:cNvSpPr txBox="1"/>
          <p:nvPr/>
        </p:nvSpPr>
        <p:spPr>
          <a:xfrm rot="5400000">
            <a:off x="6776968" y="2761194"/>
            <a:ext cx="550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...</a:t>
            </a:r>
            <a:endParaRPr lang="en-US" sz="2800" i="1" dirty="0">
              <a:latin typeface="Times"/>
              <a:cs typeface="Times"/>
            </a:endParaRPr>
          </a:p>
        </p:txBody>
      </p:sp>
      <p:sp>
        <p:nvSpPr>
          <p:cNvPr id="1561" name="TextBox 1560"/>
          <p:cNvSpPr txBox="1"/>
          <p:nvPr/>
        </p:nvSpPr>
        <p:spPr>
          <a:xfrm>
            <a:off x="812256" y="6048338"/>
            <a:ext cx="772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D</a:t>
            </a:r>
            <a:r>
              <a:rPr lang="en-US" sz="2800" i="1" baseline="-25000" dirty="0" smtClean="0">
                <a:latin typeface="Times"/>
                <a:cs typeface="Times"/>
              </a:rPr>
              <a:t>25</a:t>
            </a:r>
            <a:endParaRPr lang="en-US" sz="2800" i="1" dirty="0">
              <a:latin typeface="Times"/>
              <a:cs typeface="Times"/>
            </a:endParaRPr>
          </a:p>
        </p:txBody>
      </p:sp>
      <p:sp>
        <p:nvSpPr>
          <p:cNvPr id="1562" name="TextBox 1561"/>
          <p:cNvSpPr txBox="1"/>
          <p:nvPr/>
        </p:nvSpPr>
        <p:spPr>
          <a:xfrm>
            <a:off x="1387503" y="6048338"/>
            <a:ext cx="772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D</a:t>
            </a:r>
            <a:r>
              <a:rPr lang="en-US" sz="2800" i="1" baseline="-25000" dirty="0" smtClean="0">
                <a:latin typeface="Times"/>
                <a:cs typeface="Times"/>
              </a:rPr>
              <a:t>26</a:t>
            </a:r>
            <a:endParaRPr lang="en-US" sz="2800" i="1" dirty="0">
              <a:latin typeface="Times"/>
              <a:cs typeface="Times"/>
            </a:endParaRPr>
          </a:p>
        </p:txBody>
      </p:sp>
      <p:sp>
        <p:nvSpPr>
          <p:cNvPr id="1563" name="TextBox 1562"/>
          <p:cNvSpPr txBox="1"/>
          <p:nvPr/>
        </p:nvSpPr>
        <p:spPr>
          <a:xfrm>
            <a:off x="4101418" y="6048338"/>
            <a:ext cx="772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D</a:t>
            </a:r>
            <a:r>
              <a:rPr lang="en-US" sz="2800" i="1" baseline="-25000" dirty="0" smtClean="0">
                <a:latin typeface="Times"/>
                <a:cs typeface="Times"/>
              </a:rPr>
              <a:t>32</a:t>
            </a:r>
            <a:endParaRPr lang="en-US" sz="2800" i="1" dirty="0">
              <a:latin typeface="Times"/>
              <a:cs typeface="Times"/>
            </a:endParaRPr>
          </a:p>
        </p:txBody>
      </p:sp>
      <p:sp>
        <p:nvSpPr>
          <p:cNvPr id="1565" name="TextBox 1564"/>
          <p:cNvSpPr txBox="1"/>
          <p:nvPr/>
        </p:nvSpPr>
        <p:spPr>
          <a:xfrm>
            <a:off x="2701695" y="6048338"/>
            <a:ext cx="550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...</a:t>
            </a:r>
            <a:endParaRPr lang="en-US" sz="2800" i="1" dirty="0">
              <a:latin typeface="Times"/>
              <a:cs typeface="Time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303447" y="5388561"/>
            <a:ext cx="2573131" cy="954107"/>
            <a:chOff x="5689750" y="5071231"/>
            <a:chExt cx="2573131" cy="954107"/>
          </a:xfrm>
        </p:grpSpPr>
        <p:sp>
          <p:nvSpPr>
            <p:cNvPr id="1040" name="Rectangle 1039"/>
            <p:cNvSpPr/>
            <p:nvPr/>
          </p:nvSpPr>
          <p:spPr>
            <a:xfrm rot="16200000">
              <a:off x="5685212" y="5217222"/>
              <a:ext cx="295021" cy="281798"/>
            </a:xfrm>
            <a:prstGeom prst="rect">
              <a:avLst/>
            </a:prstGeom>
            <a:solidFill>
              <a:srgbClr val="FF6600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Rectangle 1040"/>
            <p:cNvSpPr/>
            <p:nvPr/>
          </p:nvSpPr>
          <p:spPr>
            <a:xfrm rot="16200000">
              <a:off x="5685212" y="5637775"/>
              <a:ext cx="295021" cy="28594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TextBox 1041"/>
            <p:cNvSpPr txBox="1"/>
            <p:nvPr/>
          </p:nvSpPr>
          <p:spPr>
            <a:xfrm>
              <a:off x="6033885" y="5071231"/>
              <a:ext cx="2228996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"/>
                  <a:cs typeface="Times"/>
                </a:rPr>
                <a:t>full block</a:t>
              </a:r>
            </a:p>
            <a:p>
              <a:r>
                <a:rPr lang="en-US" sz="2800" dirty="0" smtClean="0">
                  <a:latin typeface="Times"/>
                  <a:cs typeface="Times"/>
                </a:rPr>
                <a:t>non-full 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6909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Z</a:t>
            </a:r>
            <a:r>
              <a:rPr lang="en-US" dirty="0" smtClean="0"/>
              <a:t>-order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a</a:t>
            </a:r>
            <a:r>
              <a:rPr lang="en-US" dirty="0" smtClean="0"/>
              <a:t>2</a:t>
            </a:r>
            <a:r>
              <a:rPr lang="en-US" i="1" baseline="30000" dirty="0" smtClean="0"/>
              <a:t>r </a:t>
            </a:r>
            <a:r>
              <a:rPr lang="en-US" dirty="0" smtClean="0"/>
              <a:t>= </a:t>
            </a:r>
            <a:r>
              <a:rPr lang="en-US" i="1" dirty="0" smtClean="0"/>
              <a:t>M  </a:t>
            </a:r>
            <a:r>
              <a:rPr lang="en-US" dirty="0" smtClean="0"/>
              <a:t>for some constant </a:t>
            </a:r>
            <a:r>
              <a:rPr lang="en-US" i="1" dirty="0" smtClean="0"/>
              <a:t>a </a:t>
            </a:r>
            <a:r>
              <a:rPr lang="en-US" dirty="0" smtClean="0"/>
              <a:t>&gt; 0</a:t>
            </a:r>
          </a:p>
          <a:p>
            <a:pPr marL="0" indent="0">
              <a:buNone/>
            </a:pPr>
            <a:r>
              <a:rPr lang="en-US" i="1" dirty="0" err="1" smtClean="0"/>
              <a:t>nk</a:t>
            </a:r>
            <a:r>
              <a:rPr lang="en-US" dirty="0" smtClean="0"/>
              <a:t>/2</a:t>
            </a:r>
            <a:r>
              <a:rPr lang="en-US" baseline="30000" dirty="0" smtClean="0"/>
              <a:t>2</a:t>
            </a:r>
            <a:r>
              <a:rPr lang="en-US" i="1" baseline="30000" dirty="0" smtClean="0"/>
              <a:t>r  </a:t>
            </a:r>
            <a:r>
              <a:rPr lang="en-US" dirty="0" smtClean="0"/>
              <a:t>= </a:t>
            </a:r>
            <a:r>
              <a:rPr lang="en-US" i="1" dirty="0" smtClean="0"/>
              <a:t>a</a:t>
            </a:r>
            <a:r>
              <a:rPr lang="en-US" baseline="30000" dirty="0" smtClean="0"/>
              <a:t>2</a:t>
            </a:r>
            <a:r>
              <a:rPr lang="en-US" i="1" dirty="0" smtClean="0"/>
              <a:t>nk</a:t>
            </a:r>
            <a:r>
              <a:rPr lang="en-US" dirty="0" smtClean="0"/>
              <a:t>/</a:t>
            </a:r>
            <a:r>
              <a:rPr lang="en-US" i="1" dirty="0" smtClean="0"/>
              <a:t>M</a:t>
            </a:r>
            <a:r>
              <a:rPr lang="en-US" baseline="30000" dirty="0" smtClean="0"/>
              <a:t>2</a:t>
            </a:r>
            <a:r>
              <a:rPr lang="en-US" dirty="0" smtClean="0"/>
              <a:t> total cache flushes, each of </a:t>
            </a:r>
            <a:r>
              <a:rPr lang="en-US" i="1" dirty="0" smtClean="0"/>
              <a:t>M</a:t>
            </a:r>
            <a:r>
              <a:rPr lang="en-US" dirty="0" smtClean="0"/>
              <a:t> blocks</a:t>
            </a:r>
          </a:p>
          <a:p>
            <a:pPr marL="0" indent="0">
              <a:buNone/>
            </a:pPr>
            <a:r>
              <a:rPr lang="en-US" dirty="0" smtClean="0"/>
              <a:t>Total memory transfers:</a:t>
            </a:r>
          </a:p>
          <a:p>
            <a:pPr marL="0" indent="0">
              <a:buNone/>
            </a:pPr>
            <a:r>
              <a:rPr lang="en-US" i="1" dirty="0" smtClean="0"/>
              <a:t>a</a:t>
            </a:r>
            <a:r>
              <a:rPr lang="en-US" baseline="30000" dirty="0" smtClean="0"/>
              <a:t>2</a:t>
            </a:r>
            <a:r>
              <a:rPr lang="en-US" i="1" dirty="0" smtClean="0"/>
              <a:t>nk</a:t>
            </a:r>
            <a:r>
              <a:rPr lang="en-US" dirty="0" smtClean="0"/>
              <a:t>/</a:t>
            </a:r>
            <a:r>
              <a:rPr lang="en-US" i="1" dirty="0" smtClean="0"/>
              <a:t>M</a:t>
            </a:r>
            <a:r>
              <a:rPr lang="en-US" dirty="0" smtClean="0"/>
              <a:t>  = O(</a:t>
            </a:r>
            <a:r>
              <a:rPr lang="en-US" i="1" dirty="0" err="1" smtClean="0"/>
              <a:t>nk</a:t>
            </a:r>
            <a:r>
              <a:rPr lang="en-US" dirty="0" smtClean="0"/>
              <a:t>/</a:t>
            </a:r>
            <a:r>
              <a:rPr lang="en-US" i="1" dirty="0" smtClean="0"/>
              <a:t>B</a:t>
            </a:r>
            <a:r>
              <a:rPr lang="en-US" dirty="0" smtClean="0"/>
              <a:t>) when </a:t>
            </a:r>
            <a:r>
              <a:rPr lang="en-US" i="1" dirty="0" smtClean="0"/>
              <a:t>M</a:t>
            </a:r>
            <a:r>
              <a:rPr lang="en-US" dirty="0" smtClean="0"/>
              <a:t>=</a:t>
            </a:r>
            <a:r>
              <a:rPr lang="en-US" dirty="0" err="1" smtClean="0"/>
              <a:t>Ω</a:t>
            </a:r>
            <a:r>
              <a:rPr lang="en-US" dirty="0" smtClean="0"/>
              <a:t>(</a:t>
            </a:r>
            <a:r>
              <a:rPr lang="en-US" i="1" dirty="0" smtClean="0"/>
              <a:t>B</a:t>
            </a:r>
            <a:r>
              <a:rPr lang="en-US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80904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splitters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have a randomized algorithm for finding splitters using O(</a:t>
            </a:r>
            <a:r>
              <a:rPr lang="en-US" i="1" dirty="0" err="1" smtClean="0"/>
              <a:t>nk</a:t>
            </a:r>
            <a:r>
              <a:rPr lang="en-US" dirty="0" smtClean="0"/>
              <a:t>/</a:t>
            </a:r>
            <a:r>
              <a:rPr lang="en-US" i="1" dirty="0" smtClean="0"/>
              <a:t>B</a:t>
            </a:r>
            <a:r>
              <a:rPr lang="en-US" dirty="0" smtClean="0"/>
              <a:t>) memory transfers.  It is mostly just a bunch of </a:t>
            </a:r>
            <a:r>
              <a:rPr lang="en-US" dirty="0" err="1" smtClean="0"/>
              <a:t>Chernoff</a:t>
            </a:r>
            <a:r>
              <a:rPr lang="en-US" dirty="0" smtClean="0"/>
              <a:t> Bounds and not that interesting algorithmically (essentially just a variation of sample sort).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213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</a:p>
          <a:p>
            <a:r>
              <a:rPr lang="en-US" dirty="0" err="1" smtClean="0"/>
              <a:t>vEB</a:t>
            </a:r>
            <a:r>
              <a:rPr lang="en-US" dirty="0" smtClean="0"/>
              <a:t> Layout Binary Search</a:t>
            </a:r>
          </a:p>
          <a:p>
            <a:r>
              <a:rPr lang="en-US" dirty="0" smtClean="0"/>
              <a:t>Fractional Cascading</a:t>
            </a:r>
          </a:p>
          <a:p>
            <a:r>
              <a:rPr lang="en-US" dirty="0" smtClean="0"/>
              <a:t>Range Coalescing</a:t>
            </a:r>
          </a:p>
          <a:p>
            <a:r>
              <a:rPr lang="en-US" dirty="0" smtClean="0"/>
              <a:t>Quadratic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63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times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i="1" dirty="0" smtClean="0"/>
              <a:t>k</a:t>
            </a:r>
            <a:r>
              <a:rPr lang="en-US" dirty="0" smtClean="0"/>
              <a:t> (fixed </a:t>
            </a:r>
            <a:r>
              <a:rPr lang="en-US" i="1" dirty="0" smtClean="0"/>
              <a:t>n</a:t>
            </a:r>
            <a:r>
              <a:rPr lang="en-US" dirty="0" smtClean="0"/>
              <a:t>=1000)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51" y="1336307"/>
            <a:ext cx="7464334" cy="552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88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times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 (fixed </a:t>
            </a:r>
            <a:r>
              <a:rPr lang="en-US" i="1" dirty="0" smtClean="0"/>
              <a:t>k</a:t>
            </a:r>
            <a:r>
              <a:rPr lang="en-US" dirty="0" smtClean="0"/>
              <a:t>=1000)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4" y="1327848"/>
            <a:ext cx="7476224" cy="552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5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27353" y="5833186"/>
            <a:ext cx="962248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value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00906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882241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/>
          </p:cNvSpPr>
          <p:nvPr/>
        </p:nvSpPr>
        <p:spPr>
          <a:xfrm>
            <a:off x="283781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/>
          </p:cNvSpPr>
          <p:nvPr/>
        </p:nvSpPr>
        <p:spPr>
          <a:xfrm>
            <a:off x="115719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/>
          </p:cNvSpPr>
          <p:nvPr/>
        </p:nvSpPr>
        <p:spPr>
          <a:xfrm>
            <a:off x="1051598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/>
          </p:cNvSpPr>
          <p:nvPr/>
        </p:nvSpPr>
        <p:spPr>
          <a:xfrm>
            <a:off x="112747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/>
          </p:cNvSpPr>
          <p:nvPr/>
        </p:nvSpPr>
        <p:spPr>
          <a:xfrm>
            <a:off x="1283044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/>
          </p:cNvSpPr>
          <p:nvPr/>
        </p:nvSpPr>
        <p:spPr>
          <a:xfrm>
            <a:off x="1051598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/>
          </p:cNvSpPr>
          <p:nvPr/>
        </p:nvSpPr>
        <p:spPr>
          <a:xfrm>
            <a:off x="4566629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/>
          </p:cNvSpPr>
          <p:nvPr/>
        </p:nvSpPr>
        <p:spPr>
          <a:xfrm>
            <a:off x="21451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/>
          </p:cNvSpPr>
          <p:nvPr/>
        </p:nvSpPr>
        <p:spPr>
          <a:xfrm>
            <a:off x="206042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/>
          </p:cNvSpPr>
          <p:nvPr/>
        </p:nvSpPr>
        <p:spPr>
          <a:xfrm>
            <a:off x="6404851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/>
          </p:cNvSpPr>
          <p:nvPr/>
        </p:nvSpPr>
        <p:spPr>
          <a:xfrm>
            <a:off x="2229784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/>
          </p:cNvSpPr>
          <p:nvPr/>
        </p:nvSpPr>
        <p:spPr>
          <a:xfrm>
            <a:off x="4566629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/>
          </p:cNvSpPr>
          <p:nvPr/>
        </p:nvSpPr>
        <p:spPr>
          <a:xfrm>
            <a:off x="2145105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/>
          </p:cNvSpPr>
          <p:nvPr/>
        </p:nvSpPr>
        <p:spPr>
          <a:xfrm>
            <a:off x="2067754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/>
          </p:cNvSpPr>
          <p:nvPr/>
        </p:nvSpPr>
        <p:spPr>
          <a:xfrm>
            <a:off x="625991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/>
          </p:cNvSpPr>
          <p:nvPr/>
        </p:nvSpPr>
        <p:spPr>
          <a:xfrm>
            <a:off x="17796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/>
          </p:cNvSpPr>
          <p:nvPr/>
        </p:nvSpPr>
        <p:spPr>
          <a:xfrm>
            <a:off x="3153934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7327390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5741752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6197464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3238613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3238613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7046731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270449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246123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8420897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683525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7046731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>
            <a:spLocks/>
          </p:cNvSpPr>
          <p:nvPr/>
        </p:nvSpPr>
        <p:spPr>
          <a:xfrm>
            <a:off x="433212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/>
          </p:cNvSpPr>
          <p:nvPr/>
        </p:nvSpPr>
        <p:spPr>
          <a:xfrm>
            <a:off x="433212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542562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3979444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355473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5298139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5425627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551030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542562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551030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651913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459842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/>
          </p:cNvSpPr>
          <p:nvPr/>
        </p:nvSpPr>
        <p:spPr>
          <a:xfrm>
            <a:off x="4355156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/>
          </p:cNvSpPr>
          <p:nvPr/>
        </p:nvSpPr>
        <p:spPr>
          <a:xfrm>
            <a:off x="696205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6519135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643445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659240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1367722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01608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761264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5741752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761264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152630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7612642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476261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>
            <a:spLocks/>
          </p:cNvSpPr>
          <p:nvPr/>
        </p:nvSpPr>
        <p:spPr>
          <a:xfrm>
            <a:off x="246123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>
            <a:spLocks/>
          </p:cNvSpPr>
          <p:nvPr/>
        </p:nvSpPr>
        <p:spPr>
          <a:xfrm>
            <a:off x="887550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>
            <a:spLocks/>
          </p:cNvSpPr>
          <p:nvPr/>
        </p:nvSpPr>
        <p:spPr>
          <a:xfrm>
            <a:off x="8420897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>
            <a:spLocks/>
          </p:cNvSpPr>
          <p:nvPr/>
        </p:nvSpPr>
        <p:spPr>
          <a:xfrm>
            <a:off x="8590255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/>
          </p:cNvSpPr>
          <p:nvPr/>
        </p:nvSpPr>
        <p:spPr>
          <a:xfrm>
            <a:off x="8706148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/>
          </p:cNvSpPr>
          <p:nvPr/>
        </p:nvSpPr>
        <p:spPr>
          <a:xfrm>
            <a:off x="862146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>
            <a:spLocks/>
          </p:cNvSpPr>
          <p:nvPr/>
        </p:nvSpPr>
        <p:spPr>
          <a:xfrm>
            <a:off x="8706148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/>
          </p:cNvSpPr>
          <p:nvPr/>
        </p:nvSpPr>
        <p:spPr>
          <a:xfrm>
            <a:off x="630796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>
            <a:spLocks/>
          </p:cNvSpPr>
          <p:nvPr/>
        </p:nvSpPr>
        <p:spPr>
          <a:xfrm>
            <a:off x="355473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46151" y="791568"/>
            <a:ext cx="0" cy="55721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714" y="1025693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2714" y="532517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>
                <a:latin typeface="Times"/>
                <a:cs typeface="Times"/>
              </a:rPr>
              <a:t>L</a:t>
            </a:r>
            <a:r>
              <a:rPr lang="en-US" sz="2800" i="1" baseline="-25000" dirty="0" err="1" smtClean="0">
                <a:latin typeface="Times"/>
                <a:cs typeface="Times"/>
              </a:rPr>
              <a:t>k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2714" y="163128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2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5783" y="3548532"/>
            <a:ext cx="765782" cy="45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150" name="Straight Arrow Connector 149"/>
          <p:cNvCxnSpPr>
            <a:stCxn id="9" idx="3"/>
          </p:cNvCxnSpPr>
          <p:nvPr/>
        </p:nvCxnSpPr>
        <p:spPr>
          <a:xfrm>
            <a:off x="5289601" y="6125795"/>
            <a:ext cx="3300654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9" idx="1"/>
          </p:cNvCxnSpPr>
          <p:nvPr/>
        </p:nvCxnSpPr>
        <p:spPr>
          <a:xfrm>
            <a:off x="1310356" y="6125795"/>
            <a:ext cx="3016997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017576" y="831257"/>
            <a:ext cx="0" cy="5010314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836595" y="450575"/>
            <a:ext cx="361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q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5408" y="279090"/>
            <a:ext cx="4052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iterated predecessor query:</a:t>
            </a:r>
          </a:p>
        </p:txBody>
      </p:sp>
    </p:spTree>
    <p:extLst>
      <p:ext uri="{BB962C8B-B14F-4D97-AF65-F5344CB8AC3E}">
        <p14:creationId xmlns:p14="http://schemas.microsoft.com/office/powerpoint/2010/main" val="3056381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27353" y="5833186"/>
            <a:ext cx="962248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value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00906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882241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/>
          </p:cNvSpPr>
          <p:nvPr/>
        </p:nvSpPr>
        <p:spPr>
          <a:xfrm>
            <a:off x="283781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/>
          </p:cNvSpPr>
          <p:nvPr/>
        </p:nvSpPr>
        <p:spPr>
          <a:xfrm>
            <a:off x="115719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/>
          </p:cNvSpPr>
          <p:nvPr/>
        </p:nvSpPr>
        <p:spPr>
          <a:xfrm>
            <a:off x="1051598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/>
          </p:cNvSpPr>
          <p:nvPr/>
        </p:nvSpPr>
        <p:spPr>
          <a:xfrm>
            <a:off x="112747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/>
          </p:cNvSpPr>
          <p:nvPr/>
        </p:nvSpPr>
        <p:spPr>
          <a:xfrm>
            <a:off x="1283044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/>
          </p:cNvSpPr>
          <p:nvPr/>
        </p:nvSpPr>
        <p:spPr>
          <a:xfrm>
            <a:off x="1051598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/>
          </p:cNvSpPr>
          <p:nvPr/>
        </p:nvSpPr>
        <p:spPr>
          <a:xfrm>
            <a:off x="4566629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/>
          </p:cNvSpPr>
          <p:nvPr/>
        </p:nvSpPr>
        <p:spPr>
          <a:xfrm>
            <a:off x="21451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/>
          </p:cNvSpPr>
          <p:nvPr/>
        </p:nvSpPr>
        <p:spPr>
          <a:xfrm>
            <a:off x="206042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/>
          </p:cNvSpPr>
          <p:nvPr/>
        </p:nvSpPr>
        <p:spPr>
          <a:xfrm>
            <a:off x="6404851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/>
          </p:cNvSpPr>
          <p:nvPr/>
        </p:nvSpPr>
        <p:spPr>
          <a:xfrm>
            <a:off x="2229784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/>
          </p:cNvSpPr>
          <p:nvPr/>
        </p:nvSpPr>
        <p:spPr>
          <a:xfrm>
            <a:off x="4566629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/>
          </p:cNvSpPr>
          <p:nvPr/>
        </p:nvSpPr>
        <p:spPr>
          <a:xfrm>
            <a:off x="2145105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/>
          </p:cNvSpPr>
          <p:nvPr/>
        </p:nvSpPr>
        <p:spPr>
          <a:xfrm>
            <a:off x="2067754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/>
          </p:cNvSpPr>
          <p:nvPr/>
        </p:nvSpPr>
        <p:spPr>
          <a:xfrm>
            <a:off x="625991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/>
          </p:cNvSpPr>
          <p:nvPr/>
        </p:nvSpPr>
        <p:spPr>
          <a:xfrm>
            <a:off x="17796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/>
          </p:cNvSpPr>
          <p:nvPr/>
        </p:nvSpPr>
        <p:spPr>
          <a:xfrm>
            <a:off x="3153934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7327390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5741752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6197464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3238613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3238613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7046731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270449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246123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8420897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683525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7046731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>
            <a:spLocks/>
          </p:cNvSpPr>
          <p:nvPr/>
        </p:nvSpPr>
        <p:spPr>
          <a:xfrm>
            <a:off x="433212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/>
          </p:cNvSpPr>
          <p:nvPr/>
        </p:nvSpPr>
        <p:spPr>
          <a:xfrm>
            <a:off x="4332120" y="5524013"/>
            <a:ext cx="182880" cy="18288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542562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3979444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355473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5298139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5425627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551030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542562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5510306" y="5524013"/>
            <a:ext cx="182880" cy="182880"/>
          </a:xfrm>
          <a:prstGeom prst="ellipse">
            <a:avLst/>
          </a:prstGeom>
          <a:solidFill>
            <a:srgbClr val="3366FF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651913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459842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/>
          </p:cNvSpPr>
          <p:nvPr/>
        </p:nvSpPr>
        <p:spPr>
          <a:xfrm>
            <a:off x="4355156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/>
          </p:cNvSpPr>
          <p:nvPr/>
        </p:nvSpPr>
        <p:spPr>
          <a:xfrm>
            <a:off x="696205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6519135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643445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6592407" y="491263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1367722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01608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761264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5741752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761264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152630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7612642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4762610" y="4912638"/>
            <a:ext cx="182880" cy="1828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>
            <a:spLocks/>
          </p:cNvSpPr>
          <p:nvPr/>
        </p:nvSpPr>
        <p:spPr>
          <a:xfrm>
            <a:off x="246123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>
            <a:spLocks/>
          </p:cNvSpPr>
          <p:nvPr/>
        </p:nvSpPr>
        <p:spPr>
          <a:xfrm>
            <a:off x="887550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>
            <a:spLocks/>
          </p:cNvSpPr>
          <p:nvPr/>
        </p:nvSpPr>
        <p:spPr>
          <a:xfrm>
            <a:off x="8420897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>
            <a:spLocks/>
          </p:cNvSpPr>
          <p:nvPr/>
        </p:nvSpPr>
        <p:spPr>
          <a:xfrm>
            <a:off x="8590255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/>
          </p:cNvSpPr>
          <p:nvPr/>
        </p:nvSpPr>
        <p:spPr>
          <a:xfrm>
            <a:off x="8706148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/>
          </p:cNvSpPr>
          <p:nvPr/>
        </p:nvSpPr>
        <p:spPr>
          <a:xfrm>
            <a:off x="862146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>
            <a:spLocks/>
          </p:cNvSpPr>
          <p:nvPr/>
        </p:nvSpPr>
        <p:spPr>
          <a:xfrm>
            <a:off x="8706148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/>
          </p:cNvSpPr>
          <p:nvPr/>
        </p:nvSpPr>
        <p:spPr>
          <a:xfrm>
            <a:off x="630796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>
            <a:spLocks/>
          </p:cNvSpPr>
          <p:nvPr/>
        </p:nvSpPr>
        <p:spPr>
          <a:xfrm>
            <a:off x="355473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46151" y="791568"/>
            <a:ext cx="0" cy="55721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714" y="1025693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2714" y="532517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>
                <a:latin typeface="Times"/>
                <a:cs typeface="Times"/>
              </a:rPr>
              <a:t>L</a:t>
            </a:r>
            <a:r>
              <a:rPr lang="en-US" sz="2800" i="1" baseline="-25000" dirty="0" err="1" smtClean="0">
                <a:latin typeface="Times"/>
                <a:cs typeface="Times"/>
              </a:rPr>
              <a:t>k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2714" y="163128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2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5783" y="3548532"/>
            <a:ext cx="765782" cy="45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150" name="Straight Arrow Connector 149"/>
          <p:cNvCxnSpPr>
            <a:stCxn id="9" idx="3"/>
          </p:cNvCxnSpPr>
          <p:nvPr/>
        </p:nvCxnSpPr>
        <p:spPr>
          <a:xfrm>
            <a:off x="5289601" y="6125795"/>
            <a:ext cx="3300654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9" idx="1"/>
          </p:cNvCxnSpPr>
          <p:nvPr/>
        </p:nvCxnSpPr>
        <p:spPr>
          <a:xfrm>
            <a:off x="1310356" y="6125795"/>
            <a:ext cx="3016997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017576" y="831257"/>
            <a:ext cx="0" cy="5010314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836595" y="450575"/>
            <a:ext cx="361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q</a:t>
            </a:r>
          </a:p>
        </p:txBody>
      </p:sp>
      <p:cxnSp>
        <p:nvCxnSpPr>
          <p:cNvPr id="78" name="Straight Arrow Connector 77"/>
          <p:cNvCxnSpPr>
            <a:stCxn id="133" idx="6"/>
          </p:cNvCxnSpPr>
          <p:nvPr/>
        </p:nvCxnSpPr>
        <p:spPr>
          <a:xfrm>
            <a:off x="7229611" y="1306524"/>
            <a:ext cx="787965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61" idx="6"/>
          </p:cNvCxnSpPr>
          <p:nvPr/>
        </p:nvCxnSpPr>
        <p:spPr>
          <a:xfrm>
            <a:off x="7795522" y="1922085"/>
            <a:ext cx="222054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62" idx="6"/>
          </p:cNvCxnSpPr>
          <p:nvPr/>
        </p:nvCxnSpPr>
        <p:spPr>
          <a:xfrm>
            <a:off x="5924632" y="2537646"/>
            <a:ext cx="2092944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63" idx="6"/>
          </p:cNvCxnSpPr>
          <p:nvPr/>
        </p:nvCxnSpPr>
        <p:spPr>
          <a:xfrm>
            <a:off x="7795522" y="3153207"/>
            <a:ext cx="222054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37" idx="6"/>
          </p:cNvCxnSpPr>
          <p:nvPr/>
        </p:nvCxnSpPr>
        <p:spPr>
          <a:xfrm>
            <a:off x="7018139" y="3768769"/>
            <a:ext cx="999437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65" idx="6"/>
          </p:cNvCxnSpPr>
          <p:nvPr/>
        </p:nvCxnSpPr>
        <p:spPr>
          <a:xfrm>
            <a:off x="7795522" y="4384329"/>
            <a:ext cx="222054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57" idx="6"/>
          </p:cNvCxnSpPr>
          <p:nvPr/>
        </p:nvCxnSpPr>
        <p:spPr>
          <a:xfrm>
            <a:off x="6775287" y="5004078"/>
            <a:ext cx="124228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49" idx="6"/>
          </p:cNvCxnSpPr>
          <p:nvPr/>
        </p:nvCxnSpPr>
        <p:spPr>
          <a:xfrm>
            <a:off x="5693186" y="5615453"/>
            <a:ext cx="2324390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431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27353" y="5833186"/>
            <a:ext cx="962248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value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00906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882241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/>
          </p:cNvSpPr>
          <p:nvPr/>
        </p:nvSpPr>
        <p:spPr>
          <a:xfrm>
            <a:off x="283781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/>
          </p:cNvSpPr>
          <p:nvPr/>
        </p:nvSpPr>
        <p:spPr>
          <a:xfrm>
            <a:off x="115719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/>
          </p:cNvSpPr>
          <p:nvPr/>
        </p:nvSpPr>
        <p:spPr>
          <a:xfrm>
            <a:off x="1051598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/>
          </p:cNvSpPr>
          <p:nvPr/>
        </p:nvSpPr>
        <p:spPr>
          <a:xfrm>
            <a:off x="112747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/>
          </p:cNvSpPr>
          <p:nvPr/>
        </p:nvSpPr>
        <p:spPr>
          <a:xfrm>
            <a:off x="1283044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/>
          </p:cNvSpPr>
          <p:nvPr/>
        </p:nvSpPr>
        <p:spPr>
          <a:xfrm>
            <a:off x="1051598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/>
          </p:cNvSpPr>
          <p:nvPr/>
        </p:nvSpPr>
        <p:spPr>
          <a:xfrm>
            <a:off x="4566629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/>
          </p:cNvSpPr>
          <p:nvPr/>
        </p:nvSpPr>
        <p:spPr>
          <a:xfrm>
            <a:off x="21451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/>
          </p:cNvSpPr>
          <p:nvPr/>
        </p:nvSpPr>
        <p:spPr>
          <a:xfrm>
            <a:off x="206042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/>
          </p:cNvSpPr>
          <p:nvPr/>
        </p:nvSpPr>
        <p:spPr>
          <a:xfrm>
            <a:off x="6404851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/>
          </p:cNvSpPr>
          <p:nvPr/>
        </p:nvSpPr>
        <p:spPr>
          <a:xfrm>
            <a:off x="2229784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/>
          </p:cNvSpPr>
          <p:nvPr/>
        </p:nvSpPr>
        <p:spPr>
          <a:xfrm>
            <a:off x="4566629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/>
          </p:cNvSpPr>
          <p:nvPr/>
        </p:nvSpPr>
        <p:spPr>
          <a:xfrm>
            <a:off x="2145105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/>
          </p:cNvSpPr>
          <p:nvPr/>
        </p:nvSpPr>
        <p:spPr>
          <a:xfrm>
            <a:off x="2067754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/>
          </p:cNvSpPr>
          <p:nvPr/>
        </p:nvSpPr>
        <p:spPr>
          <a:xfrm>
            <a:off x="625991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/>
          </p:cNvSpPr>
          <p:nvPr/>
        </p:nvSpPr>
        <p:spPr>
          <a:xfrm>
            <a:off x="17796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/>
          </p:cNvSpPr>
          <p:nvPr/>
        </p:nvSpPr>
        <p:spPr>
          <a:xfrm>
            <a:off x="3153934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7327390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5741752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6197464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3238613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3238613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7046731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270449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246123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8420897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683525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7046731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>
            <a:spLocks/>
          </p:cNvSpPr>
          <p:nvPr/>
        </p:nvSpPr>
        <p:spPr>
          <a:xfrm>
            <a:off x="433212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/>
          </p:cNvSpPr>
          <p:nvPr/>
        </p:nvSpPr>
        <p:spPr>
          <a:xfrm>
            <a:off x="433212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542562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3979444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355473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5298139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5425627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551030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542562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551030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651913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459842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/>
          </p:cNvSpPr>
          <p:nvPr/>
        </p:nvSpPr>
        <p:spPr>
          <a:xfrm>
            <a:off x="4355156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/>
          </p:cNvSpPr>
          <p:nvPr/>
        </p:nvSpPr>
        <p:spPr>
          <a:xfrm>
            <a:off x="696205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6519135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643445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659240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1367722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01608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761264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5741752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761264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152630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7612642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476261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>
            <a:spLocks/>
          </p:cNvSpPr>
          <p:nvPr/>
        </p:nvSpPr>
        <p:spPr>
          <a:xfrm>
            <a:off x="246123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>
            <a:spLocks/>
          </p:cNvSpPr>
          <p:nvPr/>
        </p:nvSpPr>
        <p:spPr>
          <a:xfrm>
            <a:off x="887550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>
            <a:spLocks/>
          </p:cNvSpPr>
          <p:nvPr/>
        </p:nvSpPr>
        <p:spPr>
          <a:xfrm>
            <a:off x="8420897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>
            <a:spLocks/>
          </p:cNvSpPr>
          <p:nvPr/>
        </p:nvSpPr>
        <p:spPr>
          <a:xfrm>
            <a:off x="8590255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/>
          </p:cNvSpPr>
          <p:nvPr/>
        </p:nvSpPr>
        <p:spPr>
          <a:xfrm>
            <a:off x="8706148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/>
          </p:cNvSpPr>
          <p:nvPr/>
        </p:nvSpPr>
        <p:spPr>
          <a:xfrm>
            <a:off x="862146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>
            <a:spLocks/>
          </p:cNvSpPr>
          <p:nvPr/>
        </p:nvSpPr>
        <p:spPr>
          <a:xfrm>
            <a:off x="8706148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/>
          </p:cNvSpPr>
          <p:nvPr/>
        </p:nvSpPr>
        <p:spPr>
          <a:xfrm>
            <a:off x="630796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>
            <a:spLocks/>
          </p:cNvSpPr>
          <p:nvPr/>
        </p:nvSpPr>
        <p:spPr>
          <a:xfrm>
            <a:off x="355473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46151" y="791568"/>
            <a:ext cx="0" cy="55721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779975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8107276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984222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708621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298139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6197464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6833145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714" y="1025693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2714" y="532517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>
                <a:latin typeface="Times"/>
                <a:cs typeface="Times"/>
              </a:rPr>
              <a:t>L</a:t>
            </a:r>
            <a:r>
              <a:rPr lang="en-US" sz="2800" i="1" baseline="-25000" dirty="0" err="1" smtClean="0">
                <a:latin typeface="Times"/>
                <a:cs typeface="Times"/>
              </a:rPr>
              <a:t>k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2714" y="163128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2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5783" y="3548532"/>
            <a:ext cx="765782" cy="45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150" name="Straight Arrow Connector 149"/>
          <p:cNvCxnSpPr>
            <a:stCxn id="9" idx="3"/>
          </p:cNvCxnSpPr>
          <p:nvPr/>
        </p:nvCxnSpPr>
        <p:spPr>
          <a:xfrm>
            <a:off x="5289601" y="6125795"/>
            <a:ext cx="3300654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9" idx="1"/>
          </p:cNvCxnSpPr>
          <p:nvPr/>
        </p:nvCxnSpPr>
        <p:spPr>
          <a:xfrm>
            <a:off x="1310356" y="6125795"/>
            <a:ext cx="3016997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195408" y="279090"/>
            <a:ext cx="2686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range coalescing:</a:t>
            </a:r>
          </a:p>
        </p:txBody>
      </p:sp>
    </p:spTree>
    <p:extLst>
      <p:ext uri="{BB962C8B-B14F-4D97-AF65-F5344CB8AC3E}">
        <p14:creationId xmlns:p14="http://schemas.microsoft.com/office/powerpoint/2010/main" val="1552270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27353" y="5833186"/>
            <a:ext cx="962248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value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00906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882241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/>
          </p:cNvSpPr>
          <p:nvPr/>
        </p:nvSpPr>
        <p:spPr>
          <a:xfrm>
            <a:off x="283781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/>
          </p:cNvSpPr>
          <p:nvPr/>
        </p:nvSpPr>
        <p:spPr>
          <a:xfrm>
            <a:off x="115719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/>
          </p:cNvSpPr>
          <p:nvPr/>
        </p:nvSpPr>
        <p:spPr>
          <a:xfrm>
            <a:off x="1051598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/>
          </p:cNvSpPr>
          <p:nvPr/>
        </p:nvSpPr>
        <p:spPr>
          <a:xfrm>
            <a:off x="112747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/>
          </p:cNvSpPr>
          <p:nvPr/>
        </p:nvSpPr>
        <p:spPr>
          <a:xfrm>
            <a:off x="1283044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/>
          </p:cNvSpPr>
          <p:nvPr/>
        </p:nvSpPr>
        <p:spPr>
          <a:xfrm>
            <a:off x="1051598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/>
          </p:cNvSpPr>
          <p:nvPr/>
        </p:nvSpPr>
        <p:spPr>
          <a:xfrm>
            <a:off x="4566629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/>
          </p:cNvSpPr>
          <p:nvPr/>
        </p:nvSpPr>
        <p:spPr>
          <a:xfrm>
            <a:off x="21451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/>
          </p:cNvSpPr>
          <p:nvPr/>
        </p:nvSpPr>
        <p:spPr>
          <a:xfrm>
            <a:off x="206042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/>
          </p:cNvSpPr>
          <p:nvPr/>
        </p:nvSpPr>
        <p:spPr>
          <a:xfrm>
            <a:off x="6404851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/>
          </p:cNvSpPr>
          <p:nvPr/>
        </p:nvSpPr>
        <p:spPr>
          <a:xfrm>
            <a:off x="2229784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/>
          </p:cNvSpPr>
          <p:nvPr/>
        </p:nvSpPr>
        <p:spPr>
          <a:xfrm>
            <a:off x="4566629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/>
          </p:cNvSpPr>
          <p:nvPr/>
        </p:nvSpPr>
        <p:spPr>
          <a:xfrm>
            <a:off x="2145105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/>
          </p:cNvSpPr>
          <p:nvPr/>
        </p:nvSpPr>
        <p:spPr>
          <a:xfrm>
            <a:off x="2067754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/>
          </p:cNvSpPr>
          <p:nvPr/>
        </p:nvSpPr>
        <p:spPr>
          <a:xfrm>
            <a:off x="625991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/>
          </p:cNvSpPr>
          <p:nvPr/>
        </p:nvSpPr>
        <p:spPr>
          <a:xfrm>
            <a:off x="17796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/>
          </p:cNvSpPr>
          <p:nvPr/>
        </p:nvSpPr>
        <p:spPr>
          <a:xfrm>
            <a:off x="3153934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7327390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5741752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6197464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3238613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3238613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7046731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270449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246123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8420897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683525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7046731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>
            <a:spLocks/>
          </p:cNvSpPr>
          <p:nvPr/>
        </p:nvSpPr>
        <p:spPr>
          <a:xfrm>
            <a:off x="433212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/>
          </p:cNvSpPr>
          <p:nvPr/>
        </p:nvSpPr>
        <p:spPr>
          <a:xfrm>
            <a:off x="433212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542562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3979444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355473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5298139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5425627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551030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542562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551030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651913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459842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/>
          </p:cNvSpPr>
          <p:nvPr/>
        </p:nvSpPr>
        <p:spPr>
          <a:xfrm>
            <a:off x="4355156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/>
          </p:cNvSpPr>
          <p:nvPr/>
        </p:nvSpPr>
        <p:spPr>
          <a:xfrm>
            <a:off x="696205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6519135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643445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659240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1367722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01608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761264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5741752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761264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152630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7612642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476261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>
            <a:spLocks/>
          </p:cNvSpPr>
          <p:nvPr/>
        </p:nvSpPr>
        <p:spPr>
          <a:xfrm>
            <a:off x="246123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>
            <a:spLocks/>
          </p:cNvSpPr>
          <p:nvPr/>
        </p:nvSpPr>
        <p:spPr>
          <a:xfrm>
            <a:off x="887550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>
            <a:spLocks/>
          </p:cNvSpPr>
          <p:nvPr/>
        </p:nvSpPr>
        <p:spPr>
          <a:xfrm>
            <a:off x="8420897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>
            <a:spLocks/>
          </p:cNvSpPr>
          <p:nvPr/>
        </p:nvSpPr>
        <p:spPr>
          <a:xfrm>
            <a:off x="8590255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/>
          </p:cNvSpPr>
          <p:nvPr/>
        </p:nvSpPr>
        <p:spPr>
          <a:xfrm>
            <a:off x="8706148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/>
          </p:cNvSpPr>
          <p:nvPr/>
        </p:nvSpPr>
        <p:spPr>
          <a:xfrm>
            <a:off x="862146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>
            <a:spLocks/>
          </p:cNvSpPr>
          <p:nvPr/>
        </p:nvSpPr>
        <p:spPr>
          <a:xfrm>
            <a:off x="8706148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/>
          </p:cNvSpPr>
          <p:nvPr/>
        </p:nvSpPr>
        <p:spPr>
          <a:xfrm>
            <a:off x="630796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>
            <a:spLocks/>
          </p:cNvSpPr>
          <p:nvPr/>
        </p:nvSpPr>
        <p:spPr>
          <a:xfrm>
            <a:off x="355473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46151" y="791568"/>
            <a:ext cx="0" cy="55721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779975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8107276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984222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708621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298139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6197464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6833145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714" y="1025693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2714" y="532517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>
                <a:latin typeface="Times"/>
                <a:cs typeface="Times"/>
              </a:rPr>
              <a:t>L</a:t>
            </a:r>
            <a:r>
              <a:rPr lang="en-US" sz="2800" i="1" baseline="-25000" dirty="0" err="1" smtClean="0">
                <a:latin typeface="Times"/>
                <a:cs typeface="Times"/>
              </a:rPr>
              <a:t>k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2714" y="163128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2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5783" y="3548532"/>
            <a:ext cx="765782" cy="45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150" name="Straight Arrow Connector 149"/>
          <p:cNvCxnSpPr>
            <a:stCxn id="9" idx="3"/>
          </p:cNvCxnSpPr>
          <p:nvPr/>
        </p:nvCxnSpPr>
        <p:spPr>
          <a:xfrm>
            <a:off x="5289601" y="6125795"/>
            <a:ext cx="3300654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9" idx="1"/>
          </p:cNvCxnSpPr>
          <p:nvPr/>
        </p:nvCxnSpPr>
        <p:spPr>
          <a:xfrm>
            <a:off x="1310356" y="6125795"/>
            <a:ext cx="3016997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140977" y="256431"/>
            <a:ext cx="2208482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"/>
                <a:cs typeface="Times"/>
              </a:rPr>
              <a:t>O(</a:t>
            </a:r>
            <a:r>
              <a:rPr lang="en-US" sz="2800" i="1" dirty="0" smtClean="0">
                <a:latin typeface="Times"/>
                <a:cs typeface="Times"/>
              </a:rPr>
              <a:t>k</a:t>
            </a:r>
            <a:r>
              <a:rPr lang="en-US" sz="2800" dirty="0" smtClean="0">
                <a:latin typeface="Times"/>
                <a:cs typeface="Times"/>
              </a:rPr>
              <a:t>) elements </a:t>
            </a:r>
          </a:p>
        </p:txBody>
      </p:sp>
      <p:sp>
        <p:nvSpPr>
          <p:cNvPr id="82" name="Left Brace 81"/>
          <p:cNvSpPr/>
          <p:nvPr/>
        </p:nvSpPr>
        <p:spPr>
          <a:xfrm rot="5400000">
            <a:off x="1968013" y="733194"/>
            <a:ext cx="556402" cy="900640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2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27353" y="5833186"/>
            <a:ext cx="962248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value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00906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882241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/>
          </p:cNvSpPr>
          <p:nvPr/>
        </p:nvSpPr>
        <p:spPr>
          <a:xfrm>
            <a:off x="283781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/>
          </p:cNvSpPr>
          <p:nvPr/>
        </p:nvSpPr>
        <p:spPr>
          <a:xfrm>
            <a:off x="115719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/>
          </p:cNvSpPr>
          <p:nvPr/>
        </p:nvSpPr>
        <p:spPr>
          <a:xfrm>
            <a:off x="1051598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/>
          </p:cNvSpPr>
          <p:nvPr/>
        </p:nvSpPr>
        <p:spPr>
          <a:xfrm>
            <a:off x="112747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/>
          </p:cNvSpPr>
          <p:nvPr/>
        </p:nvSpPr>
        <p:spPr>
          <a:xfrm>
            <a:off x="1283044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/>
          </p:cNvSpPr>
          <p:nvPr/>
        </p:nvSpPr>
        <p:spPr>
          <a:xfrm>
            <a:off x="1051598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/>
          </p:cNvSpPr>
          <p:nvPr/>
        </p:nvSpPr>
        <p:spPr>
          <a:xfrm>
            <a:off x="4566629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/>
          </p:cNvSpPr>
          <p:nvPr/>
        </p:nvSpPr>
        <p:spPr>
          <a:xfrm>
            <a:off x="21451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/>
          </p:cNvSpPr>
          <p:nvPr/>
        </p:nvSpPr>
        <p:spPr>
          <a:xfrm>
            <a:off x="206042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/>
          </p:cNvSpPr>
          <p:nvPr/>
        </p:nvSpPr>
        <p:spPr>
          <a:xfrm>
            <a:off x="6404851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/>
          </p:cNvSpPr>
          <p:nvPr/>
        </p:nvSpPr>
        <p:spPr>
          <a:xfrm>
            <a:off x="2229784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/>
          </p:cNvSpPr>
          <p:nvPr/>
        </p:nvSpPr>
        <p:spPr>
          <a:xfrm>
            <a:off x="4566629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/>
          </p:cNvSpPr>
          <p:nvPr/>
        </p:nvSpPr>
        <p:spPr>
          <a:xfrm>
            <a:off x="2145105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/>
          </p:cNvSpPr>
          <p:nvPr/>
        </p:nvSpPr>
        <p:spPr>
          <a:xfrm>
            <a:off x="2067754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/>
          </p:cNvSpPr>
          <p:nvPr/>
        </p:nvSpPr>
        <p:spPr>
          <a:xfrm>
            <a:off x="625991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/>
          </p:cNvSpPr>
          <p:nvPr/>
        </p:nvSpPr>
        <p:spPr>
          <a:xfrm>
            <a:off x="17796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/>
          </p:cNvSpPr>
          <p:nvPr/>
        </p:nvSpPr>
        <p:spPr>
          <a:xfrm>
            <a:off x="3153934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7327390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5741752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6197464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3238613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3238613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7046731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270449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246123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8420897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683525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7046731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>
            <a:spLocks/>
          </p:cNvSpPr>
          <p:nvPr/>
        </p:nvSpPr>
        <p:spPr>
          <a:xfrm>
            <a:off x="433212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/>
          </p:cNvSpPr>
          <p:nvPr/>
        </p:nvSpPr>
        <p:spPr>
          <a:xfrm>
            <a:off x="433212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542562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3979444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355473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5298139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5425627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551030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542562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551030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651913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459842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/>
          </p:cNvSpPr>
          <p:nvPr/>
        </p:nvSpPr>
        <p:spPr>
          <a:xfrm>
            <a:off x="4355156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/>
          </p:cNvSpPr>
          <p:nvPr/>
        </p:nvSpPr>
        <p:spPr>
          <a:xfrm>
            <a:off x="696205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6519135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643445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659240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1367722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01608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761264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5741752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761264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152630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7612642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476261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>
            <a:spLocks/>
          </p:cNvSpPr>
          <p:nvPr/>
        </p:nvSpPr>
        <p:spPr>
          <a:xfrm>
            <a:off x="246123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>
            <a:spLocks/>
          </p:cNvSpPr>
          <p:nvPr/>
        </p:nvSpPr>
        <p:spPr>
          <a:xfrm>
            <a:off x="887550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>
            <a:spLocks/>
          </p:cNvSpPr>
          <p:nvPr/>
        </p:nvSpPr>
        <p:spPr>
          <a:xfrm>
            <a:off x="8420897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>
            <a:spLocks/>
          </p:cNvSpPr>
          <p:nvPr/>
        </p:nvSpPr>
        <p:spPr>
          <a:xfrm>
            <a:off x="8590255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/>
          </p:cNvSpPr>
          <p:nvPr/>
        </p:nvSpPr>
        <p:spPr>
          <a:xfrm>
            <a:off x="8706148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/>
          </p:cNvSpPr>
          <p:nvPr/>
        </p:nvSpPr>
        <p:spPr>
          <a:xfrm>
            <a:off x="862146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>
            <a:spLocks/>
          </p:cNvSpPr>
          <p:nvPr/>
        </p:nvSpPr>
        <p:spPr>
          <a:xfrm>
            <a:off x="8706148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/>
          </p:cNvSpPr>
          <p:nvPr/>
        </p:nvSpPr>
        <p:spPr>
          <a:xfrm>
            <a:off x="630796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>
            <a:spLocks/>
          </p:cNvSpPr>
          <p:nvPr/>
        </p:nvSpPr>
        <p:spPr>
          <a:xfrm>
            <a:off x="355473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46151" y="791568"/>
            <a:ext cx="0" cy="55721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779975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8107276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984222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708621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298139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6197464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6833145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714" y="1025693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2714" y="532517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>
                <a:latin typeface="Times"/>
                <a:cs typeface="Times"/>
              </a:rPr>
              <a:t>L</a:t>
            </a:r>
            <a:r>
              <a:rPr lang="en-US" sz="2800" i="1" baseline="-25000" dirty="0" err="1" smtClean="0">
                <a:latin typeface="Times"/>
                <a:cs typeface="Times"/>
              </a:rPr>
              <a:t>k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2714" y="163128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2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5783" y="3548532"/>
            <a:ext cx="765782" cy="45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150" name="Straight Arrow Connector 149"/>
          <p:cNvCxnSpPr>
            <a:stCxn id="9" idx="3"/>
          </p:cNvCxnSpPr>
          <p:nvPr/>
        </p:nvCxnSpPr>
        <p:spPr>
          <a:xfrm>
            <a:off x="5289601" y="6125795"/>
            <a:ext cx="3300654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9" idx="1"/>
          </p:cNvCxnSpPr>
          <p:nvPr/>
        </p:nvCxnSpPr>
        <p:spPr>
          <a:xfrm>
            <a:off x="1310356" y="6125795"/>
            <a:ext cx="3016997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628523" y="256431"/>
            <a:ext cx="1321671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"/>
                <a:cs typeface="Times"/>
              </a:rPr>
              <a:t>splitters</a:t>
            </a:r>
            <a:endParaRPr lang="en-US" sz="2800" dirty="0">
              <a:latin typeface="Times"/>
              <a:cs typeface="Times"/>
            </a:endParaRPr>
          </a:p>
        </p:txBody>
      </p:sp>
      <p:cxnSp>
        <p:nvCxnSpPr>
          <p:cNvPr id="82" name="Straight Arrow Connector 81"/>
          <p:cNvCxnSpPr>
            <a:stCxn id="81" idx="2"/>
          </p:cNvCxnSpPr>
          <p:nvPr/>
        </p:nvCxnSpPr>
        <p:spPr>
          <a:xfrm flipH="1">
            <a:off x="4162324" y="841649"/>
            <a:ext cx="127035" cy="889836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1" idx="2"/>
          </p:cNvCxnSpPr>
          <p:nvPr/>
        </p:nvCxnSpPr>
        <p:spPr>
          <a:xfrm flipH="1">
            <a:off x="3009065" y="841649"/>
            <a:ext cx="1280294" cy="988996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323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193"/>
          <p:cNvSpPr/>
          <p:nvPr/>
        </p:nvSpPr>
        <p:spPr>
          <a:xfrm>
            <a:off x="5289601" y="791976"/>
            <a:ext cx="907863" cy="55713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27353" y="5833186"/>
            <a:ext cx="962248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value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00906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882241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/>
          </p:cNvSpPr>
          <p:nvPr/>
        </p:nvSpPr>
        <p:spPr>
          <a:xfrm>
            <a:off x="283781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/>
          </p:cNvSpPr>
          <p:nvPr/>
        </p:nvSpPr>
        <p:spPr>
          <a:xfrm>
            <a:off x="115719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/>
          </p:cNvSpPr>
          <p:nvPr/>
        </p:nvSpPr>
        <p:spPr>
          <a:xfrm>
            <a:off x="1051598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/>
          </p:cNvSpPr>
          <p:nvPr/>
        </p:nvSpPr>
        <p:spPr>
          <a:xfrm>
            <a:off x="112747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/>
          </p:cNvSpPr>
          <p:nvPr/>
        </p:nvSpPr>
        <p:spPr>
          <a:xfrm>
            <a:off x="1283044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/>
          </p:cNvSpPr>
          <p:nvPr/>
        </p:nvSpPr>
        <p:spPr>
          <a:xfrm>
            <a:off x="1051598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/>
          </p:cNvSpPr>
          <p:nvPr/>
        </p:nvSpPr>
        <p:spPr>
          <a:xfrm>
            <a:off x="4566629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/>
          </p:cNvSpPr>
          <p:nvPr/>
        </p:nvSpPr>
        <p:spPr>
          <a:xfrm>
            <a:off x="21451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/>
          </p:cNvSpPr>
          <p:nvPr/>
        </p:nvSpPr>
        <p:spPr>
          <a:xfrm>
            <a:off x="206042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/>
          </p:cNvSpPr>
          <p:nvPr/>
        </p:nvSpPr>
        <p:spPr>
          <a:xfrm>
            <a:off x="6404851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/>
          </p:cNvSpPr>
          <p:nvPr/>
        </p:nvSpPr>
        <p:spPr>
          <a:xfrm>
            <a:off x="2229784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/>
          </p:cNvSpPr>
          <p:nvPr/>
        </p:nvSpPr>
        <p:spPr>
          <a:xfrm>
            <a:off x="4566629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/>
          </p:cNvSpPr>
          <p:nvPr/>
        </p:nvSpPr>
        <p:spPr>
          <a:xfrm>
            <a:off x="2145105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/>
          </p:cNvSpPr>
          <p:nvPr/>
        </p:nvSpPr>
        <p:spPr>
          <a:xfrm>
            <a:off x="2067754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/>
          </p:cNvSpPr>
          <p:nvPr/>
        </p:nvSpPr>
        <p:spPr>
          <a:xfrm>
            <a:off x="625991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/>
          </p:cNvSpPr>
          <p:nvPr/>
        </p:nvSpPr>
        <p:spPr>
          <a:xfrm>
            <a:off x="17796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/>
          </p:cNvSpPr>
          <p:nvPr/>
        </p:nvSpPr>
        <p:spPr>
          <a:xfrm>
            <a:off x="3153934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7327390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5741752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6197464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3238613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3238613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7046731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270449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246123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8420897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683525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7046731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>
            <a:spLocks/>
          </p:cNvSpPr>
          <p:nvPr/>
        </p:nvSpPr>
        <p:spPr>
          <a:xfrm>
            <a:off x="433212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/>
          </p:cNvSpPr>
          <p:nvPr/>
        </p:nvSpPr>
        <p:spPr>
          <a:xfrm>
            <a:off x="433212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542562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3979444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355473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5298139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5425627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551030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542562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551030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651913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459842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/>
          </p:cNvSpPr>
          <p:nvPr/>
        </p:nvSpPr>
        <p:spPr>
          <a:xfrm>
            <a:off x="4355156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/>
          </p:cNvSpPr>
          <p:nvPr/>
        </p:nvSpPr>
        <p:spPr>
          <a:xfrm>
            <a:off x="696205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6519135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643445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659240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1367722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01608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761264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5741752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761264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152630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7612642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476261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>
            <a:spLocks/>
          </p:cNvSpPr>
          <p:nvPr/>
        </p:nvSpPr>
        <p:spPr>
          <a:xfrm>
            <a:off x="246123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>
            <a:spLocks/>
          </p:cNvSpPr>
          <p:nvPr/>
        </p:nvSpPr>
        <p:spPr>
          <a:xfrm>
            <a:off x="887550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>
            <a:spLocks/>
          </p:cNvSpPr>
          <p:nvPr/>
        </p:nvSpPr>
        <p:spPr>
          <a:xfrm>
            <a:off x="8420897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>
            <a:spLocks/>
          </p:cNvSpPr>
          <p:nvPr/>
        </p:nvSpPr>
        <p:spPr>
          <a:xfrm>
            <a:off x="8590255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/>
          </p:cNvSpPr>
          <p:nvPr/>
        </p:nvSpPr>
        <p:spPr>
          <a:xfrm>
            <a:off x="8706148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/>
          </p:cNvSpPr>
          <p:nvPr/>
        </p:nvSpPr>
        <p:spPr>
          <a:xfrm>
            <a:off x="862146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>
            <a:spLocks/>
          </p:cNvSpPr>
          <p:nvPr/>
        </p:nvSpPr>
        <p:spPr>
          <a:xfrm>
            <a:off x="8706148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/>
          </p:cNvSpPr>
          <p:nvPr/>
        </p:nvSpPr>
        <p:spPr>
          <a:xfrm>
            <a:off x="630796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>
            <a:spLocks/>
          </p:cNvSpPr>
          <p:nvPr/>
        </p:nvSpPr>
        <p:spPr>
          <a:xfrm>
            <a:off x="355473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46151" y="791568"/>
            <a:ext cx="0" cy="55721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779975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8107276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984222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708621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298139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6197464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6833145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714" y="1025693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2714" y="532517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>
                <a:latin typeface="Times"/>
                <a:cs typeface="Times"/>
              </a:rPr>
              <a:t>L</a:t>
            </a:r>
            <a:r>
              <a:rPr lang="en-US" sz="2800" i="1" baseline="-25000" dirty="0" err="1" smtClean="0">
                <a:latin typeface="Times"/>
                <a:cs typeface="Times"/>
              </a:rPr>
              <a:t>k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2714" y="163128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2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5783" y="3548532"/>
            <a:ext cx="765782" cy="45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150" name="Straight Arrow Connector 149"/>
          <p:cNvCxnSpPr>
            <a:stCxn id="9" idx="3"/>
          </p:cNvCxnSpPr>
          <p:nvPr/>
        </p:nvCxnSpPr>
        <p:spPr>
          <a:xfrm>
            <a:off x="5289601" y="6125795"/>
            <a:ext cx="3300654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9" idx="1"/>
          </p:cNvCxnSpPr>
          <p:nvPr/>
        </p:nvCxnSpPr>
        <p:spPr>
          <a:xfrm>
            <a:off x="1310356" y="6125795"/>
            <a:ext cx="3016997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271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193"/>
          <p:cNvSpPr/>
          <p:nvPr/>
        </p:nvSpPr>
        <p:spPr>
          <a:xfrm>
            <a:off x="5289601" y="791976"/>
            <a:ext cx="907863" cy="55713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27353" y="5833186"/>
            <a:ext cx="962248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value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00906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882241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/>
          </p:cNvSpPr>
          <p:nvPr/>
        </p:nvSpPr>
        <p:spPr>
          <a:xfrm>
            <a:off x="283781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/>
          </p:cNvSpPr>
          <p:nvPr/>
        </p:nvSpPr>
        <p:spPr>
          <a:xfrm>
            <a:off x="115719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/>
          </p:cNvSpPr>
          <p:nvPr/>
        </p:nvSpPr>
        <p:spPr>
          <a:xfrm>
            <a:off x="1051598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/>
          </p:cNvSpPr>
          <p:nvPr/>
        </p:nvSpPr>
        <p:spPr>
          <a:xfrm>
            <a:off x="112747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/>
          </p:cNvSpPr>
          <p:nvPr/>
        </p:nvSpPr>
        <p:spPr>
          <a:xfrm>
            <a:off x="1283044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/>
          </p:cNvSpPr>
          <p:nvPr/>
        </p:nvSpPr>
        <p:spPr>
          <a:xfrm>
            <a:off x="1051598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/>
          </p:cNvSpPr>
          <p:nvPr/>
        </p:nvSpPr>
        <p:spPr>
          <a:xfrm>
            <a:off x="4566629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/>
          </p:cNvSpPr>
          <p:nvPr/>
        </p:nvSpPr>
        <p:spPr>
          <a:xfrm>
            <a:off x="21451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/>
          </p:cNvSpPr>
          <p:nvPr/>
        </p:nvSpPr>
        <p:spPr>
          <a:xfrm>
            <a:off x="206042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/>
          </p:cNvSpPr>
          <p:nvPr/>
        </p:nvSpPr>
        <p:spPr>
          <a:xfrm>
            <a:off x="6404851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/>
          </p:cNvSpPr>
          <p:nvPr/>
        </p:nvSpPr>
        <p:spPr>
          <a:xfrm>
            <a:off x="2229784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/>
          </p:cNvSpPr>
          <p:nvPr/>
        </p:nvSpPr>
        <p:spPr>
          <a:xfrm>
            <a:off x="4566629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/>
          </p:cNvSpPr>
          <p:nvPr/>
        </p:nvSpPr>
        <p:spPr>
          <a:xfrm>
            <a:off x="2145105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/>
          </p:cNvSpPr>
          <p:nvPr/>
        </p:nvSpPr>
        <p:spPr>
          <a:xfrm>
            <a:off x="2067754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/>
          </p:cNvSpPr>
          <p:nvPr/>
        </p:nvSpPr>
        <p:spPr>
          <a:xfrm>
            <a:off x="625991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/>
          </p:cNvSpPr>
          <p:nvPr/>
        </p:nvSpPr>
        <p:spPr>
          <a:xfrm>
            <a:off x="17796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/>
          </p:cNvSpPr>
          <p:nvPr/>
        </p:nvSpPr>
        <p:spPr>
          <a:xfrm>
            <a:off x="3153934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7327390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5741752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6197464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3238613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3238613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7046731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270449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246123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8420897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683525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7046731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>
            <a:spLocks/>
          </p:cNvSpPr>
          <p:nvPr/>
        </p:nvSpPr>
        <p:spPr>
          <a:xfrm>
            <a:off x="433212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/>
          </p:cNvSpPr>
          <p:nvPr/>
        </p:nvSpPr>
        <p:spPr>
          <a:xfrm>
            <a:off x="433212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542562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3979444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355473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5298139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5425627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551030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542562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551030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651913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459842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/>
          </p:cNvSpPr>
          <p:nvPr/>
        </p:nvSpPr>
        <p:spPr>
          <a:xfrm>
            <a:off x="4355156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/>
          </p:cNvSpPr>
          <p:nvPr/>
        </p:nvSpPr>
        <p:spPr>
          <a:xfrm>
            <a:off x="696205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6519135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643445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659240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1367722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01608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761264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5741752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761264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152630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7612642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476261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>
            <a:spLocks/>
          </p:cNvSpPr>
          <p:nvPr/>
        </p:nvSpPr>
        <p:spPr>
          <a:xfrm>
            <a:off x="246123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>
            <a:spLocks/>
          </p:cNvSpPr>
          <p:nvPr/>
        </p:nvSpPr>
        <p:spPr>
          <a:xfrm>
            <a:off x="887550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>
            <a:spLocks/>
          </p:cNvSpPr>
          <p:nvPr/>
        </p:nvSpPr>
        <p:spPr>
          <a:xfrm>
            <a:off x="8420897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>
            <a:spLocks/>
          </p:cNvSpPr>
          <p:nvPr/>
        </p:nvSpPr>
        <p:spPr>
          <a:xfrm>
            <a:off x="8590255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/>
          </p:cNvSpPr>
          <p:nvPr/>
        </p:nvSpPr>
        <p:spPr>
          <a:xfrm>
            <a:off x="8706148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/>
          </p:cNvSpPr>
          <p:nvPr/>
        </p:nvSpPr>
        <p:spPr>
          <a:xfrm>
            <a:off x="862146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>
            <a:spLocks/>
          </p:cNvSpPr>
          <p:nvPr/>
        </p:nvSpPr>
        <p:spPr>
          <a:xfrm>
            <a:off x="8706148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/>
          </p:cNvSpPr>
          <p:nvPr/>
        </p:nvSpPr>
        <p:spPr>
          <a:xfrm>
            <a:off x="630796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>
            <a:spLocks/>
          </p:cNvSpPr>
          <p:nvPr/>
        </p:nvSpPr>
        <p:spPr>
          <a:xfrm>
            <a:off x="355473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46151" y="791568"/>
            <a:ext cx="0" cy="55721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779975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8107276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984222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708621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298139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6197464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6833145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714" y="1025693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2714" y="532517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>
                <a:latin typeface="Times"/>
                <a:cs typeface="Times"/>
              </a:rPr>
              <a:t>L</a:t>
            </a:r>
            <a:r>
              <a:rPr lang="en-US" sz="2800" i="1" baseline="-25000" dirty="0" err="1" smtClean="0">
                <a:latin typeface="Times"/>
                <a:cs typeface="Times"/>
              </a:rPr>
              <a:t>k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2714" y="163128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2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5783" y="3548532"/>
            <a:ext cx="765782" cy="45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150" name="Straight Arrow Connector 149"/>
          <p:cNvCxnSpPr>
            <a:stCxn id="9" idx="3"/>
          </p:cNvCxnSpPr>
          <p:nvPr/>
        </p:nvCxnSpPr>
        <p:spPr>
          <a:xfrm>
            <a:off x="5289601" y="6125795"/>
            <a:ext cx="3300654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9" idx="1"/>
          </p:cNvCxnSpPr>
          <p:nvPr/>
        </p:nvCxnSpPr>
        <p:spPr>
          <a:xfrm>
            <a:off x="1310356" y="6125795"/>
            <a:ext cx="3016997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15" idx="6"/>
          </p:cNvCxnSpPr>
          <p:nvPr/>
        </p:nvCxnSpPr>
        <p:spPr>
          <a:xfrm>
            <a:off x="4749509" y="1306524"/>
            <a:ext cx="540092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52" idx="6"/>
          </p:cNvCxnSpPr>
          <p:nvPr/>
        </p:nvCxnSpPr>
        <p:spPr>
          <a:xfrm>
            <a:off x="4781302" y="1922085"/>
            <a:ext cx="50829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53" idx="6"/>
          </p:cNvCxnSpPr>
          <p:nvPr/>
        </p:nvCxnSpPr>
        <p:spPr>
          <a:xfrm>
            <a:off x="4538036" y="2537646"/>
            <a:ext cx="751565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08" idx="6"/>
          </p:cNvCxnSpPr>
          <p:nvPr/>
        </p:nvCxnSpPr>
        <p:spPr>
          <a:xfrm>
            <a:off x="1340072" y="3153207"/>
            <a:ext cx="394952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119" idx="6"/>
          </p:cNvCxnSpPr>
          <p:nvPr/>
        </p:nvCxnSpPr>
        <p:spPr>
          <a:xfrm>
            <a:off x="2412664" y="3768769"/>
            <a:ext cx="2876937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20" idx="6"/>
          </p:cNvCxnSpPr>
          <p:nvPr/>
        </p:nvCxnSpPr>
        <p:spPr>
          <a:xfrm>
            <a:off x="4749509" y="4384329"/>
            <a:ext cx="540092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166" idx="6"/>
          </p:cNvCxnSpPr>
          <p:nvPr/>
        </p:nvCxnSpPr>
        <p:spPr>
          <a:xfrm>
            <a:off x="4945490" y="5004078"/>
            <a:ext cx="35264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140" idx="6"/>
          </p:cNvCxnSpPr>
          <p:nvPr/>
        </p:nvCxnSpPr>
        <p:spPr>
          <a:xfrm>
            <a:off x="4515000" y="5615453"/>
            <a:ext cx="78313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110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"/>
            <a:cs typeface="Time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748</Words>
  <Application>Microsoft Macintosh PowerPoint</Application>
  <PresentationFormat>On-screen Show (4:3)</PresentationFormat>
  <Paragraphs>262</Paragraphs>
  <Slides>27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Cache-oblivious Iterated Predecessor Queries via Range Coalescing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Query</vt:lpstr>
      <vt:lpstr>Query</vt:lpstr>
      <vt:lpstr>Query</vt:lpstr>
      <vt:lpstr>Query</vt:lpstr>
      <vt:lpstr>Query</vt:lpstr>
      <vt:lpstr>Query</vt:lpstr>
      <vt:lpstr>Query</vt:lpstr>
      <vt:lpstr>Bin Construction</vt:lpstr>
      <vt:lpstr>Bin Construction</vt:lpstr>
      <vt:lpstr>Bin Construction</vt:lpstr>
      <vt:lpstr>Bin Construction</vt:lpstr>
      <vt:lpstr>PowerPoint Presentation</vt:lpstr>
      <vt:lpstr>Z-order analysis</vt:lpstr>
      <vt:lpstr>Finding splitters</vt:lpstr>
      <vt:lpstr>Implementation</vt:lpstr>
      <vt:lpstr>Query times vs k (fixed n=1000)</vt:lpstr>
      <vt:lpstr>Query times vs n (fixed k=1000)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Cache-oblivious Iterated Predecessor Queries via Range Coalescing </dc:title>
  <dc:creator>WILLIAM HASENPLAUGH</dc:creator>
  <cp:lastModifiedBy>WILLIAM HASENPLAUGH</cp:lastModifiedBy>
  <cp:revision>29</cp:revision>
  <dcterms:created xsi:type="dcterms:W3CDTF">2014-05-13T14:15:28Z</dcterms:created>
  <dcterms:modified xsi:type="dcterms:W3CDTF">2014-05-14T17:32:41Z</dcterms:modified>
</cp:coreProperties>
</file>