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3" r:id="rId4"/>
    <p:sldId id="281" r:id="rId5"/>
    <p:sldId id="271" r:id="rId6"/>
    <p:sldId id="272" r:id="rId7"/>
    <p:sldId id="268" r:id="rId8"/>
    <p:sldId id="267" r:id="rId9"/>
    <p:sldId id="269" r:id="rId10"/>
    <p:sldId id="258" r:id="rId11"/>
    <p:sldId id="260" r:id="rId12"/>
    <p:sldId id="263" r:id="rId13"/>
    <p:sldId id="261" r:id="rId14"/>
    <p:sldId id="262" r:id="rId15"/>
    <p:sldId id="264" r:id="rId16"/>
    <p:sldId id="273" r:id="rId17"/>
    <p:sldId id="286" r:id="rId18"/>
    <p:sldId id="278" r:id="rId19"/>
    <p:sldId id="282" r:id="rId20"/>
    <p:sldId id="280" r:id="rId21"/>
    <p:sldId id="279" r:id="rId22"/>
    <p:sldId id="259" r:id="rId23"/>
    <p:sldId id="284" r:id="rId24"/>
    <p:sldId id="285" r:id="rId25"/>
    <p:sldId id="287" r:id="rId26"/>
    <p:sldId id="288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79" autoAdjust="0"/>
    <p:restoredTop sz="98782" autoAdjust="0"/>
  </p:normalViewPr>
  <p:slideViewPr>
    <p:cSldViewPr snapToGrid="0" snapToObjects="1">
      <p:cViewPr varScale="1">
        <p:scale>
          <a:sx n="119" d="100"/>
          <a:sy n="119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258F1-7735-1A44-A74A-58562287B14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E571A-8AE6-0A41-9850-5480395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7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8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2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4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1759"/>
            <a:ext cx="9144000" cy="1470025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Cache-oblivious Iterated Predecessor Queries via Range Coalescing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27801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"/>
                <a:cs typeface="Times"/>
              </a:rPr>
              <a:t>6.851 – Advanced Data Structures</a:t>
            </a:r>
          </a:p>
          <a:p>
            <a:r>
              <a:rPr lang="en-US" dirty="0" smtClean="0">
                <a:latin typeface="Times"/>
                <a:cs typeface="Times"/>
              </a:rPr>
              <a:t>Final Project</a:t>
            </a:r>
          </a:p>
          <a:p>
            <a:endParaRPr lang="en-US" dirty="0" smtClean="0">
              <a:latin typeface="Times"/>
              <a:cs typeface="Time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Vineet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Gopal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 &amp; Will </a:t>
            </a:r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Hasenplaugh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74604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327"/>
          <p:cNvGrpSpPr/>
          <p:nvPr/>
        </p:nvGrpSpPr>
        <p:grpSpPr>
          <a:xfrm>
            <a:off x="882241" y="1215084"/>
            <a:ext cx="3632759" cy="4491809"/>
            <a:chOff x="882241" y="1215084"/>
            <a:chExt cx="3632759" cy="4491809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3009065" y="1215084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882241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/>
            </p:cNvSpPr>
            <p:nvPr/>
          </p:nvSpPr>
          <p:spPr>
            <a:xfrm>
              <a:off x="283781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/>
            </p:cNvSpPr>
            <p:nvPr/>
          </p:nvSpPr>
          <p:spPr>
            <a:xfrm>
              <a:off x="1051598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/>
            </p:cNvSpPr>
            <p:nvPr/>
          </p:nvSpPr>
          <p:spPr>
            <a:xfrm>
              <a:off x="1127476" y="4292889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>
              <a:spLocks/>
            </p:cNvSpPr>
            <p:nvPr/>
          </p:nvSpPr>
          <p:spPr>
            <a:xfrm>
              <a:off x="1283044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/>
            </p:cNvSpPr>
            <p:nvPr/>
          </p:nvSpPr>
          <p:spPr>
            <a:xfrm>
              <a:off x="1051598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>
              <a:spLocks/>
            </p:cNvSpPr>
            <p:nvPr/>
          </p:nvSpPr>
          <p:spPr>
            <a:xfrm>
              <a:off x="214510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>
              <a:spLocks/>
            </p:cNvSpPr>
            <p:nvPr/>
          </p:nvSpPr>
          <p:spPr>
            <a:xfrm>
              <a:off x="2060427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>
              <a:spLocks/>
            </p:cNvSpPr>
            <p:nvPr/>
          </p:nvSpPr>
          <p:spPr>
            <a:xfrm>
              <a:off x="2145105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>
              <a:spLocks/>
            </p:cNvSpPr>
            <p:nvPr/>
          </p:nvSpPr>
          <p:spPr>
            <a:xfrm>
              <a:off x="2067754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>
              <a:spLocks/>
            </p:cNvSpPr>
            <p:nvPr/>
          </p:nvSpPr>
          <p:spPr>
            <a:xfrm>
              <a:off x="177960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3153934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>
              <a:spLocks/>
            </p:cNvSpPr>
            <p:nvPr/>
          </p:nvSpPr>
          <p:spPr>
            <a:xfrm>
              <a:off x="3238613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>
              <a:spLocks/>
            </p:cNvSpPr>
            <p:nvPr/>
          </p:nvSpPr>
          <p:spPr>
            <a:xfrm>
              <a:off x="3238613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>
              <a:spLocks/>
            </p:cNvSpPr>
            <p:nvPr/>
          </p:nvSpPr>
          <p:spPr>
            <a:xfrm>
              <a:off x="270449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>
              <a:spLocks/>
            </p:cNvSpPr>
            <p:nvPr/>
          </p:nvSpPr>
          <p:spPr>
            <a:xfrm>
              <a:off x="246123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4332120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>
              <a:spLocks/>
            </p:cNvSpPr>
            <p:nvPr/>
          </p:nvSpPr>
          <p:spPr>
            <a:xfrm>
              <a:off x="3979444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>
              <a:spLocks/>
            </p:cNvSpPr>
            <p:nvPr/>
          </p:nvSpPr>
          <p:spPr>
            <a:xfrm>
              <a:off x="3554737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>
              <a:spLocks/>
            </p:cNvSpPr>
            <p:nvPr/>
          </p:nvSpPr>
          <p:spPr>
            <a:xfrm>
              <a:off x="1367722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>
              <a:spLocks/>
            </p:cNvSpPr>
            <p:nvPr/>
          </p:nvSpPr>
          <p:spPr>
            <a:xfrm>
              <a:off x="1526309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>
              <a:spLocks/>
            </p:cNvSpPr>
            <p:nvPr/>
          </p:nvSpPr>
          <p:spPr>
            <a:xfrm>
              <a:off x="2461230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>
              <a:spLocks/>
            </p:cNvSpPr>
            <p:nvPr/>
          </p:nvSpPr>
          <p:spPr>
            <a:xfrm>
              <a:off x="3554736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7" name="Rectangle 326"/>
          <p:cNvSpPr/>
          <p:nvPr/>
        </p:nvSpPr>
        <p:spPr>
          <a:xfrm>
            <a:off x="746150" y="806973"/>
            <a:ext cx="4444100" cy="55567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6" name="Group 325"/>
          <p:cNvGrpSpPr/>
          <p:nvPr/>
        </p:nvGrpSpPr>
        <p:grpSpPr>
          <a:xfrm>
            <a:off x="1779975" y="791568"/>
            <a:ext cx="2204247" cy="5603015"/>
            <a:chOff x="1779975" y="791568"/>
            <a:chExt cx="2204247" cy="5603015"/>
          </a:xfrm>
        </p:grpSpPr>
        <p:cxnSp>
          <p:nvCxnSpPr>
            <p:cNvPr id="322" name="Straight Connector 321"/>
            <p:cNvCxnSpPr/>
            <p:nvPr/>
          </p:nvCxnSpPr>
          <p:spPr>
            <a:xfrm>
              <a:off x="1779975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3984222" y="822872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2708621" y="791568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5289601" y="791976"/>
            <a:ext cx="907863" cy="5571711"/>
            <a:chOff x="5289601" y="791976"/>
            <a:chExt cx="907863" cy="5571711"/>
          </a:xfrm>
        </p:grpSpPr>
        <p:sp>
          <p:nvSpPr>
            <p:cNvPr id="194" name="Rectangle 193"/>
            <p:cNvSpPr/>
            <p:nvPr/>
          </p:nvSpPr>
          <p:spPr>
            <a:xfrm>
              <a:off x="5289601" y="791976"/>
              <a:ext cx="907863" cy="55713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5298139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6197464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631269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266401" y="6125795"/>
            <a:ext cx="2364868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15" idx="6"/>
          </p:cNvCxnSpPr>
          <p:nvPr/>
        </p:nvCxnSpPr>
        <p:spPr>
          <a:xfrm>
            <a:off x="4749509" y="1306524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2" idx="6"/>
          </p:cNvCxnSpPr>
          <p:nvPr/>
        </p:nvCxnSpPr>
        <p:spPr>
          <a:xfrm>
            <a:off x="4781302" y="1922085"/>
            <a:ext cx="50829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3" idx="6"/>
          </p:cNvCxnSpPr>
          <p:nvPr/>
        </p:nvCxnSpPr>
        <p:spPr>
          <a:xfrm>
            <a:off x="4538036" y="2537646"/>
            <a:ext cx="7515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8" idx="6"/>
          </p:cNvCxnSpPr>
          <p:nvPr/>
        </p:nvCxnSpPr>
        <p:spPr>
          <a:xfrm>
            <a:off x="1340072" y="3153207"/>
            <a:ext cx="394952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19" idx="6"/>
          </p:cNvCxnSpPr>
          <p:nvPr/>
        </p:nvCxnSpPr>
        <p:spPr>
          <a:xfrm>
            <a:off x="2412664" y="3768769"/>
            <a:ext cx="28769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20" idx="6"/>
          </p:cNvCxnSpPr>
          <p:nvPr/>
        </p:nvCxnSpPr>
        <p:spPr>
          <a:xfrm>
            <a:off x="4749509" y="4384329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66" idx="6"/>
          </p:cNvCxnSpPr>
          <p:nvPr/>
        </p:nvCxnSpPr>
        <p:spPr>
          <a:xfrm>
            <a:off x="4945490" y="5004078"/>
            <a:ext cx="35264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40" idx="6"/>
          </p:cNvCxnSpPr>
          <p:nvPr/>
        </p:nvCxnSpPr>
        <p:spPr>
          <a:xfrm>
            <a:off x="4515000" y="5615453"/>
            <a:ext cx="78313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Oval 264"/>
          <p:cNvSpPr>
            <a:spLocks/>
          </p:cNvSpPr>
          <p:nvPr/>
        </p:nvSpPr>
        <p:spPr>
          <a:xfrm>
            <a:off x="7736352" y="403001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>
            <a:spLocks/>
          </p:cNvSpPr>
          <p:nvPr/>
        </p:nvSpPr>
        <p:spPr>
          <a:xfrm>
            <a:off x="7736352" y="1234790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>
            <a:spLocks/>
          </p:cNvSpPr>
          <p:nvPr/>
        </p:nvSpPr>
        <p:spPr>
          <a:xfrm>
            <a:off x="7736352" y="2981805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>
            <a:spLocks/>
          </p:cNvSpPr>
          <p:nvPr/>
        </p:nvSpPr>
        <p:spPr>
          <a:xfrm>
            <a:off x="7736352" y="3680611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>
            <a:spLocks/>
          </p:cNvSpPr>
          <p:nvPr/>
        </p:nvSpPr>
        <p:spPr>
          <a:xfrm>
            <a:off x="7736352" y="4728820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>
            <a:spLocks/>
          </p:cNvSpPr>
          <p:nvPr/>
        </p:nvSpPr>
        <p:spPr>
          <a:xfrm>
            <a:off x="7736352" y="5427626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>
            <a:spLocks/>
          </p:cNvSpPr>
          <p:nvPr/>
        </p:nvSpPr>
        <p:spPr>
          <a:xfrm>
            <a:off x="7736352" y="6126425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>
            <a:spLocks/>
          </p:cNvSpPr>
          <p:nvPr/>
        </p:nvSpPr>
        <p:spPr>
          <a:xfrm>
            <a:off x="7736352" y="2282999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272"/>
          <p:cNvGrpSpPr/>
          <p:nvPr/>
        </p:nvGrpSpPr>
        <p:grpSpPr>
          <a:xfrm>
            <a:off x="1159174" y="885387"/>
            <a:ext cx="6760058" cy="5074522"/>
            <a:chOff x="632076" y="885387"/>
            <a:chExt cx="6760058" cy="5074522"/>
          </a:xfrm>
        </p:grpSpPr>
        <p:sp>
          <p:nvSpPr>
            <p:cNvPr id="274" name="Oval 273"/>
            <p:cNvSpPr>
              <a:spLocks/>
            </p:cNvSpPr>
            <p:nvPr/>
          </p:nvSpPr>
          <p:spPr>
            <a:xfrm>
              <a:off x="632076" y="3061767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>
              <a:spLocks/>
            </p:cNvSpPr>
            <p:nvPr/>
          </p:nvSpPr>
          <p:spPr>
            <a:xfrm>
              <a:off x="4041513" y="1215084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>
              <a:spLocks/>
            </p:cNvSpPr>
            <p:nvPr/>
          </p:nvSpPr>
          <p:spPr>
            <a:xfrm>
              <a:off x="1704668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>
              <a:spLocks/>
            </p:cNvSpPr>
            <p:nvPr/>
          </p:nvSpPr>
          <p:spPr>
            <a:xfrm>
              <a:off x="4041513" y="4292889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>
              <a:spLocks/>
            </p:cNvSpPr>
            <p:nvPr/>
          </p:nvSpPr>
          <p:spPr>
            <a:xfrm>
              <a:off x="3807004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>
              <a:spLocks/>
            </p:cNvSpPr>
            <p:nvPr/>
          </p:nvSpPr>
          <p:spPr>
            <a:xfrm>
              <a:off x="4073306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>
              <a:spLocks/>
            </p:cNvSpPr>
            <p:nvPr/>
          </p:nvSpPr>
          <p:spPr>
            <a:xfrm>
              <a:off x="383004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>
              <a:spLocks/>
            </p:cNvSpPr>
            <p:nvPr/>
          </p:nvSpPr>
          <p:spPr>
            <a:xfrm>
              <a:off x="4237494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>
              <a:spLocks/>
            </p:cNvSpPr>
            <p:nvPr/>
          </p:nvSpPr>
          <p:spPr>
            <a:xfrm>
              <a:off x="7209254" y="2632402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7209254" y="885387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>
              <a:spLocks/>
            </p:cNvSpPr>
            <p:nvPr/>
          </p:nvSpPr>
          <p:spPr>
            <a:xfrm>
              <a:off x="7209254" y="3331208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>
              <a:spLocks/>
            </p:cNvSpPr>
            <p:nvPr/>
          </p:nvSpPr>
          <p:spPr>
            <a:xfrm>
              <a:off x="7209254" y="4379417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>
              <a:spLocks/>
            </p:cNvSpPr>
            <p:nvPr/>
          </p:nvSpPr>
          <p:spPr>
            <a:xfrm>
              <a:off x="7209254" y="5777029"/>
              <a:ext cx="182880" cy="182880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>
              <a:spLocks/>
            </p:cNvSpPr>
            <p:nvPr/>
          </p:nvSpPr>
          <p:spPr>
            <a:xfrm>
              <a:off x="7209254" y="1584193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>
              <a:spLocks/>
            </p:cNvSpPr>
            <p:nvPr/>
          </p:nvSpPr>
          <p:spPr>
            <a:xfrm>
              <a:off x="7209254" y="193359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>
              <a:spLocks/>
            </p:cNvSpPr>
            <p:nvPr/>
          </p:nvSpPr>
          <p:spPr>
            <a:xfrm>
              <a:off x="7209254" y="507822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Straight Connector 289"/>
          <p:cNvCxnSpPr/>
          <p:nvPr/>
        </p:nvCxnSpPr>
        <p:spPr>
          <a:xfrm>
            <a:off x="7529532" y="149093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7529532" y="806973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7529532" y="184285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7529532" y="253764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7529532" y="3256858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7529532" y="4295279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7529532" y="4994257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7529532" y="5706893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7529532" y="6363687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/>
          <p:cNvGrpSpPr/>
          <p:nvPr/>
        </p:nvGrpSpPr>
        <p:grpSpPr>
          <a:xfrm>
            <a:off x="1273248" y="997633"/>
            <a:ext cx="4926198" cy="4963219"/>
            <a:chOff x="537330" y="997633"/>
            <a:chExt cx="5135018" cy="4963219"/>
          </a:xfrm>
        </p:grpSpPr>
        <p:cxnSp>
          <p:nvCxnSpPr>
            <p:cNvPr id="300" name="Straight Connector 299"/>
            <p:cNvCxnSpPr/>
            <p:nvPr/>
          </p:nvCxnSpPr>
          <p:spPr>
            <a:xfrm>
              <a:off x="537330" y="1618035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37330" y="997633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537330" y="2238437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537330" y="2858839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37330" y="3479241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537330" y="4099643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537330" y="4720045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37330" y="5340447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537330" y="5960852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9" name="Straight Connector 308"/>
          <p:cNvCxnSpPr/>
          <p:nvPr/>
        </p:nvCxnSpPr>
        <p:spPr>
          <a:xfrm flipV="1">
            <a:off x="6199446" y="806973"/>
            <a:ext cx="1330086" cy="19066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6199446" y="1490938"/>
            <a:ext cx="1330086" cy="127097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6199446" y="1842856"/>
            <a:ext cx="1330086" cy="39558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V="1">
            <a:off x="6199446" y="2537646"/>
            <a:ext cx="1330086" cy="321193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6199446" y="3256858"/>
            <a:ext cx="1330086" cy="22238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6199446" y="4099643"/>
            <a:ext cx="1330086" cy="195636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6199446" y="4720045"/>
            <a:ext cx="1330086" cy="274212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199446" y="5340447"/>
            <a:ext cx="1330086" cy="366446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199446" y="5960853"/>
            <a:ext cx="1330086" cy="40283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 rot="5400000">
            <a:off x="6717236" y="3415719"/>
            <a:ext cx="3565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bin: </a:t>
            </a:r>
            <a:r>
              <a:rPr lang="en-US" sz="2800" i="1" dirty="0" smtClean="0">
                <a:latin typeface="Times"/>
                <a:cs typeface="Times"/>
              </a:rPr>
              <a:t>k </a:t>
            </a:r>
            <a:r>
              <a:rPr lang="en-US" sz="2800" dirty="0" smtClean="0">
                <a:latin typeface="Times"/>
                <a:cs typeface="Times"/>
              </a:rPr>
              <a:t>list subsequences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4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1632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34236" y="579453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1863" y="2414694"/>
            <a:ext cx="420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s</a:t>
            </a:r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>
            <a:off x="6422192" y="2937914"/>
            <a:ext cx="115061" cy="118778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4072138" y="4626178"/>
            <a:ext cx="965304" cy="585218"/>
            <a:chOff x="1520283" y="3520541"/>
            <a:chExt cx="3327116" cy="585218"/>
          </a:xfrm>
        </p:grpSpPr>
        <p:sp>
          <p:nvSpPr>
            <p:cNvPr id="39" name="TextBox 38"/>
            <p:cNvSpPr txBox="1"/>
            <p:nvPr/>
          </p:nvSpPr>
          <p:spPr>
            <a:xfrm>
              <a:off x="3885151" y="3520541"/>
              <a:ext cx="962248" cy="585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"/>
                  <a:cs typeface="Times"/>
                </a:rPr>
                <a:t>value</a:t>
              </a:r>
              <a:endParaRPr lang="en-US" sz="2800" dirty="0">
                <a:latin typeface="Times"/>
                <a:cs typeface="Times"/>
              </a:endParaRPr>
            </a:p>
          </p:txBody>
        </p:sp>
        <p:cxnSp>
          <p:nvCxnSpPr>
            <p:cNvPr id="40" name="Straight Arrow Connector 39"/>
            <p:cNvCxnSpPr>
              <a:endCxn id="39" idx="1"/>
            </p:cNvCxnSpPr>
            <p:nvPr/>
          </p:nvCxnSpPr>
          <p:spPr>
            <a:xfrm>
              <a:off x="1520283" y="3813150"/>
              <a:ext cx="2364868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V="1">
            <a:off x="4554791" y="3101832"/>
            <a:ext cx="2" cy="640304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1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34236" y="579453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11863" y="2414694"/>
            <a:ext cx="420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s</a:t>
            </a:r>
          </a:p>
        </p:txBody>
      </p:sp>
      <p:cxnSp>
        <p:nvCxnSpPr>
          <p:cNvPr id="65" name="Straight Arrow Connector 64"/>
          <p:cNvCxnSpPr>
            <a:stCxn id="64" idx="2"/>
          </p:cNvCxnSpPr>
          <p:nvPr/>
        </p:nvCxnSpPr>
        <p:spPr>
          <a:xfrm>
            <a:off x="6422192" y="2937914"/>
            <a:ext cx="115061" cy="118778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21857" y="5425202"/>
            <a:ext cx="3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i</a:t>
            </a:r>
            <a:r>
              <a:rPr lang="en-US" dirty="0" smtClean="0">
                <a:latin typeface="Times"/>
                <a:cs typeface="Times"/>
              </a:rPr>
              <a:t>:</a:t>
            </a:r>
            <a:endParaRPr lang="en-US" i="1" dirty="0" smtClean="0">
              <a:latin typeface="Times"/>
              <a:cs typeface="Time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25481" y="5425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90793" y="5425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2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73033" y="5425202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...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68966" y="5425202"/>
            <a:ext cx="44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|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dirty="0" smtClean="0">
                <a:latin typeface="Times"/>
                <a:cs typeface="Times"/>
              </a:rPr>
              <a:t>|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49261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14758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4</a:t>
            </a:r>
          </a:p>
        </p:txBody>
      </p:sp>
      <p:cxnSp>
        <p:nvCxnSpPr>
          <p:cNvPr id="74" name="Straight Arrow Connector 73"/>
          <p:cNvCxnSpPr>
            <a:stCxn id="42" idx="2"/>
            <a:endCxn id="68" idx="0"/>
          </p:cNvCxnSpPr>
          <p:nvPr/>
        </p:nvCxnSpPr>
        <p:spPr>
          <a:xfrm>
            <a:off x="4974360" y="4650216"/>
            <a:ext cx="1162" cy="774986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5" idx="2"/>
            <a:endCxn id="69" idx="0"/>
          </p:cNvCxnSpPr>
          <p:nvPr/>
        </p:nvCxnSpPr>
        <p:spPr>
          <a:xfrm>
            <a:off x="5235531" y="4262396"/>
            <a:ext cx="5303" cy="1162824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2"/>
            <a:endCxn id="72" idx="0"/>
          </p:cNvCxnSpPr>
          <p:nvPr/>
        </p:nvCxnSpPr>
        <p:spPr>
          <a:xfrm>
            <a:off x="5496701" y="4574016"/>
            <a:ext cx="2601" cy="850953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7" idx="2"/>
            <a:endCxn id="73" idx="0"/>
          </p:cNvCxnSpPr>
          <p:nvPr/>
        </p:nvCxnSpPr>
        <p:spPr>
          <a:xfrm>
            <a:off x="5757871" y="4799441"/>
            <a:ext cx="6928" cy="625528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0" idx="2"/>
            <a:endCxn id="71" idx="0"/>
          </p:cNvCxnSpPr>
          <p:nvPr/>
        </p:nvCxnSpPr>
        <p:spPr>
          <a:xfrm flipH="1">
            <a:off x="8890861" y="3949848"/>
            <a:ext cx="1051" cy="1475354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4072138" y="4626177"/>
            <a:ext cx="965303" cy="585218"/>
            <a:chOff x="1520283" y="3520538"/>
            <a:chExt cx="3327110" cy="585218"/>
          </a:xfrm>
        </p:grpSpPr>
        <p:sp>
          <p:nvSpPr>
            <p:cNvPr id="94" name="TextBox 93"/>
            <p:cNvSpPr txBox="1"/>
            <p:nvPr/>
          </p:nvSpPr>
          <p:spPr>
            <a:xfrm>
              <a:off x="3885146" y="3520538"/>
              <a:ext cx="962247" cy="585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"/>
                  <a:cs typeface="Times"/>
                </a:rPr>
                <a:t>value</a:t>
              </a:r>
              <a:endParaRPr lang="en-US" sz="2800" dirty="0">
                <a:latin typeface="Times"/>
                <a:cs typeface="Times"/>
              </a:endParaRPr>
            </a:p>
          </p:txBody>
        </p:sp>
        <p:cxnSp>
          <p:nvCxnSpPr>
            <p:cNvPr id="97" name="Straight Arrow Connector 96"/>
            <p:cNvCxnSpPr>
              <a:endCxn id="94" idx="1"/>
            </p:cNvCxnSpPr>
            <p:nvPr/>
          </p:nvCxnSpPr>
          <p:spPr>
            <a:xfrm>
              <a:off x="1520283" y="3813150"/>
              <a:ext cx="2364868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V="1">
            <a:off x="4554791" y="3101832"/>
            <a:ext cx="2" cy="640304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17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617170" y="3452877"/>
            <a:ext cx="0" cy="25221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2"/>
          </p:cNvCxnSpPr>
          <p:nvPr/>
        </p:nvCxnSpPr>
        <p:spPr>
          <a:xfrm>
            <a:off x="4617170" y="4129181"/>
            <a:ext cx="0" cy="22848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6941" y="3605961"/>
            <a:ext cx="460458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q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38" name="Left Brace 37"/>
          <p:cNvSpPr/>
          <p:nvPr/>
        </p:nvSpPr>
        <p:spPr>
          <a:xfrm rot="5400000">
            <a:off x="6696948" y="797872"/>
            <a:ext cx="452633" cy="4155288"/>
          </a:xfrm>
          <a:prstGeom prst="leftBrac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825711" y="2080798"/>
            <a:ext cx="2208482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>
                <a:latin typeface="Times"/>
                <a:cs typeface="Times"/>
              </a:rPr>
              <a:t>) elements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34236" y="579453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0145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66330" y="1703585"/>
            <a:ext cx="3927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monotonically increasing</a:t>
            </a:r>
          </a:p>
          <a:p>
            <a:pPr algn="ctr"/>
            <a:r>
              <a:rPr lang="en-US" sz="2800" dirty="0" smtClean="0">
                <a:latin typeface="Times"/>
                <a:cs typeface="Times"/>
              </a:rPr>
              <a:t>subsequences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870903" y="3813150"/>
            <a:ext cx="471417" cy="13082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21857" y="5425202"/>
            <a:ext cx="39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j</a:t>
            </a:r>
            <a:r>
              <a:rPr lang="en-US" dirty="0" smtClean="0">
                <a:latin typeface="Times"/>
                <a:cs typeface="Times"/>
              </a:rPr>
              <a:t>:</a:t>
            </a:r>
            <a:endParaRPr lang="en-US" i="1" dirty="0" smtClean="0">
              <a:latin typeface="Times"/>
              <a:cs typeface="Time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75522" y="5425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73033" y="5425202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...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11262" y="5424969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49261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2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64799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457199" y="1600200"/>
            <a:ext cx="422496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a-DK" sz="2000" b="1" i="1" smtClean="0">
                <a:latin typeface="Courier"/>
                <a:cs typeface="Courier"/>
              </a:rPr>
              <a:t>QUERY</a:t>
            </a:r>
            <a:r>
              <a:rPr lang="da-DK" sz="2000" smtClean="0">
                <a:latin typeface="Courier"/>
                <a:cs typeface="Courier"/>
              </a:rPr>
              <a:t>(</a:t>
            </a:r>
            <a:r>
              <a:rPr lang="da-DK" sz="2000" i="1" smtClean="0">
                <a:latin typeface="Courier"/>
                <a:cs typeface="Courier"/>
              </a:rPr>
              <a:t>H</a:t>
            </a:r>
            <a:r>
              <a:rPr lang="da-DK" sz="2000" smtClean="0">
                <a:latin typeface="Courier"/>
                <a:cs typeface="Courier"/>
              </a:rPr>
              <a:t>, </a:t>
            </a:r>
            <a:r>
              <a:rPr lang="da-DK" sz="2000" i="1" smtClean="0">
                <a:latin typeface="Courier"/>
                <a:cs typeface="Courier"/>
              </a:rPr>
              <a:t>q</a:t>
            </a:r>
            <a:r>
              <a:rPr lang="da-DK" sz="2000" smtClean="0">
                <a:latin typeface="Courier"/>
                <a:cs typeface="Courier"/>
              </a:rPr>
              <a:t>)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⟨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smtClean="0">
                <a:latin typeface="Courier"/>
                <a:cs typeface="Courier"/>
              </a:rPr>
              <a:t>,</a:t>
            </a:r>
            <a:r>
              <a:rPr lang="da-DK" sz="2000" i="1" smtClean="0">
                <a:latin typeface="Courier"/>
                <a:cs typeface="Courier"/>
              </a:rPr>
              <a:t>s</a:t>
            </a:r>
            <a:r>
              <a:rPr lang="da-DK" sz="2000" smtClean="0">
                <a:latin typeface="Courier"/>
                <a:cs typeface="Courier"/>
              </a:rPr>
              <a:t>⟩ = </a:t>
            </a:r>
            <a:r>
              <a:rPr lang="da-DK" sz="2000" b="1" i="1" smtClean="0">
                <a:latin typeface="Courier"/>
                <a:cs typeface="Courier"/>
              </a:rPr>
              <a:t>vEB</a:t>
            </a:r>
            <a:r>
              <a:rPr lang="da-DK" sz="2000" smtClean="0">
                <a:latin typeface="Courier"/>
                <a:cs typeface="Courier"/>
              </a:rPr>
              <a:t>(</a:t>
            </a:r>
            <a:r>
              <a:rPr lang="da-DK" sz="2000" i="1" smtClean="0">
                <a:latin typeface="Courier"/>
                <a:cs typeface="Courier"/>
              </a:rPr>
              <a:t>H.S</a:t>
            </a:r>
            <a:r>
              <a:rPr lang="da-DK" sz="2000" smtClean="0">
                <a:latin typeface="Courier"/>
                <a:cs typeface="Courier"/>
              </a:rPr>
              <a:t>,</a:t>
            </a:r>
            <a:r>
              <a:rPr lang="da-DK" sz="2000" i="1" smtClean="0">
                <a:latin typeface="Courier"/>
                <a:cs typeface="Courier"/>
              </a:rPr>
              <a:t>q</a:t>
            </a:r>
            <a:r>
              <a:rPr lang="da-DK" sz="2000" smtClean="0">
                <a:latin typeface="Courier"/>
                <a:cs typeface="Courier"/>
              </a:rPr>
              <a:t>) </a:t>
            </a:r>
          </a:p>
          <a:p>
            <a:pPr marL="0" indent="0">
              <a:buFont typeface="Arial"/>
              <a:buNone/>
            </a:pPr>
            <a:r>
              <a:rPr lang="da-DK" sz="2000" i="1" smtClean="0">
                <a:latin typeface="Courier"/>
                <a:cs typeface="Courier"/>
              </a:rPr>
              <a:t>	j</a:t>
            </a:r>
            <a:r>
              <a:rPr lang="da-DK" sz="2000" smtClean="0">
                <a:latin typeface="Courier"/>
                <a:cs typeface="Courier"/>
              </a:rPr>
              <a:t>=1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</a:t>
            </a:r>
            <a:r>
              <a:rPr lang="da-DK" sz="2000" b="1" smtClean="0">
                <a:latin typeface="Courier"/>
                <a:cs typeface="Courier"/>
              </a:rPr>
              <a:t>for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i</a:t>
            </a:r>
            <a:r>
              <a:rPr lang="da-DK" sz="2000" smtClean="0">
                <a:latin typeface="Courier"/>
                <a:cs typeface="Courier"/>
              </a:rPr>
              <a:t>=1 to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smtClean="0">
                <a:latin typeface="Courier"/>
                <a:cs typeface="Courier"/>
              </a:rPr>
              <a:t>.size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</a:t>
            </a:r>
            <a:r>
              <a:rPr lang="da-DK" sz="2000" b="1" smtClean="0">
                <a:latin typeface="Courier"/>
                <a:cs typeface="Courier"/>
              </a:rPr>
              <a:t>if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i="1" baseline="-25000" smtClean="0">
                <a:latin typeface="Courier"/>
                <a:cs typeface="Courier"/>
              </a:rPr>
              <a:t>i</a:t>
            </a:r>
            <a:r>
              <a:rPr lang="da-DK" sz="2000" smtClean="0">
                <a:latin typeface="Courier"/>
                <a:cs typeface="Courier"/>
              </a:rPr>
              <a:t> ≤ </a:t>
            </a:r>
            <a:r>
              <a:rPr lang="da-DK" sz="2000" i="1" smtClean="0">
                <a:latin typeface="Courier"/>
                <a:cs typeface="Courier"/>
              </a:rPr>
              <a:t>q</a:t>
            </a:r>
            <a:r>
              <a:rPr lang="da-DK" sz="2000" smtClean="0">
                <a:latin typeface="Courier"/>
                <a:cs typeface="Courier"/>
              </a:rPr>
              <a:t> </a:t>
            </a:r>
          </a:p>
          <a:p>
            <a:pPr marL="457200" lvl="1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</a:t>
            </a:r>
            <a:r>
              <a:rPr lang="da-DK" sz="2000" i="1" smtClean="0">
                <a:latin typeface="Courier"/>
                <a:cs typeface="Courier"/>
              </a:rPr>
              <a:t>Z</a:t>
            </a:r>
            <a:r>
              <a:rPr lang="da-DK" sz="2000" i="1" baseline="-25000" smtClean="0">
                <a:latin typeface="Courier"/>
                <a:cs typeface="Courier"/>
              </a:rPr>
              <a:t>j</a:t>
            </a:r>
            <a:r>
              <a:rPr lang="da-DK" sz="2000" smtClean="0">
                <a:latin typeface="Courier"/>
                <a:cs typeface="Courier"/>
              </a:rPr>
              <a:t>=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i="1" baseline="-25000" smtClean="0">
                <a:latin typeface="Courier"/>
                <a:cs typeface="Courier"/>
              </a:rPr>
              <a:t>i</a:t>
            </a:r>
            <a:r>
              <a:rPr lang="da-DK" sz="2000" smtClean="0">
                <a:latin typeface="Courier"/>
                <a:cs typeface="Courier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</a:t>
            </a:r>
            <a:r>
              <a:rPr lang="da-DK" sz="2000" b="1" smtClean="0">
                <a:latin typeface="Courier"/>
                <a:cs typeface="Courier"/>
              </a:rPr>
              <a:t>if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i="1" baseline="-25000" smtClean="0">
                <a:latin typeface="Courier"/>
                <a:cs typeface="Courier"/>
              </a:rPr>
              <a:t>i</a:t>
            </a:r>
            <a:r>
              <a:rPr lang="da-DK" sz="2000" baseline="-25000" smtClean="0">
                <a:latin typeface="Courier"/>
                <a:cs typeface="Courier"/>
              </a:rPr>
              <a:t>+1</a:t>
            </a:r>
            <a:r>
              <a:rPr lang="da-DK" sz="2000" smtClean="0">
                <a:latin typeface="Courier"/>
                <a:cs typeface="Courier"/>
              </a:rPr>
              <a:t> &lt; </a:t>
            </a:r>
            <a:r>
              <a:rPr lang="da-DK" sz="2000" i="1" smtClean="0">
                <a:latin typeface="Courier"/>
                <a:cs typeface="Courier"/>
              </a:rPr>
              <a:t>s</a:t>
            </a:r>
            <a:r>
              <a:rPr lang="da-DK" sz="2000" smtClean="0">
                <a:latin typeface="Courier"/>
                <a:cs typeface="Courier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	</a:t>
            </a:r>
            <a:r>
              <a:rPr lang="da-DK" sz="2000" i="1" smtClean="0">
                <a:latin typeface="Courier"/>
                <a:cs typeface="Courier"/>
              </a:rPr>
              <a:t>j</a:t>
            </a:r>
            <a:r>
              <a:rPr lang="da-DK" sz="2000" smtClean="0">
                <a:latin typeface="Courier"/>
                <a:cs typeface="Courier"/>
              </a:rPr>
              <a:t>++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</a:t>
            </a:r>
            <a:r>
              <a:rPr lang="da-DK" sz="2000" b="1" smtClean="0">
                <a:latin typeface="Courier"/>
                <a:cs typeface="Courier"/>
              </a:rPr>
              <a:t>return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724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321857" y="5425202"/>
            <a:ext cx="39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j</a:t>
            </a:r>
            <a:r>
              <a:rPr lang="en-US" dirty="0" smtClean="0">
                <a:latin typeface="Times"/>
                <a:cs typeface="Times"/>
              </a:rPr>
              <a:t>:</a:t>
            </a:r>
            <a:endParaRPr lang="en-US" i="1" dirty="0" smtClean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75522" y="5425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73033" y="5425202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...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11262" y="5424969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49261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2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64799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73082" y="1759101"/>
            <a:ext cx="2839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initial elements </a:t>
            </a:r>
          </a:p>
          <a:p>
            <a:pPr algn="ctr"/>
            <a:r>
              <a:rPr lang="en-US" sz="2800" dirty="0" smtClean="0">
                <a:latin typeface="Times"/>
                <a:cs typeface="Times"/>
              </a:rPr>
              <a:t>strictly less than </a:t>
            </a:r>
            <a:r>
              <a:rPr lang="en-US" sz="2800" i="1" dirty="0">
                <a:latin typeface="Times"/>
                <a:cs typeface="Times"/>
              </a:rPr>
              <a:t>s</a:t>
            </a:r>
            <a:endParaRPr lang="en-US" sz="2800" dirty="0" smtClean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64078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95780" y="1759101"/>
            <a:ext cx="3953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err="1" smtClean="0">
                <a:latin typeface="Times"/>
                <a:cs typeface="Times"/>
              </a:rPr>
              <a:t>nk</a:t>
            </a:r>
            <a:r>
              <a:rPr lang="en-US" sz="2800" dirty="0" smtClean="0">
                <a:latin typeface="Times"/>
                <a:cs typeface="Times"/>
              </a:rPr>
              <a:t>/</a:t>
            </a:r>
            <a:r>
              <a:rPr lang="en-US" sz="2800" i="1" dirty="0" smtClean="0">
                <a:latin typeface="Times"/>
                <a:cs typeface="Times"/>
              </a:rPr>
              <a:t>B</a:t>
            </a:r>
            <a:r>
              <a:rPr lang="en-US" sz="2800" dirty="0" smtClean="0">
                <a:latin typeface="Times"/>
                <a:cs typeface="Times"/>
              </a:rPr>
              <a:t>) memory transfers</a:t>
            </a:r>
          </a:p>
        </p:txBody>
      </p:sp>
    </p:spTree>
    <p:extLst>
      <p:ext uri="{BB962C8B-B14F-4D97-AF65-F5344CB8AC3E}">
        <p14:creationId xmlns:p14="http://schemas.microsoft.com/office/powerpoint/2010/main" val="13886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09153" y="2484910"/>
            <a:ext cx="3567466" cy="1875865"/>
            <a:chOff x="4823133" y="2637025"/>
            <a:chExt cx="3808831" cy="215125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823133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246336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669539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092742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515945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939148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362351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785554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208757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8631964" y="2637025"/>
              <a:ext cx="0" cy="215125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0915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0553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90192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9830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69469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9107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8746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88384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280231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6910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09153" y="2484910"/>
            <a:ext cx="3567466" cy="1875865"/>
            <a:chOff x="4823133" y="2637025"/>
            <a:chExt cx="3808831" cy="215125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823133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246336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669539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092742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515945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939148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362351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785554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208757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8631964" y="2637025"/>
              <a:ext cx="0" cy="215125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5191" y="4799010"/>
            <a:ext cx="4555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dirty="0" smtClean="0">
                <a:latin typeface="Times"/>
                <a:cs typeface="Times"/>
              </a:rPr>
              <a:t> bins and at least </a:t>
            </a:r>
            <a:r>
              <a:rPr lang="en-US" sz="2800" i="1" dirty="0" smtClean="0">
                <a:latin typeface="Times"/>
                <a:cs typeface="Times"/>
              </a:rPr>
              <a:t>k </a:t>
            </a:r>
            <a:r>
              <a:rPr lang="en-US" sz="2800" dirty="0" smtClean="0">
                <a:latin typeface="Times"/>
                <a:cs typeface="Times"/>
              </a:rPr>
              <a:t>different cache blocks per bin incurs</a:t>
            </a:r>
          </a:p>
          <a:p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err="1" smtClean="0">
                <a:latin typeface="Times"/>
                <a:cs typeface="Times"/>
              </a:rPr>
              <a:t>kn</a:t>
            </a:r>
            <a:r>
              <a:rPr lang="en-US" sz="2800" dirty="0" smtClean="0">
                <a:latin typeface="Times"/>
                <a:cs typeface="Times"/>
              </a:rPr>
              <a:t>) memory transfers...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0915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0553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90192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9830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69469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9107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8746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88384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280231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6739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7288" y="4793169"/>
            <a:ext cx="199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Z</a:t>
            </a:r>
            <a:r>
              <a:rPr lang="en-US" sz="2800" dirty="0" smtClean="0">
                <a:latin typeface="Times"/>
                <a:cs typeface="Times"/>
              </a:rPr>
              <a:t>-ordering!</a:t>
            </a:r>
          </a:p>
        </p:txBody>
      </p:sp>
      <p:grpSp>
        <p:nvGrpSpPr>
          <p:cNvPr id="893" name="Group 892"/>
          <p:cNvGrpSpPr/>
          <p:nvPr/>
        </p:nvGrpSpPr>
        <p:grpSpPr>
          <a:xfrm>
            <a:off x="7046187" y="2586698"/>
            <a:ext cx="1806128" cy="1741370"/>
            <a:chOff x="1388637" y="668162"/>
            <a:chExt cx="3210412" cy="3095304"/>
          </a:xfrm>
        </p:grpSpPr>
        <p:cxnSp>
          <p:nvCxnSpPr>
            <p:cNvPr id="894" name="Straight Connector 893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9" name="Group 958"/>
          <p:cNvGrpSpPr/>
          <p:nvPr/>
        </p:nvGrpSpPr>
        <p:grpSpPr>
          <a:xfrm>
            <a:off x="4979302" y="2569512"/>
            <a:ext cx="1812526" cy="1747538"/>
            <a:chOff x="1388637" y="668162"/>
            <a:chExt cx="3210412" cy="3095304"/>
          </a:xfrm>
        </p:grpSpPr>
        <p:cxnSp>
          <p:nvCxnSpPr>
            <p:cNvPr id="960" name="Straight Connector 959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3" name="Straight Connector 1022"/>
          <p:cNvCxnSpPr/>
          <p:nvPr/>
        </p:nvCxnSpPr>
        <p:spPr>
          <a:xfrm flipV="1">
            <a:off x="6791828" y="2587710"/>
            <a:ext cx="254359" cy="1743628"/>
          </a:xfrm>
          <a:prstGeom prst="line">
            <a:avLst/>
          </a:prstGeom>
          <a:ln w="76200" cap="rnd"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9967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grpSp>
        <p:nvGrpSpPr>
          <p:cNvPr id="893" name="Group 892"/>
          <p:cNvGrpSpPr/>
          <p:nvPr/>
        </p:nvGrpSpPr>
        <p:grpSpPr>
          <a:xfrm>
            <a:off x="7046187" y="2586698"/>
            <a:ext cx="1806128" cy="1741370"/>
            <a:chOff x="1388637" y="668162"/>
            <a:chExt cx="3210412" cy="3095304"/>
          </a:xfrm>
        </p:grpSpPr>
        <p:cxnSp>
          <p:nvCxnSpPr>
            <p:cNvPr id="894" name="Straight Connector 893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Group 1025"/>
          <p:cNvGrpSpPr/>
          <p:nvPr/>
        </p:nvGrpSpPr>
        <p:grpSpPr>
          <a:xfrm>
            <a:off x="6011588" y="3564186"/>
            <a:ext cx="776818" cy="748953"/>
            <a:chOff x="6011588" y="3564186"/>
            <a:chExt cx="776818" cy="748953"/>
          </a:xfrm>
        </p:grpSpPr>
        <p:cxnSp>
          <p:nvCxnSpPr>
            <p:cNvPr id="1006" name="Straight Connector 1005"/>
            <p:cNvCxnSpPr/>
            <p:nvPr/>
          </p:nvCxnSpPr>
          <p:spPr>
            <a:xfrm>
              <a:off x="6011588" y="356418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>
              <a:off x="6012402" y="3812044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 flipH="1">
              <a:off x="6014195" y="3564186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6529467" y="356418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>
              <a:off x="6530281" y="3812044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flipH="1">
              <a:off x="6532074" y="3564186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6014195" y="4063488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>
              <a:off x="6015010" y="431134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flipH="1">
              <a:off x="6016802" y="4063488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>
              <a:off x="6528652" y="4063488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>
              <a:off x="6529467" y="431134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flipH="1">
              <a:off x="6531259" y="4063488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flipV="1">
              <a:off x="6272320" y="3564186"/>
              <a:ext cx="259754" cy="247859"/>
            </a:xfrm>
            <a:prstGeom prst="line">
              <a:avLst/>
            </a:prstGeom>
            <a:ln w="19050">
              <a:headEnd type="none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flipH="1">
              <a:off x="6011588" y="3813837"/>
              <a:ext cx="776818" cy="249650"/>
            </a:xfrm>
            <a:prstGeom prst="line">
              <a:avLst/>
            </a:prstGeom>
            <a:ln w="19050">
              <a:headEnd type="none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flipV="1">
              <a:off x="6273134" y="4063488"/>
              <a:ext cx="255518" cy="247858"/>
            </a:xfrm>
            <a:prstGeom prst="line">
              <a:avLst/>
            </a:prstGeom>
            <a:ln w="19050">
              <a:headEnd type="none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7" name="Group 1026"/>
          <p:cNvGrpSpPr/>
          <p:nvPr/>
        </p:nvGrpSpPr>
        <p:grpSpPr>
          <a:xfrm>
            <a:off x="4979302" y="2569512"/>
            <a:ext cx="1812526" cy="1747538"/>
            <a:chOff x="4979302" y="2569512"/>
            <a:chExt cx="1812526" cy="1747538"/>
          </a:xfrm>
        </p:grpSpPr>
        <p:cxnSp>
          <p:nvCxnSpPr>
            <p:cNvPr id="960" name="Straight Connector 959"/>
            <p:cNvCxnSpPr/>
            <p:nvPr/>
          </p:nvCxnSpPr>
          <p:spPr>
            <a:xfrm flipH="1">
              <a:off x="4979302" y="3316672"/>
              <a:ext cx="1812526" cy="251425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/>
          </p:nvCxnSpPr>
          <p:spPr>
            <a:xfrm>
              <a:off x="4982724" y="2573423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>
              <a:off x="4983539" y="282128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/>
          </p:nvCxnSpPr>
          <p:spPr>
            <a:xfrm flipH="1">
              <a:off x="4985331" y="2573423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/>
          </p:nvCxnSpPr>
          <p:spPr>
            <a:xfrm>
              <a:off x="5500603" y="2573423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>
              <a:off x="5501418" y="282128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>
            <a:xfrm flipH="1">
              <a:off x="5503210" y="2573423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/>
          </p:nvCxnSpPr>
          <p:spPr>
            <a:xfrm>
              <a:off x="4985331" y="3072725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>
              <a:off x="4986146" y="332058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/>
            <p:cNvCxnSpPr/>
            <p:nvPr/>
          </p:nvCxnSpPr>
          <p:spPr>
            <a:xfrm flipH="1">
              <a:off x="4987938" y="3072725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>
              <a:off x="5499788" y="3072725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>
              <a:off x="5500603" y="332058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flipH="1">
              <a:off x="5502395" y="3072725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flipV="1">
              <a:off x="5243456" y="2573423"/>
              <a:ext cx="259754" cy="247859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flipH="1">
              <a:off x="4982724" y="2823075"/>
              <a:ext cx="776818" cy="24965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flipV="1">
              <a:off x="5244271" y="3072725"/>
              <a:ext cx="255518" cy="247858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>
              <a:off x="6015010" y="256951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>
              <a:off x="6015824" y="2817370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flipH="1">
              <a:off x="6017617" y="2569512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6532889" y="256951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>
              <a:off x="6533703" y="2817370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flipH="1">
              <a:off x="6535496" y="2569512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6017617" y="306881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>
              <a:off x="6018432" y="331667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flipH="1">
              <a:off x="6020224" y="3068814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6532074" y="306881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>
              <a:off x="6532889" y="331667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flipH="1">
              <a:off x="6534681" y="3068814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flipV="1">
              <a:off x="6275742" y="2569512"/>
              <a:ext cx="259754" cy="247859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flipH="1">
              <a:off x="6015010" y="2819164"/>
              <a:ext cx="776818" cy="24965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flipV="1">
              <a:off x="6276556" y="3068814"/>
              <a:ext cx="255518" cy="247858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>
              <a:off x="4979302" y="356809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>
              <a:off x="4980117" y="3815956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flipH="1">
              <a:off x="4981909" y="3568097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5497181" y="356809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>
              <a:off x="5497996" y="3815956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flipH="1">
              <a:off x="5499788" y="3568097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4981909" y="4067399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>
              <a:off x="4982724" y="431525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 flipH="1">
              <a:off x="4984516" y="4067399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>
              <a:off x="5496366" y="4067399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>
              <a:off x="5497181" y="431525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 flipH="1">
              <a:off x="5498973" y="4067399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 flipV="1">
              <a:off x="5240034" y="3568097"/>
              <a:ext cx="259754" cy="247859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flipH="1">
              <a:off x="4979302" y="3817749"/>
              <a:ext cx="776818" cy="24965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flipV="1">
              <a:off x="5240849" y="4067399"/>
              <a:ext cx="255518" cy="247858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V="1">
              <a:off x="5759542" y="2569512"/>
              <a:ext cx="260682" cy="752865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flipV="1">
              <a:off x="5754491" y="3564186"/>
              <a:ext cx="265733" cy="751072"/>
            </a:xfrm>
            <a:prstGeom prst="line">
              <a:avLst/>
            </a:prstGeom>
            <a:ln w="38100"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3" name="Straight Connector 1022"/>
          <p:cNvCxnSpPr/>
          <p:nvPr/>
        </p:nvCxnSpPr>
        <p:spPr>
          <a:xfrm flipV="1">
            <a:off x="6791828" y="2587710"/>
            <a:ext cx="254359" cy="1743628"/>
          </a:xfrm>
          <a:prstGeom prst="line">
            <a:avLst/>
          </a:prstGeom>
          <a:ln w="76200" cap="rnd"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4395191" y="4793169"/>
            <a:ext cx="4549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Consider the largest </a:t>
            </a:r>
            <a:r>
              <a:rPr lang="en-US" sz="2800" i="1" dirty="0" smtClean="0">
                <a:latin typeface="Times"/>
                <a:cs typeface="Times"/>
              </a:rPr>
              <a:t>r</a:t>
            </a:r>
            <a:r>
              <a:rPr lang="en-US" sz="2800" dirty="0" smtClean="0">
                <a:latin typeface="Times"/>
                <a:cs typeface="Times"/>
              </a:rPr>
              <a:t> for which O(2</a:t>
            </a:r>
            <a:r>
              <a:rPr lang="en-US" sz="2800" i="1" baseline="30000" dirty="0" smtClean="0">
                <a:latin typeface="Times"/>
                <a:cs typeface="Times"/>
              </a:rPr>
              <a:t>r</a:t>
            </a:r>
            <a:r>
              <a:rPr lang="en-US" sz="2800" dirty="0" smtClean="0">
                <a:latin typeface="Times"/>
                <a:cs typeface="Times"/>
              </a:rPr>
              <a:t>) cache blocks fit in cache</a:t>
            </a:r>
          </a:p>
        </p:txBody>
      </p:sp>
      <p:sp>
        <p:nvSpPr>
          <p:cNvPr id="116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1169" name="Rectangle 1168"/>
          <p:cNvSpPr/>
          <p:nvPr/>
        </p:nvSpPr>
        <p:spPr>
          <a:xfrm>
            <a:off x="6952671" y="3515907"/>
            <a:ext cx="422270" cy="82810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68" name="Straight Arrow Connector 1167"/>
          <p:cNvCxnSpPr/>
          <p:nvPr/>
        </p:nvCxnSpPr>
        <p:spPr>
          <a:xfrm>
            <a:off x="7163806" y="3515907"/>
            <a:ext cx="0" cy="8281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6" name="TextBox 1165"/>
          <p:cNvSpPr txBox="1"/>
          <p:nvPr/>
        </p:nvSpPr>
        <p:spPr>
          <a:xfrm>
            <a:off x="6971446" y="3757925"/>
            <a:ext cx="384721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2</a:t>
            </a:r>
            <a:r>
              <a:rPr lang="en-US" i="1" baseline="30000" dirty="0" smtClean="0">
                <a:latin typeface="Times"/>
                <a:cs typeface="Times"/>
              </a:rPr>
              <a:t>r</a:t>
            </a:r>
          </a:p>
        </p:txBody>
      </p:sp>
      <p:sp>
        <p:nvSpPr>
          <p:cNvPr id="1173" name="Rectangle 1172"/>
          <p:cNvSpPr/>
          <p:nvPr/>
        </p:nvSpPr>
        <p:spPr>
          <a:xfrm rot="16200000">
            <a:off x="6176668" y="2821600"/>
            <a:ext cx="422270" cy="82810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74" name="Straight Arrow Connector 1173"/>
          <p:cNvCxnSpPr/>
          <p:nvPr/>
        </p:nvCxnSpPr>
        <p:spPr>
          <a:xfrm rot="16200000">
            <a:off x="6387803" y="2821600"/>
            <a:ext cx="0" cy="8281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5" name="TextBox 1174"/>
          <p:cNvSpPr txBox="1"/>
          <p:nvPr/>
        </p:nvSpPr>
        <p:spPr>
          <a:xfrm>
            <a:off x="6208072" y="3050988"/>
            <a:ext cx="384721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2</a:t>
            </a:r>
            <a:r>
              <a:rPr lang="en-US" i="1" baseline="30000" dirty="0" smtClean="0">
                <a:latin typeface="Times"/>
                <a:cs typeface="Times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1887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 441"/>
          <p:cNvGrpSpPr/>
          <p:nvPr/>
        </p:nvGrpSpPr>
        <p:grpSpPr>
          <a:xfrm>
            <a:off x="-2411883" y="-2291754"/>
            <a:ext cx="3210412" cy="3095304"/>
            <a:chOff x="1388637" y="668162"/>
            <a:chExt cx="3210412" cy="3095304"/>
          </a:xfrm>
        </p:grpSpPr>
        <p:cxnSp>
          <p:nvCxnSpPr>
            <p:cNvPr id="425" name="Straight Connector 424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/>
          <p:cNvGrpSpPr/>
          <p:nvPr/>
        </p:nvGrpSpPr>
        <p:grpSpPr>
          <a:xfrm>
            <a:off x="1240143" y="-2300399"/>
            <a:ext cx="3210412" cy="3095304"/>
            <a:chOff x="1388637" y="668162"/>
            <a:chExt cx="3210412" cy="3095304"/>
          </a:xfrm>
        </p:grpSpPr>
        <p:cxnSp>
          <p:nvCxnSpPr>
            <p:cNvPr id="448" name="Straight Connector 447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Group 510"/>
          <p:cNvGrpSpPr/>
          <p:nvPr/>
        </p:nvGrpSpPr>
        <p:grpSpPr>
          <a:xfrm>
            <a:off x="-2417952" y="1233054"/>
            <a:ext cx="3210412" cy="3095304"/>
            <a:chOff x="1388637" y="668162"/>
            <a:chExt cx="3210412" cy="3095304"/>
          </a:xfrm>
        </p:grpSpPr>
        <p:cxnSp>
          <p:nvCxnSpPr>
            <p:cNvPr id="512" name="Straight Connector 511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0" name="Straight Connector 639"/>
          <p:cNvCxnSpPr/>
          <p:nvPr/>
        </p:nvCxnSpPr>
        <p:spPr>
          <a:xfrm flipV="1">
            <a:off x="784956" y="-2284826"/>
            <a:ext cx="455187" cy="3069628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/>
          <p:cNvCxnSpPr/>
          <p:nvPr/>
        </p:nvCxnSpPr>
        <p:spPr>
          <a:xfrm flipH="1">
            <a:off x="-2396586" y="784802"/>
            <a:ext cx="6847141" cy="441580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6" name="Group 845"/>
          <p:cNvGrpSpPr/>
          <p:nvPr/>
        </p:nvGrpSpPr>
        <p:grpSpPr>
          <a:xfrm>
            <a:off x="4893081" y="-2306186"/>
            <a:ext cx="3210412" cy="6622085"/>
            <a:chOff x="2385425" y="-1212832"/>
            <a:chExt cx="3210412" cy="6622085"/>
          </a:xfrm>
        </p:grpSpPr>
        <p:grpSp>
          <p:nvGrpSpPr>
            <p:cNvPr id="718" name="Group 717"/>
            <p:cNvGrpSpPr/>
            <p:nvPr/>
          </p:nvGrpSpPr>
          <p:grpSpPr>
            <a:xfrm>
              <a:off x="2385425" y="-1212832"/>
              <a:ext cx="3210412" cy="3095304"/>
              <a:chOff x="1388637" y="668162"/>
              <a:chExt cx="3210412" cy="3095304"/>
            </a:xfrm>
          </p:grpSpPr>
          <p:cxnSp>
            <p:nvCxnSpPr>
              <p:cNvPr id="719" name="Straight Connector 718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2" name="Group 781"/>
            <p:cNvGrpSpPr/>
            <p:nvPr/>
          </p:nvGrpSpPr>
          <p:grpSpPr>
            <a:xfrm>
              <a:off x="2385425" y="2313949"/>
              <a:ext cx="3210412" cy="3095304"/>
              <a:chOff x="1388637" y="668162"/>
              <a:chExt cx="3210412" cy="3095304"/>
            </a:xfrm>
          </p:grpSpPr>
          <p:cxnSp>
            <p:nvCxnSpPr>
              <p:cNvPr id="783" name="Straight Connector 782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6" name="Group 975"/>
          <p:cNvGrpSpPr/>
          <p:nvPr/>
        </p:nvGrpSpPr>
        <p:grpSpPr>
          <a:xfrm>
            <a:off x="4896256" y="4744410"/>
            <a:ext cx="3210412" cy="3095304"/>
            <a:chOff x="1388637" y="668162"/>
            <a:chExt cx="3210412" cy="3095304"/>
          </a:xfrm>
        </p:grpSpPr>
        <p:cxnSp>
          <p:nvCxnSpPr>
            <p:cNvPr id="977" name="Straight Connector 976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6" name="Straight Connector 1045"/>
          <p:cNvCxnSpPr/>
          <p:nvPr/>
        </p:nvCxnSpPr>
        <p:spPr>
          <a:xfrm flipH="1">
            <a:off x="4435880" y="-2299258"/>
            <a:ext cx="471055" cy="6617513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/>
          <p:cNvCxnSpPr/>
          <p:nvPr/>
        </p:nvCxnSpPr>
        <p:spPr>
          <a:xfrm flipH="1">
            <a:off x="4422026" y="4743623"/>
            <a:ext cx="471055" cy="6617513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/>
          <p:nvPr/>
        </p:nvCxnSpPr>
        <p:spPr>
          <a:xfrm rot="5400000" flipH="1" flipV="1">
            <a:off x="3958305" y="-2100728"/>
            <a:ext cx="471055" cy="13258800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/>
          <p:cNvCxnSpPr/>
          <p:nvPr/>
        </p:nvCxnSpPr>
        <p:spPr>
          <a:xfrm flipH="1">
            <a:off x="4893081" y="787977"/>
            <a:ext cx="6847141" cy="441580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 flipH="1">
            <a:off x="798530" y="1226382"/>
            <a:ext cx="456910" cy="3101976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Rectangle 1054"/>
          <p:cNvSpPr/>
          <p:nvPr/>
        </p:nvSpPr>
        <p:spPr>
          <a:xfrm>
            <a:off x="8121369" y="0"/>
            <a:ext cx="1218903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1" name="Group 1530"/>
          <p:cNvGrpSpPr/>
          <p:nvPr/>
        </p:nvGrpSpPr>
        <p:grpSpPr>
          <a:xfrm>
            <a:off x="-2423680" y="-1336184"/>
            <a:ext cx="11890952" cy="9168970"/>
            <a:chOff x="-2423680" y="-1316395"/>
            <a:chExt cx="11890952" cy="9168970"/>
          </a:xfrm>
        </p:grpSpPr>
        <p:grpSp>
          <p:nvGrpSpPr>
            <p:cNvPr id="975" name="Group 974"/>
            <p:cNvGrpSpPr/>
            <p:nvPr/>
          </p:nvGrpSpPr>
          <p:grpSpPr>
            <a:xfrm>
              <a:off x="-2423680" y="4750599"/>
              <a:ext cx="6868507" cy="3101976"/>
              <a:chOff x="-1272670" y="2313949"/>
              <a:chExt cx="6868507" cy="3101976"/>
            </a:xfrm>
          </p:grpSpPr>
          <p:grpSp>
            <p:nvGrpSpPr>
              <p:cNvPr id="847" name="Group 846"/>
              <p:cNvGrpSpPr/>
              <p:nvPr/>
            </p:nvGrpSpPr>
            <p:grpSpPr>
              <a:xfrm>
                <a:off x="-1272670" y="2320621"/>
                <a:ext cx="3210412" cy="3095304"/>
                <a:chOff x="1388637" y="668162"/>
                <a:chExt cx="3210412" cy="3095304"/>
              </a:xfrm>
            </p:grpSpPr>
            <p:cxnSp>
              <p:nvCxnSpPr>
                <p:cNvPr id="848" name="Straight Connector 847"/>
                <p:cNvCxnSpPr/>
                <p:nvPr/>
              </p:nvCxnSpPr>
              <p:spPr>
                <a:xfrm flipH="1">
                  <a:off x="1388637" y="1991560"/>
                  <a:ext cx="3210412" cy="445333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9" name="Straight Connector 848"/>
                <p:cNvCxnSpPr/>
                <p:nvPr/>
              </p:nvCxnSpPr>
              <p:spPr>
                <a:xfrm>
                  <a:off x="1394698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Straight Connector 849"/>
                <p:cNvCxnSpPr/>
                <p:nvPr/>
              </p:nvCxnSpPr>
              <p:spPr>
                <a:xfrm>
                  <a:off x="1396141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/>
                <p:cNvCxnSpPr/>
                <p:nvPr/>
              </p:nvCxnSpPr>
              <p:spPr>
                <a:xfrm flipH="1">
                  <a:off x="1399316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/>
                <p:cNvCxnSpPr/>
                <p:nvPr/>
              </p:nvCxnSpPr>
              <p:spPr>
                <a:xfrm>
                  <a:off x="2311984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/>
                <p:cNvCxnSpPr/>
                <p:nvPr/>
              </p:nvCxnSpPr>
              <p:spPr>
                <a:xfrm>
                  <a:off x="2313427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/>
                <p:cNvCxnSpPr/>
                <p:nvPr/>
              </p:nvCxnSpPr>
              <p:spPr>
                <a:xfrm flipH="1">
                  <a:off x="2316602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5" name="Straight Connector 854"/>
                <p:cNvCxnSpPr/>
                <p:nvPr/>
              </p:nvCxnSpPr>
              <p:spPr>
                <a:xfrm>
                  <a:off x="1399316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Straight Connector 855"/>
                <p:cNvCxnSpPr/>
                <p:nvPr/>
              </p:nvCxnSpPr>
              <p:spPr>
                <a:xfrm>
                  <a:off x="1400759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7" name="Straight Connector 856"/>
                <p:cNvCxnSpPr/>
                <p:nvPr/>
              </p:nvCxnSpPr>
              <p:spPr>
                <a:xfrm flipH="1">
                  <a:off x="1403934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8" name="Straight Connector 857"/>
                <p:cNvCxnSpPr/>
                <p:nvPr/>
              </p:nvCxnSpPr>
              <p:spPr>
                <a:xfrm>
                  <a:off x="2310541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9" name="Straight Connector 858"/>
                <p:cNvCxnSpPr/>
                <p:nvPr/>
              </p:nvCxnSpPr>
              <p:spPr>
                <a:xfrm>
                  <a:off x="2311984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Straight Connector 859"/>
                <p:cNvCxnSpPr/>
                <p:nvPr/>
              </p:nvCxnSpPr>
              <p:spPr>
                <a:xfrm flipH="1">
                  <a:off x="2315159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Straight Connector 860"/>
                <p:cNvCxnSpPr/>
                <p:nvPr/>
              </p:nvCxnSpPr>
              <p:spPr>
                <a:xfrm flipV="1">
                  <a:off x="1856516" y="675090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2" name="Straight Connector 861"/>
                <p:cNvCxnSpPr/>
                <p:nvPr/>
              </p:nvCxnSpPr>
              <p:spPr>
                <a:xfrm flipH="1">
                  <a:off x="1394698" y="1117282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Straight Connector 862"/>
                <p:cNvCxnSpPr/>
                <p:nvPr/>
              </p:nvCxnSpPr>
              <p:spPr>
                <a:xfrm flipV="1">
                  <a:off x="1857959" y="1559472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4" name="Straight Connector 863"/>
                <p:cNvCxnSpPr/>
                <p:nvPr/>
              </p:nvCxnSpPr>
              <p:spPr>
                <a:xfrm>
                  <a:off x="3223120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>
                  <a:off x="3224563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Straight Connector 865"/>
                <p:cNvCxnSpPr/>
                <p:nvPr/>
              </p:nvCxnSpPr>
              <p:spPr>
                <a:xfrm flipH="1">
                  <a:off x="3227738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>
                  <a:off x="4140406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Straight Connector 867"/>
                <p:cNvCxnSpPr/>
                <p:nvPr/>
              </p:nvCxnSpPr>
              <p:spPr>
                <a:xfrm>
                  <a:off x="4141849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H="1">
                  <a:off x="4145024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Straight Connector 869"/>
                <p:cNvCxnSpPr/>
                <p:nvPr/>
              </p:nvCxnSpPr>
              <p:spPr>
                <a:xfrm>
                  <a:off x="3227738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>
                  <a:off x="3229181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2" name="Straight Connector 871"/>
                <p:cNvCxnSpPr/>
                <p:nvPr/>
              </p:nvCxnSpPr>
              <p:spPr>
                <a:xfrm flipH="1">
                  <a:off x="3232356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>
                  <a:off x="4138963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Straight Connector 873"/>
                <p:cNvCxnSpPr/>
                <p:nvPr/>
              </p:nvCxnSpPr>
              <p:spPr>
                <a:xfrm>
                  <a:off x="4140406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H="1">
                  <a:off x="4143581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3684938" y="668162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H="1">
                  <a:off x="3223120" y="1110354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3686381" y="1552544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>
                  <a:off x="1388637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0" name="Straight Connector 879"/>
                <p:cNvCxnSpPr/>
                <p:nvPr/>
              </p:nvCxnSpPr>
              <p:spPr>
                <a:xfrm>
                  <a:off x="1390080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H="1">
                  <a:off x="1393255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2" name="Straight Connector 881"/>
                <p:cNvCxnSpPr/>
                <p:nvPr/>
              </p:nvCxnSpPr>
              <p:spPr>
                <a:xfrm>
                  <a:off x="2305923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>
                  <a:off x="2307366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Straight Connector 883"/>
                <p:cNvCxnSpPr/>
                <p:nvPr/>
              </p:nvCxnSpPr>
              <p:spPr>
                <a:xfrm flipH="1">
                  <a:off x="2310541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5" name="Straight Connector 884"/>
                <p:cNvCxnSpPr/>
                <p:nvPr/>
              </p:nvCxnSpPr>
              <p:spPr>
                <a:xfrm>
                  <a:off x="1393255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6" name="Straight Connector 885"/>
                <p:cNvCxnSpPr/>
                <p:nvPr/>
              </p:nvCxnSpPr>
              <p:spPr>
                <a:xfrm>
                  <a:off x="1394698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7" name="Straight Connector 886"/>
                <p:cNvCxnSpPr/>
                <p:nvPr/>
              </p:nvCxnSpPr>
              <p:spPr>
                <a:xfrm flipH="1">
                  <a:off x="1397873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8" name="Straight Connector 887"/>
                <p:cNvCxnSpPr/>
                <p:nvPr/>
              </p:nvCxnSpPr>
              <p:spPr>
                <a:xfrm>
                  <a:off x="2304480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9" name="Straight Connector 888"/>
                <p:cNvCxnSpPr/>
                <p:nvPr/>
              </p:nvCxnSpPr>
              <p:spPr>
                <a:xfrm>
                  <a:off x="2305923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Straight Connector 889"/>
                <p:cNvCxnSpPr/>
                <p:nvPr/>
              </p:nvCxnSpPr>
              <p:spPr>
                <a:xfrm flipH="1">
                  <a:off x="2309098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Straight Connector 890"/>
                <p:cNvCxnSpPr/>
                <p:nvPr/>
              </p:nvCxnSpPr>
              <p:spPr>
                <a:xfrm flipV="1">
                  <a:off x="1850455" y="2436893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2" name="Straight Connector 891"/>
                <p:cNvCxnSpPr/>
                <p:nvPr/>
              </p:nvCxnSpPr>
              <p:spPr>
                <a:xfrm flipH="1">
                  <a:off x="1388637" y="2879085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Straight Connector 892"/>
                <p:cNvCxnSpPr/>
                <p:nvPr/>
              </p:nvCxnSpPr>
              <p:spPr>
                <a:xfrm flipV="1">
                  <a:off x="1851898" y="3321275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Straight Connector 893"/>
                <p:cNvCxnSpPr/>
                <p:nvPr/>
              </p:nvCxnSpPr>
              <p:spPr>
                <a:xfrm>
                  <a:off x="3217059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5" name="Straight Connector 894"/>
                <p:cNvCxnSpPr/>
                <p:nvPr/>
              </p:nvCxnSpPr>
              <p:spPr>
                <a:xfrm>
                  <a:off x="3218502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6" name="Straight Connector 895"/>
                <p:cNvCxnSpPr/>
                <p:nvPr/>
              </p:nvCxnSpPr>
              <p:spPr>
                <a:xfrm flipH="1">
                  <a:off x="3221677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7" name="Straight Connector 896"/>
                <p:cNvCxnSpPr/>
                <p:nvPr/>
              </p:nvCxnSpPr>
              <p:spPr>
                <a:xfrm>
                  <a:off x="4134345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8" name="Straight Connector 897"/>
                <p:cNvCxnSpPr/>
                <p:nvPr/>
              </p:nvCxnSpPr>
              <p:spPr>
                <a:xfrm>
                  <a:off x="4135788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9" name="Straight Connector 898"/>
                <p:cNvCxnSpPr/>
                <p:nvPr/>
              </p:nvCxnSpPr>
              <p:spPr>
                <a:xfrm flipH="1">
                  <a:off x="4138963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0" name="Straight Connector 899"/>
                <p:cNvCxnSpPr/>
                <p:nvPr/>
              </p:nvCxnSpPr>
              <p:spPr>
                <a:xfrm>
                  <a:off x="3221677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Straight Connector 900"/>
                <p:cNvCxnSpPr/>
                <p:nvPr/>
              </p:nvCxnSpPr>
              <p:spPr>
                <a:xfrm>
                  <a:off x="3223120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2" name="Straight Connector 901"/>
                <p:cNvCxnSpPr/>
                <p:nvPr/>
              </p:nvCxnSpPr>
              <p:spPr>
                <a:xfrm flipH="1">
                  <a:off x="3226295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Straight Connector 902"/>
                <p:cNvCxnSpPr/>
                <p:nvPr/>
              </p:nvCxnSpPr>
              <p:spPr>
                <a:xfrm>
                  <a:off x="4132902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Straight Connector 903"/>
                <p:cNvCxnSpPr/>
                <p:nvPr/>
              </p:nvCxnSpPr>
              <p:spPr>
                <a:xfrm>
                  <a:off x="4134345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5" name="Straight Connector 904"/>
                <p:cNvCxnSpPr/>
                <p:nvPr/>
              </p:nvCxnSpPr>
              <p:spPr>
                <a:xfrm flipH="1">
                  <a:off x="4137520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6" name="Straight Connector 905"/>
                <p:cNvCxnSpPr/>
                <p:nvPr/>
              </p:nvCxnSpPr>
              <p:spPr>
                <a:xfrm flipV="1">
                  <a:off x="3678877" y="2429965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7" name="Straight Connector 906"/>
                <p:cNvCxnSpPr/>
                <p:nvPr/>
              </p:nvCxnSpPr>
              <p:spPr>
                <a:xfrm flipH="1">
                  <a:off x="3217059" y="2872157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8" name="Straight Connector 907"/>
                <p:cNvCxnSpPr/>
                <p:nvPr/>
              </p:nvCxnSpPr>
              <p:spPr>
                <a:xfrm flipV="1">
                  <a:off x="3680320" y="3314347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Straight Connector 908"/>
                <p:cNvCxnSpPr/>
                <p:nvPr/>
              </p:nvCxnSpPr>
              <p:spPr>
                <a:xfrm flipV="1">
                  <a:off x="2770627" y="668162"/>
                  <a:ext cx="461729" cy="1333502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0" name="Straight Connector 909"/>
                <p:cNvCxnSpPr/>
                <p:nvPr/>
              </p:nvCxnSpPr>
              <p:spPr>
                <a:xfrm flipV="1">
                  <a:off x="2761680" y="2429965"/>
                  <a:ext cx="470676" cy="1330326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1" name="Group 910"/>
              <p:cNvGrpSpPr/>
              <p:nvPr/>
            </p:nvGrpSpPr>
            <p:grpSpPr>
              <a:xfrm>
                <a:off x="2385425" y="2313949"/>
                <a:ext cx="3210412" cy="3095304"/>
                <a:chOff x="1388637" y="668162"/>
                <a:chExt cx="3210412" cy="3095304"/>
              </a:xfrm>
            </p:grpSpPr>
            <p:cxnSp>
              <p:nvCxnSpPr>
                <p:cNvPr id="912" name="Straight Connector 911"/>
                <p:cNvCxnSpPr/>
                <p:nvPr/>
              </p:nvCxnSpPr>
              <p:spPr>
                <a:xfrm flipH="1">
                  <a:off x="1388637" y="1991560"/>
                  <a:ext cx="3210412" cy="445333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3" name="Straight Connector 912"/>
                <p:cNvCxnSpPr/>
                <p:nvPr/>
              </p:nvCxnSpPr>
              <p:spPr>
                <a:xfrm>
                  <a:off x="1394698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4" name="Straight Connector 913"/>
                <p:cNvCxnSpPr/>
                <p:nvPr/>
              </p:nvCxnSpPr>
              <p:spPr>
                <a:xfrm>
                  <a:off x="1396141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5" name="Straight Connector 914"/>
                <p:cNvCxnSpPr/>
                <p:nvPr/>
              </p:nvCxnSpPr>
              <p:spPr>
                <a:xfrm flipH="1">
                  <a:off x="1399316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Straight Connector 915"/>
                <p:cNvCxnSpPr/>
                <p:nvPr/>
              </p:nvCxnSpPr>
              <p:spPr>
                <a:xfrm>
                  <a:off x="2311984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/>
                <p:cNvCxnSpPr/>
                <p:nvPr/>
              </p:nvCxnSpPr>
              <p:spPr>
                <a:xfrm>
                  <a:off x="2313427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Straight Connector 917"/>
                <p:cNvCxnSpPr/>
                <p:nvPr/>
              </p:nvCxnSpPr>
              <p:spPr>
                <a:xfrm flipH="1">
                  <a:off x="2316602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9" name="Straight Connector 918"/>
                <p:cNvCxnSpPr/>
                <p:nvPr/>
              </p:nvCxnSpPr>
              <p:spPr>
                <a:xfrm>
                  <a:off x="1399316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Straight Connector 919"/>
                <p:cNvCxnSpPr/>
                <p:nvPr/>
              </p:nvCxnSpPr>
              <p:spPr>
                <a:xfrm>
                  <a:off x="1400759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Straight Connector 920"/>
                <p:cNvCxnSpPr/>
                <p:nvPr/>
              </p:nvCxnSpPr>
              <p:spPr>
                <a:xfrm flipH="1">
                  <a:off x="1403934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Straight Connector 921"/>
                <p:cNvCxnSpPr/>
                <p:nvPr/>
              </p:nvCxnSpPr>
              <p:spPr>
                <a:xfrm>
                  <a:off x="2310541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>
                  <a:off x="2311984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Straight Connector 923"/>
                <p:cNvCxnSpPr/>
                <p:nvPr/>
              </p:nvCxnSpPr>
              <p:spPr>
                <a:xfrm flipH="1">
                  <a:off x="2315159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1856516" y="675090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Straight Connector 925"/>
                <p:cNvCxnSpPr/>
                <p:nvPr/>
              </p:nvCxnSpPr>
              <p:spPr>
                <a:xfrm flipH="1">
                  <a:off x="1394698" y="1117282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1857959" y="1559472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8" name="Straight Connector 927"/>
                <p:cNvCxnSpPr/>
                <p:nvPr/>
              </p:nvCxnSpPr>
              <p:spPr>
                <a:xfrm>
                  <a:off x="3223120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>
                  <a:off x="3224563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0" name="Straight Connector 929"/>
                <p:cNvCxnSpPr/>
                <p:nvPr/>
              </p:nvCxnSpPr>
              <p:spPr>
                <a:xfrm flipH="1">
                  <a:off x="3227738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>
                  <a:off x="4140406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2" name="Straight Connector 931"/>
                <p:cNvCxnSpPr/>
                <p:nvPr/>
              </p:nvCxnSpPr>
              <p:spPr>
                <a:xfrm>
                  <a:off x="4141849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H="1">
                  <a:off x="4145024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4" name="Straight Connector 933"/>
                <p:cNvCxnSpPr/>
                <p:nvPr/>
              </p:nvCxnSpPr>
              <p:spPr>
                <a:xfrm>
                  <a:off x="3227738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>
                  <a:off x="3229181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6" name="Straight Connector 935"/>
                <p:cNvCxnSpPr/>
                <p:nvPr/>
              </p:nvCxnSpPr>
              <p:spPr>
                <a:xfrm flipH="1">
                  <a:off x="3232356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>
                  <a:off x="4138963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Straight Connector 937"/>
                <p:cNvCxnSpPr/>
                <p:nvPr/>
              </p:nvCxnSpPr>
              <p:spPr>
                <a:xfrm>
                  <a:off x="4140406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H="1">
                  <a:off x="4143581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3684938" y="668162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H="1">
                  <a:off x="3223120" y="1110354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Straight Connector 941"/>
                <p:cNvCxnSpPr/>
                <p:nvPr/>
              </p:nvCxnSpPr>
              <p:spPr>
                <a:xfrm flipV="1">
                  <a:off x="3686381" y="1552544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3" name="Straight Connector 942"/>
                <p:cNvCxnSpPr/>
                <p:nvPr/>
              </p:nvCxnSpPr>
              <p:spPr>
                <a:xfrm>
                  <a:off x="1388637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4" name="Straight Connector 943"/>
                <p:cNvCxnSpPr/>
                <p:nvPr/>
              </p:nvCxnSpPr>
              <p:spPr>
                <a:xfrm>
                  <a:off x="1390080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5" name="Straight Connector 944"/>
                <p:cNvCxnSpPr/>
                <p:nvPr/>
              </p:nvCxnSpPr>
              <p:spPr>
                <a:xfrm flipH="1">
                  <a:off x="1393255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6" name="Straight Connector 945"/>
                <p:cNvCxnSpPr/>
                <p:nvPr/>
              </p:nvCxnSpPr>
              <p:spPr>
                <a:xfrm>
                  <a:off x="2305923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7" name="Straight Connector 946"/>
                <p:cNvCxnSpPr/>
                <p:nvPr/>
              </p:nvCxnSpPr>
              <p:spPr>
                <a:xfrm>
                  <a:off x="2307366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8" name="Straight Connector 947"/>
                <p:cNvCxnSpPr/>
                <p:nvPr/>
              </p:nvCxnSpPr>
              <p:spPr>
                <a:xfrm flipH="1">
                  <a:off x="2310541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Straight Connector 948"/>
                <p:cNvCxnSpPr/>
                <p:nvPr/>
              </p:nvCxnSpPr>
              <p:spPr>
                <a:xfrm>
                  <a:off x="1393255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/>
                <p:cNvCxnSpPr/>
                <p:nvPr/>
              </p:nvCxnSpPr>
              <p:spPr>
                <a:xfrm>
                  <a:off x="1394698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Straight Connector 950"/>
                <p:cNvCxnSpPr/>
                <p:nvPr/>
              </p:nvCxnSpPr>
              <p:spPr>
                <a:xfrm flipH="1">
                  <a:off x="1397873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2" name="Straight Connector 951"/>
                <p:cNvCxnSpPr/>
                <p:nvPr/>
              </p:nvCxnSpPr>
              <p:spPr>
                <a:xfrm>
                  <a:off x="2304480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3" name="Straight Connector 952"/>
                <p:cNvCxnSpPr/>
                <p:nvPr/>
              </p:nvCxnSpPr>
              <p:spPr>
                <a:xfrm>
                  <a:off x="2305923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4" name="Straight Connector 953"/>
                <p:cNvCxnSpPr/>
                <p:nvPr/>
              </p:nvCxnSpPr>
              <p:spPr>
                <a:xfrm flipH="1">
                  <a:off x="2309098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Straight Connector 954"/>
                <p:cNvCxnSpPr/>
                <p:nvPr/>
              </p:nvCxnSpPr>
              <p:spPr>
                <a:xfrm flipV="1">
                  <a:off x="1850455" y="2436893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Straight Connector 955"/>
                <p:cNvCxnSpPr/>
                <p:nvPr/>
              </p:nvCxnSpPr>
              <p:spPr>
                <a:xfrm flipH="1">
                  <a:off x="1388637" y="2879085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Straight Connector 956"/>
                <p:cNvCxnSpPr/>
                <p:nvPr/>
              </p:nvCxnSpPr>
              <p:spPr>
                <a:xfrm flipV="1">
                  <a:off x="1851898" y="3321275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Straight Connector 957"/>
                <p:cNvCxnSpPr/>
                <p:nvPr/>
              </p:nvCxnSpPr>
              <p:spPr>
                <a:xfrm>
                  <a:off x="3217059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Straight Connector 958"/>
                <p:cNvCxnSpPr/>
                <p:nvPr/>
              </p:nvCxnSpPr>
              <p:spPr>
                <a:xfrm>
                  <a:off x="3218502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0" name="Straight Connector 959"/>
                <p:cNvCxnSpPr/>
                <p:nvPr/>
              </p:nvCxnSpPr>
              <p:spPr>
                <a:xfrm flipH="1">
                  <a:off x="3221677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1" name="Straight Connector 960"/>
                <p:cNvCxnSpPr/>
                <p:nvPr/>
              </p:nvCxnSpPr>
              <p:spPr>
                <a:xfrm>
                  <a:off x="4134345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Straight Connector 961"/>
                <p:cNvCxnSpPr/>
                <p:nvPr/>
              </p:nvCxnSpPr>
              <p:spPr>
                <a:xfrm>
                  <a:off x="4135788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Straight Connector 962"/>
                <p:cNvCxnSpPr/>
                <p:nvPr/>
              </p:nvCxnSpPr>
              <p:spPr>
                <a:xfrm flipH="1">
                  <a:off x="4138963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4" name="Straight Connector 963"/>
                <p:cNvCxnSpPr/>
                <p:nvPr/>
              </p:nvCxnSpPr>
              <p:spPr>
                <a:xfrm>
                  <a:off x="3221677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Straight Connector 964"/>
                <p:cNvCxnSpPr/>
                <p:nvPr/>
              </p:nvCxnSpPr>
              <p:spPr>
                <a:xfrm>
                  <a:off x="3223120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6" name="Straight Connector 965"/>
                <p:cNvCxnSpPr/>
                <p:nvPr/>
              </p:nvCxnSpPr>
              <p:spPr>
                <a:xfrm flipH="1">
                  <a:off x="3226295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Straight Connector 966"/>
                <p:cNvCxnSpPr/>
                <p:nvPr/>
              </p:nvCxnSpPr>
              <p:spPr>
                <a:xfrm>
                  <a:off x="4132902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8" name="Straight Connector 967"/>
                <p:cNvCxnSpPr/>
                <p:nvPr/>
              </p:nvCxnSpPr>
              <p:spPr>
                <a:xfrm>
                  <a:off x="4134345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Straight Connector 968"/>
                <p:cNvCxnSpPr/>
                <p:nvPr/>
              </p:nvCxnSpPr>
              <p:spPr>
                <a:xfrm flipH="1">
                  <a:off x="4137520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Straight Connector 969"/>
                <p:cNvCxnSpPr/>
                <p:nvPr/>
              </p:nvCxnSpPr>
              <p:spPr>
                <a:xfrm flipV="1">
                  <a:off x="3678877" y="2429965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1" name="Straight Connector 970"/>
                <p:cNvCxnSpPr/>
                <p:nvPr/>
              </p:nvCxnSpPr>
              <p:spPr>
                <a:xfrm flipH="1">
                  <a:off x="3217059" y="2872157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2" name="Straight Connector 971"/>
                <p:cNvCxnSpPr/>
                <p:nvPr/>
              </p:nvCxnSpPr>
              <p:spPr>
                <a:xfrm flipV="1">
                  <a:off x="3680320" y="3314347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3" name="Straight Connector 972"/>
                <p:cNvCxnSpPr/>
                <p:nvPr/>
              </p:nvCxnSpPr>
              <p:spPr>
                <a:xfrm flipV="1">
                  <a:off x="2770627" y="668162"/>
                  <a:ext cx="461729" cy="1333502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4" name="Straight Connector 973"/>
                <p:cNvCxnSpPr/>
                <p:nvPr/>
              </p:nvCxnSpPr>
              <p:spPr>
                <a:xfrm flipV="1">
                  <a:off x="2761680" y="2429965"/>
                  <a:ext cx="470676" cy="1330326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56" name="Rectangle 1055"/>
            <p:cNvSpPr/>
            <p:nvPr/>
          </p:nvSpPr>
          <p:spPr>
            <a:xfrm>
              <a:off x="4586963" y="-57725"/>
              <a:ext cx="3748855" cy="700295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7" name="Rectangle 1056"/>
            <p:cNvSpPr/>
            <p:nvPr/>
          </p:nvSpPr>
          <p:spPr>
            <a:xfrm rot="5400000">
              <a:off x="3322918" y="950841"/>
              <a:ext cx="2556376" cy="947833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8" name="Rectangle 1057"/>
            <p:cNvSpPr/>
            <p:nvPr/>
          </p:nvSpPr>
          <p:spPr>
            <a:xfrm rot="10800000">
              <a:off x="-1323117" y="-105368"/>
              <a:ext cx="2556376" cy="71827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/>
            <p:cNvSpPr/>
            <p:nvPr/>
          </p:nvSpPr>
          <p:spPr>
            <a:xfrm rot="16200000">
              <a:off x="2713489" y="-5513803"/>
              <a:ext cx="2556376" cy="1095119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8" name="Rectangle 1237"/>
          <p:cNvSpPr/>
          <p:nvPr/>
        </p:nvSpPr>
        <p:spPr>
          <a:xfrm rot="5400000">
            <a:off x="1751531" y="3560833"/>
            <a:ext cx="2188846" cy="3890819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0" name="Group 1559"/>
          <p:cNvGrpSpPr/>
          <p:nvPr/>
        </p:nvGrpSpPr>
        <p:grpSpPr>
          <a:xfrm>
            <a:off x="1100431" y="4818033"/>
            <a:ext cx="3510329" cy="1214223"/>
            <a:chOff x="1100431" y="5291378"/>
            <a:chExt cx="3510329" cy="1214223"/>
          </a:xfrm>
        </p:grpSpPr>
        <p:sp>
          <p:nvSpPr>
            <p:cNvPr id="1240" name="Rectangle 1239"/>
            <p:cNvSpPr/>
            <p:nvPr/>
          </p:nvSpPr>
          <p:spPr>
            <a:xfrm>
              <a:off x="1101208" y="5401808"/>
              <a:ext cx="306171" cy="2717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1549053" y="6066369"/>
              <a:ext cx="306171" cy="2421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2020333" y="5542901"/>
              <a:ext cx="306171" cy="6105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2468955" y="5542901"/>
              <a:ext cx="306171" cy="9901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2936065" y="5401807"/>
              <a:ext cx="306171" cy="9067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3384687" y="5415696"/>
              <a:ext cx="306171" cy="226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3857202" y="5401807"/>
              <a:ext cx="306171" cy="44638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4304589" y="5641915"/>
              <a:ext cx="306171" cy="6105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1101208" y="5450270"/>
              <a:ext cx="306171" cy="148251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2020333" y="5598521"/>
              <a:ext cx="306171" cy="444756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2935148" y="5450270"/>
              <a:ext cx="306171" cy="740439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3383910" y="5450270"/>
              <a:ext cx="306171" cy="147432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ectangle 1251"/>
            <p:cNvSpPr/>
            <p:nvPr/>
          </p:nvSpPr>
          <p:spPr>
            <a:xfrm>
              <a:off x="3855190" y="5450269"/>
              <a:ext cx="306171" cy="296504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ectangle 1252"/>
            <p:cNvSpPr/>
            <p:nvPr/>
          </p:nvSpPr>
          <p:spPr>
            <a:xfrm>
              <a:off x="4303812" y="5745953"/>
              <a:ext cx="306171" cy="444756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4" name="Group 1253"/>
            <p:cNvGrpSpPr/>
            <p:nvPr/>
          </p:nvGrpSpPr>
          <p:grpSpPr>
            <a:xfrm>
              <a:off x="1100431" y="5291378"/>
              <a:ext cx="3510329" cy="1214223"/>
              <a:chOff x="1237867" y="4126313"/>
              <a:chExt cx="3510329" cy="1214223"/>
            </a:xfrm>
          </p:grpSpPr>
          <p:grpSp>
            <p:nvGrpSpPr>
              <p:cNvPr id="1255" name="Group 1254"/>
              <p:cNvGrpSpPr/>
              <p:nvPr/>
            </p:nvGrpSpPr>
            <p:grpSpPr>
              <a:xfrm>
                <a:off x="1237867" y="4126313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19" name="Rectangle 1318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0" name="Straight Connector 1319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1" name="Straight Connector 1320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2" name="Straight Connector 1321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3" name="Straight Connector 1322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4" name="Straight Connector 1323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5" name="Straight Connector 1324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6" name="Straight Connector 1325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6" name="Group 1255"/>
              <p:cNvGrpSpPr/>
              <p:nvPr/>
            </p:nvGrpSpPr>
            <p:grpSpPr>
              <a:xfrm>
                <a:off x="1686489" y="4126313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11" name="Rectangle 1310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2" name="Straight Connector 1311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3" name="Straight Connector 1312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4" name="Straight Connector 1313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5" name="Straight Connector 1314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6" name="Straight Connector 1315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7" name="Straight Connector 1316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Straight Connector 1317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7" name="Group 1256"/>
              <p:cNvGrpSpPr/>
              <p:nvPr/>
            </p:nvGrpSpPr>
            <p:grpSpPr>
              <a:xfrm>
                <a:off x="2157769" y="4126586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03" name="Rectangle 1302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4" name="Straight Connector 1303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6" name="Straight Connector 1305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8" name="Straight Connector 1307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9" name="Straight Connector 1308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0" name="Straight Connector 1309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8" name="Group 1257"/>
              <p:cNvGrpSpPr/>
              <p:nvPr/>
            </p:nvGrpSpPr>
            <p:grpSpPr>
              <a:xfrm>
                <a:off x="2606391" y="4126586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95" name="Rectangle 1294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6" name="Straight Connector 1295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Straight Connector 1296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Straight Connector 1298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Straight Connector 1300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9" name="Group 1258"/>
              <p:cNvGrpSpPr/>
              <p:nvPr/>
            </p:nvGrpSpPr>
            <p:grpSpPr>
              <a:xfrm>
                <a:off x="3072724" y="4126859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87" name="Rectangle 1286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8" name="Straight Connector 1287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9" name="Straight Connector 1288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1" name="Straight Connector 1290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Straight Connector 1292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0" name="Group 1259"/>
              <p:cNvGrpSpPr/>
              <p:nvPr/>
            </p:nvGrpSpPr>
            <p:grpSpPr>
              <a:xfrm>
                <a:off x="3521346" y="4126859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79" name="Rectangle 1278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0" name="Straight Connector 1279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Straight Connector 1280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2" name="Straight Connector 1281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3" name="Straight Connector 1282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4" name="Straight Connector 1283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5" name="Straight Connector 1284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1" name="Group 1260"/>
              <p:cNvGrpSpPr/>
              <p:nvPr/>
            </p:nvGrpSpPr>
            <p:grpSpPr>
              <a:xfrm>
                <a:off x="3992626" y="4127132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71" name="Rectangle 1270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2" name="Straight Connector 1271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3" name="Straight Connector 1272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4" name="Straight Connector 1273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5" name="Straight Connector 1274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6" name="Straight Connector 1275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7" name="Straight Connector 1276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8" name="Straight Connector 1277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2" name="Group 1261"/>
              <p:cNvGrpSpPr/>
              <p:nvPr/>
            </p:nvGrpSpPr>
            <p:grpSpPr>
              <a:xfrm>
                <a:off x="4441248" y="4127132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63" name="Rectangle 1262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4" name="Straight Connector 1263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5" name="Straight Connector 1264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6" name="Straight Connector 1265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7" name="Straight Connector 1266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8" name="Straight Connector 1267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9" name="Straight Connector 1268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0" name="Straight Connector 1269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19" name="Rectangle 1418"/>
          <p:cNvSpPr/>
          <p:nvPr/>
        </p:nvSpPr>
        <p:spPr>
          <a:xfrm>
            <a:off x="4791364" y="803550"/>
            <a:ext cx="1930139" cy="3759176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Rectangle 1419"/>
          <p:cNvSpPr/>
          <p:nvPr/>
        </p:nvSpPr>
        <p:spPr>
          <a:xfrm rot="16200000">
            <a:off x="5491417" y="4252671"/>
            <a:ext cx="295021" cy="130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Rectangle 1420"/>
          <p:cNvSpPr/>
          <p:nvPr/>
        </p:nvSpPr>
        <p:spPr>
          <a:xfrm rot="16200000">
            <a:off x="5721562" y="3716339"/>
            <a:ext cx="295021" cy="329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Rectangle 1421"/>
          <p:cNvSpPr/>
          <p:nvPr/>
        </p:nvSpPr>
        <p:spPr>
          <a:xfrm rot="16200000">
            <a:off x="5847303" y="3011132"/>
            <a:ext cx="295021" cy="842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Rectangle 1422"/>
          <p:cNvSpPr/>
          <p:nvPr/>
        </p:nvSpPr>
        <p:spPr>
          <a:xfrm rot="16200000">
            <a:off x="5737325" y="2787838"/>
            <a:ext cx="295021" cy="4244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Rectangle 1423"/>
          <p:cNvSpPr/>
          <p:nvPr/>
        </p:nvSpPr>
        <p:spPr>
          <a:xfrm rot="16200000">
            <a:off x="5993107" y="2506410"/>
            <a:ext cx="295021" cy="87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Rectangle 1424"/>
          <p:cNvSpPr/>
          <p:nvPr/>
        </p:nvSpPr>
        <p:spPr>
          <a:xfrm rot="16200000">
            <a:off x="5497952" y="1918612"/>
            <a:ext cx="295021" cy="3981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Rectangle 1425"/>
          <p:cNvSpPr/>
          <p:nvPr/>
        </p:nvSpPr>
        <p:spPr>
          <a:xfrm rot="16200000">
            <a:off x="5508182" y="1439186"/>
            <a:ext cx="295021" cy="4463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Rectangle 1426"/>
          <p:cNvSpPr/>
          <p:nvPr/>
        </p:nvSpPr>
        <p:spPr>
          <a:xfrm rot="16200000">
            <a:off x="5780880" y="975501"/>
            <a:ext cx="295021" cy="5115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Rectangle 1427"/>
          <p:cNvSpPr/>
          <p:nvPr/>
        </p:nvSpPr>
        <p:spPr>
          <a:xfrm rot="16200000">
            <a:off x="5704083" y="3813887"/>
            <a:ext cx="295021" cy="148251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Rectangle 1428"/>
          <p:cNvSpPr/>
          <p:nvPr/>
        </p:nvSpPr>
        <p:spPr>
          <a:xfrm rot="16200000">
            <a:off x="5852334" y="3061721"/>
            <a:ext cx="295021" cy="741260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Rectangle 1429"/>
          <p:cNvSpPr/>
          <p:nvPr/>
        </p:nvSpPr>
        <p:spPr>
          <a:xfrm rot="16200000">
            <a:off x="5778209" y="2851067"/>
            <a:ext cx="295021" cy="296503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Rectangle 1430"/>
          <p:cNvSpPr/>
          <p:nvPr/>
        </p:nvSpPr>
        <p:spPr>
          <a:xfrm rot="16200000">
            <a:off x="5481705" y="1970180"/>
            <a:ext cx="295021" cy="296505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Rectangle 1431"/>
          <p:cNvSpPr/>
          <p:nvPr/>
        </p:nvSpPr>
        <p:spPr>
          <a:xfrm rot="16200000">
            <a:off x="5481704" y="1516065"/>
            <a:ext cx="295021" cy="296504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Rectangle 1432"/>
          <p:cNvSpPr/>
          <p:nvPr/>
        </p:nvSpPr>
        <p:spPr>
          <a:xfrm rot="16200000">
            <a:off x="5777389" y="1083780"/>
            <a:ext cx="295021" cy="296505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5" name="Group 1434"/>
          <p:cNvGrpSpPr/>
          <p:nvPr/>
        </p:nvGrpSpPr>
        <p:grpSpPr>
          <a:xfrm rot="16200000">
            <a:off x="5780890" y="3711676"/>
            <a:ext cx="295770" cy="1213404"/>
            <a:chOff x="2143191" y="4127841"/>
            <a:chExt cx="306948" cy="1213404"/>
          </a:xfrm>
        </p:grpSpPr>
        <p:sp>
          <p:nvSpPr>
            <p:cNvPr id="1499" name="Rectangle 1498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0" name="Straight Connector 1499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Straight Connector 1500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Straight Connector 1501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Straight Connector 1502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Connector 1503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Connector 1504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Connector 1505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" name="Group 1435"/>
          <p:cNvGrpSpPr/>
          <p:nvPr/>
        </p:nvGrpSpPr>
        <p:grpSpPr>
          <a:xfrm rot="16200000">
            <a:off x="5780890" y="3279392"/>
            <a:ext cx="295770" cy="1213404"/>
            <a:chOff x="2143191" y="4127841"/>
            <a:chExt cx="306948" cy="1213404"/>
          </a:xfrm>
        </p:grpSpPr>
        <p:sp>
          <p:nvSpPr>
            <p:cNvPr id="1491" name="Rectangle 1490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2" name="Straight Connector 1491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Straight Connector 1492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4" name="Straight Connector 1493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Straight Connector 1494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Straight Connector 1495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Straight Connector 1496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Straight Connector 1497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7" name="Group 1436"/>
          <p:cNvGrpSpPr/>
          <p:nvPr/>
        </p:nvGrpSpPr>
        <p:grpSpPr>
          <a:xfrm rot="16200000">
            <a:off x="5781163" y="2825275"/>
            <a:ext cx="295770" cy="1213404"/>
            <a:chOff x="2143191" y="4127841"/>
            <a:chExt cx="306948" cy="1213404"/>
          </a:xfrm>
        </p:grpSpPr>
        <p:sp>
          <p:nvSpPr>
            <p:cNvPr id="1483" name="Rectangle 1482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4" name="Straight Connector 1483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Connector 1484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6" name="Straight Connector 1485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7" name="Straight Connector 1486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Straight Connector 1487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9" name="Straight Connector 1488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Connector 1489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8" name="Group 1437"/>
          <p:cNvGrpSpPr/>
          <p:nvPr/>
        </p:nvGrpSpPr>
        <p:grpSpPr>
          <a:xfrm rot="16200000">
            <a:off x="5781163" y="2392991"/>
            <a:ext cx="295770" cy="1213404"/>
            <a:chOff x="2143191" y="4127841"/>
            <a:chExt cx="306948" cy="1213404"/>
          </a:xfrm>
        </p:grpSpPr>
        <p:sp>
          <p:nvSpPr>
            <p:cNvPr id="1475" name="Rectangle 1474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6" name="Straight Connector 1475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7" name="Straight Connector 1476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8" name="Straight Connector 1477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Straight Connector 1478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Connector 1479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Straight Connector 1480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Straight Connector 1481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9" name="Group 1438"/>
          <p:cNvGrpSpPr/>
          <p:nvPr/>
        </p:nvGrpSpPr>
        <p:grpSpPr>
          <a:xfrm rot="16200000">
            <a:off x="5781436" y="1943640"/>
            <a:ext cx="295770" cy="1213404"/>
            <a:chOff x="2143191" y="4127841"/>
            <a:chExt cx="306948" cy="1213404"/>
          </a:xfrm>
        </p:grpSpPr>
        <p:sp>
          <p:nvSpPr>
            <p:cNvPr id="1467" name="Rectangle 1466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8" name="Straight Connector 1467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Connector 1468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Straight Connector 1469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1" name="Straight Connector 1470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2" name="Straight Connector 1471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Straight Connector 1472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4" name="Straight Connector 1473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0" name="Group 1439"/>
          <p:cNvGrpSpPr/>
          <p:nvPr/>
        </p:nvGrpSpPr>
        <p:grpSpPr>
          <a:xfrm rot="16200000">
            <a:off x="5781436" y="1511356"/>
            <a:ext cx="295770" cy="1213404"/>
            <a:chOff x="2143191" y="4127841"/>
            <a:chExt cx="306948" cy="1213404"/>
          </a:xfrm>
        </p:grpSpPr>
        <p:sp>
          <p:nvSpPr>
            <p:cNvPr id="1459" name="Rectangle 1458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0" name="Straight Connector 1459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Straight Connector 1460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2" name="Straight Connector 1461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3" name="Straight Connector 1462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Straight Connector 1463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Connector 1464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Connector 1465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1" name="Group 1440"/>
          <p:cNvGrpSpPr/>
          <p:nvPr/>
        </p:nvGrpSpPr>
        <p:grpSpPr>
          <a:xfrm rot="16200000">
            <a:off x="5781709" y="1057239"/>
            <a:ext cx="295770" cy="1213404"/>
            <a:chOff x="2143191" y="4127841"/>
            <a:chExt cx="306948" cy="1213404"/>
          </a:xfrm>
        </p:grpSpPr>
        <p:sp>
          <p:nvSpPr>
            <p:cNvPr id="1451" name="Rectangle 1450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2" name="Straight Connector 1451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3" name="Straight Connector 1452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4" name="Straight Connector 1453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Connector 1454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Straight Connector 1455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Straight Connector 1456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Straight Connector 1457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2" name="Group 1441"/>
          <p:cNvGrpSpPr/>
          <p:nvPr/>
        </p:nvGrpSpPr>
        <p:grpSpPr>
          <a:xfrm rot="16200000">
            <a:off x="5781709" y="624955"/>
            <a:ext cx="295770" cy="1213404"/>
            <a:chOff x="2143191" y="4127841"/>
            <a:chExt cx="306948" cy="1213404"/>
          </a:xfrm>
        </p:grpSpPr>
        <p:sp>
          <p:nvSpPr>
            <p:cNvPr id="1443" name="Rectangle 1442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4" name="Straight Connector 1443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5" name="Straight Connector 1444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Straight Connector 1445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Connector 1446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Connector 1447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9" name="Straight Connector 1448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0" name="Straight Connector 1449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8" name="Group 1567"/>
          <p:cNvGrpSpPr/>
          <p:nvPr/>
        </p:nvGrpSpPr>
        <p:grpSpPr>
          <a:xfrm>
            <a:off x="1239033" y="1233310"/>
            <a:ext cx="4071602" cy="3585542"/>
            <a:chOff x="1239033" y="1233310"/>
            <a:chExt cx="4071602" cy="3585542"/>
          </a:xfrm>
        </p:grpSpPr>
        <p:cxnSp>
          <p:nvCxnSpPr>
            <p:cNvPr id="1508" name="Straight Connector 1507"/>
            <p:cNvCxnSpPr>
              <a:endCxn id="1319" idx="0"/>
            </p:cNvCxnSpPr>
            <p:nvPr/>
          </p:nvCxnSpPr>
          <p:spPr>
            <a:xfrm>
              <a:off x="1244762" y="1233310"/>
              <a:ext cx="8755" cy="3584821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4" name="Straight Connector 1513"/>
            <p:cNvCxnSpPr>
              <a:endCxn id="1311" idx="0"/>
            </p:cNvCxnSpPr>
            <p:nvPr/>
          </p:nvCxnSpPr>
          <p:spPr>
            <a:xfrm flipH="1">
              <a:off x="1702139" y="1244282"/>
              <a:ext cx="2708" cy="3573849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7" name="Straight Connector 1516"/>
            <p:cNvCxnSpPr>
              <a:endCxn id="1303" idx="0"/>
            </p:cNvCxnSpPr>
            <p:nvPr/>
          </p:nvCxnSpPr>
          <p:spPr>
            <a:xfrm>
              <a:off x="2168109" y="1244282"/>
              <a:ext cx="5310" cy="357409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8" name="Straight Connector 1517"/>
            <p:cNvCxnSpPr>
              <a:endCxn id="1295" idx="0"/>
            </p:cNvCxnSpPr>
            <p:nvPr/>
          </p:nvCxnSpPr>
          <p:spPr>
            <a:xfrm flipH="1">
              <a:off x="2622041" y="1244282"/>
              <a:ext cx="1690" cy="357409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9" name="Straight Connector 1518"/>
            <p:cNvCxnSpPr>
              <a:endCxn id="1287" idx="0"/>
            </p:cNvCxnSpPr>
            <p:nvPr/>
          </p:nvCxnSpPr>
          <p:spPr>
            <a:xfrm>
              <a:off x="3083862" y="1238406"/>
              <a:ext cx="4512" cy="3580205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0" name="Straight Connector 1519"/>
            <p:cNvCxnSpPr>
              <a:endCxn id="1279" idx="0"/>
            </p:cNvCxnSpPr>
            <p:nvPr/>
          </p:nvCxnSpPr>
          <p:spPr>
            <a:xfrm flipH="1">
              <a:off x="3536996" y="1238406"/>
              <a:ext cx="1216" cy="3580205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1" name="Straight Connector 1520"/>
            <p:cNvCxnSpPr>
              <a:endCxn id="1271" idx="0"/>
            </p:cNvCxnSpPr>
            <p:nvPr/>
          </p:nvCxnSpPr>
          <p:spPr>
            <a:xfrm>
              <a:off x="4008276" y="1244282"/>
              <a:ext cx="0" cy="357457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Connector 1521"/>
            <p:cNvCxnSpPr>
              <a:endCxn id="1263" idx="0"/>
            </p:cNvCxnSpPr>
            <p:nvPr/>
          </p:nvCxnSpPr>
          <p:spPr>
            <a:xfrm>
              <a:off x="4447670" y="1233310"/>
              <a:ext cx="9228" cy="358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0" name="Straight Connector 1539"/>
            <p:cNvCxnSpPr/>
            <p:nvPr/>
          </p:nvCxnSpPr>
          <p:spPr>
            <a:xfrm rot="16200000">
              <a:off x="3270216" y="2282086"/>
              <a:ext cx="8418" cy="4070783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Connector 1540"/>
            <p:cNvCxnSpPr/>
            <p:nvPr/>
          </p:nvCxnSpPr>
          <p:spPr>
            <a:xfrm rot="16200000" flipH="1">
              <a:off x="3279352" y="1851467"/>
              <a:ext cx="2604" cy="4058324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Connector 1541"/>
            <p:cNvCxnSpPr/>
            <p:nvPr/>
          </p:nvCxnSpPr>
          <p:spPr>
            <a:xfrm rot="16200000">
              <a:off x="3278238" y="1402063"/>
              <a:ext cx="5105" cy="4058597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Connector 1542"/>
            <p:cNvCxnSpPr/>
            <p:nvPr/>
          </p:nvCxnSpPr>
          <p:spPr>
            <a:xfrm rot="16200000" flipH="1">
              <a:off x="3279978" y="967361"/>
              <a:ext cx="1625" cy="4058597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Straight Connector 1543"/>
            <p:cNvCxnSpPr/>
            <p:nvPr/>
          </p:nvCxnSpPr>
          <p:spPr>
            <a:xfrm rot="16200000">
              <a:off x="3275422" y="518504"/>
              <a:ext cx="4338" cy="406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Straight Connector 1544"/>
            <p:cNvCxnSpPr/>
            <p:nvPr/>
          </p:nvCxnSpPr>
          <p:spPr>
            <a:xfrm rot="16200000" flipH="1">
              <a:off x="3277006" y="84414"/>
              <a:ext cx="1169" cy="406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Straight Connector 1545"/>
            <p:cNvCxnSpPr/>
            <p:nvPr/>
          </p:nvCxnSpPr>
          <p:spPr>
            <a:xfrm rot="16200000">
              <a:off x="3276548" y="-353482"/>
              <a:ext cx="15958" cy="4052216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/>
            <p:cNvCxnSpPr/>
            <p:nvPr/>
          </p:nvCxnSpPr>
          <p:spPr>
            <a:xfrm rot="16200000">
              <a:off x="3270398" y="-798055"/>
              <a:ext cx="8872" cy="407160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0" name="Group 1509"/>
          <p:cNvGrpSpPr/>
          <p:nvPr/>
        </p:nvGrpSpPr>
        <p:grpSpPr>
          <a:xfrm>
            <a:off x="1065338" y="1039455"/>
            <a:ext cx="3385217" cy="3282231"/>
            <a:chOff x="1065338" y="1039455"/>
            <a:chExt cx="3385217" cy="3282231"/>
          </a:xfrm>
        </p:grpSpPr>
        <p:sp>
          <p:nvSpPr>
            <p:cNvPr id="1054" name="Oval 1053"/>
            <p:cNvSpPr>
              <a:spLocks noChangeAspect="1"/>
            </p:cNvSpPr>
            <p:nvPr/>
          </p:nvSpPr>
          <p:spPr>
            <a:xfrm>
              <a:off x="1065338" y="1039455"/>
              <a:ext cx="373854" cy="37385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5" name="Group 574"/>
            <p:cNvGrpSpPr/>
            <p:nvPr/>
          </p:nvGrpSpPr>
          <p:grpSpPr>
            <a:xfrm>
              <a:off x="1240143" y="1226382"/>
              <a:ext cx="3210412" cy="3095304"/>
              <a:chOff x="1388637" y="668162"/>
              <a:chExt cx="3210412" cy="3095304"/>
            </a:xfrm>
          </p:grpSpPr>
          <p:cxnSp>
            <p:nvCxnSpPr>
              <p:cNvPr id="576" name="Straight Connector 575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49" name="TextBox 1548"/>
          <p:cNvSpPr txBox="1"/>
          <p:nvPr/>
        </p:nvSpPr>
        <p:spPr>
          <a:xfrm>
            <a:off x="4774468" y="5508217"/>
            <a:ext cx="783237" cy="52322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bins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550" name="TextBox 1549"/>
          <p:cNvSpPr txBox="1"/>
          <p:nvPr/>
        </p:nvSpPr>
        <p:spPr>
          <a:xfrm>
            <a:off x="5540022" y="4512443"/>
            <a:ext cx="763425" cy="52322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lists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551" name="TextBox 1550"/>
          <p:cNvSpPr txBox="1"/>
          <p:nvPr/>
        </p:nvSpPr>
        <p:spPr>
          <a:xfrm>
            <a:off x="6600564" y="993827"/>
            <a:ext cx="593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9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2" name="TextBox 1551"/>
          <p:cNvSpPr txBox="1"/>
          <p:nvPr/>
        </p:nvSpPr>
        <p:spPr>
          <a:xfrm>
            <a:off x="6600564" y="1432816"/>
            <a:ext cx="71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10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8" name="TextBox 1557"/>
          <p:cNvSpPr txBox="1"/>
          <p:nvPr/>
        </p:nvSpPr>
        <p:spPr>
          <a:xfrm>
            <a:off x="6600564" y="4066748"/>
            <a:ext cx="71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16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9" name="TextBox 1558"/>
          <p:cNvSpPr txBox="1"/>
          <p:nvPr/>
        </p:nvSpPr>
        <p:spPr>
          <a:xfrm rot="5400000">
            <a:off x="6776968" y="2761194"/>
            <a:ext cx="55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...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1" name="TextBox 1560"/>
          <p:cNvSpPr txBox="1"/>
          <p:nvPr/>
        </p:nvSpPr>
        <p:spPr>
          <a:xfrm>
            <a:off x="812256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25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2" name="TextBox 1561"/>
          <p:cNvSpPr txBox="1"/>
          <p:nvPr/>
        </p:nvSpPr>
        <p:spPr>
          <a:xfrm>
            <a:off x="1387503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26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3" name="TextBox 1562"/>
          <p:cNvSpPr txBox="1"/>
          <p:nvPr/>
        </p:nvSpPr>
        <p:spPr>
          <a:xfrm>
            <a:off x="4101418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32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5" name="TextBox 1564"/>
          <p:cNvSpPr txBox="1"/>
          <p:nvPr/>
        </p:nvSpPr>
        <p:spPr>
          <a:xfrm>
            <a:off x="2701695" y="6048338"/>
            <a:ext cx="55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...</a:t>
            </a:r>
            <a:endParaRPr lang="en-US" sz="2800" i="1" dirty="0">
              <a:latin typeface="Times"/>
              <a:cs typeface="Time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03447" y="5388561"/>
            <a:ext cx="2573131" cy="954107"/>
            <a:chOff x="5689750" y="5071231"/>
            <a:chExt cx="2573131" cy="954107"/>
          </a:xfrm>
        </p:grpSpPr>
        <p:sp>
          <p:nvSpPr>
            <p:cNvPr id="1040" name="Rectangle 1039"/>
            <p:cNvSpPr/>
            <p:nvPr/>
          </p:nvSpPr>
          <p:spPr>
            <a:xfrm rot="16200000">
              <a:off x="5685212" y="5217222"/>
              <a:ext cx="295021" cy="281798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/>
            <p:cNvSpPr/>
            <p:nvPr/>
          </p:nvSpPr>
          <p:spPr>
            <a:xfrm rot="16200000">
              <a:off x="5685212" y="5637775"/>
              <a:ext cx="295021" cy="2859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TextBox 1041"/>
            <p:cNvSpPr txBox="1"/>
            <p:nvPr/>
          </p:nvSpPr>
          <p:spPr>
            <a:xfrm>
              <a:off x="6033885" y="5071231"/>
              <a:ext cx="2228996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"/>
                  <a:cs typeface="Times"/>
                </a:rPr>
                <a:t>full block</a:t>
              </a:r>
            </a:p>
            <a:p>
              <a:r>
                <a:rPr lang="en-US" sz="2800" dirty="0" smtClean="0">
                  <a:latin typeface="Times"/>
                  <a:cs typeface="Times"/>
                </a:rPr>
                <a:t>non-full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90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Z</a:t>
            </a:r>
            <a:r>
              <a:rPr lang="en-US" dirty="0" smtClean="0"/>
              <a:t>-order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</a:t>
            </a:r>
            <a:r>
              <a:rPr lang="en-US" dirty="0" smtClean="0"/>
              <a:t>2</a:t>
            </a:r>
            <a:r>
              <a:rPr lang="en-US" i="1" baseline="30000" dirty="0" smtClean="0"/>
              <a:t>r </a:t>
            </a:r>
            <a:r>
              <a:rPr lang="en-US" dirty="0" smtClean="0"/>
              <a:t>= </a:t>
            </a:r>
            <a:r>
              <a:rPr lang="en-US" i="1" dirty="0" smtClean="0"/>
              <a:t>M  </a:t>
            </a:r>
            <a:r>
              <a:rPr lang="en-US" dirty="0" smtClean="0"/>
              <a:t>for some constant </a:t>
            </a:r>
            <a:r>
              <a:rPr lang="en-US" i="1" dirty="0" smtClean="0"/>
              <a:t>a </a:t>
            </a:r>
            <a:r>
              <a:rPr lang="en-US" dirty="0" smtClean="0"/>
              <a:t>&gt; 0</a:t>
            </a:r>
          </a:p>
          <a:p>
            <a:pPr marL="0" indent="0">
              <a:buNone/>
            </a:pPr>
            <a:r>
              <a:rPr lang="en-US" i="1" dirty="0" err="1" smtClean="0"/>
              <a:t>nk</a:t>
            </a:r>
            <a:r>
              <a:rPr lang="en-US" dirty="0" smtClean="0"/>
              <a:t>/2</a:t>
            </a:r>
            <a:r>
              <a:rPr lang="en-US" baseline="30000" dirty="0" smtClean="0"/>
              <a:t>2</a:t>
            </a:r>
            <a:r>
              <a:rPr lang="en-US" i="1" baseline="30000" dirty="0" smtClean="0"/>
              <a:t>r  </a:t>
            </a:r>
            <a:r>
              <a:rPr lang="en-US" dirty="0" smtClean="0"/>
              <a:t>= </a:t>
            </a:r>
            <a:r>
              <a:rPr lang="en-US" i="1" dirty="0" smtClean="0"/>
              <a:t>a</a:t>
            </a:r>
            <a:r>
              <a:rPr lang="en-US" baseline="30000" dirty="0" smtClean="0"/>
              <a:t>2</a:t>
            </a:r>
            <a:r>
              <a:rPr lang="en-US" i="1" dirty="0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M</a:t>
            </a:r>
            <a:r>
              <a:rPr lang="en-US" baseline="30000" dirty="0" smtClean="0"/>
              <a:t>2</a:t>
            </a:r>
            <a:r>
              <a:rPr lang="en-US" dirty="0" smtClean="0"/>
              <a:t> total cache flushes, each of </a:t>
            </a:r>
            <a:r>
              <a:rPr lang="en-US" i="1" dirty="0" smtClean="0"/>
              <a:t>M</a:t>
            </a:r>
            <a:r>
              <a:rPr lang="en-US" dirty="0" smtClean="0"/>
              <a:t> blocks</a:t>
            </a:r>
          </a:p>
          <a:p>
            <a:pPr marL="0" indent="0">
              <a:buNone/>
            </a:pPr>
            <a:r>
              <a:rPr lang="en-US" dirty="0" smtClean="0"/>
              <a:t>Total memory transfers:</a:t>
            </a:r>
          </a:p>
          <a:p>
            <a:pPr marL="0" indent="0">
              <a:buNone/>
            </a:pPr>
            <a:r>
              <a:rPr lang="en-US" i="1" dirty="0" smtClean="0"/>
              <a:t>a</a:t>
            </a:r>
            <a:r>
              <a:rPr lang="en-US" baseline="30000" dirty="0" smtClean="0"/>
              <a:t>2</a:t>
            </a:r>
            <a:r>
              <a:rPr lang="en-US" i="1" dirty="0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M</a:t>
            </a:r>
            <a:r>
              <a:rPr lang="en-US" dirty="0" smtClean="0"/>
              <a:t>  = O(</a:t>
            </a:r>
            <a:r>
              <a:rPr lang="en-US" i="1" dirty="0" err="1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when </a:t>
            </a:r>
            <a:r>
              <a:rPr lang="en-US" i="1" dirty="0" smtClean="0"/>
              <a:t>M</a:t>
            </a:r>
            <a:r>
              <a:rPr lang="en-US" dirty="0" smtClean="0"/>
              <a:t>=</a:t>
            </a:r>
            <a:r>
              <a:rPr lang="en-US" dirty="0" err="1" smtClean="0"/>
              <a:t>Ω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090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splitters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a randomized algorithm for finding splitters using O(</a:t>
            </a:r>
            <a:r>
              <a:rPr lang="en-US" i="1" dirty="0" err="1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memory transfers.  It is mostly just a bunch of </a:t>
            </a:r>
            <a:r>
              <a:rPr lang="en-US" dirty="0" err="1" smtClean="0"/>
              <a:t>Chernoff</a:t>
            </a:r>
            <a:r>
              <a:rPr lang="en-US" dirty="0" smtClean="0"/>
              <a:t> Bounds and not that interesting algorithmically (essentially just a variation of sample sort).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13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  <a:p>
            <a:r>
              <a:rPr lang="en-US" dirty="0" err="1" smtClean="0"/>
              <a:t>vEB</a:t>
            </a:r>
            <a:r>
              <a:rPr lang="en-US" dirty="0" smtClean="0"/>
              <a:t> Layout Binary Search</a:t>
            </a:r>
          </a:p>
          <a:p>
            <a:r>
              <a:rPr lang="en-US" dirty="0" smtClean="0"/>
              <a:t>Fractional Cascading</a:t>
            </a:r>
          </a:p>
          <a:p>
            <a:r>
              <a:rPr lang="en-US" dirty="0" smtClean="0"/>
              <a:t>Range Coalescing</a:t>
            </a:r>
          </a:p>
          <a:p>
            <a:r>
              <a:rPr lang="en-US" dirty="0" smtClean="0"/>
              <a:t>Quadratic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63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times </a:t>
            </a:r>
            <a:r>
              <a:rPr lang="en-US" dirty="0" err="1" smtClean="0"/>
              <a:t>vs</a:t>
            </a:r>
            <a:r>
              <a:rPr lang="en-US" dirty="0" smtClean="0"/>
              <a:t> k (fixed n=1000)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51" y="1336307"/>
            <a:ext cx="7464334" cy="552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8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times </a:t>
            </a:r>
            <a:r>
              <a:rPr lang="en-US" dirty="0" err="1" smtClean="0"/>
              <a:t>vs</a:t>
            </a:r>
            <a:r>
              <a:rPr lang="en-US" dirty="0" smtClean="0"/>
              <a:t> n (fixed k=1000)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95" y="1525198"/>
            <a:ext cx="7148169" cy="52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5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017576" y="831257"/>
            <a:ext cx="0" cy="501031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36595" y="450575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q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5408" y="279090"/>
            <a:ext cx="405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iterated predecessor query:</a:t>
            </a:r>
          </a:p>
        </p:txBody>
      </p:sp>
    </p:spTree>
    <p:extLst>
      <p:ext uri="{BB962C8B-B14F-4D97-AF65-F5344CB8AC3E}">
        <p14:creationId xmlns:p14="http://schemas.microsoft.com/office/powerpoint/2010/main" val="305638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017576" y="831257"/>
            <a:ext cx="0" cy="501031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36595" y="450575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q</a:t>
            </a:r>
          </a:p>
        </p:txBody>
      </p:sp>
      <p:cxnSp>
        <p:nvCxnSpPr>
          <p:cNvPr id="78" name="Straight Arrow Connector 77"/>
          <p:cNvCxnSpPr>
            <a:stCxn id="133" idx="6"/>
          </p:cNvCxnSpPr>
          <p:nvPr/>
        </p:nvCxnSpPr>
        <p:spPr>
          <a:xfrm>
            <a:off x="7229611" y="1306524"/>
            <a:ext cx="7879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61" idx="6"/>
          </p:cNvCxnSpPr>
          <p:nvPr/>
        </p:nvCxnSpPr>
        <p:spPr>
          <a:xfrm>
            <a:off x="7795522" y="1922085"/>
            <a:ext cx="22205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62" idx="6"/>
          </p:cNvCxnSpPr>
          <p:nvPr/>
        </p:nvCxnSpPr>
        <p:spPr>
          <a:xfrm>
            <a:off x="5924632" y="2537646"/>
            <a:ext cx="209294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63" idx="6"/>
          </p:cNvCxnSpPr>
          <p:nvPr/>
        </p:nvCxnSpPr>
        <p:spPr>
          <a:xfrm>
            <a:off x="7795522" y="3153207"/>
            <a:ext cx="22205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37" idx="6"/>
          </p:cNvCxnSpPr>
          <p:nvPr/>
        </p:nvCxnSpPr>
        <p:spPr>
          <a:xfrm>
            <a:off x="7018139" y="3768769"/>
            <a:ext cx="9994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5" idx="6"/>
          </p:cNvCxnSpPr>
          <p:nvPr/>
        </p:nvCxnSpPr>
        <p:spPr>
          <a:xfrm>
            <a:off x="7795522" y="4384329"/>
            <a:ext cx="22205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57" idx="6"/>
          </p:cNvCxnSpPr>
          <p:nvPr/>
        </p:nvCxnSpPr>
        <p:spPr>
          <a:xfrm>
            <a:off x="6775287" y="5004078"/>
            <a:ext cx="124228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49" idx="6"/>
          </p:cNvCxnSpPr>
          <p:nvPr/>
        </p:nvCxnSpPr>
        <p:spPr>
          <a:xfrm>
            <a:off x="5693186" y="5615453"/>
            <a:ext cx="2324390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3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95408" y="279090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range coalescing:</a:t>
            </a:r>
          </a:p>
        </p:txBody>
      </p:sp>
    </p:spTree>
    <p:extLst>
      <p:ext uri="{BB962C8B-B14F-4D97-AF65-F5344CB8AC3E}">
        <p14:creationId xmlns:p14="http://schemas.microsoft.com/office/powerpoint/2010/main" val="155227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140977" y="256431"/>
            <a:ext cx="2208482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>
                <a:latin typeface="Times"/>
                <a:cs typeface="Times"/>
              </a:rPr>
              <a:t>) elements </a:t>
            </a:r>
          </a:p>
        </p:txBody>
      </p:sp>
      <p:sp>
        <p:nvSpPr>
          <p:cNvPr id="82" name="Left Brace 81"/>
          <p:cNvSpPr/>
          <p:nvPr/>
        </p:nvSpPr>
        <p:spPr>
          <a:xfrm rot="5400000">
            <a:off x="1968013" y="733194"/>
            <a:ext cx="556402" cy="90064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28523" y="256431"/>
            <a:ext cx="1321671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splitters</a:t>
            </a:r>
            <a:endParaRPr lang="en-US" sz="2800" dirty="0">
              <a:latin typeface="Times"/>
              <a:cs typeface="Times"/>
            </a:endParaRPr>
          </a:p>
        </p:txBody>
      </p:sp>
      <p:cxnSp>
        <p:nvCxnSpPr>
          <p:cNvPr id="82" name="Straight Arrow Connector 81"/>
          <p:cNvCxnSpPr>
            <a:stCxn id="81" idx="2"/>
          </p:cNvCxnSpPr>
          <p:nvPr/>
        </p:nvCxnSpPr>
        <p:spPr>
          <a:xfrm flipH="1">
            <a:off x="4162324" y="841649"/>
            <a:ext cx="127035" cy="889836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2"/>
          </p:cNvCxnSpPr>
          <p:nvPr/>
        </p:nvCxnSpPr>
        <p:spPr>
          <a:xfrm flipH="1">
            <a:off x="3009065" y="841649"/>
            <a:ext cx="1280294" cy="988996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32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5289601" y="791976"/>
            <a:ext cx="907863" cy="557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7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5289601" y="791976"/>
            <a:ext cx="907863" cy="557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15" idx="6"/>
          </p:cNvCxnSpPr>
          <p:nvPr/>
        </p:nvCxnSpPr>
        <p:spPr>
          <a:xfrm>
            <a:off x="4749509" y="1306524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2" idx="6"/>
          </p:cNvCxnSpPr>
          <p:nvPr/>
        </p:nvCxnSpPr>
        <p:spPr>
          <a:xfrm>
            <a:off x="4781302" y="1922085"/>
            <a:ext cx="50829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3" idx="6"/>
          </p:cNvCxnSpPr>
          <p:nvPr/>
        </p:nvCxnSpPr>
        <p:spPr>
          <a:xfrm>
            <a:off x="4538036" y="2537646"/>
            <a:ext cx="7515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8" idx="6"/>
          </p:cNvCxnSpPr>
          <p:nvPr/>
        </p:nvCxnSpPr>
        <p:spPr>
          <a:xfrm>
            <a:off x="1340072" y="3153207"/>
            <a:ext cx="394952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19" idx="6"/>
          </p:cNvCxnSpPr>
          <p:nvPr/>
        </p:nvCxnSpPr>
        <p:spPr>
          <a:xfrm>
            <a:off x="2412664" y="3768769"/>
            <a:ext cx="28769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20" idx="6"/>
          </p:cNvCxnSpPr>
          <p:nvPr/>
        </p:nvCxnSpPr>
        <p:spPr>
          <a:xfrm>
            <a:off x="4749509" y="4384329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66" idx="6"/>
          </p:cNvCxnSpPr>
          <p:nvPr/>
        </p:nvCxnSpPr>
        <p:spPr>
          <a:xfrm>
            <a:off x="4945490" y="5004078"/>
            <a:ext cx="35264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40" idx="6"/>
          </p:cNvCxnSpPr>
          <p:nvPr/>
        </p:nvCxnSpPr>
        <p:spPr>
          <a:xfrm>
            <a:off x="4515000" y="5615453"/>
            <a:ext cx="78313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1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"/>
            <a:cs typeface="Time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748</Words>
  <Application>Microsoft Macintosh PowerPoint</Application>
  <PresentationFormat>On-screen Show (4:3)</PresentationFormat>
  <Paragraphs>262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Cache-oblivious Iterated Predecessor Queries via Range Coalescing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</vt:lpstr>
      <vt:lpstr>Query</vt:lpstr>
      <vt:lpstr>Query</vt:lpstr>
      <vt:lpstr>Query</vt:lpstr>
      <vt:lpstr>Query</vt:lpstr>
      <vt:lpstr>Query</vt:lpstr>
      <vt:lpstr>Query</vt:lpstr>
      <vt:lpstr>Bin Construction</vt:lpstr>
      <vt:lpstr>Bin Construction</vt:lpstr>
      <vt:lpstr>Bin Construction</vt:lpstr>
      <vt:lpstr>Bin Construction</vt:lpstr>
      <vt:lpstr>PowerPoint Presentation</vt:lpstr>
      <vt:lpstr>Z-order analysis</vt:lpstr>
      <vt:lpstr>Finding splitters</vt:lpstr>
      <vt:lpstr>Implementation</vt:lpstr>
      <vt:lpstr>Query times vs k (fixed n=1000)</vt:lpstr>
      <vt:lpstr>Query times vs n (fixed k=1000)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Cache-oblivious Iterated Predecessor Queries via Range Coalescing </dc:title>
  <dc:creator>WILLIAM HASENPLAUGH</dc:creator>
  <cp:lastModifiedBy>Vineet</cp:lastModifiedBy>
  <cp:revision>26</cp:revision>
  <dcterms:created xsi:type="dcterms:W3CDTF">2014-05-13T14:15:28Z</dcterms:created>
  <dcterms:modified xsi:type="dcterms:W3CDTF">2014-05-14T04:12:43Z</dcterms:modified>
</cp:coreProperties>
</file>