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3" r:id="rId4"/>
    <p:sldId id="281" r:id="rId5"/>
    <p:sldId id="271" r:id="rId6"/>
    <p:sldId id="272" r:id="rId7"/>
    <p:sldId id="268" r:id="rId8"/>
    <p:sldId id="267" r:id="rId9"/>
    <p:sldId id="269" r:id="rId10"/>
    <p:sldId id="258" r:id="rId11"/>
    <p:sldId id="260" r:id="rId12"/>
    <p:sldId id="263" r:id="rId13"/>
    <p:sldId id="261" r:id="rId14"/>
    <p:sldId id="262" r:id="rId15"/>
    <p:sldId id="264" r:id="rId16"/>
    <p:sldId id="273" r:id="rId17"/>
    <p:sldId id="286" r:id="rId18"/>
    <p:sldId id="278" r:id="rId19"/>
    <p:sldId id="282" r:id="rId20"/>
    <p:sldId id="280" r:id="rId21"/>
    <p:sldId id="279" r:id="rId22"/>
    <p:sldId id="259" r:id="rId23"/>
    <p:sldId id="284" r:id="rId24"/>
    <p:sldId id="285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9" autoAdjust="0"/>
    <p:restoredTop sz="98782" autoAdjust="0"/>
  </p:normalViewPr>
  <p:slideViewPr>
    <p:cSldViewPr snapToGrid="0" snapToObjects="1">
      <p:cViewPr varScale="1">
        <p:scale>
          <a:sx n="177" d="100"/>
          <a:sy n="17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58F1-7735-1A44-A74A-58562287B14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E571A-8AE6-0A41-9850-5480395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1759"/>
            <a:ext cx="9144000" cy="1470025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Cache-oblivious Iterated Predecessor Queries via Range Coalescing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7801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"/>
                <a:cs typeface="Times"/>
              </a:rPr>
              <a:t>6.851 – Advanced Data Structures</a:t>
            </a:r>
          </a:p>
          <a:p>
            <a:r>
              <a:rPr lang="en-US" dirty="0" smtClean="0">
                <a:latin typeface="Times"/>
                <a:cs typeface="Times"/>
              </a:rPr>
              <a:t>Final Project</a:t>
            </a:r>
          </a:p>
          <a:p>
            <a:endParaRPr lang="en-US" dirty="0" smtClean="0">
              <a:latin typeface="Times"/>
              <a:cs typeface="Time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Vineet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Gopal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&amp; Will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Hasenplaugh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4604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/>
          <p:cNvGrpSpPr/>
          <p:nvPr/>
        </p:nvGrpSpPr>
        <p:grpSpPr>
          <a:xfrm>
            <a:off x="882241" y="1215084"/>
            <a:ext cx="3632759" cy="4491809"/>
            <a:chOff x="882241" y="1215084"/>
            <a:chExt cx="3632759" cy="4491809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3009065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82241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/>
            </p:cNvSpPr>
            <p:nvPr/>
          </p:nvSpPr>
          <p:spPr>
            <a:xfrm>
              <a:off x="283781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105159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/>
            </p:cNvSpPr>
            <p:nvPr/>
          </p:nvSpPr>
          <p:spPr>
            <a:xfrm>
              <a:off x="1127476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>
            <a:xfrm>
              <a:off x="128304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>
            <a:xfrm>
              <a:off x="1051598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/>
            </p:cNvSpPr>
            <p:nvPr/>
          </p:nvSpPr>
          <p:spPr>
            <a:xfrm>
              <a:off x="21451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/>
            </p:cNvSpPr>
            <p:nvPr/>
          </p:nvSpPr>
          <p:spPr>
            <a:xfrm>
              <a:off x="206042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/>
            </p:cNvSpPr>
            <p:nvPr/>
          </p:nvSpPr>
          <p:spPr>
            <a:xfrm>
              <a:off x="2145105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/>
            </p:cNvSpPr>
            <p:nvPr/>
          </p:nvSpPr>
          <p:spPr>
            <a:xfrm>
              <a:off x="206775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17796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3153934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/>
            </p:cNvSpPr>
            <p:nvPr/>
          </p:nvSpPr>
          <p:spPr>
            <a:xfrm>
              <a:off x="3238613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3238613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>
            <a:xfrm>
              <a:off x="270449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>
            <a:xfrm>
              <a:off x="246123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4332120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>
            <a:xfrm>
              <a:off x="3979444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>
            <a:xfrm>
              <a:off x="355473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>
            <a:xfrm>
              <a:off x="1367722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>
            <a:xfrm>
              <a:off x="1526309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>
            <a:xfrm>
              <a:off x="2461230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>
            <a:xfrm>
              <a:off x="3554736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746150" y="806973"/>
            <a:ext cx="4444100" cy="55567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1779975" y="791568"/>
            <a:ext cx="2204247" cy="5603015"/>
            <a:chOff x="1779975" y="791568"/>
            <a:chExt cx="2204247" cy="5603015"/>
          </a:xfrm>
        </p:grpSpPr>
        <p:cxnSp>
          <p:nvCxnSpPr>
            <p:cNvPr id="322" name="Straight Connector 321"/>
            <p:cNvCxnSpPr/>
            <p:nvPr/>
          </p:nvCxnSpPr>
          <p:spPr>
            <a:xfrm>
              <a:off x="1779975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3984222" y="822872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708621" y="791568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5289601" y="791976"/>
            <a:ext cx="907863" cy="5571711"/>
            <a:chOff x="5289601" y="791976"/>
            <a:chExt cx="907863" cy="5571711"/>
          </a:xfrm>
        </p:grpSpPr>
        <p:sp>
          <p:nvSpPr>
            <p:cNvPr id="194" name="Rectangle 193"/>
            <p:cNvSpPr/>
            <p:nvPr/>
          </p:nvSpPr>
          <p:spPr>
            <a:xfrm>
              <a:off x="5289601" y="791976"/>
              <a:ext cx="907863" cy="557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5298139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197464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31269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266401" y="6125795"/>
            <a:ext cx="2364868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>
            <a:spLocks/>
          </p:cNvSpPr>
          <p:nvPr/>
        </p:nvSpPr>
        <p:spPr>
          <a:xfrm>
            <a:off x="7736352" y="403001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>
            <a:spLocks/>
          </p:cNvSpPr>
          <p:nvPr/>
        </p:nvSpPr>
        <p:spPr>
          <a:xfrm>
            <a:off x="7736352" y="1234790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>
            <a:spLocks/>
          </p:cNvSpPr>
          <p:nvPr/>
        </p:nvSpPr>
        <p:spPr>
          <a:xfrm>
            <a:off x="7736352" y="298180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>
            <a:spLocks/>
          </p:cNvSpPr>
          <p:nvPr/>
        </p:nvSpPr>
        <p:spPr>
          <a:xfrm>
            <a:off x="7736352" y="368061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>
            <a:spLocks/>
          </p:cNvSpPr>
          <p:nvPr/>
        </p:nvSpPr>
        <p:spPr>
          <a:xfrm>
            <a:off x="7736352" y="472882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>
            <a:spLocks/>
          </p:cNvSpPr>
          <p:nvPr/>
        </p:nvSpPr>
        <p:spPr>
          <a:xfrm>
            <a:off x="7736352" y="5427626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>
            <a:spLocks/>
          </p:cNvSpPr>
          <p:nvPr/>
        </p:nvSpPr>
        <p:spPr>
          <a:xfrm>
            <a:off x="7736352" y="6126425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>
            <a:spLocks/>
          </p:cNvSpPr>
          <p:nvPr/>
        </p:nvSpPr>
        <p:spPr>
          <a:xfrm>
            <a:off x="7736352" y="2282999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/>
          <p:cNvGrpSpPr/>
          <p:nvPr/>
        </p:nvGrpSpPr>
        <p:grpSpPr>
          <a:xfrm>
            <a:off x="1159174" y="885387"/>
            <a:ext cx="6760058" cy="5074522"/>
            <a:chOff x="632076" y="885387"/>
            <a:chExt cx="6760058" cy="5074522"/>
          </a:xfrm>
        </p:grpSpPr>
        <p:sp>
          <p:nvSpPr>
            <p:cNvPr id="274" name="Oval 273"/>
            <p:cNvSpPr>
              <a:spLocks/>
            </p:cNvSpPr>
            <p:nvPr/>
          </p:nvSpPr>
          <p:spPr>
            <a:xfrm>
              <a:off x="632076" y="306176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>
              <a:spLocks/>
            </p:cNvSpPr>
            <p:nvPr/>
          </p:nvSpPr>
          <p:spPr>
            <a:xfrm>
              <a:off x="4041513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>
              <a:spLocks/>
            </p:cNvSpPr>
            <p:nvPr/>
          </p:nvSpPr>
          <p:spPr>
            <a:xfrm>
              <a:off x="170466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/>
            </p:cNvSpPr>
            <p:nvPr/>
          </p:nvSpPr>
          <p:spPr>
            <a:xfrm>
              <a:off x="4041513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>
              <a:spLocks/>
            </p:cNvSpPr>
            <p:nvPr/>
          </p:nvSpPr>
          <p:spPr>
            <a:xfrm>
              <a:off x="380700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/>
            </p:cNvSpPr>
            <p:nvPr/>
          </p:nvSpPr>
          <p:spPr>
            <a:xfrm>
              <a:off x="4073306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/>
            </p:cNvSpPr>
            <p:nvPr/>
          </p:nvSpPr>
          <p:spPr>
            <a:xfrm>
              <a:off x="383004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/>
            </p:cNvSpPr>
            <p:nvPr/>
          </p:nvSpPr>
          <p:spPr>
            <a:xfrm>
              <a:off x="423749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7209254" y="2632402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7209254" y="885387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7209254" y="3331208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/>
            </p:cNvSpPr>
            <p:nvPr/>
          </p:nvSpPr>
          <p:spPr>
            <a:xfrm>
              <a:off x="7209254" y="4379417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>
              <a:spLocks/>
            </p:cNvSpPr>
            <p:nvPr/>
          </p:nvSpPr>
          <p:spPr>
            <a:xfrm>
              <a:off x="7209254" y="5777029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/>
            </p:cNvSpPr>
            <p:nvPr/>
          </p:nvSpPr>
          <p:spPr>
            <a:xfrm>
              <a:off x="7209254" y="158419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/>
            </p:cNvSpPr>
            <p:nvPr/>
          </p:nvSpPr>
          <p:spPr>
            <a:xfrm>
              <a:off x="7209254" y="193359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>
              <a:spLocks/>
            </p:cNvSpPr>
            <p:nvPr/>
          </p:nvSpPr>
          <p:spPr>
            <a:xfrm>
              <a:off x="7209254" y="507822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Straight Connector 289"/>
          <p:cNvCxnSpPr/>
          <p:nvPr/>
        </p:nvCxnSpPr>
        <p:spPr>
          <a:xfrm>
            <a:off x="7529532" y="149093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9532" y="80697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7529532" y="184285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529532" y="253764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7529532" y="3256858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7529532" y="4295279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7529532" y="499425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529532" y="570689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7529532" y="636368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1273248" y="997633"/>
            <a:ext cx="4926198" cy="4963219"/>
            <a:chOff x="537330" y="997633"/>
            <a:chExt cx="5135018" cy="4963219"/>
          </a:xfrm>
        </p:grpSpPr>
        <p:cxnSp>
          <p:nvCxnSpPr>
            <p:cNvPr id="300" name="Straight Connector 299"/>
            <p:cNvCxnSpPr/>
            <p:nvPr/>
          </p:nvCxnSpPr>
          <p:spPr>
            <a:xfrm>
              <a:off x="537330" y="161803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37330" y="99763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37330" y="223843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37330" y="2858839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37330" y="3479241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37330" y="409964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37330" y="472004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37330" y="534044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37330" y="5960852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6199446" y="806973"/>
            <a:ext cx="1330086" cy="19066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6199446" y="1490938"/>
            <a:ext cx="1330086" cy="127097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6199446" y="1842856"/>
            <a:ext cx="1330086" cy="39558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6199446" y="2537646"/>
            <a:ext cx="1330086" cy="321193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6199446" y="3256858"/>
            <a:ext cx="1330086" cy="22238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199446" y="4099643"/>
            <a:ext cx="1330086" cy="19563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6199446" y="4720045"/>
            <a:ext cx="1330086" cy="274212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199446" y="5340447"/>
            <a:ext cx="1330086" cy="36644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199446" y="5960853"/>
            <a:ext cx="1330086" cy="40283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 rot="5400000">
            <a:off x="6717236" y="3415719"/>
            <a:ext cx="3565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bin: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list subsequences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63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072138" y="4626178"/>
            <a:ext cx="965304" cy="585218"/>
            <a:chOff x="1520283" y="3520541"/>
            <a:chExt cx="3327116" cy="585218"/>
          </a:xfrm>
        </p:grpSpPr>
        <p:sp>
          <p:nvSpPr>
            <p:cNvPr id="39" name="TextBox 38"/>
            <p:cNvSpPr txBox="1"/>
            <p:nvPr/>
          </p:nvSpPr>
          <p:spPr>
            <a:xfrm>
              <a:off x="3885151" y="3520541"/>
              <a:ext cx="962248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1857" y="5425202"/>
            <a:ext cx="3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25481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90793" y="5425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8966" y="5425202"/>
            <a:ext cx="44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|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latin typeface="Times"/>
                <a:cs typeface="Times"/>
              </a:rPr>
              <a:t>|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14758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4</a:t>
            </a:r>
          </a:p>
        </p:txBody>
      </p:sp>
      <p:cxnSp>
        <p:nvCxnSpPr>
          <p:cNvPr id="74" name="Straight Arrow Connector 73"/>
          <p:cNvCxnSpPr>
            <a:stCxn id="42" idx="2"/>
            <a:endCxn id="68" idx="0"/>
          </p:cNvCxnSpPr>
          <p:nvPr/>
        </p:nvCxnSpPr>
        <p:spPr>
          <a:xfrm>
            <a:off x="4974360" y="4650216"/>
            <a:ext cx="1162" cy="774986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5" idx="2"/>
            <a:endCxn id="69" idx="0"/>
          </p:cNvCxnSpPr>
          <p:nvPr/>
        </p:nvCxnSpPr>
        <p:spPr>
          <a:xfrm>
            <a:off x="5235531" y="4262396"/>
            <a:ext cx="5303" cy="116282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2"/>
            <a:endCxn id="72" idx="0"/>
          </p:cNvCxnSpPr>
          <p:nvPr/>
        </p:nvCxnSpPr>
        <p:spPr>
          <a:xfrm>
            <a:off x="5496701" y="4574016"/>
            <a:ext cx="2601" cy="850953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2"/>
            <a:endCxn id="73" idx="0"/>
          </p:cNvCxnSpPr>
          <p:nvPr/>
        </p:nvCxnSpPr>
        <p:spPr>
          <a:xfrm>
            <a:off x="5757871" y="4799441"/>
            <a:ext cx="6928" cy="625528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2"/>
            <a:endCxn id="71" idx="0"/>
          </p:cNvCxnSpPr>
          <p:nvPr/>
        </p:nvCxnSpPr>
        <p:spPr>
          <a:xfrm flipH="1">
            <a:off x="8890861" y="3949848"/>
            <a:ext cx="1051" cy="147535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4072138" y="4626177"/>
            <a:ext cx="965303" cy="585218"/>
            <a:chOff x="1520283" y="3520538"/>
            <a:chExt cx="3327110" cy="585218"/>
          </a:xfrm>
        </p:grpSpPr>
        <p:sp>
          <p:nvSpPr>
            <p:cNvPr id="94" name="TextBox 93"/>
            <p:cNvSpPr txBox="1"/>
            <p:nvPr/>
          </p:nvSpPr>
          <p:spPr>
            <a:xfrm>
              <a:off x="3885146" y="3520538"/>
              <a:ext cx="962247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97" name="Straight Arrow Connector 96"/>
            <p:cNvCxnSpPr>
              <a:endCxn id="94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7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617170" y="3452877"/>
            <a:ext cx="0" cy="2522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</p:cNvCxnSpPr>
          <p:nvPr/>
        </p:nvCxnSpPr>
        <p:spPr>
          <a:xfrm>
            <a:off x="4617170" y="4129181"/>
            <a:ext cx="0" cy="2284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6941" y="3605961"/>
            <a:ext cx="460458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q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38" name="Left Brace 37"/>
          <p:cNvSpPr/>
          <p:nvPr/>
        </p:nvSpPr>
        <p:spPr>
          <a:xfrm rot="5400000">
            <a:off x="6696948" y="797872"/>
            <a:ext cx="452633" cy="4155288"/>
          </a:xfrm>
          <a:prstGeom prst="leftBrac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25711" y="2080798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145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6330" y="1703585"/>
            <a:ext cx="3927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monotonically increasing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subsequences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70903" y="3813150"/>
            <a:ext cx="471417" cy="1308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457199" y="1600200"/>
            <a:ext cx="422496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000" b="1" i="1" smtClean="0">
                <a:latin typeface="Courier"/>
                <a:cs typeface="Courier"/>
              </a:rPr>
              <a:t>QUERY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</a:t>
            </a:r>
            <a:r>
              <a:rPr lang="da-DK" sz="2000" smtClean="0">
                <a:latin typeface="Courier"/>
                <a:cs typeface="Courier"/>
              </a:rPr>
              <a:t>,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⟨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⟩ = </a:t>
            </a:r>
            <a:r>
              <a:rPr lang="da-DK" sz="2000" b="1" i="1" smtClean="0">
                <a:latin typeface="Courier"/>
                <a:cs typeface="Courier"/>
              </a:rPr>
              <a:t>vEB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H.S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i="1" smtClean="0">
                <a:latin typeface="Courier"/>
                <a:cs typeface="Courier"/>
              </a:rPr>
              <a:t>	j</a:t>
            </a:r>
            <a:r>
              <a:rPr lang="da-DK" sz="2000" smtClean="0">
                <a:latin typeface="Courier"/>
                <a:cs typeface="Courier"/>
              </a:rPr>
              <a:t>=1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for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=1 to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.size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≤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457200" lvl="1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i="1" smtClean="0">
                <a:latin typeface="Courier"/>
                <a:cs typeface="Courier"/>
              </a:rPr>
              <a:t>Z</a:t>
            </a:r>
            <a:r>
              <a:rPr lang="da-DK" sz="2000" i="1" baseline="-25000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=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baseline="-25000" smtClean="0">
                <a:latin typeface="Courier"/>
                <a:cs typeface="Courier"/>
              </a:rPr>
              <a:t>+1</a:t>
            </a:r>
            <a:r>
              <a:rPr lang="da-DK" sz="2000" smtClean="0">
                <a:latin typeface="Courier"/>
                <a:cs typeface="Courier"/>
              </a:rPr>
              <a:t> &lt; 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	</a:t>
            </a:r>
            <a:r>
              <a:rPr lang="da-DK" sz="2000" i="1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++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return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724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73082" y="1759101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initial elements 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strictly less than </a:t>
            </a:r>
            <a:r>
              <a:rPr lang="en-US" sz="2800" i="1" dirty="0">
                <a:latin typeface="Times"/>
                <a:cs typeface="Times"/>
              </a:rPr>
              <a:t>s</a:t>
            </a:r>
            <a:endParaRPr lang="en-US" sz="2800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407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95780" y="1759101"/>
            <a:ext cx="395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nk</a:t>
            </a:r>
            <a:r>
              <a:rPr lang="en-US" sz="2800" dirty="0" smtClean="0">
                <a:latin typeface="Times"/>
                <a:cs typeface="Times"/>
              </a:rPr>
              <a:t>/</a:t>
            </a:r>
            <a:r>
              <a:rPr lang="en-US" sz="2800" i="1" dirty="0" smtClean="0">
                <a:latin typeface="Times"/>
                <a:cs typeface="Times"/>
              </a:rPr>
              <a:t>B</a:t>
            </a:r>
            <a:r>
              <a:rPr lang="en-US" sz="2800" dirty="0" smtClean="0">
                <a:latin typeface="Times"/>
                <a:cs typeface="Times"/>
              </a:rPr>
              <a:t>) memory transfers</a:t>
            </a:r>
          </a:p>
        </p:txBody>
      </p:sp>
    </p:spTree>
    <p:extLst>
      <p:ext uri="{BB962C8B-B14F-4D97-AF65-F5344CB8AC3E}">
        <p14:creationId xmlns:p14="http://schemas.microsoft.com/office/powerpoint/2010/main" val="1388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6910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5191" y="4799010"/>
            <a:ext cx="4555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dirty="0" smtClean="0">
                <a:latin typeface="Times"/>
                <a:cs typeface="Times"/>
              </a:rPr>
              <a:t> bins and at least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different cache blocks per bin incurs</a:t>
            </a:r>
          </a:p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kn</a:t>
            </a:r>
            <a:r>
              <a:rPr lang="en-US" sz="2800" dirty="0" smtClean="0">
                <a:latin typeface="Times"/>
                <a:cs typeface="Times"/>
              </a:rPr>
              <a:t>) memory transfers...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739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288" y="4793169"/>
            <a:ext cx="199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Z</a:t>
            </a:r>
            <a:r>
              <a:rPr lang="en-US" sz="2800" dirty="0" smtClean="0">
                <a:latin typeface="Times"/>
                <a:cs typeface="Times"/>
              </a:rPr>
              <a:t>-ordering!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4979302" y="2569512"/>
            <a:ext cx="1812526" cy="1747538"/>
            <a:chOff x="1388637" y="668162"/>
            <a:chExt cx="3210412" cy="3095304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967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Group 1025"/>
          <p:cNvGrpSpPr/>
          <p:nvPr/>
        </p:nvGrpSpPr>
        <p:grpSpPr>
          <a:xfrm>
            <a:off x="6011588" y="3564186"/>
            <a:ext cx="776818" cy="748953"/>
            <a:chOff x="6011588" y="3564186"/>
            <a:chExt cx="776818" cy="748953"/>
          </a:xfrm>
        </p:grpSpPr>
        <p:cxnSp>
          <p:nvCxnSpPr>
            <p:cNvPr id="1006" name="Straight Connector 1005"/>
            <p:cNvCxnSpPr/>
            <p:nvPr/>
          </p:nvCxnSpPr>
          <p:spPr>
            <a:xfrm>
              <a:off x="6011588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6012402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6014195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6529467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6530281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6532074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6014195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6015010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6016802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6528652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6529467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6531259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6272320" y="3564186"/>
              <a:ext cx="259754" cy="247859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6011588" y="3813837"/>
              <a:ext cx="776818" cy="249650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6273134" y="4063488"/>
              <a:ext cx="255518" cy="247858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/>
          <p:cNvGrpSpPr/>
          <p:nvPr/>
        </p:nvGrpSpPr>
        <p:grpSpPr>
          <a:xfrm>
            <a:off x="4979302" y="2569512"/>
            <a:ext cx="1812526" cy="1747538"/>
            <a:chOff x="4979302" y="2569512"/>
            <a:chExt cx="1812526" cy="1747538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4979302" y="3316672"/>
              <a:ext cx="1812526" cy="25142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4982724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4983539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4985331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5500603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5501418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5503210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4985331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4986146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4987938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5499788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5500603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5502395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5243456" y="2573423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982724" y="2823075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5244271" y="3072725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6015010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6015824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6017617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6532889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6533703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6535496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6017617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6018432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6020224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6532074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6532889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6534681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6275742" y="2569512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6015010" y="2819164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6276556" y="3068814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4979302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4980117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4981909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5497181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5497996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5499788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981909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4982724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4984516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5496366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5497181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5498973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5240034" y="3568097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979302" y="3817749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5240849" y="4067399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5759542" y="2569512"/>
              <a:ext cx="260682" cy="75286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5754491" y="3564186"/>
              <a:ext cx="265733" cy="751072"/>
            </a:xfrm>
            <a:prstGeom prst="line">
              <a:avLst/>
            </a:prstGeom>
            <a:ln w="38100"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395191" y="4793169"/>
            <a:ext cx="454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Consider the largest </a:t>
            </a:r>
            <a:r>
              <a:rPr lang="en-US" sz="2800" i="1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 for which O(2</a:t>
            </a:r>
            <a:r>
              <a:rPr lang="en-US" sz="2800" i="1" baseline="30000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) cache blocks fit in cache</a:t>
            </a:r>
          </a:p>
        </p:txBody>
      </p:sp>
      <p:sp>
        <p:nvSpPr>
          <p:cNvPr id="116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6952671" y="3515907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8" name="Straight Arrow Connector 1167"/>
          <p:cNvCxnSpPr/>
          <p:nvPr/>
        </p:nvCxnSpPr>
        <p:spPr>
          <a:xfrm>
            <a:off x="7163806" y="3515907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6" name="TextBox 1165"/>
          <p:cNvSpPr txBox="1"/>
          <p:nvPr/>
        </p:nvSpPr>
        <p:spPr>
          <a:xfrm>
            <a:off x="6971446" y="3757925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  <p:sp>
        <p:nvSpPr>
          <p:cNvPr id="1173" name="Rectangle 1172"/>
          <p:cNvSpPr/>
          <p:nvPr/>
        </p:nvSpPr>
        <p:spPr>
          <a:xfrm rot="16200000">
            <a:off x="6176668" y="2821600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74" name="Straight Arrow Connector 1173"/>
          <p:cNvCxnSpPr/>
          <p:nvPr/>
        </p:nvCxnSpPr>
        <p:spPr>
          <a:xfrm rot="16200000">
            <a:off x="6387803" y="2821600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5" name="TextBox 1174"/>
          <p:cNvSpPr txBox="1"/>
          <p:nvPr/>
        </p:nvSpPr>
        <p:spPr>
          <a:xfrm>
            <a:off x="6208072" y="3050988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188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-2411883" y="-2291754"/>
            <a:ext cx="3210412" cy="3095304"/>
            <a:chOff x="1388637" y="668162"/>
            <a:chExt cx="3210412" cy="3095304"/>
          </a:xfrm>
        </p:grpSpPr>
        <p:cxnSp>
          <p:nvCxnSpPr>
            <p:cNvPr id="425" name="Straight Connector 424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/>
          <p:nvPr/>
        </p:nvGrpSpPr>
        <p:grpSpPr>
          <a:xfrm>
            <a:off x="1240143" y="-2300399"/>
            <a:ext cx="3210412" cy="3095304"/>
            <a:chOff x="1388637" y="668162"/>
            <a:chExt cx="3210412" cy="3095304"/>
          </a:xfrm>
        </p:grpSpPr>
        <p:cxnSp>
          <p:nvCxnSpPr>
            <p:cNvPr id="448" name="Straight Connector 447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-2417952" y="1233054"/>
            <a:ext cx="3210412" cy="3095304"/>
            <a:chOff x="1388637" y="668162"/>
            <a:chExt cx="3210412" cy="3095304"/>
          </a:xfrm>
        </p:grpSpPr>
        <p:cxnSp>
          <p:nvCxnSpPr>
            <p:cNvPr id="512" name="Straight Connector 511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0" name="Straight Connector 639"/>
          <p:cNvCxnSpPr/>
          <p:nvPr/>
        </p:nvCxnSpPr>
        <p:spPr>
          <a:xfrm flipV="1">
            <a:off x="784956" y="-2284826"/>
            <a:ext cx="455187" cy="3069628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H="1">
            <a:off x="-2396586" y="784802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6" name="Group 845"/>
          <p:cNvGrpSpPr/>
          <p:nvPr/>
        </p:nvGrpSpPr>
        <p:grpSpPr>
          <a:xfrm>
            <a:off x="4893081" y="-2306186"/>
            <a:ext cx="3210412" cy="6622085"/>
            <a:chOff x="2385425" y="-1212832"/>
            <a:chExt cx="3210412" cy="6622085"/>
          </a:xfrm>
        </p:grpSpPr>
        <p:grpSp>
          <p:nvGrpSpPr>
            <p:cNvPr id="718" name="Group 717"/>
            <p:cNvGrpSpPr/>
            <p:nvPr/>
          </p:nvGrpSpPr>
          <p:grpSpPr>
            <a:xfrm>
              <a:off x="2385425" y="-1212832"/>
              <a:ext cx="3210412" cy="3095304"/>
              <a:chOff x="1388637" y="668162"/>
              <a:chExt cx="3210412" cy="3095304"/>
            </a:xfrm>
          </p:grpSpPr>
          <p:cxnSp>
            <p:nvCxnSpPr>
              <p:cNvPr id="719" name="Straight Connector 718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Group 781"/>
            <p:cNvGrpSpPr/>
            <p:nvPr/>
          </p:nvGrpSpPr>
          <p:grpSpPr>
            <a:xfrm>
              <a:off x="2385425" y="2313949"/>
              <a:ext cx="3210412" cy="3095304"/>
              <a:chOff x="1388637" y="668162"/>
              <a:chExt cx="3210412" cy="3095304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6" name="Group 975"/>
          <p:cNvGrpSpPr/>
          <p:nvPr/>
        </p:nvGrpSpPr>
        <p:grpSpPr>
          <a:xfrm>
            <a:off x="4896256" y="4744410"/>
            <a:ext cx="3210412" cy="3095304"/>
            <a:chOff x="1388637" y="668162"/>
            <a:chExt cx="3210412" cy="3095304"/>
          </a:xfrm>
        </p:grpSpPr>
        <p:cxnSp>
          <p:nvCxnSpPr>
            <p:cNvPr id="977" name="Straight Connector 976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Connector 1045"/>
          <p:cNvCxnSpPr/>
          <p:nvPr/>
        </p:nvCxnSpPr>
        <p:spPr>
          <a:xfrm flipH="1">
            <a:off x="4435880" y="-2299258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>
            <a:off x="4422026" y="4743623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rot="5400000" flipH="1" flipV="1">
            <a:off x="3958305" y="-2100728"/>
            <a:ext cx="471055" cy="13258800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4893081" y="787977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H="1">
            <a:off x="798530" y="1226382"/>
            <a:ext cx="456910" cy="3101976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/>
          <p:cNvSpPr/>
          <p:nvPr/>
        </p:nvSpPr>
        <p:spPr>
          <a:xfrm>
            <a:off x="8121369" y="0"/>
            <a:ext cx="1218903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1" name="Group 1530"/>
          <p:cNvGrpSpPr/>
          <p:nvPr/>
        </p:nvGrpSpPr>
        <p:grpSpPr>
          <a:xfrm>
            <a:off x="-2423680" y="-1336184"/>
            <a:ext cx="11890952" cy="9168970"/>
            <a:chOff x="-2423680" y="-1316395"/>
            <a:chExt cx="11890952" cy="9168970"/>
          </a:xfrm>
        </p:grpSpPr>
        <p:grpSp>
          <p:nvGrpSpPr>
            <p:cNvPr id="975" name="Group 974"/>
            <p:cNvGrpSpPr/>
            <p:nvPr/>
          </p:nvGrpSpPr>
          <p:grpSpPr>
            <a:xfrm>
              <a:off x="-2423680" y="4750599"/>
              <a:ext cx="6868507" cy="3101976"/>
              <a:chOff x="-1272670" y="2313949"/>
              <a:chExt cx="6868507" cy="3101976"/>
            </a:xfrm>
          </p:grpSpPr>
          <p:grpSp>
            <p:nvGrpSpPr>
              <p:cNvPr id="847" name="Group 846"/>
              <p:cNvGrpSpPr/>
              <p:nvPr/>
            </p:nvGrpSpPr>
            <p:grpSpPr>
              <a:xfrm>
                <a:off x="-1272670" y="2320621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848" name="Straight Connector 847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Straight Connector 881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Straight Connector 885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Straight Connector 895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7" name="Straight Connector 896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8" name="Straight Connector 897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Straight Connector 898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Straight Connector 901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Straight Connector 904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Straight Connector 909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1" name="Group 910"/>
              <p:cNvGrpSpPr/>
              <p:nvPr/>
            </p:nvGrpSpPr>
            <p:grpSpPr>
              <a:xfrm>
                <a:off x="2385425" y="2313949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912" name="Straight Connector 911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Straight Connector 920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Straight Connector 927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Straight Connector 931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Connector 933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Connector 935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Connector 952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1" name="Straight Connector 960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Connector 961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Connector 962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Connector 965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Straight Connector 970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Straight Connector 971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Connector 972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Straight Connector 973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6" name="Rectangle 1055"/>
            <p:cNvSpPr/>
            <p:nvPr/>
          </p:nvSpPr>
          <p:spPr>
            <a:xfrm>
              <a:off x="4586963" y="-57725"/>
              <a:ext cx="3748855" cy="70029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 1056"/>
            <p:cNvSpPr/>
            <p:nvPr/>
          </p:nvSpPr>
          <p:spPr>
            <a:xfrm rot="5400000">
              <a:off x="3322918" y="950841"/>
              <a:ext cx="2556376" cy="94783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8" name="Rectangle 1057"/>
            <p:cNvSpPr/>
            <p:nvPr/>
          </p:nvSpPr>
          <p:spPr>
            <a:xfrm rot="10800000">
              <a:off x="-1323117" y="-105368"/>
              <a:ext cx="2556376" cy="7182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 rot="16200000">
              <a:off x="2713489" y="-5513803"/>
              <a:ext cx="2556376" cy="1095119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8" name="Rectangle 1237"/>
          <p:cNvSpPr/>
          <p:nvPr/>
        </p:nvSpPr>
        <p:spPr>
          <a:xfrm rot="5400000">
            <a:off x="1751531" y="3560833"/>
            <a:ext cx="2188846" cy="3890819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0" name="Group 1559"/>
          <p:cNvGrpSpPr/>
          <p:nvPr/>
        </p:nvGrpSpPr>
        <p:grpSpPr>
          <a:xfrm>
            <a:off x="1100431" y="4818033"/>
            <a:ext cx="3510329" cy="1214223"/>
            <a:chOff x="1100431" y="5291378"/>
            <a:chExt cx="3510329" cy="1214223"/>
          </a:xfrm>
        </p:grpSpPr>
        <p:sp>
          <p:nvSpPr>
            <p:cNvPr id="1240" name="Rectangle 1239"/>
            <p:cNvSpPr/>
            <p:nvPr/>
          </p:nvSpPr>
          <p:spPr>
            <a:xfrm>
              <a:off x="1101208" y="5401808"/>
              <a:ext cx="306171" cy="271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549053" y="6066369"/>
              <a:ext cx="306171" cy="242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2020333" y="5542901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2468955" y="5542901"/>
              <a:ext cx="306171" cy="990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2936065" y="5401807"/>
              <a:ext cx="306171" cy="906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3384687" y="5415696"/>
              <a:ext cx="306171" cy="226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3857202" y="5401807"/>
              <a:ext cx="306171" cy="446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4304589" y="5641915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101208" y="5450270"/>
              <a:ext cx="306171" cy="148251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2020333" y="5598521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2935148" y="5450270"/>
              <a:ext cx="306171" cy="740439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3383910" y="5450270"/>
              <a:ext cx="306171" cy="147432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3855190" y="5450269"/>
              <a:ext cx="306171" cy="296504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4303812" y="5745953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4" name="Group 1253"/>
            <p:cNvGrpSpPr/>
            <p:nvPr/>
          </p:nvGrpSpPr>
          <p:grpSpPr>
            <a:xfrm>
              <a:off x="1100431" y="5291378"/>
              <a:ext cx="3510329" cy="1214223"/>
              <a:chOff x="1237867" y="4126313"/>
              <a:chExt cx="3510329" cy="1214223"/>
            </a:xfrm>
          </p:grpSpPr>
          <p:grpSp>
            <p:nvGrpSpPr>
              <p:cNvPr id="1255" name="Group 1254"/>
              <p:cNvGrpSpPr/>
              <p:nvPr/>
            </p:nvGrpSpPr>
            <p:grpSpPr>
              <a:xfrm>
                <a:off x="1237867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9" name="Rectangle 131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0" name="Straight Connector 131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6" name="Group 1255"/>
              <p:cNvGrpSpPr/>
              <p:nvPr/>
            </p:nvGrpSpPr>
            <p:grpSpPr>
              <a:xfrm>
                <a:off x="1686489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1" name="Rectangle 131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2" name="Straight Connector 131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7" name="Group 1256"/>
              <p:cNvGrpSpPr/>
              <p:nvPr/>
            </p:nvGrpSpPr>
            <p:grpSpPr>
              <a:xfrm>
                <a:off x="2157769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03" name="Rectangle 130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4" name="Straight Connector 130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8" name="Group 1257"/>
              <p:cNvGrpSpPr/>
              <p:nvPr/>
            </p:nvGrpSpPr>
            <p:grpSpPr>
              <a:xfrm>
                <a:off x="2606391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95" name="Rectangle 1294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6" name="Straight Connector 1295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9" name="Group 1258"/>
              <p:cNvGrpSpPr/>
              <p:nvPr/>
            </p:nvGrpSpPr>
            <p:grpSpPr>
              <a:xfrm>
                <a:off x="3072724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8" name="Straight Connector 1287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0" name="Group 1259"/>
              <p:cNvGrpSpPr/>
              <p:nvPr/>
            </p:nvGrpSpPr>
            <p:grpSpPr>
              <a:xfrm>
                <a:off x="3521346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9" name="Rectangle 127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0" name="Straight Connector 127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1" name="Group 1260"/>
              <p:cNvGrpSpPr/>
              <p:nvPr/>
            </p:nvGrpSpPr>
            <p:grpSpPr>
              <a:xfrm>
                <a:off x="3992626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1" name="Rectangle 127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2" name="Straight Connector 127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3" name="Straight Connector 127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2" name="Group 1261"/>
              <p:cNvGrpSpPr/>
              <p:nvPr/>
            </p:nvGrpSpPr>
            <p:grpSpPr>
              <a:xfrm>
                <a:off x="4441248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4" name="Straight Connector 126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Straight Connector 126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9" name="Straight Connector 126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19" name="Rectangle 1418"/>
          <p:cNvSpPr/>
          <p:nvPr/>
        </p:nvSpPr>
        <p:spPr>
          <a:xfrm>
            <a:off x="4791364" y="803550"/>
            <a:ext cx="1930139" cy="3759176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Rectangle 1419"/>
          <p:cNvSpPr/>
          <p:nvPr/>
        </p:nvSpPr>
        <p:spPr>
          <a:xfrm rot="16200000">
            <a:off x="5491417" y="4252671"/>
            <a:ext cx="295021" cy="130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 rot="16200000">
            <a:off x="5721562" y="3716339"/>
            <a:ext cx="295021" cy="329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/>
        </p:nvSpPr>
        <p:spPr>
          <a:xfrm rot="16200000">
            <a:off x="5847303" y="3011132"/>
            <a:ext cx="295021" cy="842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Rectangle 1422"/>
          <p:cNvSpPr/>
          <p:nvPr/>
        </p:nvSpPr>
        <p:spPr>
          <a:xfrm rot="16200000">
            <a:off x="5737325" y="2787838"/>
            <a:ext cx="295021" cy="4244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 rot="16200000">
            <a:off x="5993107" y="2506410"/>
            <a:ext cx="295021" cy="87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Rectangle 1424"/>
          <p:cNvSpPr/>
          <p:nvPr/>
        </p:nvSpPr>
        <p:spPr>
          <a:xfrm rot="16200000">
            <a:off x="5497952" y="1918612"/>
            <a:ext cx="295021" cy="398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Rectangle 1425"/>
          <p:cNvSpPr/>
          <p:nvPr/>
        </p:nvSpPr>
        <p:spPr>
          <a:xfrm rot="16200000">
            <a:off x="5508182" y="1439186"/>
            <a:ext cx="295021" cy="4463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 rot="16200000">
            <a:off x="5780880" y="975501"/>
            <a:ext cx="295021" cy="511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/>
        </p:nvSpPr>
        <p:spPr>
          <a:xfrm rot="16200000">
            <a:off x="5704083" y="3813887"/>
            <a:ext cx="295021" cy="148251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Rectangle 1428"/>
          <p:cNvSpPr/>
          <p:nvPr/>
        </p:nvSpPr>
        <p:spPr>
          <a:xfrm rot="16200000">
            <a:off x="5852334" y="3061721"/>
            <a:ext cx="295021" cy="741260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 rot="16200000">
            <a:off x="5778209" y="2851067"/>
            <a:ext cx="295021" cy="296503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Rectangle 1430"/>
          <p:cNvSpPr/>
          <p:nvPr/>
        </p:nvSpPr>
        <p:spPr>
          <a:xfrm rot="16200000">
            <a:off x="5481705" y="19701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Rectangle 1431"/>
          <p:cNvSpPr/>
          <p:nvPr/>
        </p:nvSpPr>
        <p:spPr>
          <a:xfrm rot="16200000">
            <a:off x="5481704" y="1516065"/>
            <a:ext cx="295021" cy="296504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 rot="16200000">
            <a:off x="5777389" y="10837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5" name="Group 1434"/>
          <p:cNvGrpSpPr/>
          <p:nvPr/>
        </p:nvGrpSpPr>
        <p:grpSpPr>
          <a:xfrm rot="16200000">
            <a:off x="5780890" y="3711676"/>
            <a:ext cx="295770" cy="1213404"/>
            <a:chOff x="2143191" y="4127841"/>
            <a:chExt cx="306948" cy="1213404"/>
          </a:xfrm>
        </p:grpSpPr>
        <p:sp>
          <p:nvSpPr>
            <p:cNvPr id="1499" name="Rectangle 149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0" name="Straight Connector 149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 rot="16200000">
            <a:off x="5780890" y="3279392"/>
            <a:ext cx="295770" cy="1213404"/>
            <a:chOff x="2143191" y="4127841"/>
            <a:chExt cx="306948" cy="1213404"/>
          </a:xfrm>
        </p:grpSpPr>
        <p:sp>
          <p:nvSpPr>
            <p:cNvPr id="1491" name="Rectangle 149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2" name="Straight Connector 149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/>
          <p:cNvGrpSpPr/>
          <p:nvPr/>
        </p:nvGrpSpPr>
        <p:grpSpPr>
          <a:xfrm rot="16200000">
            <a:off x="5781163" y="2825275"/>
            <a:ext cx="295770" cy="1213404"/>
            <a:chOff x="2143191" y="4127841"/>
            <a:chExt cx="306948" cy="1213404"/>
          </a:xfrm>
        </p:grpSpPr>
        <p:sp>
          <p:nvSpPr>
            <p:cNvPr id="1483" name="Rectangle 148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4" name="Straight Connector 148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Connector 148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8" name="Group 1437"/>
          <p:cNvGrpSpPr/>
          <p:nvPr/>
        </p:nvGrpSpPr>
        <p:grpSpPr>
          <a:xfrm rot="16200000">
            <a:off x="5781163" y="2392991"/>
            <a:ext cx="295770" cy="1213404"/>
            <a:chOff x="2143191" y="4127841"/>
            <a:chExt cx="306948" cy="1213404"/>
          </a:xfrm>
        </p:grpSpPr>
        <p:sp>
          <p:nvSpPr>
            <p:cNvPr id="1475" name="Rectangle 1474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6" name="Straight Connector 1475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" name="Group 1438"/>
          <p:cNvGrpSpPr/>
          <p:nvPr/>
        </p:nvGrpSpPr>
        <p:grpSpPr>
          <a:xfrm rot="16200000">
            <a:off x="5781436" y="1943640"/>
            <a:ext cx="295770" cy="1213404"/>
            <a:chOff x="2143191" y="4127841"/>
            <a:chExt cx="306948" cy="1213404"/>
          </a:xfrm>
        </p:grpSpPr>
        <p:sp>
          <p:nvSpPr>
            <p:cNvPr id="1467" name="Rectangle 1466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8" name="Straight Connector 1467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0" name="Group 1439"/>
          <p:cNvGrpSpPr/>
          <p:nvPr/>
        </p:nvGrpSpPr>
        <p:grpSpPr>
          <a:xfrm rot="16200000">
            <a:off x="5781436" y="1511356"/>
            <a:ext cx="295770" cy="1213404"/>
            <a:chOff x="2143191" y="4127841"/>
            <a:chExt cx="306948" cy="1213404"/>
          </a:xfrm>
        </p:grpSpPr>
        <p:sp>
          <p:nvSpPr>
            <p:cNvPr id="1459" name="Rectangle 145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0" name="Straight Connector 145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1" name="Group 1440"/>
          <p:cNvGrpSpPr/>
          <p:nvPr/>
        </p:nvGrpSpPr>
        <p:grpSpPr>
          <a:xfrm rot="16200000">
            <a:off x="5781709" y="1057239"/>
            <a:ext cx="295770" cy="1213404"/>
            <a:chOff x="2143191" y="4127841"/>
            <a:chExt cx="306948" cy="1213404"/>
          </a:xfrm>
        </p:grpSpPr>
        <p:sp>
          <p:nvSpPr>
            <p:cNvPr id="1451" name="Rectangle 145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2" name="Straight Connector 145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2" name="Group 1441"/>
          <p:cNvGrpSpPr/>
          <p:nvPr/>
        </p:nvGrpSpPr>
        <p:grpSpPr>
          <a:xfrm rot="16200000">
            <a:off x="5781709" y="624955"/>
            <a:ext cx="295770" cy="1213404"/>
            <a:chOff x="2143191" y="4127841"/>
            <a:chExt cx="306948" cy="1213404"/>
          </a:xfrm>
        </p:grpSpPr>
        <p:sp>
          <p:nvSpPr>
            <p:cNvPr id="1443" name="Rectangle 144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4" name="Straight Connector 144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Straight Connector 144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Connector 144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8" name="Group 1567"/>
          <p:cNvGrpSpPr/>
          <p:nvPr/>
        </p:nvGrpSpPr>
        <p:grpSpPr>
          <a:xfrm>
            <a:off x="1239033" y="1233310"/>
            <a:ext cx="4071602" cy="3585542"/>
            <a:chOff x="1239033" y="1233310"/>
            <a:chExt cx="4071602" cy="3585542"/>
          </a:xfrm>
        </p:grpSpPr>
        <p:cxnSp>
          <p:nvCxnSpPr>
            <p:cNvPr id="1508" name="Straight Connector 1507"/>
            <p:cNvCxnSpPr>
              <a:endCxn id="1319" idx="0"/>
            </p:cNvCxnSpPr>
            <p:nvPr/>
          </p:nvCxnSpPr>
          <p:spPr>
            <a:xfrm>
              <a:off x="1244762" y="1233310"/>
              <a:ext cx="8755" cy="3584821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Straight Connector 1513"/>
            <p:cNvCxnSpPr>
              <a:endCxn id="1311" idx="0"/>
            </p:cNvCxnSpPr>
            <p:nvPr/>
          </p:nvCxnSpPr>
          <p:spPr>
            <a:xfrm flipH="1">
              <a:off x="1702139" y="1244282"/>
              <a:ext cx="2708" cy="3573849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Straight Connector 1516"/>
            <p:cNvCxnSpPr>
              <a:endCxn id="1303" idx="0"/>
            </p:cNvCxnSpPr>
            <p:nvPr/>
          </p:nvCxnSpPr>
          <p:spPr>
            <a:xfrm>
              <a:off x="2168109" y="1244282"/>
              <a:ext cx="531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Straight Connector 1517"/>
            <p:cNvCxnSpPr>
              <a:endCxn id="1295" idx="0"/>
            </p:cNvCxnSpPr>
            <p:nvPr/>
          </p:nvCxnSpPr>
          <p:spPr>
            <a:xfrm flipH="1">
              <a:off x="2622041" y="1244282"/>
              <a:ext cx="169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9" name="Straight Connector 1518"/>
            <p:cNvCxnSpPr>
              <a:endCxn id="1287" idx="0"/>
            </p:cNvCxnSpPr>
            <p:nvPr/>
          </p:nvCxnSpPr>
          <p:spPr>
            <a:xfrm>
              <a:off x="3083862" y="1238406"/>
              <a:ext cx="4512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>
              <a:endCxn id="1279" idx="0"/>
            </p:cNvCxnSpPr>
            <p:nvPr/>
          </p:nvCxnSpPr>
          <p:spPr>
            <a:xfrm flipH="1">
              <a:off x="3536996" y="1238406"/>
              <a:ext cx="1216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>
              <a:endCxn id="1271" idx="0"/>
            </p:cNvCxnSpPr>
            <p:nvPr/>
          </p:nvCxnSpPr>
          <p:spPr>
            <a:xfrm>
              <a:off x="4008276" y="1244282"/>
              <a:ext cx="0" cy="357457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>
              <a:endCxn id="1263" idx="0"/>
            </p:cNvCxnSpPr>
            <p:nvPr/>
          </p:nvCxnSpPr>
          <p:spPr>
            <a:xfrm>
              <a:off x="4447670" y="1233310"/>
              <a:ext cx="9228" cy="358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Connector 1539"/>
            <p:cNvCxnSpPr/>
            <p:nvPr/>
          </p:nvCxnSpPr>
          <p:spPr>
            <a:xfrm rot="16200000">
              <a:off x="3270216" y="2282086"/>
              <a:ext cx="8418" cy="4070783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Connector 1540"/>
            <p:cNvCxnSpPr/>
            <p:nvPr/>
          </p:nvCxnSpPr>
          <p:spPr>
            <a:xfrm rot="16200000" flipH="1">
              <a:off x="3279352" y="1851467"/>
              <a:ext cx="2604" cy="4058324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Connector 1541"/>
            <p:cNvCxnSpPr/>
            <p:nvPr/>
          </p:nvCxnSpPr>
          <p:spPr>
            <a:xfrm rot="16200000">
              <a:off x="3278238" y="1402063"/>
              <a:ext cx="510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Connector 1542"/>
            <p:cNvCxnSpPr/>
            <p:nvPr/>
          </p:nvCxnSpPr>
          <p:spPr>
            <a:xfrm rot="16200000" flipH="1">
              <a:off x="3279978" y="967361"/>
              <a:ext cx="162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/>
            <p:cNvCxnSpPr/>
            <p:nvPr/>
          </p:nvCxnSpPr>
          <p:spPr>
            <a:xfrm rot="16200000">
              <a:off x="3275422" y="518504"/>
              <a:ext cx="4338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/>
            <p:cNvCxnSpPr/>
            <p:nvPr/>
          </p:nvCxnSpPr>
          <p:spPr>
            <a:xfrm rot="16200000" flipH="1">
              <a:off x="3277006" y="84414"/>
              <a:ext cx="1169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 rot="16200000">
              <a:off x="3276548" y="-353482"/>
              <a:ext cx="15958" cy="4052216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rot="16200000">
              <a:off x="3270398" y="-798055"/>
              <a:ext cx="8872" cy="407160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0" name="Group 1509"/>
          <p:cNvGrpSpPr/>
          <p:nvPr/>
        </p:nvGrpSpPr>
        <p:grpSpPr>
          <a:xfrm>
            <a:off x="1065338" y="1039455"/>
            <a:ext cx="3385217" cy="3282231"/>
            <a:chOff x="1065338" y="1039455"/>
            <a:chExt cx="3385217" cy="3282231"/>
          </a:xfrm>
        </p:grpSpPr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1065338" y="1039455"/>
              <a:ext cx="373854" cy="3738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240143" y="1226382"/>
              <a:ext cx="3210412" cy="3095304"/>
              <a:chOff x="1388637" y="668162"/>
              <a:chExt cx="3210412" cy="3095304"/>
            </a:xfrm>
          </p:grpSpPr>
          <p:cxnSp>
            <p:nvCxnSpPr>
              <p:cNvPr id="576" name="Straight Connector 575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9" name="TextBox 1548"/>
          <p:cNvSpPr txBox="1"/>
          <p:nvPr/>
        </p:nvSpPr>
        <p:spPr>
          <a:xfrm>
            <a:off x="4774468" y="5508217"/>
            <a:ext cx="783237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bins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0" name="TextBox 1549"/>
          <p:cNvSpPr txBox="1"/>
          <p:nvPr/>
        </p:nvSpPr>
        <p:spPr>
          <a:xfrm>
            <a:off x="5540022" y="4512443"/>
            <a:ext cx="763425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lists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1" name="TextBox 1550"/>
          <p:cNvSpPr txBox="1"/>
          <p:nvPr/>
        </p:nvSpPr>
        <p:spPr>
          <a:xfrm>
            <a:off x="6600564" y="993827"/>
            <a:ext cx="59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9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2" name="TextBox 1551"/>
          <p:cNvSpPr txBox="1"/>
          <p:nvPr/>
        </p:nvSpPr>
        <p:spPr>
          <a:xfrm>
            <a:off x="6600564" y="1432816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10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8" name="TextBox 1557"/>
          <p:cNvSpPr txBox="1"/>
          <p:nvPr/>
        </p:nvSpPr>
        <p:spPr>
          <a:xfrm>
            <a:off x="6600564" y="4066748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9" name="TextBox 1558"/>
          <p:cNvSpPr txBox="1"/>
          <p:nvPr/>
        </p:nvSpPr>
        <p:spPr>
          <a:xfrm rot="5400000">
            <a:off x="6776968" y="2761194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1" name="TextBox 1560"/>
          <p:cNvSpPr txBox="1"/>
          <p:nvPr/>
        </p:nvSpPr>
        <p:spPr>
          <a:xfrm>
            <a:off x="812256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25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2" name="TextBox 1561"/>
          <p:cNvSpPr txBox="1"/>
          <p:nvPr/>
        </p:nvSpPr>
        <p:spPr>
          <a:xfrm>
            <a:off x="1387503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3" name="TextBox 1562"/>
          <p:cNvSpPr txBox="1"/>
          <p:nvPr/>
        </p:nvSpPr>
        <p:spPr>
          <a:xfrm>
            <a:off x="4101418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32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5" name="TextBox 1564"/>
          <p:cNvSpPr txBox="1"/>
          <p:nvPr/>
        </p:nvSpPr>
        <p:spPr>
          <a:xfrm>
            <a:off x="2701695" y="6048338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03447" y="5388561"/>
            <a:ext cx="2573131" cy="954107"/>
            <a:chOff x="5689750" y="5071231"/>
            <a:chExt cx="2573131" cy="954107"/>
          </a:xfrm>
        </p:grpSpPr>
        <p:sp>
          <p:nvSpPr>
            <p:cNvPr id="1040" name="Rectangle 1039"/>
            <p:cNvSpPr/>
            <p:nvPr/>
          </p:nvSpPr>
          <p:spPr>
            <a:xfrm rot="16200000">
              <a:off x="5685212" y="5217222"/>
              <a:ext cx="295021" cy="281798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 rot="16200000">
              <a:off x="5685212" y="5637775"/>
              <a:ext cx="295021" cy="2859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TextBox 1041"/>
            <p:cNvSpPr txBox="1"/>
            <p:nvPr/>
          </p:nvSpPr>
          <p:spPr>
            <a:xfrm>
              <a:off x="6033885" y="5071231"/>
              <a:ext cx="222899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full block</a:t>
              </a:r>
            </a:p>
            <a:p>
              <a:r>
                <a:rPr lang="en-US" sz="2800" dirty="0" smtClean="0">
                  <a:latin typeface="Times"/>
                  <a:cs typeface="Times"/>
                </a:rPr>
                <a:t>non-full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0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Z</a:t>
            </a:r>
            <a:r>
              <a:rPr lang="en-US" dirty="0" smtClean="0"/>
              <a:t>-order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2</a:t>
            </a:r>
            <a:r>
              <a:rPr lang="en-US" i="1" baseline="30000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M  </a:t>
            </a:r>
            <a:r>
              <a:rPr lang="en-US" dirty="0" smtClean="0"/>
              <a:t>for some constant </a:t>
            </a:r>
            <a:r>
              <a:rPr lang="en-US" i="1" dirty="0" smtClean="0"/>
              <a:t>a </a:t>
            </a:r>
            <a:r>
              <a:rPr lang="en-US" dirty="0" smtClean="0"/>
              <a:t>&gt; 0</a:t>
            </a:r>
          </a:p>
          <a:p>
            <a:pPr marL="0" indent="0">
              <a:buNone/>
            </a:pPr>
            <a:r>
              <a:rPr lang="en-US" i="1" dirty="0" err="1" smtClean="0"/>
              <a:t>nk</a:t>
            </a:r>
            <a:r>
              <a:rPr lang="en-US" dirty="0" smtClean="0"/>
              <a:t>/2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r 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 total cache flushes, each of </a:t>
            </a:r>
            <a:r>
              <a:rPr lang="en-US" i="1" dirty="0" smtClean="0"/>
              <a:t>M</a:t>
            </a:r>
            <a:r>
              <a:rPr lang="en-US" dirty="0" smtClean="0"/>
              <a:t> blocks</a:t>
            </a:r>
          </a:p>
          <a:p>
            <a:pPr marL="0" indent="0">
              <a:buNone/>
            </a:pPr>
            <a:r>
              <a:rPr lang="en-US" dirty="0" smtClean="0"/>
              <a:t>Total memory transfers:</a:t>
            </a:r>
          </a:p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dirty="0" smtClean="0"/>
              <a:t>  =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when </a:t>
            </a:r>
            <a:r>
              <a:rPr lang="en-US" i="1" dirty="0" smtClean="0"/>
              <a:t>M</a:t>
            </a:r>
            <a:r>
              <a:rPr lang="en-US" dirty="0" smtClean="0"/>
              <a:t>=</a:t>
            </a:r>
            <a:r>
              <a:rPr lang="en-US" dirty="0" err="1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090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splitters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 randomized algorithm for finding splitters using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memory transfers.  It is mostly just a bunch of </a:t>
            </a:r>
            <a:r>
              <a:rPr lang="en-US" dirty="0" err="1" smtClean="0"/>
              <a:t>Chernoff</a:t>
            </a:r>
            <a:r>
              <a:rPr lang="en-US" dirty="0" smtClean="0"/>
              <a:t> Bounds and not that interesting algorithmically (essentially just a variation of sample sort).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r>
              <a:rPr lang="en-US" dirty="0" err="1" smtClean="0"/>
              <a:t>vEB</a:t>
            </a:r>
            <a:r>
              <a:rPr lang="en-US" dirty="0" smtClean="0"/>
              <a:t> Layout Binary Search</a:t>
            </a:r>
          </a:p>
          <a:p>
            <a:r>
              <a:rPr lang="en-US" dirty="0" smtClean="0"/>
              <a:t>Fractional Cascading</a:t>
            </a:r>
          </a:p>
          <a:p>
            <a:r>
              <a:rPr lang="en-US" dirty="0" smtClean="0"/>
              <a:t>Range Coalescing</a:t>
            </a:r>
          </a:p>
          <a:p>
            <a:r>
              <a:rPr lang="en-US" dirty="0" smtClean="0"/>
              <a:t>Quadratic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(fixed </a:t>
            </a:r>
            <a:r>
              <a:rPr lang="en-US" i="1" dirty="0" smtClean="0"/>
              <a:t>n</a:t>
            </a:r>
            <a:r>
              <a:rPr lang="en-US" dirty="0" smtClean="0"/>
              <a:t>=1000)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51" y="1336307"/>
            <a:ext cx="7464334" cy="55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(fixed </a:t>
            </a:r>
            <a:r>
              <a:rPr lang="en-US" i="1" dirty="0" smtClean="0"/>
              <a:t>k</a:t>
            </a:r>
            <a:r>
              <a:rPr lang="en-US" dirty="0" smtClean="0"/>
              <a:t>=1000)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4" y="1327848"/>
            <a:ext cx="7476224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5408" y="279090"/>
            <a:ext cx="405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iterated predecessor query:</a:t>
            </a:r>
          </a:p>
        </p:txBody>
      </p:sp>
    </p:spTree>
    <p:extLst>
      <p:ext uri="{BB962C8B-B14F-4D97-AF65-F5344CB8AC3E}">
        <p14:creationId xmlns:p14="http://schemas.microsoft.com/office/powerpoint/2010/main" val="305638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cxnSp>
        <p:nvCxnSpPr>
          <p:cNvPr id="78" name="Straight Arrow Connector 77"/>
          <p:cNvCxnSpPr>
            <a:stCxn id="133" idx="6"/>
          </p:cNvCxnSpPr>
          <p:nvPr/>
        </p:nvCxnSpPr>
        <p:spPr>
          <a:xfrm>
            <a:off x="7229611" y="1306524"/>
            <a:ext cx="7879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1" idx="6"/>
          </p:cNvCxnSpPr>
          <p:nvPr/>
        </p:nvCxnSpPr>
        <p:spPr>
          <a:xfrm>
            <a:off x="7795522" y="1922085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2" idx="6"/>
          </p:cNvCxnSpPr>
          <p:nvPr/>
        </p:nvCxnSpPr>
        <p:spPr>
          <a:xfrm>
            <a:off x="5924632" y="2537646"/>
            <a:ext cx="209294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3" idx="6"/>
          </p:cNvCxnSpPr>
          <p:nvPr/>
        </p:nvCxnSpPr>
        <p:spPr>
          <a:xfrm>
            <a:off x="7795522" y="3153207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7" idx="6"/>
          </p:cNvCxnSpPr>
          <p:nvPr/>
        </p:nvCxnSpPr>
        <p:spPr>
          <a:xfrm>
            <a:off x="7018139" y="3768769"/>
            <a:ext cx="9994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5" idx="6"/>
          </p:cNvCxnSpPr>
          <p:nvPr/>
        </p:nvCxnSpPr>
        <p:spPr>
          <a:xfrm>
            <a:off x="7795522" y="4384329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7" idx="6"/>
          </p:cNvCxnSpPr>
          <p:nvPr/>
        </p:nvCxnSpPr>
        <p:spPr>
          <a:xfrm>
            <a:off x="6775287" y="5004078"/>
            <a:ext cx="124228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9" idx="6"/>
          </p:cNvCxnSpPr>
          <p:nvPr/>
        </p:nvCxnSpPr>
        <p:spPr>
          <a:xfrm>
            <a:off x="5693186" y="5615453"/>
            <a:ext cx="2324390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95408" y="279090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range coalescing:</a:t>
            </a:r>
          </a:p>
        </p:txBody>
      </p:sp>
    </p:spTree>
    <p:extLst>
      <p:ext uri="{BB962C8B-B14F-4D97-AF65-F5344CB8AC3E}">
        <p14:creationId xmlns:p14="http://schemas.microsoft.com/office/powerpoint/2010/main" val="155227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40977" y="256431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82" name="Left Brace 81"/>
          <p:cNvSpPr/>
          <p:nvPr/>
        </p:nvSpPr>
        <p:spPr>
          <a:xfrm rot="5400000">
            <a:off x="1968013" y="733194"/>
            <a:ext cx="556402" cy="90064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28523" y="256431"/>
            <a:ext cx="1321671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splitters</a:t>
            </a:r>
            <a:endParaRPr lang="en-US" sz="2800" dirty="0">
              <a:latin typeface="Times"/>
              <a:cs typeface="Times"/>
            </a:endParaRPr>
          </a:p>
        </p:txBody>
      </p:sp>
      <p:cxnSp>
        <p:nvCxnSpPr>
          <p:cNvPr id="82" name="Straight Arrow Connector 81"/>
          <p:cNvCxnSpPr>
            <a:stCxn id="81" idx="2"/>
          </p:cNvCxnSpPr>
          <p:nvPr/>
        </p:nvCxnSpPr>
        <p:spPr>
          <a:xfrm flipH="1">
            <a:off x="4162324" y="841649"/>
            <a:ext cx="127035" cy="88983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</p:cNvCxnSpPr>
          <p:nvPr/>
        </p:nvCxnSpPr>
        <p:spPr>
          <a:xfrm flipH="1">
            <a:off x="3009065" y="841649"/>
            <a:ext cx="1280294" cy="98899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2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"/>
            <a:cs typeface="Time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748</Words>
  <Application>Microsoft Macintosh PowerPoint</Application>
  <PresentationFormat>On-screen Show (4:3)</PresentationFormat>
  <Paragraphs>262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Cache-oblivious Iterated Predecessor Queries via Range Coalescing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</vt:lpstr>
      <vt:lpstr>Query</vt:lpstr>
      <vt:lpstr>Query</vt:lpstr>
      <vt:lpstr>Query</vt:lpstr>
      <vt:lpstr>Query</vt:lpstr>
      <vt:lpstr>Query</vt:lpstr>
      <vt:lpstr>Query</vt:lpstr>
      <vt:lpstr>Bin Construction</vt:lpstr>
      <vt:lpstr>Bin Construction</vt:lpstr>
      <vt:lpstr>Bin Construction</vt:lpstr>
      <vt:lpstr>Bin Construction</vt:lpstr>
      <vt:lpstr>PowerPoint Presentation</vt:lpstr>
      <vt:lpstr>Z-order analysis</vt:lpstr>
      <vt:lpstr>Finding splitters</vt:lpstr>
      <vt:lpstr>Implementation</vt:lpstr>
      <vt:lpstr>Query times vs k (fixed n=1000)</vt:lpstr>
      <vt:lpstr>Query times vs n (fixed k=1000)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Cache-oblivious Iterated Predecessor Queries via Range Coalescing </dc:title>
  <dc:creator>WILLIAM HASENPLAUGH</dc:creator>
  <cp:lastModifiedBy>WILLIAM HASENPLAUGH</cp:lastModifiedBy>
  <cp:revision>27</cp:revision>
  <dcterms:created xsi:type="dcterms:W3CDTF">2014-05-13T14:15:28Z</dcterms:created>
  <dcterms:modified xsi:type="dcterms:W3CDTF">2014-05-14T16:39:17Z</dcterms:modified>
</cp:coreProperties>
</file>