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1" r:id="rId5"/>
    <p:sldId id="271" r:id="rId6"/>
    <p:sldId id="272" r:id="rId7"/>
    <p:sldId id="268" r:id="rId8"/>
    <p:sldId id="267" r:id="rId9"/>
    <p:sldId id="269" r:id="rId10"/>
    <p:sldId id="258" r:id="rId11"/>
    <p:sldId id="260" r:id="rId12"/>
    <p:sldId id="263" r:id="rId13"/>
    <p:sldId id="261" r:id="rId14"/>
    <p:sldId id="262" r:id="rId15"/>
    <p:sldId id="264" r:id="rId16"/>
    <p:sldId id="273" r:id="rId17"/>
    <p:sldId id="286" r:id="rId18"/>
    <p:sldId id="278" r:id="rId19"/>
    <p:sldId id="282" r:id="rId20"/>
    <p:sldId id="280" r:id="rId21"/>
    <p:sldId id="279" r:id="rId22"/>
    <p:sldId id="259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9" autoAdjust="0"/>
    <p:restoredTop sz="98782" autoAdjust="0"/>
  </p:normalViewPr>
  <p:slideViewPr>
    <p:cSldViewPr snapToGrid="0" snapToObjects="1">
      <p:cViewPr varScale="1">
        <p:scale>
          <a:sx n="212" d="100"/>
          <a:sy n="212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6717236" y="3415719"/>
            <a:ext cx="3565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bin: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list subsequences</a:t>
            </a:r>
            <a:endParaRPr lang="en-US" sz="2800" dirty="0" smtClean="0">
              <a:latin typeface="Times"/>
              <a:cs typeface="Times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072138" y="4626178"/>
            <a:ext cx="965304" cy="585218"/>
            <a:chOff x="1520283" y="3520541"/>
            <a:chExt cx="3327116" cy="585218"/>
          </a:xfrm>
        </p:grpSpPr>
        <p:sp>
          <p:nvSpPr>
            <p:cNvPr id="39" name="TextBox 38"/>
            <p:cNvSpPr txBox="1"/>
            <p:nvPr/>
          </p:nvSpPr>
          <p:spPr>
            <a:xfrm>
              <a:off x="3885151" y="3520541"/>
              <a:ext cx="962248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1857" y="5425202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25481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0793" y="542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966" y="5425202"/>
            <a:ext cx="44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4758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</a:t>
            </a:r>
          </a:p>
        </p:txBody>
      </p:sp>
      <p:cxnSp>
        <p:nvCxnSpPr>
          <p:cNvPr id="74" name="Straight Arrow Connector 73"/>
          <p:cNvCxnSpPr>
            <a:stCxn id="42" idx="2"/>
            <a:endCxn id="68" idx="0"/>
          </p:cNvCxnSpPr>
          <p:nvPr/>
        </p:nvCxnSpPr>
        <p:spPr>
          <a:xfrm>
            <a:off x="4974360" y="4650216"/>
            <a:ext cx="1162" cy="774986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2"/>
            <a:endCxn id="69" idx="0"/>
          </p:cNvCxnSpPr>
          <p:nvPr/>
        </p:nvCxnSpPr>
        <p:spPr>
          <a:xfrm>
            <a:off x="5235531" y="4262396"/>
            <a:ext cx="5303" cy="116282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2" idx="0"/>
          </p:cNvCxnSpPr>
          <p:nvPr/>
        </p:nvCxnSpPr>
        <p:spPr>
          <a:xfrm>
            <a:off x="5496701" y="4574016"/>
            <a:ext cx="2601" cy="85095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2"/>
            <a:endCxn id="73" idx="0"/>
          </p:cNvCxnSpPr>
          <p:nvPr/>
        </p:nvCxnSpPr>
        <p:spPr>
          <a:xfrm>
            <a:off x="5757871" y="4799441"/>
            <a:ext cx="6928" cy="6255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2"/>
            <a:endCxn id="71" idx="0"/>
          </p:cNvCxnSpPr>
          <p:nvPr/>
        </p:nvCxnSpPr>
        <p:spPr>
          <a:xfrm flipH="1">
            <a:off x="8890861" y="3949848"/>
            <a:ext cx="1051" cy="147535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4072138" y="4626177"/>
            <a:ext cx="965303" cy="585218"/>
            <a:chOff x="1520283" y="3520538"/>
            <a:chExt cx="3327110" cy="585218"/>
          </a:xfrm>
        </p:grpSpPr>
        <p:sp>
          <p:nvSpPr>
            <p:cNvPr id="94" name="TextBox 93"/>
            <p:cNvSpPr txBox="1"/>
            <p:nvPr/>
          </p:nvSpPr>
          <p:spPr>
            <a:xfrm>
              <a:off x="3885146" y="3520538"/>
              <a:ext cx="962247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97" name="Straight Arrow Connector 96"/>
            <p:cNvCxnSpPr>
              <a:endCxn id="94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17170" y="3452877"/>
            <a:ext cx="0" cy="2522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17170" y="4129181"/>
            <a:ext cx="0" cy="2284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6941" y="3605961"/>
            <a:ext cx="46045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q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813150"/>
            <a:ext cx="471417" cy="1308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57199" y="1600200"/>
            <a:ext cx="422496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b="1" i="1" smtClean="0">
                <a:latin typeface="Courier"/>
                <a:cs typeface="Courier"/>
              </a:rPr>
              <a:t>QUERY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</a:t>
            </a:r>
            <a:r>
              <a:rPr lang="da-DK" sz="2000" smtClean="0">
                <a:latin typeface="Courier"/>
                <a:cs typeface="Courier"/>
              </a:rPr>
              <a:t>,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⟨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⟩ = </a:t>
            </a:r>
            <a:r>
              <a:rPr lang="da-DK" sz="2000" b="1" i="1" smtClean="0">
                <a:latin typeface="Courier"/>
                <a:cs typeface="Courier"/>
              </a:rPr>
              <a:t>vEB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H.S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i="1" smtClean="0">
                <a:latin typeface="Courier"/>
                <a:cs typeface="Courier"/>
              </a:rPr>
              <a:t>	j</a:t>
            </a:r>
            <a:r>
              <a:rPr lang="da-DK" sz="2000" smtClean="0">
                <a:latin typeface="Courier"/>
                <a:cs typeface="Courier"/>
              </a:rPr>
              <a:t>=1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for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=1 to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.size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≤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457200" lvl="1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i="1" smtClean="0">
                <a:latin typeface="Courier"/>
                <a:cs typeface="Courier"/>
              </a:rPr>
              <a:t>Z</a:t>
            </a:r>
            <a:r>
              <a:rPr lang="da-DK" sz="2000" i="1" baseline="-25000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=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baseline="-25000" smtClean="0">
                <a:latin typeface="Courier"/>
                <a:cs typeface="Courier"/>
              </a:rPr>
              <a:t>+1</a:t>
            </a:r>
            <a:r>
              <a:rPr lang="da-DK" sz="2000" smtClean="0">
                <a:latin typeface="Courier"/>
                <a:cs typeface="Courier"/>
              </a:rPr>
              <a:t> &lt; 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	</a:t>
            </a:r>
            <a:r>
              <a:rPr lang="da-DK" sz="2000" i="1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++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return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73082" y="1759101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407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5780" y="1759101"/>
            <a:ext cx="395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nk</a:t>
            </a:r>
            <a:r>
              <a:rPr lang="en-US" sz="2800" dirty="0" smtClean="0">
                <a:latin typeface="Times"/>
                <a:cs typeface="Times"/>
              </a:rPr>
              <a:t>/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) memory transfers</a:t>
            </a:r>
          </a:p>
        </p:txBody>
      </p:sp>
    </p:spTree>
    <p:extLst>
      <p:ext uri="{BB962C8B-B14F-4D97-AF65-F5344CB8AC3E}">
        <p14:creationId xmlns:p14="http://schemas.microsoft.com/office/powerpoint/2010/main" val="1388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91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5191" y="4799010"/>
            <a:ext cx="455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 bins and at least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different cache blocks per bin incurs</a:t>
            </a:r>
          </a:p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kn</a:t>
            </a:r>
            <a:r>
              <a:rPr lang="en-US" sz="2800" dirty="0" smtClean="0">
                <a:latin typeface="Times"/>
                <a:cs typeface="Times"/>
              </a:rPr>
              <a:t>) memory transfers...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288" y="4793169"/>
            <a:ext cx="199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Z</a:t>
            </a:r>
            <a:r>
              <a:rPr lang="en-US" sz="2800" dirty="0" smtClean="0">
                <a:latin typeface="Times"/>
                <a:cs typeface="Times"/>
              </a:rPr>
              <a:t>-ordering!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4979302" y="2569512"/>
            <a:ext cx="1812526" cy="1747538"/>
            <a:chOff x="1388637" y="668162"/>
            <a:chExt cx="3210412" cy="3095304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96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6011588" y="3564186"/>
            <a:ext cx="776818" cy="748953"/>
            <a:chOff x="6011588" y="3564186"/>
            <a:chExt cx="776818" cy="748953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011588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6012402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6014195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6529467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6530281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6532074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6014195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6015010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6016802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6528652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6529467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6531259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6272320" y="3564186"/>
              <a:ext cx="259754" cy="247859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6011588" y="3813837"/>
              <a:ext cx="776818" cy="249650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6273134" y="4063488"/>
              <a:ext cx="255518" cy="247858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979302" y="2569512"/>
            <a:ext cx="1812526" cy="1747538"/>
            <a:chOff x="4979302" y="2569512"/>
            <a:chExt cx="1812526" cy="1747538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4979302" y="3316672"/>
              <a:ext cx="1812526" cy="25142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4982724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4983539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4985331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5500603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5501418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5503210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4985331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4986146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4987938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5499788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5500603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5502395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5243456" y="2573423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982724" y="2823075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44271" y="3072725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6015010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6015824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6017617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6532889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6533703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6535496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6017617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6018432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6020224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6532074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6532889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6534681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6275742" y="2569512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6015010" y="2819164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6276556" y="3068814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4979302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4980117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4981909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497181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5497996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5499788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981909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4982724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4984516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5496366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5497181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5498973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5240034" y="3568097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979302" y="3817749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5240849" y="4067399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5759542" y="2569512"/>
              <a:ext cx="260682" cy="75286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5754491" y="3564186"/>
              <a:ext cx="265733" cy="751072"/>
            </a:xfrm>
            <a:prstGeom prst="line">
              <a:avLst/>
            </a:prstGeom>
            <a:ln w="38100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395191" y="4793169"/>
            <a:ext cx="454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Consider the largest </a:t>
            </a:r>
            <a:r>
              <a:rPr lang="en-US" sz="2800" i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for which O(2</a:t>
            </a:r>
            <a:r>
              <a:rPr lang="en-US" sz="2800" i="1" baseline="30000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) cache blocks fit in cache</a:t>
            </a:r>
          </a:p>
        </p:txBody>
      </p:sp>
      <p:sp>
        <p:nvSpPr>
          <p:cNvPr id="116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6952671" y="3515907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8" name="Straight Arrow Connector 1167"/>
          <p:cNvCxnSpPr/>
          <p:nvPr/>
        </p:nvCxnSpPr>
        <p:spPr>
          <a:xfrm>
            <a:off x="7163806" y="3515907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6" name="TextBox 1165"/>
          <p:cNvSpPr txBox="1"/>
          <p:nvPr/>
        </p:nvSpPr>
        <p:spPr>
          <a:xfrm>
            <a:off x="6971446" y="3757925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  <p:sp>
        <p:nvSpPr>
          <p:cNvPr id="1173" name="Rectangle 1172"/>
          <p:cNvSpPr/>
          <p:nvPr/>
        </p:nvSpPr>
        <p:spPr>
          <a:xfrm rot="16200000">
            <a:off x="6176668" y="2821600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4" name="Straight Arrow Connector 1173"/>
          <p:cNvCxnSpPr/>
          <p:nvPr/>
        </p:nvCxnSpPr>
        <p:spPr>
          <a:xfrm rot="16200000">
            <a:off x="6387803" y="2821600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6208072" y="3050988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188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36184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3447" y="5388561"/>
            <a:ext cx="2573131" cy="954107"/>
            <a:chOff x="5689750" y="5071231"/>
            <a:chExt cx="2573131" cy="954107"/>
          </a:xfrm>
        </p:grpSpPr>
        <p:sp>
          <p:nvSpPr>
            <p:cNvPr id="1040" name="Rectangle 1039"/>
            <p:cNvSpPr/>
            <p:nvPr/>
          </p:nvSpPr>
          <p:spPr>
            <a:xfrm rot="16200000">
              <a:off x="5685212" y="5217222"/>
              <a:ext cx="295021" cy="281798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 rot="16200000">
              <a:off x="5685212" y="5637775"/>
              <a:ext cx="295021" cy="285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033885" y="5071231"/>
              <a:ext cx="222899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full block</a:t>
              </a:r>
            </a:p>
            <a:p>
              <a:r>
                <a:rPr lang="en-US" sz="2800" dirty="0" smtClean="0">
                  <a:latin typeface="Times"/>
                  <a:cs typeface="Times"/>
                </a:rPr>
                <a:t>non-full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-order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2</a:t>
            </a:r>
            <a:r>
              <a:rPr lang="en-US" i="1" baseline="30000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M  </a:t>
            </a:r>
            <a:r>
              <a:rPr lang="en-US" dirty="0" smtClean="0"/>
              <a:t>for some constant </a:t>
            </a:r>
            <a:r>
              <a:rPr lang="en-US" i="1" dirty="0" smtClean="0"/>
              <a:t>a </a:t>
            </a:r>
            <a:r>
              <a:rPr lang="en-US" dirty="0" smtClean="0"/>
              <a:t>&gt; 0</a:t>
            </a:r>
          </a:p>
          <a:p>
            <a:pPr marL="0" indent="0">
              <a:buNone/>
            </a:pPr>
            <a:r>
              <a:rPr lang="en-US" i="1" dirty="0" err="1" smtClean="0"/>
              <a:t>nk</a:t>
            </a:r>
            <a:r>
              <a:rPr lang="en-US" dirty="0" smtClean="0"/>
              <a:t>/2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r 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total cache flushes, each of </a:t>
            </a:r>
            <a:r>
              <a:rPr lang="en-US" i="1" dirty="0" smtClean="0"/>
              <a:t>M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r>
              <a:rPr lang="en-US" dirty="0" smtClean="0"/>
              <a:t>Total memory transfers: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 =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when </a:t>
            </a:r>
            <a:r>
              <a:rPr lang="en-US" i="1" dirty="0" smtClean="0"/>
              <a:t>M</a:t>
            </a:r>
            <a:r>
              <a:rPr lang="en-US" dirty="0" smtClean="0"/>
              <a:t>=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09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splitters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randomized algorithm for finding splitters using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memory transfers.  It is mostly just a bunch of </a:t>
            </a:r>
            <a:r>
              <a:rPr lang="en-US" dirty="0" err="1" smtClean="0"/>
              <a:t>Chernoff</a:t>
            </a:r>
            <a:r>
              <a:rPr lang="en-US" dirty="0" smtClean="0"/>
              <a:t> Bounds and not that interesting algorithmically (essentially just a variation of sample sort).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08" y="279090"/>
            <a:ext cx="405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iterated predecessor query:</a:t>
            </a:r>
          </a:p>
        </p:txBody>
      </p:sp>
    </p:spTree>
    <p:extLst>
      <p:ext uri="{BB962C8B-B14F-4D97-AF65-F5344CB8AC3E}">
        <p14:creationId xmlns:p14="http://schemas.microsoft.com/office/powerpoint/2010/main" val="30563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cxnSp>
        <p:nvCxnSpPr>
          <p:cNvPr id="78" name="Straight Arrow Connector 77"/>
          <p:cNvCxnSpPr>
            <a:stCxn id="133" idx="6"/>
          </p:cNvCxnSpPr>
          <p:nvPr/>
        </p:nvCxnSpPr>
        <p:spPr>
          <a:xfrm>
            <a:off x="7229611" y="1306524"/>
            <a:ext cx="7879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1" idx="6"/>
          </p:cNvCxnSpPr>
          <p:nvPr/>
        </p:nvCxnSpPr>
        <p:spPr>
          <a:xfrm>
            <a:off x="7795522" y="1922085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2" idx="6"/>
          </p:cNvCxnSpPr>
          <p:nvPr/>
        </p:nvCxnSpPr>
        <p:spPr>
          <a:xfrm>
            <a:off x="5924632" y="2537646"/>
            <a:ext cx="209294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3" idx="6"/>
          </p:cNvCxnSpPr>
          <p:nvPr/>
        </p:nvCxnSpPr>
        <p:spPr>
          <a:xfrm>
            <a:off x="7795522" y="3153207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7" idx="6"/>
          </p:cNvCxnSpPr>
          <p:nvPr/>
        </p:nvCxnSpPr>
        <p:spPr>
          <a:xfrm>
            <a:off x="7018139" y="3768769"/>
            <a:ext cx="9994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5" idx="6"/>
          </p:cNvCxnSpPr>
          <p:nvPr/>
        </p:nvCxnSpPr>
        <p:spPr>
          <a:xfrm>
            <a:off x="7795522" y="4384329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7" idx="6"/>
          </p:cNvCxnSpPr>
          <p:nvPr/>
        </p:nvCxnSpPr>
        <p:spPr>
          <a:xfrm>
            <a:off x="6775287" y="5004078"/>
            <a:ext cx="124228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9" idx="6"/>
          </p:cNvCxnSpPr>
          <p:nvPr/>
        </p:nvCxnSpPr>
        <p:spPr>
          <a:xfrm>
            <a:off x="5693186" y="5615453"/>
            <a:ext cx="2324390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5408" y="27909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range coalescing:</a:t>
            </a:r>
          </a:p>
        </p:txBody>
      </p: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715</Words>
  <Application>Microsoft Macintosh PowerPoint</Application>
  <PresentationFormat>On-screen Show (4:3)</PresentationFormat>
  <Paragraphs>254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Query</vt:lpstr>
      <vt:lpstr>Bin Construction</vt:lpstr>
      <vt:lpstr>Bin Construction</vt:lpstr>
      <vt:lpstr>Bin Construction</vt:lpstr>
      <vt:lpstr>Bin Construction</vt:lpstr>
      <vt:lpstr>PowerPoint Presentation</vt:lpstr>
      <vt:lpstr>Z-order analysis</vt:lpstr>
      <vt:lpstr>Finding splitters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WILLIAM HASENPLAUGH</cp:lastModifiedBy>
  <cp:revision>24</cp:revision>
  <dcterms:created xsi:type="dcterms:W3CDTF">2014-05-13T14:15:28Z</dcterms:created>
  <dcterms:modified xsi:type="dcterms:W3CDTF">2014-05-13T20:05:44Z</dcterms:modified>
</cp:coreProperties>
</file>