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376" r:id="rId2"/>
  </p:sldMasterIdLst>
  <p:notesMasterIdLst>
    <p:notesMasterId r:id="rId21"/>
  </p:notesMasterIdLst>
  <p:handoutMasterIdLst>
    <p:handoutMasterId r:id="rId22"/>
  </p:handoutMasterIdLst>
  <p:sldIdLst>
    <p:sldId id="302" r:id="rId3"/>
    <p:sldId id="387" r:id="rId4"/>
    <p:sldId id="422" r:id="rId5"/>
    <p:sldId id="417" r:id="rId6"/>
    <p:sldId id="440" r:id="rId7"/>
    <p:sldId id="442" r:id="rId8"/>
    <p:sldId id="434" r:id="rId9"/>
    <p:sldId id="436" r:id="rId10"/>
    <p:sldId id="437" r:id="rId11"/>
    <p:sldId id="427" r:id="rId12"/>
    <p:sldId id="443" r:id="rId13"/>
    <p:sldId id="439" r:id="rId14"/>
    <p:sldId id="430" r:id="rId15"/>
    <p:sldId id="428" r:id="rId16"/>
    <p:sldId id="420" r:id="rId17"/>
    <p:sldId id="425" r:id="rId18"/>
    <p:sldId id="431" r:id="rId19"/>
    <p:sldId id="432" r:id="rId20"/>
  </p:sldIdLst>
  <p:sldSz cx="9144000" cy="5143500" type="screen16x9"/>
  <p:notesSz cx="6858000" cy="9144000"/>
  <p:custDataLst>
    <p:tags r:id="rId23"/>
  </p:custDataLst>
  <p:defaultTextStyle>
    <a:defPPr>
      <a:defRPr lang="en-US"/>
    </a:defPPr>
    <a:lvl1pPr algn="l" defTabSz="457200" rtl="0" fontAlgn="base">
      <a:spcBef>
        <a:spcPct val="0"/>
      </a:spcBef>
      <a:spcAft>
        <a:spcPct val="0"/>
      </a:spcAft>
      <a:defRPr sz="2400" kern="1200">
        <a:solidFill>
          <a:schemeClr val="tx1"/>
        </a:solidFill>
        <a:latin typeface="Arial" charset="0"/>
        <a:ea typeface="+mn-ea"/>
        <a:cs typeface="Arial" charset="0"/>
      </a:defRPr>
    </a:lvl1pPr>
    <a:lvl2pPr marL="457200" algn="l" defTabSz="457200" rtl="0" fontAlgn="base">
      <a:spcBef>
        <a:spcPct val="0"/>
      </a:spcBef>
      <a:spcAft>
        <a:spcPct val="0"/>
      </a:spcAft>
      <a:defRPr sz="2400" kern="1200">
        <a:solidFill>
          <a:schemeClr val="tx1"/>
        </a:solidFill>
        <a:latin typeface="Arial" charset="0"/>
        <a:ea typeface="+mn-ea"/>
        <a:cs typeface="Arial" charset="0"/>
      </a:defRPr>
    </a:lvl2pPr>
    <a:lvl3pPr marL="914400" algn="l" defTabSz="457200" rtl="0" fontAlgn="base">
      <a:spcBef>
        <a:spcPct val="0"/>
      </a:spcBef>
      <a:spcAft>
        <a:spcPct val="0"/>
      </a:spcAft>
      <a:defRPr sz="2400" kern="1200">
        <a:solidFill>
          <a:schemeClr val="tx1"/>
        </a:solidFill>
        <a:latin typeface="Arial" charset="0"/>
        <a:ea typeface="+mn-ea"/>
        <a:cs typeface="Arial" charset="0"/>
      </a:defRPr>
    </a:lvl3pPr>
    <a:lvl4pPr marL="1371600" algn="l" defTabSz="457200" rtl="0" fontAlgn="base">
      <a:spcBef>
        <a:spcPct val="0"/>
      </a:spcBef>
      <a:spcAft>
        <a:spcPct val="0"/>
      </a:spcAft>
      <a:defRPr sz="2400" kern="1200">
        <a:solidFill>
          <a:schemeClr val="tx1"/>
        </a:solidFill>
        <a:latin typeface="Arial" charset="0"/>
        <a:ea typeface="+mn-ea"/>
        <a:cs typeface="Arial" charset="0"/>
      </a:defRPr>
    </a:lvl4pPr>
    <a:lvl5pPr marL="1828800" algn="l" defTabSz="457200"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061">
          <p15:clr>
            <a:srgbClr val="A4A3A4"/>
          </p15:clr>
        </p15:guide>
        <p15:guide id="2" pos="2880" userDrawn="1">
          <p15:clr>
            <a:srgbClr val="A4A3A4"/>
          </p15:clr>
        </p15:guide>
        <p15:guide id="3" orient="horz" pos="1394">
          <p15:clr>
            <a:srgbClr val="A4A3A4"/>
          </p15:clr>
        </p15:guide>
        <p15:guide id="4" pos="543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to, Mark  (CTR)      W1CIP" initials="MM(W" lastIdx="11" clrIdx="0">
    <p:extLst>
      <p:ext uri="{19B8F6BF-5375-455C-9EA6-DF929625EA0E}">
        <p15:presenceInfo xmlns:p15="http://schemas.microsoft.com/office/powerpoint/2012/main" userId="S-1-5-21-1777081478-1322062499-644039835-1610145" providerId="AD"/>
      </p:ext>
    </p:extLst>
  </p:cmAuthor>
  <p:cmAuthor id="2" name="Khandelwal, Gaurav R" initials="KGR" lastIdx="2" clrIdx="1">
    <p:extLst>
      <p:ext uri="{19B8F6BF-5375-455C-9EA6-DF929625EA0E}">
        <p15:presenceInfo xmlns:p15="http://schemas.microsoft.com/office/powerpoint/2012/main" userId="Khandelwal, Gaurav 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C39"/>
    <a:srgbClr val="F8981D"/>
    <a:srgbClr val="0065A6"/>
    <a:srgbClr val="CF6967"/>
    <a:srgbClr val="DB8F8D"/>
    <a:srgbClr val="6EDC24"/>
    <a:srgbClr val="015AA3"/>
    <a:srgbClr val="C6D9F1"/>
    <a:srgbClr val="FFFF69"/>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62" autoAdjust="0"/>
    <p:restoredTop sz="98849" autoAdjust="0"/>
  </p:normalViewPr>
  <p:slideViewPr>
    <p:cSldViewPr snapToGrid="0" snapToObjects="1">
      <p:cViewPr varScale="1">
        <p:scale>
          <a:sx n="88" d="100"/>
          <a:sy n="88" d="100"/>
        </p:scale>
        <p:origin x="760" y="44"/>
      </p:cViewPr>
      <p:guideLst>
        <p:guide orient="horz" pos="3061"/>
        <p:guide pos="2880"/>
        <p:guide orient="horz" pos="1394"/>
        <p:guide pos="543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84" charset="0"/>
                <a:ea typeface="MS PGothic" pitchFamily="34" charset="-128"/>
              </a:defRPr>
            </a:lvl1pPr>
          </a:lstStyle>
          <a:p>
            <a:fld id="{370AD719-A5CC-4EAA-B319-63CA2EB82D34}" type="datetime1">
              <a:rPr lang="en-US" altLang="en-US"/>
              <a:pPr/>
              <a:t>9/13/2023</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84" charset="0"/>
                <a:ea typeface="MS PGothic" pitchFamily="34" charset="-128"/>
              </a:defRPr>
            </a:lvl1pPr>
          </a:lstStyle>
          <a:p>
            <a:fld id="{E4BB9F89-8D2A-4F13-8073-A3C588A4F3CA}" type="slidenum">
              <a:rPr lang="en-US" altLang="en-US"/>
              <a:pPr/>
              <a:t>‹#›</a:t>
            </a:fld>
            <a:endParaRPr lang="en-US" altLang="en-US" dirty="0"/>
          </a:p>
        </p:txBody>
      </p:sp>
    </p:spTree>
    <p:extLst>
      <p:ext uri="{BB962C8B-B14F-4D97-AF65-F5344CB8AC3E}">
        <p14:creationId xmlns:p14="http://schemas.microsoft.com/office/powerpoint/2010/main" val="12523546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84" charset="0"/>
                <a:ea typeface="MS PGothic" pitchFamily="34" charset="-128"/>
              </a:defRPr>
            </a:lvl1pPr>
          </a:lstStyle>
          <a:p>
            <a:fld id="{6E30FF4F-E39C-4EAF-A8BC-25F286F58CE1}" type="datetime1">
              <a:rPr lang="en-US" altLang="en-US"/>
              <a:pPr/>
              <a:t>9/13/2023</a:t>
            </a:fld>
            <a:endParaRPr lang="en-US"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84" charset="0"/>
                <a:ea typeface="MS PGothic" pitchFamily="34" charset="-128"/>
              </a:defRPr>
            </a:lvl1pPr>
          </a:lstStyle>
          <a:p>
            <a:fld id="{DECE3B9E-6574-462E-B6D1-39C8693FFF93}" type="slidenum">
              <a:rPr lang="en-US" altLang="en-US"/>
              <a:pPr/>
              <a:t>‹#›</a:t>
            </a:fld>
            <a:endParaRPr lang="en-US" altLang="en-US" dirty="0"/>
          </a:p>
        </p:txBody>
      </p:sp>
    </p:spTree>
    <p:extLst>
      <p:ext uri="{BB962C8B-B14F-4D97-AF65-F5344CB8AC3E}">
        <p14:creationId xmlns:p14="http://schemas.microsoft.com/office/powerpoint/2010/main" val="2821096663"/>
      </p:ext>
    </p:extLst>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pitchFamily="-84" charset="-128"/>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DECE3B9E-6574-462E-B6D1-39C8693FFF93}" type="slidenum">
              <a:rPr lang="en-US" altLang="en-US" smtClean="0"/>
              <a:pPr/>
              <a:t>1</a:t>
            </a:fld>
            <a:endParaRPr lang="en-US" altLang="en-US" dirty="0"/>
          </a:p>
        </p:txBody>
      </p:sp>
    </p:spTree>
    <p:extLst>
      <p:ext uri="{BB962C8B-B14F-4D97-AF65-F5344CB8AC3E}">
        <p14:creationId xmlns:p14="http://schemas.microsoft.com/office/powerpoint/2010/main" val="1270924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FF66E7-BE58-4EF0-BF4F-97AB0FA27A75}" type="slidenum">
              <a:rPr lang="en-US" smtClean="0"/>
              <a:pPr/>
              <a:t>2</a:t>
            </a:fld>
            <a:endParaRPr lang="en-US" dirty="0"/>
          </a:p>
        </p:txBody>
      </p:sp>
    </p:spTree>
    <p:extLst>
      <p:ext uri="{BB962C8B-B14F-4D97-AF65-F5344CB8AC3E}">
        <p14:creationId xmlns:p14="http://schemas.microsoft.com/office/powerpoint/2010/main" val="2536311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FF66E7-BE58-4EF0-BF4F-97AB0FA27A75}" type="slidenum">
              <a:rPr lang="en-US" smtClean="0"/>
              <a:pPr/>
              <a:t>3</a:t>
            </a:fld>
            <a:endParaRPr lang="en-US" dirty="0"/>
          </a:p>
        </p:txBody>
      </p:sp>
    </p:spTree>
    <p:extLst>
      <p:ext uri="{BB962C8B-B14F-4D97-AF65-F5344CB8AC3E}">
        <p14:creationId xmlns:p14="http://schemas.microsoft.com/office/powerpoint/2010/main" val="3690465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ctrTitle"/>
          </p:nvPr>
        </p:nvSpPr>
        <p:spPr>
          <a:xfrm>
            <a:off x="457200" y="357012"/>
            <a:ext cx="8191948" cy="2011572"/>
          </a:xfrm>
          <a:prstGeom prst="rect">
            <a:avLst/>
          </a:prstGeom>
        </p:spPr>
        <p:txBody>
          <a:bodyPr anchor="b"/>
          <a:lstStyle>
            <a:lvl1pPr>
              <a:lnSpc>
                <a:spcPts val="4000"/>
              </a:lnSpc>
              <a:defRPr sz="4000" b="1" cap="all" baseline="0">
                <a:solidFill>
                  <a:srgbClr val="002850"/>
                </a:solidFill>
                <a:latin typeface="Arial" charset="0"/>
              </a:defRPr>
            </a:lvl1pPr>
          </a:lstStyle>
          <a:p>
            <a:r>
              <a:rPr lang="en-US"/>
              <a:t>Click to edit Master title style</a:t>
            </a:r>
            <a:endParaRPr lang="en-US" dirty="0"/>
          </a:p>
        </p:txBody>
      </p:sp>
      <p:sp>
        <p:nvSpPr>
          <p:cNvPr id="10243" name="Text Placeholder 2"/>
          <p:cNvSpPr>
            <a:spLocks noGrp="1"/>
          </p:cNvSpPr>
          <p:nvPr>
            <p:ph type="subTitle" idx="1" hasCustomPrompt="1"/>
          </p:nvPr>
        </p:nvSpPr>
        <p:spPr>
          <a:xfrm>
            <a:off x="457200" y="2440381"/>
            <a:ext cx="8191948" cy="665017"/>
          </a:xfrm>
        </p:spPr>
        <p:txBody>
          <a:bodyPr anchor="t"/>
          <a:lstStyle>
            <a:lvl1pPr marL="0" indent="0">
              <a:lnSpc>
                <a:spcPts val="2200"/>
              </a:lnSpc>
              <a:buFont typeface="Arial" charset="0"/>
              <a:buNone/>
              <a:defRPr sz="2000" b="0">
                <a:solidFill>
                  <a:srgbClr val="0065A6"/>
                </a:solidFill>
                <a:latin typeface="Arial" charset="0"/>
              </a:defRPr>
            </a:lvl1pPr>
          </a:lstStyle>
          <a:p>
            <a:r>
              <a:rPr lang="en-US" dirty="0"/>
              <a:t>Click to edit master subtitle style</a:t>
            </a:r>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55752"/>
          <a:stretch/>
        </p:blipFill>
        <p:spPr>
          <a:xfrm>
            <a:off x="6880225" y="3633386"/>
            <a:ext cx="2046288" cy="850112"/>
          </a:xfrm>
          <a:prstGeom prst="rect">
            <a:avLst/>
          </a:prstGeom>
        </p:spPr>
      </p:pic>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44659" t="30410" r="-6860" b="10635"/>
          <a:stretch/>
        </p:blipFill>
        <p:spPr>
          <a:xfrm>
            <a:off x="377826" y="3896666"/>
            <a:ext cx="2876549" cy="501186"/>
          </a:xfrm>
          <a:prstGeom prst="rect">
            <a:avLst/>
          </a:prstGeom>
        </p:spPr>
      </p:pic>
      <p:grpSp>
        <p:nvGrpSpPr>
          <p:cNvPr id="10" name="Group 9"/>
          <p:cNvGrpSpPr/>
          <p:nvPr userDrawn="1"/>
        </p:nvGrpSpPr>
        <p:grpSpPr>
          <a:xfrm>
            <a:off x="-17463" y="4451350"/>
            <a:ext cx="9170989" cy="698501"/>
            <a:chOff x="-17463" y="4483498"/>
            <a:chExt cx="9170989" cy="666353"/>
          </a:xfrm>
        </p:grpSpPr>
        <p:sp>
          <p:nvSpPr>
            <p:cNvPr id="12" name="Rectangle 11"/>
            <p:cNvSpPr/>
            <p:nvPr userDrawn="1"/>
          </p:nvSpPr>
          <p:spPr bwMode="auto">
            <a:xfrm rot="5400000" flipH="1">
              <a:off x="4334550" y="131486"/>
              <a:ext cx="466963" cy="9170988"/>
            </a:xfrm>
            <a:prstGeom prst="rect">
              <a:avLst/>
            </a:prstGeom>
            <a:solidFill>
              <a:srgbClr val="0065A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00"/>
                </a:solidFill>
                <a:latin typeface="Arial"/>
                <a:ea typeface="ＭＳ Ｐゴシック" pitchFamily="34" charset="-128"/>
              </a:endParaRPr>
            </a:p>
          </p:txBody>
        </p:sp>
        <p:sp>
          <p:nvSpPr>
            <p:cNvPr id="14" name="Rectangle 13"/>
            <p:cNvSpPr/>
            <p:nvPr userDrawn="1"/>
          </p:nvSpPr>
          <p:spPr bwMode="auto">
            <a:xfrm rot="5400000">
              <a:off x="4465162" y="461488"/>
              <a:ext cx="205738" cy="9170988"/>
            </a:xfrm>
            <a:prstGeom prst="rect">
              <a:avLst/>
            </a:prstGeom>
            <a:solidFill>
              <a:srgbClr val="002850"/>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00"/>
                </a:solidFill>
                <a:latin typeface="Arial"/>
                <a:ea typeface="ＭＳ Ｐゴシック" pitchFamily="34" charset="-128"/>
              </a:endParaRPr>
            </a:p>
          </p:txBody>
        </p:sp>
      </p:grpSp>
      <p:sp>
        <p:nvSpPr>
          <p:cNvPr id="3" name="Picture Placeholder 2"/>
          <p:cNvSpPr>
            <a:spLocks noGrp="1"/>
          </p:cNvSpPr>
          <p:nvPr>
            <p:ph type="pic" sz="quarter" idx="10"/>
          </p:nvPr>
        </p:nvSpPr>
        <p:spPr>
          <a:xfrm>
            <a:off x="5598694" y="442716"/>
            <a:ext cx="3021431" cy="2806700"/>
          </a:xfrm>
          <a:solidFill>
            <a:schemeClr val="bg1">
              <a:lumMod val="85000"/>
            </a:schemeClr>
          </a:solidFill>
        </p:spPr>
        <p:txBody>
          <a:bodyPr/>
          <a:lstStyle/>
          <a:p>
            <a:r>
              <a:rPr lang="en-US" dirty="0"/>
              <a:t>Click icon to add picture</a:t>
            </a:r>
          </a:p>
        </p:txBody>
      </p:sp>
      <p:sp>
        <p:nvSpPr>
          <p:cNvPr id="16" name="Rectangle 15"/>
          <p:cNvSpPr/>
          <p:nvPr userDrawn="1"/>
        </p:nvSpPr>
        <p:spPr>
          <a:xfrm>
            <a:off x="457200" y="4918908"/>
            <a:ext cx="7543800" cy="246221"/>
          </a:xfrm>
          <a:prstGeom prst="rect">
            <a:avLst/>
          </a:prstGeom>
        </p:spPr>
        <p:txBody>
          <a:bodyPr wrap="square">
            <a:spAutoFit/>
          </a:bodyPr>
          <a:lstStyle/>
          <a:p>
            <a:r>
              <a:rPr lang="en-US" sz="1000" b="1" dirty="0">
                <a:solidFill>
                  <a:srgbClr val="969697"/>
                </a:solidFill>
                <a:latin typeface="Arial Narrow"/>
                <a:cs typeface="Arial Narrow"/>
              </a:rPr>
              <a:t>FOR INTERNAL USE ONLY</a:t>
            </a:r>
          </a:p>
        </p:txBody>
      </p:sp>
    </p:spTree>
    <p:extLst>
      <p:ext uri="{BB962C8B-B14F-4D97-AF65-F5344CB8AC3E}">
        <p14:creationId xmlns:p14="http://schemas.microsoft.com/office/powerpoint/2010/main" val="16322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95604" y="656095"/>
            <a:ext cx="2316583" cy="1570415"/>
          </a:xfrm>
          <a:solidFill>
            <a:schemeClr val="bg1">
              <a:lumMod val="85000"/>
            </a:schemeClr>
          </a:solidFill>
        </p:spPr>
        <p:txBody>
          <a:bodyPr/>
          <a:lstStyle/>
          <a:p>
            <a:r>
              <a:rPr lang="en-US" dirty="0"/>
              <a:t>Click icon to add picture</a:t>
            </a:r>
          </a:p>
        </p:txBody>
      </p:sp>
      <p:sp>
        <p:nvSpPr>
          <p:cNvPr id="7" name="Text Placeholder 2"/>
          <p:cNvSpPr>
            <a:spLocks noGrp="1"/>
          </p:cNvSpPr>
          <p:nvPr>
            <p:ph type="subTitle" idx="1" hasCustomPrompt="1"/>
          </p:nvPr>
        </p:nvSpPr>
        <p:spPr>
          <a:xfrm>
            <a:off x="457200" y="2791625"/>
            <a:ext cx="8154988" cy="663158"/>
          </a:xfrm>
        </p:spPr>
        <p:txBody>
          <a:bodyPr anchor="t"/>
          <a:lstStyle>
            <a:lvl1pPr marL="0" indent="0">
              <a:lnSpc>
                <a:spcPts val="2200"/>
              </a:lnSpc>
              <a:buFont typeface="Arial" charset="0"/>
              <a:buNone/>
              <a:defRPr sz="2000" b="0">
                <a:solidFill>
                  <a:srgbClr val="0065A6"/>
                </a:solidFill>
                <a:latin typeface="Arial" charset="0"/>
              </a:defRPr>
            </a:lvl1pPr>
          </a:lstStyle>
          <a:p>
            <a:r>
              <a:rPr lang="en-US" dirty="0"/>
              <a:t>Click to edit master subtitle style</a:t>
            </a:r>
          </a:p>
        </p:txBody>
      </p:sp>
      <p:sp>
        <p:nvSpPr>
          <p:cNvPr id="8" name="Title Placeholder 1"/>
          <p:cNvSpPr>
            <a:spLocks noGrp="1"/>
          </p:cNvSpPr>
          <p:nvPr>
            <p:ph type="ctrTitle"/>
          </p:nvPr>
        </p:nvSpPr>
        <p:spPr>
          <a:xfrm>
            <a:off x="452440" y="1628225"/>
            <a:ext cx="8159749" cy="717948"/>
          </a:xfrm>
          <a:prstGeom prst="rect">
            <a:avLst/>
          </a:prstGeom>
        </p:spPr>
        <p:txBody>
          <a:bodyPr anchor="b"/>
          <a:lstStyle>
            <a:lvl1pPr>
              <a:lnSpc>
                <a:spcPts val="3200"/>
              </a:lnSpc>
              <a:defRPr sz="3200" b="1" cap="all" baseline="0">
                <a:solidFill>
                  <a:srgbClr val="002850"/>
                </a:solidFill>
                <a:latin typeface="Arial" charset="0"/>
              </a:defRPr>
            </a:lvl1pPr>
          </a:lstStyle>
          <a:p>
            <a:r>
              <a:rPr lang="en-US"/>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fld id="{C8C01F01-A601-4FE5-8E71-6675F782C625}" type="slidenum">
              <a:rPr lang="en-US" altLang="en-US"/>
              <a:pPr/>
              <a:t>‹#›</a:t>
            </a:fld>
            <a:endParaRPr lang="en-US" altLang="en-US" dirty="0"/>
          </a:p>
        </p:txBody>
      </p:sp>
      <p:sp>
        <p:nvSpPr>
          <p:cNvPr id="9" name="Rectangle 7"/>
          <p:cNvSpPr>
            <a:spLocks noGrp="1" noChangeArrowheads="1"/>
          </p:cNvSpPr>
          <p:nvPr>
            <p:ph type="ftr" sz="quarter" idx="11"/>
          </p:nvPr>
        </p:nvSpPr>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cxnSp>
        <p:nvCxnSpPr>
          <p:cNvPr id="10" name="Straight Connector 9"/>
          <p:cNvCxnSpPr/>
          <p:nvPr userDrawn="1"/>
        </p:nvCxnSpPr>
        <p:spPr>
          <a:xfrm>
            <a:off x="540008" y="2524435"/>
            <a:ext cx="8078530" cy="0"/>
          </a:xfrm>
          <a:prstGeom prst="line">
            <a:avLst/>
          </a:prstGeom>
          <a:ln w="76200" cmpd="sng">
            <a:solidFill>
              <a:srgbClr val="0065A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1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230188" indent="-230188">
              <a:buClr>
                <a:schemeClr val="tx1"/>
              </a:buClr>
              <a:buFont typeface="Arial" panose="020B0604020202020204"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hasCustomPrompt="1"/>
          </p:nvPr>
        </p:nvSpPr>
        <p:spPr>
          <a:xfrm>
            <a:off x="452438" y="205979"/>
            <a:ext cx="8229600" cy="484584"/>
          </a:xfrm>
        </p:spPr>
        <p:txBody>
          <a:bodyPr/>
          <a:lstStyle>
            <a:lvl1pPr>
              <a:defRPr sz="2000" cap="none">
                <a:solidFill>
                  <a:srgbClr val="0065A6"/>
                </a:solidFill>
              </a:defRPr>
            </a:lvl1pPr>
          </a:lstStyle>
          <a:p>
            <a:r>
              <a:rPr lang="en-US" dirty="0"/>
              <a:t>Click to edit master title style</a:t>
            </a:r>
          </a:p>
        </p:txBody>
      </p:sp>
      <p:sp>
        <p:nvSpPr>
          <p:cNvPr id="4" name="Slide Number Placeholder 5"/>
          <p:cNvSpPr>
            <a:spLocks noGrp="1"/>
          </p:cNvSpPr>
          <p:nvPr>
            <p:ph type="sldNum" sz="quarter" idx="10"/>
          </p:nvPr>
        </p:nvSpPr>
        <p:spPr>
          <a:ln/>
        </p:spPr>
        <p:txBody>
          <a:bodyPr/>
          <a:lstStyle>
            <a:lvl1pPr>
              <a:defRPr/>
            </a:lvl1pPr>
          </a:lstStyle>
          <a:p>
            <a:fld id="{38EC0547-4173-4FD2-B3AD-CE0209F6F09F}" type="slidenum">
              <a:rPr lang="en-US" altLang="en-US"/>
              <a:pPr/>
              <a:t>‹#›</a:t>
            </a:fld>
            <a:endParaRPr lang="en-US" altLang="en-US" dirty="0"/>
          </a:p>
        </p:txBody>
      </p:sp>
      <p:sp>
        <p:nvSpPr>
          <p:cNvPr id="5" name="Rectangle 7"/>
          <p:cNvSpPr>
            <a:spLocks noGrp="1" noChangeArrowheads="1"/>
          </p:cNvSpPr>
          <p:nvPr>
            <p:ph type="ftr" sz="quarter" idx="11"/>
          </p:nvPr>
        </p:nvSpPr>
        <p:spPr>
          <a:ln/>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spTree>
    <p:extLst>
      <p:ext uri="{BB962C8B-B14F-4D97-AF65-F5344CB8AC3E}">
        <p14:creationId xmlns:p14="http://schemas.microsoft.com/office/powerpoint/2010/main" val="246139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2438" y="205979"/>
            <a:ext cx="8229600" cy="484584"/>
          </a:xfrm>
        </p:spPr>
        <p:txBody>
          <a:bodyPr/>
          <a:lstStyle>
            <a:lvl1pPr>
              <a:defRPr sz="2000" cap="none">
                <a:solidFill>
                  <a:srgbClr val="0065A6"/>
                </a:solidFill>
              </a:defRPr>
            </a:lvl1pPr>
          </a:lstStyle>
          <a:p>
            <a:r>
              <a:rPr lang="en-US" dirty="0"/>
              <a:t>Click to edit master title style</a:t>
            </a:r>
          </a:p>
        </p:txBody>
      </p:sp>
      <p:sp>
        <p:nvSpPr>
          <p:cNvPr id="3" name="Slide Number Placeholder 5"/>
          <p:cNvSpPr>
            <a:spLocks noGrp="1"/>
          </p:cNvSpPr>
          <p:nvPr>
            <p:ph type="sldNum" sz="quarter" idx="10"/>
          </p:nvPr>
        </p:nvSpPr>
        <p:spPr>
          <a:ln/>
        </p:spPr>
        <p:txBody>
          <a:bodyPr/>
          <a:lstStyle>
            <a:lvl1pPr>
              <a:defRPr/>
            </a:lvl1pPr>
          </a:lstStyle>
          <a:p>
            <a:fld id="{97C9F2F1-5B60-4828-8D48-CC3CA0267DF1}" type="slidenum">
              <a:rPr lang="en-US" altLang="en-US"/>
              <a:pPr/>
              <a:t>‹#›</a:t>
            </a:fld>
            <a:endParaRPr lang="en-US" altLang="en-US" dirty="0"/>
          </a:p>
        </p:txBody>
      </p:sp>
      <p:sp>
        <p:nvSpPr>
          <p:cNvPr id="4" name="Rectangle 7"/>
          <p:cNvSpPr>
            <a:spLocks noGrp="1" noChangeArrowheads="1"/>
          </p:cNvSpPr>
          <p:nvPr>
            <p:ph type="ftr" sz="quarter" idx="11"/>
          </p:nvPr>
        </p:nvSpPr>
        <p:spPr>
          <a:ln/>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spTree>
    <p:extLst>
      <p:ext uri="{BB962C8B-B14F-4D97-AF65-F5344CB8AC3E}">
        <p14:creationId xmlns:p14="http://schemas.microsoft.com/office/powerpoint/2010/main" val="117574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fld id="{E610E1DF-8D3F-4AD8-AE6B-6D4EC949FB90}" type="slidenum">
              <a:rPr lang="en-US" altLang="en-US"/>
              <a:pPr/>
              <a:t>‹#›</a:t>
            </a:fld>
            <a:endParaRPr lang="en-US" altLang="en-US" dirty="0"/>
          </a:p>
        </p:txBody>
      </p:sp>
      <p:sp>
        <p:nvSpPr>
          <p:cNvPr id="3" name="Rectangle 7"/>
          <p:cNvSpPr>
            <a:spLocks noGrp="1" noChangeArrowheads="1"/>
          </p:cNvSpPr>
          <p:nvPr>
            <p:ph type="ftr" sz="quarter" idx="11"/>
          </p:nvPr>
        </p:nvSpPr>
        <p:spPr>
          <a:ln/>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spTree>
    <p:extLst>
      <p:ext uri="{BB962C8B-B14F-4D97-AF65-F5344CB8AC3E}">
        <p14:creationId xmlns:p14="http://schemas.microsoft.com/office/powerpoint/2010/main" val="280631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2 Column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2438" y="205978"/>
            <a:ext cx="8229600" cy="479822"/>
          </a:xfrm>
        </p:spPr>
        <p:txBody>
          <a:bodyPr/>
          <a:lstStyle>
            <a:lvl1pPr>
              <a:defRPr sz="2000" cap="none">
                <a:solidFill>
                  <a:srgbClr val="0065A6"/>
                </a:solidFill>
              </a:defRPr>
            </a:lvl1pPr>
          </a:lstStyle>
          <a:p>
            <a:r>
              <a:rPr lang="en-US" dirty="0"/>
              <a:t>Click to edit master title style</a:t>
            </a:r>
          </a:p>
        </p:txBody>
      </p:sp>
      <p:sp>
        <p:nvSpPr>
          <p:cNvPr id="3" name="Text Placeholder 2"/>
          <p:cNvSpPr>
            <a:spLocks noGrp="1"/>
          </p:cNvSpPr>
          <p:nvPr>
            <p:ph type="body" sz="half" idx="1" hasCustomPrompt="1"/>
          </p:nvPr>
        </p:nvSpPr>
        <p:spPr>
          <a:xfrm>
            <a:off x="457200" y="1200151"/>
            <a:ext cx="4038600" cy="33944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1200151"/>
            <a:ext cx="4038600" cy="33944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a:ln/>
        </p:spPr>
        <p:txBody>
          <a:bodyPr/>
          <a:lstStyle>
            <a:lvl1pPr>
              <a:defRPr/>
            </a:lvl1pPr>
          </a:lstStyle>
          <a:p>
            <a:fld id="{1EBD1014-6CA4-4255-A8D6-49189B873C31}" type="slidenum">
              <a:rPr lang="en-US" altLang="en-US"/>
              <a:pPr/>
              <a:t>‹#›</a:t>
            </a:fld>
            <a:endParaRPr lang="en-US" altLang="en-US" dirty="0"/>
          </a:p>
        </p:txBody>
      </p:sp>
      <p:sp>
        <p:nvSpPr>
          <p:cNvPr id="6" name="Rectangle 7"/>
          <p:cNvSpPr>
            <a:spLocks noGrp="1" noChangeArrowheads="1"/>
          </p:cNvSpPr>
          <p:nvPr>
            <p:ph type="ftr" sz="quarter" idx="11"/>
          </p:nvPr>
        </p:nvSpPr>
        <p:spPr>
          <a:ln/>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spTree>
    <p:extLst>
      <p:ext uri="{BB962C8B-B14F-4D97-AF65-F5344CB8AC3E}">
        <p14:creationId xmlns:p14="http://schemas.microsoft.com/office/powerpoint/2010/main" val="214564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 Blue Background">
    <p:spTree>
      <p:nvGrpSpPr>
        <p:cNvPr id="1" name=""/>
        <p:cNvGrpSpPr/>
        <p:nvPr/>
      </p:nvGrpSpPr>
      <p:grpSpPr>
        <a:xfrm>
          <a:off x="0" y="0"/>
          <a:ext cx="0" cy="0"/>
          <a:chOff x="0" y="0"/>
          <a:chExt cx="0" cy="0"/>
        </a:xfrm>
      </p:grpSpPr>
      <p:grpSp>
        <p:nvGrpSpPr>
          <p:cNvPr id="2" name="Group 1"/>
          <p:cNvGrpSpPr/>
          <p:nvPr userDrawn="1"/>
        </p:nvGrpSpPr>
        <p:grpSpPr>
          <a:xfrm>
            <a:off x="-17463" y="4451350"/>
            <a:ext cx="9170989" cy="698501"/>
            <a:chOff x="-17463" y="4483498"/>
            <a:chExt cx="9170989" cy="666353"/>
          </a:xfrm>
        </p:grpSpPr>
        <p:sp>
          <p:nvSpPr>
            <p:cNvPr id="5" name="Rectangle 4"/>
            <p:cNvSpPr/>
            <p:nvPr userDrawn="1"/>
          </p:nvSpPr>
          <p:spPr bwMode="auto">
            <a:xfrm rot="5400000" flipH="1">
              <a:off x="4334550" y="131486"/>
              <a:ext cx="466963" cy="9170988"/>
            </a:xfrm>
            <a:prstGeom prst="rect">
              <a:avLst/>
            </a:prstGeom>
            <a:solidFill>
              <a:srgbClr val="0065A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00"/>
                </a:solidFill>
                <a:latin typeface="Arial"/>
                <a:ea typeface="ＭＳ Ｐゴシック" pitchFamily="34" charset="-128"/>
              </a:endParaRPr>
            </a:p>
          </p:txBody>
        </p:sp>
        <p:sp>
          <p:nvSpPr>
            <p:cNvPr id="6" name="Rectangle 5"/>
            <p:cNvSpPr/>
            <p:nvPr userDrawn="1"/>
          </p:nvSpPr>
          <p:spPr bwMode="auto">
            <a:xfrm rot="5400000">
              <a:off x="4465162" y="461488"/>
              <a:ext cx="205738" cy="9170988"/>
            </a:xfrm>
            <a:prstGeom prst="rect">
              <a:avLst/>
            </a:prstGeom>
            <a:solidFill>
              <a:srgbClr val="002850"/>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00"/>
                </a:solidFill>
                <a:latin typeface="Arial"/>
                <a:ea typeface="ＭＳ Ｐゴシック" pitchFamily="34" charset="-128"/>
              </a:endParaRPr>
            </a:p>
          </p:txBody>
        </p:sp>
      </p:gr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55752"/>
          <a:stretch/>
        </p:blipFill>
        <p:spPr>
          <a:xfrm>
            <a:off x="6880225" y="3633386"/>
            <a:ext cx="2046288" cy="850112"/>
          </a:xfrm>
          <a:prstGeom prst="rect">
            <a:avLst/>
          </a:prstGeom>
        </p:spPr>
      </p:pic>
    </p:spTree>
    <p:extLst>
      <p:ext uri="{BB962C8B-B14F-4D97-AF65-F5344CB8AC3E}">
        <p14:creationId xmlns:p14="http://schemas.microsoft.com/office/powerpoint/2010/main" val="59460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2865" y="1072753"/>
            <a:ext cx="8536336" cy="3719747"/>
          </a:xfrm>
        </p:spPr>
        <p:txBody>
          <a:bodyPr/>
          <a:lstStyle>
            <a:lvl5pPr marL="1009650" indent="-203597">
              <a:buClr>
                <a:srgbClr val="000066"/>
              </a:buClr>
              <a:buSzPct val="100000"/>
              <a:buFont typeface="Frutiger 55 Roman" pitchFamily="34" charset="0"/>
              <a:buChar char="–"/>
              <a:defRPr/>
            </a:lvl5pPr>
            <a:lvl6pPr marL="1210866" indent="-214313">
              <a:spcBef>
                <a:spcPts val="0"/>
              </a:spcBef>
              <a:spcAft>
                <a:spcPts val="225"/>
              </a:spcAft>
              <a:buClr>
                <a:srgbClr val="000066"/>
              </a:buClr>
              <a:buSzPct val="100000"/>
              <a:buFont typeface="Frutiger 55 Roman" pitchFamily="34" charset="0"/>
              <a:buChar char="–"/>
              <a:defRPr/>
            </a:lvl6pPr>
            <a:lvl7pPr marL="1410891" indent="-214313">
              <a:spcBef>
                <a:spcPts val="0"/>
              </a:spcBef>
              <a:spcAft>
                <a:spcPts val="225"/>
              </a:spcAft>
              <a:buClr>
                <a:srgbClr val="000066"/>
              </a:buClr>
              <a:buSzPct val="100000"/>
              <a:buFont typeface="Frutiger 55 Roman" pitchFamily="34" charset="0"/>
              <a:buChar char="–"/>
              <a:defRPr/>
            </a:lvl7pPr>
            <a:lvl8pPr marL="1620441" indent="-214313">
              <a:spcBef>
                <a:spcPts val="0"/>
              </a:spcBef>
              <a:spcAft>
                <a:spcPts val="225"/>
              </a:spcAft>
              <a:buClr>
                <a:srgbClr val="000066"/>
              </a:buClr>
              <a:buSzPct val="100000"/>
              <a:buFont typeface="Frutiger 55 Roman" pitchFamily="34" charset="0"/>
              <a:buChar char="–"/>
              <a:defRPr/>
            </a:lvl8pPr>
            <a:lvl9pPr marL="1820466" indent="-214313">
              <a:spcBef>
                <a:spcPts val="0"/>
              </a:spcBef>
              <a:spcAft>
                <a:spcPts val="225"/>
              </a:spcAft>
              <a:buClr>
                <a:srgbClr val="000066"/>
              </a:buClr>
              <a:buSzPct val="100000"/>
              <a:buFont typeface="Frutiger 55 Roman"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Subtitle 2"/>
          <p:cNvSpPr>
            <a:spLocks noGrp="1"/>
          </p:cNvSpPr>
          <p:nvPr>
            <p:ph type="subTitle" idx="13"/>
          </p:nvPr>
        </p:nvSpPr>
        <p:spPr>
          <a:xfrm>
            <a:off x="304800" y="517242"/>
            <a:ext cx="7658100" cy="297000"/>
          </a:xfrm>
        </p:spPr>
        <p:txBody>
          <a:bodyPr/>
          <a:lstStyle>
            <a:lvl1pPr marL="0" indent="0" algn="l">
              <a:buNone/>
              <a:defRPr sz="15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7" name="Title 6"/>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4"/>
          </p:nvPr>
        </p:nvSpPr>
        <p:spPr>
          <a:xfrm>
            <a:off x="1455254" y="4924801"/>
            <a:ext cx="1080000" cy="113400"/>
          </a:xfrm>
          <a:prstGeom prst="rect">
            <a:avLst/>
          </a:prstGeom>
        </p:spPr>
        <p:txBody>
          <a:bodyPr/>
          <a:lstStyle/>
          <a:p>
            <a:r>
              <a:rPr lang="en-US" dirty="0"/>
              <a:t>| [Date]</a:t>
            </a:r>
          </a:p>
        </p:txBody>
      </p:sp>
      <p:sp>
        <p:nvSpPr>
          <p:cNvPr id="9" name="Footer Placeholder 8"/>
          <p:cNvSpPr>
            <a:spLocks noGrp="1"/>
          </p:cNvSpPr>
          <p:nvPr>
            <p:ph type="ftr" sz="quarter" idx="15"/>
          </p:nvPr>
        </p:nvSpPr>
        <p:spPr>
          <a:xfrm>
            <a:off x="3204002" y="4924801"/>
            <a:ext cx="5040001" cy="113400"/>
          </a:xfrm>
          <a:prstGeom prst="rect">
            <a:avLst/>
          </a:prstGeom>
        </p:spPr>
        <p:txBody>
          <a:bodyPr/>
          <a:lstStyle/>
          <a:p>
            <a:endParaRPr lang="en-US" dirty="0"/>
          </a:p>
        </p:txBody>
      </p:sp>
      <p:sp>
        <p:nvSpPr>
          <p:cNvPr id="10" name="Slide Number Placeholder 9"/>
          <p:cNvSpPr>
            <a:spLocks noGrp="1"/>
          </p:cNvSpPr>
          <p:nvPr>
            <p:ph type="sldNum" sz="quarter" idx="16"/>
          </p:nvPr>
        </p:nvSpPr>
        <p:spPr/>
        <p:txBody>
          <a:bodyPr/>
          <a:lstStyle/>
          <a:p>
            <a:fld id="{2F5B0B8F-E14C-4F70-8AB9-5AF296774661}" type="slidenum">
              <a:rPr lang="en-US" smtClean="0">
                <a:solidFill>
                  <a:srgbClr val="000066"/>
                </a:solidFill>
              </a:rPr>
              <a:pPr/>
              <a:t>‹#›</a:t>
            </a:fld>
            <a:endParaRPr lang="en-US" dirty="0">
              <a:solidFill>
                <a:srgbClr val="000066"/>
              </a:solidFill>
            </a:endParaRPr>
          </a:p>
        </p:txBody>
      </p:sp>
    </p:spTree>
    <p:extLst>
      <p:ext uri="{BB962C8B-B14F-4D97-AF65-F5344CB8AC3E}">
        <p14:creationId xmlns:p14="http://schemas.microsoft.com/office/powerpoint/2010/main" val="2283261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20015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 16 </a:t>
            </a:r>
            <a:r>
              <a:rPr lang="en-US" altLang="en-US" dirty="0" err="1"/>
              <a:t>pt</a:t>
            </a:r>
            <a:endParaRPr lang="en-US" altLang="en-US" dirty="0"/>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Slide Number Placeholder 5"/>
          <p:cNvSpPr>
            <a:spLocks noGrp="1"/>
          </p:cNvSpPr>
          <p:nvPr>
            <p:ph type="sldNum" sz="quarter" idx="4"/>
          </p:nvPr>
        </p:nvSpPr>
        <p:spPr bwMode="auto">
          <a:xfrm>
            <a:off x="7010400" y="4953096"/>
            <a:ext cx="2133600" cy="190404"/>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000">
                <a:solidFill>
                  <a:srgbClr val="999999"/>
                </a:solidFill>
              </a:defRPr>
            </a:lvl1pPr>
          </a:lstStyle>
          <a:p>
            <a:fld id="{B96EB2AE-DF96-457D-9F43-958D79343F70}" type="slidenum">
              <a:rPr lang="en-US" altLang="en-US"/>
              <a:pPr/>
              <a:t>‹#›</a:t>
            </a:fld>
            <a:endParaRPr lang="en-US" altLang="en-US" dirty="0"/>
          </a:p>
        </p:txBody>
      </p:sp>
      <p:sp>
        <p:nvSpPr>
          <p:cNvPr id="1031" name="Rectangle 7"/>
          <p:cNvSpPr>
            <a:spLocks noGrp="1" noChangeArrowheads="1"/>
          </p:cNvSpPr>
          <p:nvPr>
            <p:ph type="ftr" sz="quarter" idx="3"/>
          </p:nvPr>
        </p:nvSpPr>
        <p:spPr bwMode="auto">
          <a:xfrm>
            <a:off x="0" y="4961314"/>
            <a:ext cx="7011988" cy="17145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800">
                <a:solidFill>
                  <a:srgbClr val="999999"/>
                </a:solidFill>
                <a:latin typeface="Arial Narrow" pitchFamily="-84" charset="0"/>
                <a:ea typeface="MS PGothic" pitchFamily="34" charset="-128"/>
              </a:defRPr>
            </a:lvl1pPr>
          </a:lstStyle>
          <a:p>
            <a:r>
              <a:rPr lang="en-US" altLang="en-US" dirty="0"/>
              <a:t>Confidential, unpublished property of Cigna. Do not duplicate or distribute. For internal use only. Use and distribution limited solely to authorized personnel. © 2019 Cigna</a:t>
            </a:r>
          </a:p>
        </p:txBody>
      </p:sp>
      <p:sp>
        <p:nvSpPr>
          <p:cNvPr id="1029" name="Title Placeholder 26"/>
          <p:cNvSpPr>
            <a:spLocks noGrp="1"/>
          </p:cNvSpPr>
          <p:nvPr>
            <p:ph type="title"/>
          </p:nvPr>
        </p:nvSpPr>
        <p:spPr bwMode="auto">
          <a:xfrm>
            <a:off x="457200" y="204787"/>
            <a:ext cx="82296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pic>
        <p:nvPicPr>
          <p:cNvPr id="8" name="Picture 7"/>
          <p:cNvPicPr>
            <a:picLocks noChangeAspect="1"/>
          </p:cNvPicPr>
          <p:nvPr/>
        </p:nvPicPr>
        <p:blipFill rotWithShape="1">
          <a:blip r:embed="rId10">
            <a:extLst>
              <a:ext uri="{28A0092B-C50C-407E-A947-70E740481C1C}">
                <a14:useLocalDpi xmlns:a14="http://schemas.microsoft.com/office/drawing/2010/main" val="0"/>
              </a:ext>
            </a:extLst>
          </a:blip>
          <a:srcRect r="55752"/>
          <a:stretch/>
        </p:blipFill>
        <p:spPr>
          <a:xfrm>
            <a:off x="6880225" y="4288476"/>
            <a:ext cx="2046288" cy="850112"/>
          </a:xfrm>
          <a:prstGeom prst="rect">
            <a:avLst/>
          </a:prstGeom>
        </p:spPr>
      </p:pic>
    </p:spTree>
    <p:extLst>
      <p:ext uri="{BB962C8B-B14F-4D97-AF65-F5344CB8AC3E}">
        <p14:creationId xmlns:p14="http://schemas.microsoft.com/office/powerpoint/2010/main" val="1242994361"/>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Lst>
  <p:hf hdr="0" dt="0"/>
  <p:txStyles>
    <p:titleStyle>
      <a:lvl1pPr algn="l" defTabSz="457200" rtl="0" eaLnBrk="1" fontAlgn="base" hangingPunct="1">
        <a:spcBef>
          <a:spcPct val="0"/>
        </a:spcBef>
        <a:spcAft>
          <a:spcPct val="0"/>
        </a:spcAft>
        <a:defRPr sz="2000" b="1" kern="1200">
          <a:solidFill>
            <a:srgbClr val="0065A6"/>
          </a:solidFill>
          <a:latin typeface="Arial"/>
          <a:ea typeface="MS PGothic" pitchFamily="34" charset="-128"/>
          <a:cs typeface="Arial"/>
        </a:defRPr>
      </a:lvl1pPr>
      <a:lvl2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2pPr>
      <a:lvl3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3pPr>
      <a:lvl4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4pPr>
      <a:lvl5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5pPr>
      <a:lvl6pPr marL="457200" algn="l" defTabSz="457200" rtl="0" eaLnBrk="1" fontAlgn="base" hangingPunct="1">
        <a:spcBef>
          <a:spcPct val="0"/>
        </a:spcBef>
        <a:spcAft>
          <a:spcPct val="0"/>
        </a:spcAft>
        <a:defRPr sz="2400">
          <a:solidFill>
            <a:srgbClr val="4F56AB"/>
          </a:solidFill>
          <a:latin typeface="Arial" charset="0"/>
          <a:ea typeface="ＭＳ Ｐゴシック" charset="-128"/>
        </a:defRPr>
      </a:lvl6pPr>
      <a:lvl7pPr marL="914400" algn="l" defTabSz="457200" rtl="0" eaLnBrk="1" fontAlgn="base" hangingPunct="1">
        <a:spcBef>
          <a:spcPct val="0"/>
        </a:spcBef>
        <a:spcAft>
          <a:spcPct val="0"/>
        </a:spcAft>
        <a:defRPr sz="2400">
          <a:solidFill>
            <a:srgbClr val="4F56AB"/>
          </a:solidFill>
          <a:latin typeface="Arial" charset="0"/>
          <a:ea typeface="ＭＳ Ｐゴシック" charset="-128"/>
        </a:defRPr>
      </a:lvl7pPr>
      <a:lvl8pPr marL="1371600" algn="l" defTabSz="457200" rtl="0" eaLnBrk="1" fontAlgn="base" hangingPunct="1">
        <a:spcBef>
          <a:spcPct val="0"/>
        </a:spcBef>
        <a:spcAft>
          <a:spcPct val="0"/>
        </a:spcAft>
        <a:defRPr sz="2400">
          <a:solidFill>
            <a:srgbClr val="4F56AB"/>
          </a:solidFill>
          <a:latin typeface="Arial" charset="0"/>
          <a:ea typeface="ＭＳ Ｐゴシック" charset="-128"/>
        </a:defRPr>
      </a:lvl8pPr>
      <a:lvl9pPr marL="1828800" algn="l" defTabSz="457200" rtl="0" eaLnBrk="1" fontAlgn="base" hangingPunct="1">
        <a:spcBef>
          <a:spcPct val="0"/>
        </a:spcBef>
        <a:spcAft>
          <a:spcPct val="0"/>
        </a:spcAft>
        <a:defRPr sz="2400">
          <a:solidFill>
            <a:srgbClr val="4F56AB"/>
          </a:solidFill>
          <a:latin typeface="Arial" charset="0"/>
          <a:ea typeface="ＭＳ Ｐゴシック" charset="-128"/>
        </a:defRPr>
      </a:lvl9pPr>
    </p:titleStyle>
    <p:bodyStyle>
      <a:lvl1pPr marL="230188"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1pPr>
      <a:lvl2pPr marL="454025" indent="-22383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2pPr>
      <a:lvl3pPr marL="684213"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3pPr>
      <a:lvl4pPr marL="915988" indent="-231775"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4pPr>
      <a:lvl5pPr marL="1146175"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Okta Application Onboarding Process</a:t>
            </a:r>
          </a:p>
        </p:txBody>
      </p:sp>
      <p:sp>
        <p:nvSpPr>
          <p:cNvPr id="6" name="Text Placeholder 2"/>
          <p:cNvSpPr txBox="1">
            <a:spLocks/>
          </p:cNvSpPr>
          <p:nvPr/>
        </p:nvSpPr>
        <p:spPr bwMode="auto">
          <a:xfrm>
            <a:off x="444006" y="3058481"/>
            <a:ext cx="2108200" cy="87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20000"/>
              </a:spcBef>
              <a:buFont typeface="Arial" charset="0"/>
              <a:buNone/>
            </a:pPr>
            <a:r>
              <a:rPr lang="en-US" altLang="en-US" sz="1200" dirty="0">
                <a:solidFill>
                  <a:schemeClr val="tx1">
                    <a:lumMod val="65000"/>
                    <a:lumOff val="35000"/>
                  </a:schemeClr>
                </a:solidFill>
                <a:ea typeface="MS PGothic" pitchFamily="34" charset="-128"/>
              </a:rPr>
              <a:t>03/17/2021</a:t>
            </a:r>
          </a:p>
        </p:txBody>
      </p:sp>
    </p:spTree>
    <p:extLst>
      <p:ext uri="{BB962C8B-B14F-4D97-AF65-F5344CB8AC3E}">
        <p14:creationId xmlns:p14="http://schemas.microsoft.com/office/powerpoint/2010/main" val="109590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B9C9-6428-D94F-BB0D-E45F82FA387A}"/>
              </a:ext>
            </a:extLst>
          </p:cNvPr>
          <p:cNvSpPr>
            <a:spLocks noGrp="1"/>
          </p:cNvSpPr>
          <p:nvPr>
            <p:ph type="title"/>
          </p:nvPr>
        </p:nvSpPr>
        <p:spPr>
          <a:xfrm>
            <a:off x="0" y="205979"/>
            <a:ext cx="9209314" cy="484584"/>
          </a:xfrm>
        </p:spPr>
        <p:txBody>
          <a:bodyPr/>
          <a:lstStyle/>
          <a:p>
            <a:r>
              <a:rPr lang="en-US" dirty="0"/>
              <a:t> </a:t>
            </a:r>
            <a:r>
              <a:rPr lang="en-US" sz="1800" dirty="0"/>
              <a:t>Accelerators                                                                                             </a:t>
            </a:r>
            <a:r>
              <a:rPr lang="en-US" sz="1100" dirty="0"/>
              <a:t>Maturity Level 1</a:t>
            </a:r>
            <a:br>
              <a:rPr lang="en-US" dirty="0"/>
            </a:br>
            <a:endParaRPr lang="en-US" dirty="0"/>
          </a:p>
        </p:txBody>
      </p:sp>
      <p:grpSp>
        <p:nvGrpSpPr>
          <p:cNvPr id="42" name="Group 41">
            <a:extLst>
              <a:ext uri="{FF2B5EF4-FFF2-40B4-BE49-F238E27FC236}">
                <a16:creationId xmlns:a16="http://schemas.microsoft.com/office/drawing/2014/main" id="{54BE89B8-F5BF-4B2D-B4B4-9FF489C04FAC}"/>
              </a:ext>
            </a:extLst>
          </p:cNvPr>
          <p:cNvGrpSpPr/>
          <p:nvPr/>
        </p:nvGrpSpPr>
        <p:grpSpPr>
          <a:xfrm>
            <a:off x="482906" y="875443"/>
            <a:ext cx="2999232" cy="3602383"/>
            <a:chOff x="482906" y="1264267"/>
            <a:chExt cx="2999232" cy="3602383"/>
          </a:xfrm>
        </p:grpSpPr>
        <p:grpSp>
          <p:nvGrpSpPr>
            <p:cNvPr id="41" name="Group 40">
              <a:extLst>
                <a:ext uri="{FF2B5EF4-FFF2-40B4-BE49-F238E27FC236}">
                  <a16:creationId xmlns:a16="http://schemas.microsoft.com/office/drawing/2014/main" id="{B599B07B-9A59-477E-AE7E-E4334D3F0753}"/>
                </a:ext>
              </a:extLst>
            </p:cNvPr>
            <p:cNvGrpSpPr/>
            <p:nvPr/>
          </p:nvGrpSpPr>
          <p:grpSpPr>
            <a:xfrm>
              <a:off x="482906" y="3483664"/>
              <a:ext cx="2999232" cy="1382986"/>
              <a:chOff x="675020" y="3760514"/>
              <a:chExt cx="2999232" cy="1382986"/>
            </a:xfrm>
          </p:grpSpPr>
          <p:sp>
            <p:nvSpPr>
              <p:cNvPr id="66" name="Rectangle 65">
                <a:extLst>
                  <a:ext uri="{FF2B5EF4-FFF2-40B4-BE49-F238E27FC236}">
                    <a16:creationId xmlns:a16="http://schemas.microsoft.com/office/drawing/2014/main" id="{935CE2E3-287D-4039-A8BA-77E9A987BAD7}"/>
                  </a:ext>
                </a:extLst>
              </p:cNvPr>
              <p:cNvSpPr/>
              <p:nvPr/>
            </p:nvSpPr>
            <p:spPr>
              <a:xfrm>
                <a:off x="675021" y="4026229"/>
                <a:ext cx="2981355" cy="1117271"/>
              </a:xfrm>
              <a:prstGeom prst="rect">
                <a:avLst/>
              </a:prstGeom>
              <a:noFill/>
              <a:ln w="6350">
                <a:solidFill>
                  <a:srgbClr val="00338D"/>
                </a:solidFill>
              </a:ln>
            </p:spPr>
            <p:txBody>
              <a:bodyPr wrap="square" lIns="54864" tIns="54864" rIns="54864" bIns="54864">
                <a:noAutofit/>
              </a:bodyPr>
              <a:lstStyle/>
              <a:p>
                <a:pPr marL="219456" lvl="1" indent="-219456">
                  <a:spcAft>
                    <a:spcPts val="600"/>
                  </a:spcAft>
                  <a:buSzPct val="100000"/>
                  <a:buFont typeface="Arial" panose="020B0604020202020204" pitchFamily="34" charset="0"/>
                  <a:buChar char="•"/>
                  <a:defRPr/>
                </a:pPr>
                <a:r>
                  <a:rPr lang="en-PH" sz="900" dirty="0">
                    <a:cs typeface="Calibri" panose="020F0502020204030204" pitchFamily="34" charset="0"/>
                  </a:rPr>
                  <a:t>Onboard the applications in bulk</a:t>
                </a:r>
              </a:p>
              <a:p>
                <a:pPr marL="219456" lvl="1" indent="-219456">
                  <a:spcAft>
                    <a:spcPts val="600"/>
                  </a:spcAft>
                  <a:buSzPct val="100000"/>
                  <a:buFont typeface="Arial" panose="020B0604020202020204" pitchFamily="34" charset="0"/>
                  <a:buChar char="•"/>
                  <a:defRPr/>
                </a:pPr>
                <a:r>
                  <a:rPr lang="en-PH" sz="900" dirty="0">
                    <a:cs typeface="Calibri" panose="020F0502020204030204" pitchFamily="34" charset="0"/>
                  </a:rPr>
                  <a:t>Automated testing after onboarding</a:t>
                </a:r>
              </a:p>
              <a:p>
                <a:pPr marL="219456" lvl="1" indent="-219456">
                  <a:spcAft>
                    <a:spcPts val="600"/>
                  </a:spcAft>
                  <a:buSzPct val="100000"/>
                  <a:buFont typeface="Arial" panose="020B0604020202020204" pitchFamily="34" charset="0"/>
                  <a:buChar char="•"/>
                  <a:defRPr/>
                </a:pPr>
                <a:r>
                  <a:rPr lang="en-PH" sz="900" dirty="0">
                    <a:cs typeface="Calibri" panose="020F0502020204030204" pitchFamily="34" charset="0"/>
                  </a:rPr>
                  <a:t>Create Okta Groups</a:t>
                </a:r>
              </a:p>
              <a:p>
                <a:pPr marL="219456" lvl="1" indent="-219456">
                  <a:spcAft>
                    <a:spcPts val="600"/>
                  </a:spcAft>
                  <a:buSzPct val="100000"/>
                  <a:buFont typeface="Arial" panose="020B0604020202020204" pitchFamily="34" charset="0"/>
                  <a:buChar char="•"/>
                  <a:defRPr/>
                </a:pPr>
                <a:r>
                  <a:rPr lang="en-PH" sz="900" dirty="0">
                    <a:cs typeface="Calibri" panose="020F0502020204030204" pitchFamily="34" charset="0"/>
                  </a:rPr>
                  <a:t>MFA Factor enrollment </a:t>
                </a:r>
              </a:p>
              <a:p>
                <a:pPr marL="219456" lvl="1" indent="-219456">
                  <a:spcAft>
                    <a:spcPts val="600"/>
                  </a:spcAft>
                  <a:buSzPct val="100000"/>
                  <a:buFont typeface="Arial" panose="020B0604020202020204" pitchFamily="34" charset="0"/>
                  <a:buChar char="•"/>
                  <a:defRPr/>
                </a:pPr>
                <a:r>
                  <a:rPr lang="en-PH" sz="900" dirty="0">
                    <a:cs typeface="Calibri" panose="020F0502020204030204" pitchFamily="34" charset="0"/>
                  </a:rPr>
                  <a:t>Decommissioning of application.</a:t>
                </a:r>
              </a:p>
              <a:p>
                <a:pPr marL="219456" lvl="1" indent="-219456">
                  <a:spcAft>
                    <a:spcPts val="600"/>
                  </a:spcAft>
                  <a:buClr>
                    <a:schemeClr val="tx2"/>
                  </a:buClr>
                  <a:buSzPct val="100000"/>
                  <a:buFont typeface="Arial" panose="020B0604020202020204" pitchFamily="34" charset="0"/>
                  <a:buChar char="—"/>
                  <a:defRPr/>
                </a:pPr>
                <a:endParaRPr lang="en-PH" sz="900" dirty="0">
                  <a:cs typeface="Calibri" panose="020F0502020204030204" pitchFamily="34" charset="0"/>
                </a:endParaRPr>
              </a:p>
            </p:txBody>
          </p:sp>
          <p:sp>
            <p:nvSpPr>
              <p:cNvPr id="67" name="Rectangle 66">
                <a:extLst>
                  <a:ext uri="{FF2B5EF4-FFF2-40B4-BE49-F238E27FC236}">
                    <a16:creationId xmlns:a16="http://schemas.microsoft.com/office/drawing/2014/main" id="{14B62D6E-F57F-40A0-AE93-6E56DE919BDE}"/>
                  </a:ext>
                </a:extLst>
              </p:cNvPr>
              <p:cNvSpPr/>
              <p:nvPr/>
            </p:nvSpPr>
            <p:spPr>
              <a:xfrm>
                <a:off x="675020" y="3760514"/>
                <a:ext cx="2999232" cy="265715"/>
              </a:xfrm>
              <a:prstGeom prst="rect">
                <a:avLst/>
              </a:prstGeom>
              <a:solidFill>
                <a:srgbClr val="00338D"/>
              </a:solidFill>
              <a:ln w="9525" cap="flat" cmpd="sng" algn="ctr">
                <a:noFill/>
                <a:prstDash val="solid"/>
                <a:miter lim="800000"/>
              </a:ln>
              <a:effectLst/>
            </p:spPr>
            <p:txBody>
              <a:bodyPr lIns="54864" tIns="54864" rIns="54864" bIns="54864" rtlCol="0" anchor="ctr">
                <a:noAutofit/>
              </a:bodyPr>
              <a:lstStyle/>
              <a:p>
                <a:pPr marL="0" lvl="1">
                  <a:spcAft>
                    <a:spcPts val="600"/>
                  </a:spcAft>
                  <a:buClr>
                    <a:schemeClr val="tx2"/>
                  </a:buClr>
                  <a:buSzPct val="100000"/>
                  <a:defRPr/>
                </a:pPr>
                <a:r>
                  <a:rPr lang="en-PH" sz="1000" b="1" dirty="0">
                    <a:solidFill>
                      <a:schemeClr val="bg1"/>
                    </a:solidFill>
                    <a:cs typeface="Calibri" panose="020F0502020204030204" pitchFamily="34" charset="0"/>
                  </a:rPr>
                  <a:t>Supported Functionalities</a:t>
                </a:r>
              </a:p>
            </p:txBody>
          </p:sp>
        </p:grpSp>
        <p:grpSp>
          <p:nvGrpSpPr>
            <p:cNvPr id="3" name="Group 2">
              <a:extLst>
                <a:ext uri="{FF2B5EF4-FFF2-40B4-BE49-F238E27FC236}">
                  <a16:creationId xmlns:a16="http://schemas.microsoft.com/office/drawing/2014/main" id="{94DE9F6C-13EB-4B0F-904C-4478B00C6380}"/>
                </a:ext>
              </a:extLst>
            </p:cNvPr>
            <p:cNvGrpSpPr/>
            <p:nvPr/>
          </p:nvGrpSpPr>
          <p:grpSpPr>
            <a:xfrm>
              <a:off x="486081" y="1264267"/>
              <a:ext cx="2981356" cy="2219397"/>
              <a:chOff x="478186" y="1264267"/>
              <a:chExt cx="2981356" cy="2219397"/>
            </a:xfrm>
          </p:grpSpPr>
          <p:sp>
            <p:nvSpPr>
              <p:cNvPr id="48" name="Rectangle 47">
                <a:extLst>
                  <a:ext uri="{FF2B5EF4-FFF2-40B4-BE49-F238E27FC236}">
                    <a16:creationId xmlns:a16="http://schemas.microsoft.com/office/drawing/2014/main" id="{3ABF9005-DC07-4195-BAA3-68CA244CBF96}"/>
                  </a:ext>
                </a:extLst>
              </p:cNvPr>
              <p:cNvSpPr/>
              <p:nvPr/>
            </p:nvSpPr>
            <p:spPr>
              <a:xfrm>
                <a:off x="478186" y="1514388"/>
                <a:ext cx="2981355" cy="1969276"/>
              </a:xfrm>
              <a:prstGeom prst="rect">
                <a:avLst/>
              </a:prstGeom>
              <a:noFill/>
              <a:ln w="6350">
                <a:solidFill>
                  <a:srgbClr val="00338D"/>
                </a:solidFill>
              </a:ln>
            </p:spPr>
            <p:txBody>
              <a:bodyPr wrap="square" lIns="54864" tIns="54864" rIns="54864" bIns="54864">
                <a:noAutofit/>
              </a:bodyPr>
              <a:lstStyle/>
              <a:p>
                <a:pPr marL="219456" lvl="1" indent="-219456" fontAlgn="base">
                  <a:spcAft>
                    <a:spcPts val="600"/>
                  </a:spcAft>
                  <a:buSzPct val="100000"/>
                  <a:buFont typeface="Arial" panose="020B0604020202020204" pitchFamily="34" charset="0"/>
                  <a:buChar char="•"/>
                  <a:defRPr/>
                </a:pPr>
                <a:r>
                  <a:rPr lang="en-PH" sz="900" dirty="0">
                    <a:solidFill>
                      <a:srgbClr val="F0F0F0">
                        <a:lumMod val="10000"/>
                      </a:srgbClr>
                    </a:solidFill>
                    <a:cs typeface="Calibri" panose="020F0502020204030204" pitchFamily="34" charset="0"/>
                  </a:rPr>
                  <a:t>From each application configuration taking hours it get down to mere minutes</a:t>
                </a:r>
              </a:p>
              <a:p>
                <a:pPr marL="219456" lvl="1" indent="-219456" fontAlgn="base">
                  <a:spcAft>
                    <a:spcPts val="600"/>
                  </a:spcAft>
                  <a:buSzPct val="100000"/>
                  <a:buFont typeface="Arial" panose="020B0604020202020204" pitchFamily="34" charset="0"/>
                  <a:buChar char="•"/>
                  <a:defRPr/>
                </a:pPr>
                <a:r>
                  <a:rPr lang="en-PH" sz="900" dirty="0">
                    <a:solidFill>
                      <a:srgbClr val="F0F0F0">
                        <a:lumMod val="10000"/>
                      </a:srgbClr>
                    </a:solidFill>
                    <a:cs typeface="Calibri" panose="020F0502020204030204" pitchFamily="34" charset="0"/>
                  </a:rPr>
                  <a:t>A single file can be used to onboard multiple (possible 100s) of applications at the same time</a:t>
                </a:r>
              </a:p>
              <a:p>
                <a:pPr marL="219456" lvl="1" indent="-219456" fontAlgn="base">
                  <a:spcAft>
                    <a:spcPts val="600"/>
                  </a:spcAft>
                  <a:buSzPct val="100000"/>
                  <a:buFont typeface="Arial" panose="020B0604020202020204" pitchFamily="34" charset="0"/>
                  <a:buChar char="•"/>
                  <a:defRPr/>
                </a:pPr>
                <a:r>
                  <a:rPr lang="en-PH" sz="900" dirty="0">
                    <a:solidFill>
                      <a:srgbClr val="F0F0F0">
                        <a:lumMod val="10000"/>
                      </a:srgbClr>
                    </a:solidFill>
                    <a:cs typeface="Calibri" panose="020F0502020204030204" pitchFamily="34" charset="0"/>
                  </a:rPr>
                  <a:t>Provide file based application onboarding. A team member without intimate knowledge of Okta product can be trained to fill up the XLS document</a:t>
                </a:r>
              </a:p>
              <a:p>
                <a:pPr marL="219456" lvl="1" indent="-219456" fontAlgn="base">
                  <a:spcAft>
                    <a:spcPts val="600"/>
                  </a:spcAft>
                  <a:buSzPct val="100000"/>
                  <a:buFont typeface="Arial" panose="020B0604020202020204" pitchFamily="34" charset="0"/>
                  <a:buChar char="•"/>
                  <a:defRPr/>
                </a:pPr>
                <a:r>
                  <a:rPr lang="en-PH" sz="900" dirty="0">
                    <a:solidFill>
                      <a:srgbClr val="F0F0F0">
                        <a:lumMod val="10000"/>
                      </a:srgbClr>
                    </a:solidFill>
                    <a:cs typeface="Calibri" panose="020F0502020204030204" pitchFamily="34" charset="0"/>
                  </a:rPr>
                  <a:t>Manual errors completely eliminated on application onboarding</a:t>
                </a:r>
              </a:p>
              <a:p>
                <a:pPr marL="219456" lvl="1" indent="-219456" fontAlgn="base">
                  <a:spcAft>
                    <a:spcPts val="600"/>
                  </a:spcAft>
                  <a:buSzPct val="100000"/>
                  <a:buFont typeface="Arial" panose="020B0604020202020204" pitchFamily="34" charset="0"/>
                  <a:buChar char="•"/>
                  <a:defRPr/>
                </a:pPr>
                <a:r>
                  <a:rPr lang="en-PH" sz="900" dirty="0">
                    <a:solidFill>
                      <a:srgbClr val="F0F0F0">
                        <a:lumMod val="10000"/>
                      </a:srgbClr>
                    </a:solidFill>
                    <a:cs typeface="Calibri" panose="020F0502020204030204" pitchFamily="34" charset="0"/>
                  </a:rPr>
                  <a:t>To move between environments use source controlled version of XLS</a:t>
                </a:r>
              </a:p>
            </p:txBody>
          </p:sp>
          <p:sp>
            <p:nvSpPr>
              <p:cNvPr id="49" name="Rectangle 48">
                <a:extLst>
                  <a:ext uri="{FF2B5EF4-FFF2-40B4-BE49-F238E27FC236}">
                    <a16:creationId xmlns:a16="http://schemas.microsoft.com/office/drawing/2014/main" id="{18464489-BCD2-46EA-8CCE-13D3EC77BF31}"/>
                  </a:ext>
                </a:extLst>
              </p:cNvPr>
              <p:cNvSpPr/>
              <p:nvPr/>
            </p:nvSpPr>
            <p:spPr>
              <a:xfrm>
                <a:off x="478186" y="1264267"/>
                <a:ext cx="2981356" cy="250121"/>
              </a:xfrm>
              <a:prstGeom prst="rect">
                <a:avLst/>
              </a:prstGeom>
              <a:solidFill>
                <a:srgbClr val="00338D"/>
              </a:solidFill>
              <a:ln w="6350" cap="flat" cmpd="sng" algn="ctr">
                <a:solidFill>
                  <a:srgbClr val="00338D"/>
                </a:solidFill>
                <a:prstDash val="solid"/>
                <a:miter lim="800000"/>
              </a:ln>
              <a:effectLst/>
            </p:spPr>
            <p:txBody>
              <a:bodyPr lIns="54864" tIns="54864" rIns="54864" bIns="54864" rtlCol="0" anchor="ctr">
                <a:noAutofit/>
              </a:bodyPr>
              <a:lstStyle/>
              <a:p>
                <a:pPr lvl="0" algn="ctr">
                  <a:spcAft>
                    <a:spcPts val="600"/>
                  </a:spcAft>
                  <a:defRPr/>
                </a:pPr>
                <a:r>
                  <a:rPr lang="en-US" sz="900" b="1" kern="0" dirty="0">
                    <a:solidFill>
                      <a:prstClr val="white"/>
                    </a:solidFill>
                  </a:rPr>
                  <a:t>How Application Onboarding Script helps</a:t>
                </a:r>
              </a:p>
            </p:txBody>
          </p:sp>
        </p:grpSp>
      </p:grpSp>
      <p:grpSp>
        <p:nvGrpSpPr>
          <p:cNvPr id="50" name="Group 49">
            <a:extLst>
              <a:ext uri="{FF2B5EF4-FFF2-40B4-BE49-F238E27FC236}">
                <a16:creationId xmlns:a16="http://schemas.microsoft.com/office/drawing/2014/main" id="{2CCE92E1-678D-437C-8E91-CE23A806A681}"/>
              </a:ext>
            </a:extLst>
          </p:cNvPr>
          <p:cNvGrpSpPr/>
          <p:nvPr/>
        </p:nvGrpSpPr>
        <p:grpSpPr>
          <a:xfrm>
            <a:off x="4166058" y="822804"/>
            <a:ext cx="4101110" cy="3555096"/>
            <a:chOff x="4166058" y="822804"/>
            <a:chExt cx="4101110" cy="3555096"/>
          </a:xfrm>
        </p:grpSpPr>
        <p:sp>
          <p:nvSpPr>
            <p:cNvPr id="4" name="Rectangle 3">
              <a:extLst>
                <a:ext uri="{FF2B5EF4-FFF2-40B4-BE49-F238E27FC236}">
                  <a16:creationId xmlns:a16="http://schemas.microsoft.com/office/drawing/2014/main" id="{B2FCF0C8-EB92-44E8-8AED-DF6A6317F0CB}"/>
                </a:ext>
              </a:extLst>
            </p:cNvPr>
            <p:cNvSpPr/>
            <p:nvPr/>
          </p:nvSpPr>
          <p:spPr>
            <a:xfrm>
              <a:off x="4562757" y="1680452"/>
              <a:ext cx="2623085" cy="181070"/>
            </a:xfrm>
            <a:prstGeom prst="rect">
              <a:avLst/>
            </a:prstGeom>
            <a:solidFill>
              <a:srgbClr val="F8981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PH" sz="900" dirty="0">
                <a:solidFill>
                  <a:schemeClr val="bg1"/>
                </a:solidFill>
              </a:endParaRPr>
            </a:p>
          </p:txBody>
        </p:sp>
        <p:sp>
          <p:nvSpPr>
            <p:cNvPr id="5" name="Right Arrow 89">
              <a:extLst>
                <a:ext uri="{FF2B5EF4-FFF2-40B4-BE49-F238E27FC236}">
                  <a16:creationId xmlns:a16="http://schemas.microsoft.com/office/drawing/2014/main" id="{2BD22A6B-2860-4749-A7D7-E8576A4ADC61}"/>
                </a:ext>
              </a:extLst>
            </p:cNvPr>
            <p:cNvSpPr/>
            <p:nvPr/>
          </p:nvSpPr>
          <p:spPr>
            <a:xfrm rot="10800000">
              <a:off x="5444928" y="3458159"/>
              <a:ext cx="1944615" cy="361292"/>
            </a:xfrm>
            <a:prstGeom prst="rightArrow">
              <a:avLst/>
            </a:prstGeom>
            <a:solidFill>
              <a:srgbClr val="F8981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PH" sz="900" dirty="0">
                <a:solidFill>
                  <a:schemeClr val="bg1"/>
                </a:solidFill>
              </a:endParaRPr>
            </a:p>
          </p:txBody>
        </p:sp>
        <p:sp>
          <p:nvSpPr>
            <p:cNvPr id="6" name="Rectangle 5">
              <a:extLst>
                <a:ext uri="{FF2B5EF4-FFF2-40B4-BE49-F238E27FC236}">
                  <a16:creationId xmlns:a16="http://schemas.microsoft.com/office/drawing/2014/main" id="{3CF6665C-B99B-4425-887E-C487F23B95DA}"/>
                </a:ext>
              </a:extLst>
            </p:cNvPr>
            <p:cNvSpPr/>
            <p:nvPr/>
          </p:nvSpPr>
          <p:spPr>
            <a:xfrm rot="16200000">
              <a:off x="6276514" y="2609981"/>
              <a:ext cx="2042560" cy="183503"/>
            </a:xfrm>
            <a:prstGeom prst="rect">
              <a:avLst/>
            </a:prstGeom>
            <a:solidFill>
              <a:srgbClr val="F8981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PH" sz="900" dirty="0">
                <a:solidFill>
                  <a:schemeClr val="bg1"/>
                </a:solidFill>
              </a:endParaRPr>
            </a:p>
          </p:txBody>
        </p:sp>
        <p:sp>
          <p:nvSpPr>
            <p:cNvPr id="60" name="Rectangle 59">
              <a:extLst>
                <a:ext uri="{FF2B5EF4-FFF2-40B4-BE49-F238E27FC236}">
                  <a16:creationId xmlns:a16="http://schemas.microsoft.com/office/drawing/2014/main" id="{D2284656-A6F7-4E71-BBC0-BF3B2F41CCC4}"/>
                </a:ext>
              </a:extLst>
            </p:cNvPr>
            <p:cNvSpPr/>
            <p:nvPr/>
          </p:nvSpPr>
          <p:spPr>
            <a:xfrm>
              <a:off x="4337095" y="822804"/>
              <a:ext cx="1024640" cy="230832"/>
            </a:xfrm>
            <a:prstGeom prst="rect">
              <a:avLst/>
            </a:prstGeom>
          </p:spPr>
          <p:txBody>
            <a:bodyPr wrap="none" anchor="ctr">
              <a:spAutoFit/>
            </a:bodyPr>
            <a:lstStyle/>
            <a:p>
              <a:pPr marL="0" lvl="1" algn="ctr" fontAlgn="base">
                <a:spcAft>
                  <a:spcPts val="600"/>
                </a:spcAft>
                <a:buClr>
                  <a:schemeClr val="tx2"/>
                </a:buClr>
                <a:buSzPct val="100000"/>
                <a:defRPr/>
              </a:pPr>
              <a:r>
                <a:rPr lang="en-US" sz="900" b="1" dirty="0">
                  <a:cs typeface="Calibri" panose="020F0502020204030204" pitchFamily="34" charset="0"/>
                </a:rPr>
                <a:t>Excel Template</a:t>
              </a:r>
            </a:p>
          </p:txBody>
        </p:sp>
        <p:pic>
          <p:nvPicPr>
            <p:cNvPr id="61" name="Picture 60">
              <a:extLst>
                <a:ext uri="{FF2B5EF4-FFF2-40B4-BE49-F238E27FC236}">
                  <a16:creationId xmlns:a16="http://schemas.microsoft.com/office/drawing/2014/main" id="{92638EBA-5C4B-4E7A-9E53-9B13EF17CE76}"/>
                </a:ext>
              </a:extLst>
            </p:cNvPr>
            <p:cNvPicPr>
              <a:picLocks noChangeAspect="1"/>
            </p:cNvPicPr>
            <p:nvPr/>
          </p:nvPicPr>
          <p:blipFill>
            <a:blip r:embed="rId2"/>
            <a:stretch>
              <a:fillRect/>
            </a:stretch>
          </p:blipFill>
          <p:spPr>
            <a:xfrm>
              <a:off x="4166058" y="3127703"/>
              <a:ext cx="1377069" cy="1068308"/>
            </a:xfrm>
            <a:prstGeom prst="rect">
              <a:avLst/>
            </a:prstGeom>
          </p:spPr>
        </p:pic>
        <p:sp>
          <p:nvSpPr>
            <p:cNvPr id="62" name="Rectangle 61">
              <a:extLst>
                <a:ext uri="{FF2B5EF4-FFF2-40B4-BE49-F238E27FC236}">
                  <a16:creationId xmlns:a16="http://schemas.microsoft.com/office/drawing/2014/main" id="{B4962BFB-A891-463F-A55B-2196748BE37A}"/>
                </a:ext>
              </a:extLst>
            </p:cNvPr>
            <p:cNvSpPr/>
            <p:nvPr/>
          </p:nvSpPr>
          <p:spPr>
            <a:xfrm>
              <a:off x="6322554" y="826564"/>
              <a:ext cx="1944614" cy="238241"/>
            </a:xfrm>
            <a:prstGeom prst="rect">
              <a:avLst/>
            </a:prstGeom>
          </p:spPr>
          <p:txBody>
            <a:bodyPr wrap="square">
              <a:spAutoFit/>
            </a:bodyPr>
            <a:lstStyle/>
            <a:p>
              <a:pPr marL="0" lvl="1">
                <a:spcAft>
                  <a:spcPts val="300"/>
                </a:spcAft>
                <a:buClr>
                  <a:schemeClr val="tx2"/>
                </a:buClr>
                <a:buSzPct val="100000"/>
                <a:defRPr/>
              </a:pPr>
              <a:r>
                <a:rPr lang="en-US" sz="900" b="1" dirty="0">
                  <a:cs typeface="Calibri" panose="020F0502020204030204" pitchFamily="34" charset="0"/>
                </a:rPr>
                <a:t>Application Onboarding Script</a:t>
              </a:r>
            </a:p>
          </p:txBody>
        </p:sp>
        <p:sp>
          <p:nvSpPr>
            <p:cNvPr id="64" name="Rectangle 63">
              <a:extLst>
                <a:ext uri="{FF2B5EF4-FFF2-40B4-BE49-F238E27FC236}">
                  <a16:creationId xmlns:a16="http://schemas.microsoft.com/office/drawing/2014/main" id="{BE1800D5-7B84-48B4-BCEC-7A181692D248}"/>
                </a:ext>
              </a:extLst>
            </p:cNvPr>
            <p:cNvSpPr/>
            <p:nvPr/>
          </p:nvSpPr>
          <p:spPr>
            <a:xfrm>
              <a:off x="6849689" y="4147068"/>
              <a:ext cx="909223" cy="230832"/>
            </a:xfrm>
            <a:prstGeom prst="rect">
              <a:avLst/>
            </a:prstGeom>
          </p:spPr>
          <p:txBody>
            <a:bodyPr wrap="none">
              <a:spAutoFit/>
            </a:bodyPr>
            <a:lstStyle/>
            <a:p>
              <a:pPr marL="0" lvl="1" algn="ctr">
                <a:spcAft>
                  <a:spcPts val="600"/>
                </a:spcAft>
                <a:buClr>
                  <a:schemeClr val="tx2"/>
                </a:buClr>
                <a:buSzPct val="100000"/>
                <a:defRPr/>
              </a:pPr>
              <a:r>
                <a:rPr lang="en-US" sz="900" b="1" dirty="0">
                  <a:cs typeface="Calibri" panose="020F0502020204030204" pitchFamily="34" charset="0"/>
                </a:rPr>
                <a:t>Product APIs</a:t>
              </a:r>
            </a:p>
          </p:txBody>
        </p:sp>
        <p:grpSp>
          <p:nvGrpSpPr>
            <p:cNvPr id="45" name="Group 44">
              <a:extLst>
                <a:ext uri="{FF2B5EF4-FFF2-40B4-BE49-F238E27FC236}">
                  <a16:creationId xmlns:a16="http://schemas.microsoft.com/office/drawing/2014/main" id="{8FAA5950-5293-4221-8076-AF15EBF4B3BE}"/>
                </a:ext>
              </a:extLst>
            </p:cNvPr>
            <p:cNvGrpSpPr/>
            <p:nvPr/>
          </p:nvGrpSpPr>
          <p:grpSpPr>
            <a:xfrm>
              <a:off x="6783838" y="1168116"/>
              <a:ext cx="1022047" cy="1008891"/>
              <a:chOff x="7130713" y="1930917"/>
              <a:chExt cx="1022047" cy="1008891"/>
            </a:xfrm>
          </p:grpSpPr>
          <p:sp>
            <p:nvSpPr>
              <p:cNvPr id="44" name="Rectangle: Rounded Corners 43">
                <a:extLst>
                  <a:ext uri="{FF2B5EF4-FFF2-40B4-BE49-F238E27FC236}">
                    <a16:creationId xmlns:a16="http://schemas.microsoft.com/office/drawing/2014/main" id="{5CCA6F30-3CAB-4C4A-BB61-3688F76BA19D}"/>
                  </a:ext>
                </a:extLst>
              </p:cNvPr>
              <p:cNvSpPr/>
              <p:nvPr/>
            </p:nvSpPr>
            <p:spPr>
              <a:xfrm>
                <a:off x="7130713" y="1930917"/>
                <a:ext cx="1022047" cy="1008891"/>
              </a:xfrm>
              <a:prstGeom prst="roundRect">
                <a:avLst/>
              </a:prstGeom>
              <a:solidFill>
                <a:srgbClr val="006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34618EDE-FFDB-436D-B434-7BEF88CD3021}"/>
                  </a:ext>
                </a:extLst>
              </p:cNvPr>
              <p:cNvGrpSpPr/>
              <p:nvPr/>
            </p:nvGrpSpPr>
            <p:grpSpPr>
              <a:xfrm>
                <a:off x="7223769" y="2039182"/>
                <a:ext cx="835934" cy="792360"/>
                <a:chOff x="7124700" y="2913063"/>
                <a:chExt cx="2211388" cy="1868487"/>
              </a:xfrm>
              <a:solidFill>
                <a:schemeClr val="bg1"/>
              </a:solidFill>
            </p:grpSpPr>
            <p:sp>
              <p:nvSpPr>
                <p:cNvPr id="15" name="Freeform 100">
                  <a:extLst>
                    <a:ext uri="{FF2B5EF4-FFF2-40B4-BE49-F238E27FC236}">
                      <a16:creationId xmlns:a16="http://schemas.microsoft.com/office/drawing/2014/main" id="{EB1888E9-30A5-449C-BB72-91E5A67F3D71}"/>
                    </a:ext>
                  </a:extLst>
                </p:cNvPr>
                <p:cNvSpPr>
                  <a:spLocks/>
                </p:cNvSpPr>
                <p:nvPr/>
              </p:nvSpPr>
              <p:spPr bwMode="auto">
                <a:xfrm>
                  <a:off x="8326438" y="3282950"/>
                  <a:ext cx="1009650" cy="1011237"/>
                </a:xfrm>
                <a:custGeom>
                  <a:avLst/>
                  <a:gdLst>
                    <a:gd name="T0" fmla="*/ 268 w 268"/>
                    <a:gd name="T1" fmla="*/ 125 h 268"/>
                    <a:gd name="T2" fmla="*/ 268 w 268"/>
                    <a:gd name="T3" fmla="*/ 167 h 268"/>
                    <a:gd name="T4" fmla="*/ 261 w 268"/>
                    <a:gd name="T5" fmla="*/ 174 h 268"/>
                    <a:gd name="T6" fmla="*/ 237 w 268"/>
                    <a:gd name="T7" fmla="*/ 174 h 268"/>
                    <a:gd name="T8" fmla="*/ 223 w 268"/>
                    <a:gd name="T9" fmla="*/ 208 h 268"/>
                    <a:gd name="T10" fmla="*/ 240 w 268"/>
                    <a:gd name="T11" fmla="*/ 226 h 268"/>
                    <a:gd name="T12" fmla="*/ 240 w 268"/>
                    <a:gd name="T13" fmla="*/ 235 h 268"/>
                    <a:gd name="T14" fmla="*/ 211 w 268"/>
                    <a:gd name="T15" fmla="*/ 265 h 268"/>
                    <a:gd name="T16" fmla="*/ 201 w 268"/>
                    <a:gd name="T17" fmla="*/ 265 h 268"/>
                    <a:gd name="T18" fmla="*/ 184 w 268"/>
                    <a:gd name="T19" fmla="*/ 248 h 268"/>
                    <a:gd name="T20" fmla="*/ 165 w 268"/>
                    <a:gd name="T21" fmla="*/ 257 h 268"/>
                    <a:gd name="T22" fmla="*/ 161 w 268"/>
                    <a:gd name="T23" fmla="*/ 223 h 268"/>
                    <a:gd name="T24" fmla="*/ 208 w 268"/>
                    <a:gd name="T25" fmla="*/ 146 h 268"/>
                    <a:gd name="T26" fmla="*/ 122 w 268"/>
                    <a:gd name="T27" fmla="*/ 60 h 268"/>
                    <a:gd name="T28" fmla="*/ 49 w 268"/>
                    <a:gd name="T29" fmla="*/ 100 h 268"/>
                    <a:gd name="T30" fmla="*/ 15 w 268"/>
                    <a:gd name="T31" fmla="*/ 93 h 268"/>
                    <a:gd name="T32" fmla="*/ 20 w 268"/>
                    <a:gd name="T33" fmla="*/ 84 h 268"/>
                    <a:gd name="T34" fmla="*/ 3 w 268"/>
                    <a:gd name="T35" fmla="*/ 67 h 268"/>
                    <a:gd name="T36" fmla="*/ 3 w 268"/>
                    <a:gd name="T37" fmla="*/ 57 h 268"/>
                    <a:gd name="T38" fmla="*/ 33 w 268"/>
                    <a:gd name="T39" fmla="*/ 28 h 268"/>
                    <a:gd name="T40" fmla="*/ 42 w 268"/>
                    <a:gd name="T41" fmla="*/ 28 h 268"/>
                    <a:gd name="T42" fmla="*/ 59 w 268"/>
                    <a:gd name="T43" fmla="*/ 45 h 268"/>
                    <a:gd name="T44" fmla="*/ 94 w 268"/>
                    <a:gd name="T45" fmla="*/ 31 h 268"/>
                    <a:gd name="T46" fmla="*/ 94 w 268"/>
                    <a:gd name="T47" fmla="*/ 7 h 268"/>
                    <a:gd name="T48" fmla="*/ 101 w 268"/>
                    <a:gd name="T49" fmla="*/ 0 h 268"/>
                    <a:gd name="T50" fmla="*/ 142 w 268"/>
                    <a:gd name="T51" fmla="*/ 0 h 268"/>
                    <a:gd name="T52" fmla="*/ 149 w 268"/>
                    <a:gd name="T53" fmla="*/ 7 h 268"/>
                    <a:gd name="T54" fmla="*/ 149 w 268"/>
                    <a:gd name="T55" fmla="*/ 31 h 268"/>
                    <a:gd name="T56" fmla="*/ 184 w 268"/>
                    <a:gd name="T57" fmla="*/ 45 h 268"/>
                    <a:gd name="T58" fmla="*/ 201 w 268"/>
                    <a:gd name="T59" fmla="*/ 28 h 268"/>
                    <a:gd name="T60" fmla="*/ 211 w 268"/>
                    <a:gd name="T61" fmla="*/ 28 h 268"/>
                    <a:gd name="T62" fmla="*/ 240 w 268"/>
                    <a:gd name="T63" fmla="*/ 57 h 268"/>
                    <a:gd name="T64" fmla="*/ 240 w 268"/>
                    <a:gd name="T65" fmla="*/ 67 h 268"/>
                    <a:gd name="T66" fmla="*/ 223 w 268"/>
                    <a:gd name="T67" fmla="*/ 84 h 268"/>
                    <a:gd name="T68" fmla="*/ 237 w 268"/>
                    <a:gd name="T69" fmla="*/ 119 h 268"/>
                    <a:gd name="T70" fmla="*/ 261 w 268"/>
                    <a:gd name="T71" fmla="*/ 119 h 268"/>
                    <a:gd name="T72" fmla="*/ 268 w 268"/>
                    <a:gd name="T73"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268">
                      <a:moveTo>
                        <a:pt x="268" y="125"/>
                      </a:moveTo>
                      <a:cubicBezTo>
                        <a:pt x="268" y="167"/>
                        <a:pt x="268" y="167"/>
                        <a:pt x="268" y="167"/>
                      </a:cubicBezTo>
                      <a:cubicBezTo>
                        <a:pt x="268" y="171"/>
                        <a:pt x="265" y="174"/>
                        <a:pt x="261" y="174"/>
                      </a:cubicBezTo>
                      <a:cubicBezTo>
                        <a:pt x="237" y="174"/>
                        <a:pt x="237" y="174"/>
                        <a:pt x="237" y="174"/>
                      </a:cubicBezTo>
                      <a:cubicBezTo>
                        <a:pt x="234" y="186"/>
                        <a:pt x="229" y="198"/>
                        <a:pt x="223" y="208"/>
                      </a:cubicBezTo>
                      <a:cubicBezTo>
                        <a:pt x="240" y="226"/>
                        <a:pt x="240" y="226"/>
                        <a:pt x="240" y="226"/>
                      </a:cubicBezTo>
                      <a:cubicBezTo>
                        <a:pt x="243" y="228"/>
                        <a:pt x="243" y="233"/>
                        <a:pt x="240" y="235"/>
                      </a:cubicBezTo>
                      <a:cubicBezTo>
                        <a:pt x="211" y="265"/>
                        <a:pt x="211" y="265"/>
                        <a:pt x="211" y="265"/>
                      </a:cubicBezTo>
                      <a:cubicBezTo>
                        <a:pt x="208" y="268"/>
                        <a:pt x="204" y="268"/>
                        <a:pt x="201" y="265"/>
                      </a:cubicBezTo>
                      <a:cubicBezTo>
                        <a:pt x="184" y="248"/>
                        <a:pt x="184" y="248"/>
                        <a:pt x="184" y="248"/>
                      </a:cubicBezTo>
                      <a:cubicBezTo>
                        <a:pt x="178" y="251"/>
                        <a:pt x="172" y="254"/>
                        <a:pt x="165" y="257"/>
                      </a:cubicBezTo>
                      <a:cubicBezTo>
                        <a:pt x="165" y="245"/>
                        <a:pt x="164" y="234"/>
                        <a:pt x="161" y="223"/>
                      </a:cubicBezTo>
                      <a:cubicBezTo>
                        <a:pt x="189" y="209"/>
                        <a:pt x="208" y="180"/>
                        <a:pt x="208" y="146"/>
                      </a:cubicBezTo>
                      <a:cubicBezTo>
                        <a:pt x="208" y="99"/>
                        <a:pt x="169" y="60"/>
                        <a:pt x="122" y="60"/>
                      </a:cubicBezTo>
                      <a:cubicBezTo>
                        <a:pt x="91" y="60"/>
                        <a:pt x="64" y="76"/>
                        <a:pt x="49" y="100"/>
                      </a:cubicBezTo>
                      <a:cubicBezTo>
                        <a:pt x="38" y="96"/>
                        <a:pt x="27" y="94"/>
                        <a:pt x="15" y="93"/>
                      </a:cubicBezTo>
                      <a:cubicBezTo>
                        <a:pt x="17" y="90"/>
                        <a:pt x="18" y="87"/>
                        <a:pt x="20" y="84"/>
                      </a:cubicBezTo>
                      <a:cubicBezTo>
                        <a:pt x="3" y="67"/>
                        <a:pt x="3" y="67"/>
                        <a:pt x="3" y="67"/>
                      </a:cubicBezTo>
                      <a:cubicBezTo>
                        <a:pt x="0" y="64"/>
                        <a:pt x="0" y="60"/>
                        <a:pt x="3" y="57"/>
                      </a:cubicBezTo>
                      <a:cubicBezTo>
                        <a:pt x="33" y="28"/>
                        <a:pt x="33" y="28"/>
                        <a:pt x="33" y="28"/>
                      </a:cubicBezTo>
                      <a:cubicBezTo>
                        <a:pt x="35" y="25"/>
                        <a:pt x="40" y="25"/>
                        <a:pt x="42" y="28"/>
                      </a:cubicBezTo>
                      <a:cubicBezTo>
                        <a:pt x="59" y="45"/>
                        <a:pt x="59" y="45"/>
                        <a:pt x="59" y="45"/>
                      </a:cubicBezTo>
                      <a:cubicBezTo>
                        <a:pt x="70" y="38"/>
                        <a:pt x="82" y="34"/>
                        <a:pt x="94" y="31"/>
                      </a:cubicBezTo>
                      <a:cubicBezTo>
                        <a:pt x="94" y="7"/>
                        <a:pt x="94" y="7"/>
                        <a:pt x="94" y="7"/>
                      </a:cubicBezTo>
                      <a:cubicBezTo>
                        <a:pt x="94" y="3"/>
                        <a:pt x="97" y="0"/>
                        <a:pt x="101" y="0"/>
                      </a:cubicBezTo>
                      <a:cubicBezTo>
                        <a:pt x="142" y="0"/>
                        <a:pt x="142" y="0"/>
                        <a:pt x="142" y="0"/>
                      </a:cubicBezTo>
                      <a:cubicBezTo>
                        <a:pt x="146" y="0"/>
                        <a:pt x="149" y="3"/>
                        <a:pt x="149" y="7"/>
                      </a:cubicBezTo>
                      <a:cubicBezTo>
                        <a:pt x="149" y="31"/>
                        <a:pt x="149" y="31"/>
                        <a:pt x="149" y="31"/>
                      </a:cubicBezTo>
                      <a:cubicBezTo>
                        <a:pt x="162" y="34"/>
                        <a:pt x="173" y="38"/>
                        <a:pt x="184" y="45"/>
                      </a:cubicBezTo>
                      <a:cubicBezTo>
                        <a:pt x="201" y="28"/>
                        <a:pt x="201" y="28"/>
                        <a:pt x="201" y="28"/>
                      </a:cubicBezTo>
                      <a:cubicBezTo>
                        <a:pt x="204" y="25"/>
                        <a:pt x="208" y="25"/>
                        <a:pt x="211" y="28"/>
                      </a:cubicBezTo>
                      <a:cubicBezTo>
                        <a:pt x="240" y="57"/>
                        <a:pt x="240" y="57"/>
                        <a:pt x="240" y="57"/>
                      </a:cubicBezTo>
                      <a:cubicBezTo>
                        <a:pt x="243" y="60"/>
                        <a:pt x="243" y="64"/>
                        <a:pt x="240" y="67"/>
                      </a:cubicBezTo>
                      <a:cubicBezTo>
                        <a:pt x="223" y="84"/>
                        <a:pt x="223" y="84"/>
                        <a:pt x="223" y="84"/>
                      </a:cubicBezTo>
                      <a:cubicBezTo>
                        <a:pt x="229" y="95"/>
                        <a:pt x="234" y="106"/>
                        <a:pt x="237" y="119"/>
                      </a:cubicBezTo>
                      <a:cubicBezTo>
                        <a:pt x="261" y="119"/>
                        <a:pt x="261" y="119"/>
                        <a:pt x="261" y="119"/>
                      </a:cubicBezTo>
                      <a:cubicBezTo>
                        <a:pt x="265" y="119"/>
                        <a:pt x="268" y="122"/>
                        <a:pt x="268"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6" name="Freeform 101">
                  <a:extLst>
                    <a:ext uri="{FF2B5EF4-FFF2-40B4-BE49-F238E27FC236}">
                      <a16:creationId xmlns:a16="http://schemas.microsoft.com/office/drawing/2014/main" id="{D39D5D15-6FA3-49D8-9F1C-8E13951CDA2B}"/>
                    </a:ext>
                  </a:extLst>
                </p:cNvPr>
                <p:cNvSpPr>
                  <a:spLocks noEditPoints="1"/>
                </p:cNvSpPr>
                <p:nvPr/>
              </p:nvSpPr>
              <p:spPr bwMode="auto">
                <a:xfrm>
                  <a:off x="7775575" y="3671888"/>
                  <a:ext cx="1108075" cy="1109662"/>
                </a:xfrm>
                <a:custGeom>
                  <a:avLst/>
                  <a:gdLst>
                    <a:gd name="T0" fmla="*/ 294 w 294"/>
                    <a:gd name="T1" fmla="*/ 126 h 294"/>
                    <a:gd name="T2" fmla="*/ 294 w 294"/>
                    <a:gd name="T3" fmla="*/ 168 h 294"/>
                    <a:gd name="T4" fmla="*/ 287 w 294"/>
                    <a:gd name="T5" fmla="*/ 175 h 294"/>
                    <a:gd name="T6" fmla="*/ 263 w 294"/>
                    <a:gd name="T7" fmla="*/ 175 h 294"/>
                    <a:gd name="T8" fmla="*/ 249 w 294"/>
                    <a:gd name="T9" fmla="*/ 209 h 294"/>
                    <a:gd name="T10" fmla="*/ 266 w 294"/>
                    <a:gd name="T11" fmla="*/ 226 h 294"/>
                    <a:gd name="T12" fmla="*/ 266 w 294"/>
                    <a:gd name="T13" fmla="*/ 236 h 294"/>
                    <a:gd name="T14" fmla="*/ 236 w 294"/>
                    <a:gd name="T15" fmla="*/ 266 h 294"/>
                    <a:gd name="T16" fmla="*/ 226 w 294"/>
                    <a:gd name="T17" fmla="*/ 266 h 294"/>
                    <a:gd name="T18" fmla="*/ 209 w 294"/>
                    <a:gd name="T19" fmla="*/ 248 h 294"/>
                    <a:gd name="T20" fmla="*/ 175 w 294"/>
                    <a:gd name="T21" fmla="*/ 263 h 294"/>
                    <a:gd name="T22" fmla="*/ 175 w 294"/>
                    <a:gd name="T23" fmla="*/ 287 h 294"/>
                    <a:gd name="T24" fmla="*/ 168 w 294"/>
                    <a:gd name="T25" fmla="*/ 294 h 294"/>
                    <a:gd name="T26" fmla="*/ 126 w 294"/>
                    <a:gd name="T27" fmla="*/ 294 h 294"/>
                    <a:gd name="T28" fmla="*/ 119 w 294"/>
                    <a:gd name="T29" fmla="*/ 287 h 294"/>
                    <a:gd name="T30" fmla="*/ 119 w 294"/>
                    <a:gd name="T31" fmla="*/ 263 h 294"/>
                    <a:gd name="T32" fmla="*/ 85 w 294"/>
                    <a:gd name="T33" fmla="*/ 248 h 294"/>
                    <a:gd name="T34" fmla="*/ 68 w 294"/>
                    <a:gd name="T35" fmla="*/ 266 h 294"/>
                    <a:gd name="T36" fmla="*/ 58 w 294"/>
                    <a:gd name="T37" fmla="*/ 266 h 294"/>
                    <a:gd name="T38" fmla="*/ 29 w 294"/>
                    <a:gd name="T39" fmla="*/ 236 h 294"/>
                    <a:gd name="T40" fmla="*/ 29 w 294"/>
                    <a:gd name="T41" fmla="*/ 226 h 294"/>
                    <a:gd name="T42" fmla="*/ 46 w 294"/>
                    <a:gd name="T43" fmla="*/ 209 h 294"/>
                    <a:gd name="T44" fmla="*/ 31 w 294"/>
                    <a:gd name="T45" fmla="*/ 175 h 294"/>
                    <a:gd name="T46" fmla="*/ 7 w 294"/>
                    <a:gd name="T47" fmla="*/ 175 h 294"/>
                    <a:gd name="T48" fmla="*/ 0 w 294"/>
                    <a:gd name="T49" fmla="*/ 168 h 294"/>
                    <a:gd name="T50" fmla="*/ 0 w 294"/>
                    <a:gd name="T51" fmla="*/ 126 h 294"/>
                    <a:gd name="T52" fmla="*/ 1 w 294"/>
                    <a:gd name="T53" fmla="*/ 123 h 294"/>
                    <a:gd name="T54" fmla="*/ 3 w 294"/>
                    <a:gd name="T55" fmla="*/ 121 h 294"/>
                    <a:gd name="T56" fmla="*/ 7 w 294"/>
                    <a:gd name="T57" fmla="*/ 119 h 294"/>
                    <a:gd name="T58" fmla="*/ 31 w 294"/>
                    <a:gd name="T59" fmla="*/ 119 h 294"/>
                    <a:gd name="T60" fmla="*/ 46 w 294"/>
                    <a:gd name="T61" fmla="*/ 85 h 294"/>
                    <a:gd name="T62" fmla="*/ 29 w 294"/>
                    <a:gd name="T63" fmla="*/ 68 h 294"/>
                    <a:gd name="T64" fmla="*/ 29 w 294"/>
                    <a:gd name="T65" fmla="*/ 58 h 294"/>
                    <a:gd name="T66" fmla="*/ 58 w 294"/>
                    <a:gd name="T67" fmla="*/ 28 h 294"/>
                    <a:gd name="T68" fmla="*/ 68 w 294"/>
                    <a:gd name="T69" fmla="*/ 28 h 294"/>
                    <a:gd name="T70" fmla="*/ 85 w 294"/>
                    <a:gd name="T71" fmla="*/ 46 h 294"/>
                    <a:gd name="T72" fmla="*/ 119 w 294"/>
                    <a:gd name="T73" fmla="*/ 31 h 294"/>
                    <a:gd name="T74" fmla="*/ 119 w 294"/>
                    <a:gd name="T75" fmla="*/ 7 h 294"/>
                    <a:gd name="T76" fmla="*/ 126 w 294"/>
                    <a:gd name="T77" fmla="*/ 0 h 294"/>
                    <a:gd name="T78" fmla="*/ 168 w 294"/>
                    <a:gd name="T79" fmla="*/ 0 h 294"/>
                    <a:gd name="T80" fmla="*/ 175 w 294"/>
                    <a:gd name="T81" fmla="*/ 7 h 294"/>
                    <a:gd name="T82" fmla="*/ 175 w 294"/>
                    <a:gd name="T83" fmla="*/ 31 h 294"/>
                    <a:gd name="T84" fmla="*/ 209 w 294"/>
                    <a:gd name="T85" fmla="*/ 46 h 294"/>
                    <a:gd name="T86" fmla="*/ 226 w 294"/>
                    <a:gd name="T87" fmla="*/ 28 h 294"/>
                    <a:gd name="T88" fmla="*/ 236 w 294"/>
                    <a:gd name="T89" fmla="*/ 28 h 294"/>
                    <a:gd name="T90" fmla="*/ 266 w 294"/>
                    <a:gd name="T91" fmla="*/ 58 h 294"/>
                    <a:gd name="T92" fmla="*/ 266 w 294"/>
                    <a:gd name="T93" fmla="*/ 68 h 294"/>
                    <a:gd name="T94" fmla="*/ 249 w 294"/>
                    <a:gd name="T95" fmla="*/ 85 h 294"/>
                    <a:gd name="T96" fmla="*/ 263 w 294"/>
                    <a:gd name="T97" fmla="*/ 119 h 294"/>
                    <a:gd name="T98" fmla="*/ 287 w 294"/>
                    <a:gd name="T99" fmla="*/ 119 h 294"/>
                    <a:gd name="T100" fmla="*/ 294 w 294"/>
                    <a:gd name="T101" fmla="*/ 126 h 294"/>
                    <a:gd name="T102" fmla="*/ 214 w 294"/>
                    <a:gd name="T103" fmla="*/ 147 h 294"/>
                    <a:gd name="T104" fmla="*/ 147 w 294"/>
                    <a:gd name="T105" fmla="*/ 80 h 294"/>
                    <a:gd name="T106" fmla="*/ 80 w 294"/>
                    <a:gd name="T107" fmla="*/ 147 h 294"/>
                    <a:gd name="T108" fmla="*/ 147 w 294"/>
                    <a:gd name="T109" fmla="*/ 214 h 294"/>
                    <a:gd name="T110" fmla="*/ 214 w 294"/>
                    <a:gd name="T111" fmla="*/ 147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4" h="294">
                      <a:moveTo>
                        <a:pt x="294" y="126"/>
                      </a:moveTo>
                      <a:cubicBezTo>
                        <a:pt x="294" y="168"/>
                        <a:pt x="294" y="168"/>
                        <a:pt x="294" y="168"/>
                      </a:cubicBezTo>
                      <a:cubicBezTo>
                        <a:pt x="294" y="172"/>
                        <a:pt x="291" y="175"/>
                        <a:pt x="287" y="175"/>
                      </a:cubicBezTo>
                      <a:cubicBezTo>
                        <a:pt x="263" y="175"/>
                        <a:pt x="263" y="175"/>
                        <a:pt x="263" y="175"/>
                      </a:cubicBezTo>
                      <a:cubicBezTo>
                        <a:pt x="260" y="187"/>
                        <a:pt x="255" y="199"/>
                        <a:pt x="249" y="209"/>
                      </a:cubicBezTo>
                      <a:cubicBezTo>
                        <a:pt x="266" y="226"/>
                        <a:pt x="266" y="226"/>
                        <a:pt x="266" y="226"/>
                      </a:cubicBezTo>
                      <a:cubicBezTo>
                        <a:pt x="268" y="229"/>
                        <a:pt x="268" y="233"/>
                        <a:pt x="266" y="236"/>
                      </a:cubicBezTo>
                      <a:cubicBezTo>
                        <a:pt x="236" y="266"/>
                        <a:pt x="236" y="266"/>
                        <a:pt x="236" y="266"/>
                      </a:cubicBezTo>
                      <a:cubicBezTo>
                        <a:pt x="233" y="268"/>
                        <a:pt x="229" y="268"/>
                        <a:pt x="226" y="266"/>
                      </a:cubicBezTo>
                      <a:cubicBezTo>
                        <a:pt x="209" y="248"/>
                        <a:pt x="209" y="248"/>
                        <a:pt x="209" y="248"/>
                      </a:cubicBezTo>
                      <a:cubicBezTo>
                        <a:pt x="199" y="255"/>
                        <a:pt x="187" y="260"/>
                        <a:pt x="175" y="263"/>
                      </a:cubicBezTo>
                      <a:cubicBezTo>
                        <a:pt x="175" y="287"/>
                        <a:pt x="175" y="287"/>
                        <a:pt x="175" y="287"/>
                      </a:cubicBezTo>
                      <a:cubicBezTo>
                        <a:pt x="175" y="291"/>
                        <a:pt x="172" y="294"/>
                        <a:pt x="168" y="294"/>
                      </a:cubicBezTo>
                      <a:cubicBezTo>
                        <a:pt x="126" y="294"/>
                        <a:pt x="126" y="294"/>
                        <a:pt x="126" y="294"/>
                      </a:cubicBezTo>
                      <a:cubicBezTo>
                        <a:pt x="122" y="294"/>
                        <a:pt x="119" y="291"/>
                        <a:pt x="119" y="287"/>
                      </a:cubicBezTo>
                      <a:cubicBezTo>
                        <a:pt x="119" y="263"/>
                        <a:pt x="119" y="263"/>
                        <a:pt x="119" y="263"/>
                      </a:cubicBezTo>
                      <a:cubicBezTo>
                        <a:pt x="107" y="260"/>
                        <a:pt x="95" y="255"/>
                        <a:pt x="85" y="248"/>
                      </a:cubicBezTo>
                      <a:cubicBezTo>
                        <a:pt x="68" y="266"/>
                        <a:pt x="68" y="266"/>
                        <a:pt x="68" y="266"/>
                      </a:cubicBezTo>
                      <a:cubicBezTo>
                        <a:pt x="65" y="268"/>
                        <a:pt x="61" y="268"/>
                        <a:pt x="58" y="266"/>
                      </a:cubicBezTo>
                      <a:cubicBezTo>
                        <a:pt x="29" y="236"/>
                        <a:pt x="29" y="236"/>
                        <a:pt x="29" y="236"/>
                      </a:cubicBezTo>
                      <a:cubicBezTo>
                        <a:pt x="26" y="233"/>
                        <a:pt x="26" y="229"/>
                        <a:pt x="29" y="226"/>
                      </a:cubicBezTo>
                      <a:cubicBezTo>
                        <a:pt x="46" y="209"/>
                        <a:pt x="46" y="209"/>
                        <a:pt x="46" y="209"/>
                      </a:cubicBezTo>
                      <a:cubicBezTo>
                        <a:pt x="39" y="199"/>
                        <a:pt x="34" y="187"/>
                        <a:pt x="31" y="175"/>
                      </a:cubicBezTo>
                      <a:cubicBezTo>
                        <a:pt x="7" y="175"/>
                        <a:pt x="7" y="175"/>
                        <a:pt x="7" y="175"/>
                      </a:cubicBezTo>
                      <a:cubicBezTo>
                        <a:pt x="3" y="175"/>
                        <a:pt x="0" y="172"/>
                        <a:pt x="0" y="168"/>
                      </a:cubicBezTo>
                      <a:cubicBezTo>
                        <a:pt x="0" y="126"/>
                        <a:pt x="0" y="126"/>
                        <a:pt x="0" y="126"/>
                      </a:cubicBezTo>
                      <a:cubicBezTo>
                        <a:pt x="0" y="125"/>
                        <a:pt x="0" y="124"/>
                        <a:pt x="1" y="123"/>
                      </a:cubicBezTo>
                      <a:cubicBezTo>
                        <a:pt x="2" y="123"/>
                        <a:pt x="3" y="122"/>
                        <a:pt x="3" y="121"/>
                      </a:cubicBezTo>
                      <a:cubicBezTo>
                        <a:pt x="4" y="120"/>
                        <a:pt x="6" y="119"/>
                        <a:pt x="7" y="119"/>
                      </a:cubicBezTo>
                      <a:cubicBezTo>
                        <a:pt x="31" y="119"/>
                        <a:pt x="31" y="119"/>
                        <a:pt x="31" y="119"/>
                      </a:cubicBezTo>
                      <a:cubicBezTo>
                        <a:pt x="34" y="107"/>
                        <a:pt x="39" y="95"/>
                        <a:pt x="46" y="85"/>
                      </a:cubicBezTo>
                      <a:cubicBezTo>
                        <a:pt x="29" y="68"/>
                        <a:pt x="29" y="68"/>
                        <a:pt x="29" y="68"/>
                      </a:cubicBezTo>
                      <a:cubicBezTo>
                        <a:pt x="26" y="65"/>
                        <a:pt x="26" y="61"/>
                        <a:pt x="29" y="58"/>
                      </a:cubicBezTo>
                      <a:cubicBezTo>
                        <a:pt x="58" y="28"/>
                        <a:pt x="58" y="28"/>
                        <a:pt x="58" y="28"/>
                      </a:cubicBezTo>
                      <a:cubicBezTo>
                        <a:pt x="61" y="26"/>
                        <a:pt x="65" y="26"/>
                        <a:pt x="68" y="28"/>
                      </a:cubicBezTo>
                      <a:cubicBezTo>
                        <a:pt x="85" y="46"/>
                        <a:pt x="85" y="46"/>
                        <a:pt x="85" y="46"/>
                      </a:cubicBezTo>
                      <a:cubicBezTo>
                        <a:pt x="95" y="39"/>
                        <a:pt x="107" y="34"/>
                        <a:pt x="119" y="31"/>
                      </a:cubicBezTo>
                      <a:cubicBezTo>
                        <a:pt x="119" y="7"/>
                        <a:pt x="119" y="7"/>
                        <a:pt x="119" y="7"/>
                      </a:cubicBezTo>
                      <a:cubicBezTo>
                        <a:pt x="119" y="3"/>
                        <a:pt x="122" y="0"/>
                        <a:pt x="126" y="0"/>
                      </a:cubicBezTo>
                      <a:cubicBezTo>
                        <a:pt x="168" y="0"/>
                        <a:pt x="168" y="0"/>
                        <a:pt x="168" y="0"/>
                      </a:cubicBezTo>
                      <a:cubicBezTo>
                        <a:pt x="172" y="0"/>
                        <a:pt x="175" y="3"/>
                        <a:pt x="175" y="7"/>
                      </a:cubicBezTo>
                      <a:cubicBezTo>
                        <a:pt x="175" y="31"/>
                        <a:pt x="175" y="31"/>
                        <a:pt x="175" y="31"/>
                      </a:cubicBezTo>
                      <a:cubicBezTo>
                        <a:pt x="187" y="34"/>
                        <a:pt x="199" y="39"/>
                        <a:pt x="209" y="46"/>
                      </a:cubicBezTo>
                      <a:cubicBezTo>
                        <a:pt x="226" y="28"/>
                        <a:pt x="226" y="28"/>
                        <a:pt x="226" y="28"/>
                      </a:cubicBezTo>
                      <a:cubicBezTo>
                        <a:pt x="229" y="26"/>
                        <a:pt x="233" y="26"/>
                        <a:pt x="236" y="28"/>
                      </a:cubicBezTo>
                      <a:cubicBezTo>
                        <a:pt x="266" y="58"/>
                        <a:pt x="266" y="58"/>
                        <a:pt x="266" y="58"/>
                      </a:cubicBezTo>
                      <a:cubicBezTo>
                        <a:pt x="268" y="61"/>
                        <a:pt x="268" y="65"/>
                        <a:pt x="266" y="68"/>
                      </a:cubicBezTo>
                      <a:cubicBezTo>
                        <a:pt x="249" y="85"/>
                        <a:pt x="249" y="85"/>
                        <a:pt x="249" y="85"/>
                      </a:cubicBezTo>
                      <a:cubicBezTo>
                        <a:pt x="255" y="95"/>
                        <a:pt x="260" y="107"/>
                        <a:pt x="263" y="119"/>
                      </a:cubicBezTo>
                      <a:cubicBezTo>
                        <a:pt x="287" y="119"/>
                        <a:pt x="287" y="119"/>
                        <a:pt x="287" y="119"/>
                      </a:cubicBezTo>
                      <a:cubicBezTo>
                        <a:pt x="291" y="119"/>
                        <a:pt x="294" y="122"/>
                        <a:pt x="294" y="126"/>
                      </a:cubicBezTo>
                      <a:close/>
                      <a:moveTo>
                        <a:pt x="214" y="147"/>
                      </a:moveTo>
                      <a:cubicBezTo>
                        <a:pt x="214" y="110"/>
                        <a:pt x="184" y="80"/>
                        <a:pt x="147" y="80"/>
                      </a:cubicBezTo>
                      <a:cubicBezTo>
                        <a:pt x="110" y="80"/>
                        <a:pt x="80" y="110"/>
                        <a:pt x="80" y="147"/>
                      </a:cubicBezTo>
                      <a:cubicBezTo>
                        <a:pt x="80" y="184"/>
                        <a:pt x="110" y="214"/>
                        <a:pt x="147" y="214"/>
                      </a:cubicBezTo>
                      <a:cubicBezTo>
                        <a:pt x="184" y="214"/>
                        <a:pt x="214" y="184"/>
                        <a:pt x="214"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7" name="Freeform 102">
                  <a:extLst>
                    <a:ext uri="{FF2B5EF4-FFF2-40B4-BE49-F238E27FC236}">
                      <a16:creationId xmlns:a16="http://schemas.microsoft.com/office/drawing/2014/main" id="{FB342B43-78E2-4F82-B5DF-27B5AFB1249C}"/>
                    </a:ext>
                  </a:extLst>
                </p:cNvPr>
                <p:cNvSpPr>
                  <a:spLocks/>
                </p:cNvSpPr>
                <p:nvPr/>
              </p:nvSpPr>
              <p:spPr bwMode="auto">
                <a:xfrm>
                  <a:off x="7286625" y="2913063"/>
                  <a:ext cx="1084263" cy="506412"/>
                </a:xfrm>
                <a:custGeom>
                  <a:avLst/>
                  <a:gdLst>
                    <a:gd name="T0" fmla="*/ 683 w 683"/>
                    <a:gd name="T1" fmla="*/ 0 h 319"/>
                    <a:gd name="T2" fmla="*/ 683 w 683"/>
                    <a:gd name="T3" fmla="*/ 319 h 319"/>
                    <a:gd name="T4" fmla="*/ 650 w 683"/>
                    <a:gd name="T5" fmla="*/ 309 h 319"/>
                    <a:gd name="T6" fmla="*/ 650 w 683"/>
                    <a:gd name="T7" fmla="*/ 36 h 319"/>
                    <a:gd name="T8" fmla="*/ 33 w 683"/>
                    <a:gd name="T9" fmla="*/ 36 h 319"/>
                    <a:gd name="T10" fmla="*/ 33 w 683"/>
                    <a:gd name="T11" fmla="*/ 117 h 319"/>
                    <a:gd name="T12" fmla="*/ 0 w 683"/>
                    <a:gd name="T13" fmla="*/ 107 h 319"/>
                    <a:gd name="T14" fmla="*/ 0 w 683"/>
                    <a:gd name="T15" fmla="*/ 0 h 319"/>
                    <a:gd name="T16" fmla="*/ 683 w 683"/>
                    <a:gd name="T1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319">
                      <a:moveTo>
                        <a:pt x="683" y="0"/>
                      </a:moveTo>
                      <a:lnTo>
                        <a:pt x="683" y="319"/>
                      </a:lnTo>
                      <a:lnTo>
                        <a:pt x="650" y="309"/>
                      </a:lnTo>
                      <a:lnTo>
                        <a:pt x="650" y="36"/>
                      </a:lnTo>
                      <a:lnTo>
                        <a:pt x="33" y="36"/>
                      </a:lnTo>
                      <a:lnTo>
                        <a:pt x="33" y="117"/>
                      </a:lnTo>
                      <a:lnTo>
                        <a:pt x="0" y="107"/>
                      </a:lnTo>
                      <a:lnTo>
                        <a:pt x="0" y="0"/>
                      </a:lnTo>
                      <a:lnTo>
                        <a:pt x="6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8" name="Freeform 103">
                  <a:extLst>
                    <a:ext uri="{FF2B5EF4-FFF2-40B4-BE49-F238E27FC236}">
                      <a16:creationId xmlns:a16="http://schemas.microsoft.com/office/drawing/2014/main" id="{55D54A51-7F23-44E3-8BAA-26707DE64586}"/>
                    </a:ext>
                  </a:extLst>
                </p:cNvPr>
                <p:cNvSpPr>
                  <a:spLocks noEditPoints="1"/>
                </p:cNvSpPr>
                <p:nvPr/>
              </p:nvSpPr>
              <p:spPr bwMode="auto">
                <a:xfrm>
                  <a:off x="7775575" y="3249613"/>
                  <a:ext cx="490538" cy="490537"/>
                </a:xfrm>
                <a:custGeom>
                  <a:avLst/>
                  <a:gdLst>
                    <a:gd name="T0" fmla="*/ 130 w 130"/>
                    <a:gd name="T1" fmla="*/ 56 h 130"/>
                    <a:gd name="T2" fmla="*/ 130 w 130"/>
                    <a:gd name="T3" fmla="*/ 74 h 130"/>
                    <a:gd name="T4" fmla="*/ 127 w 130"/>
                    <a:gd name="T5" fmla="*/ 77 h 130"/>
                    <a:gd name="T6" fmla="*/ 116 w 130"/>
                    <a:gd name="T7" fmla="*/ 77 h 130"/>
                    <a:gd name="T8" fmla="*/ 110 w 130"/>
                    <a:gd name="T9" fmla="*/ 93 h 130"/>
                    <a:gd name="T10" fmla="*/ 117 w 130"/>
                    <a:gd name="T11" fmla="*/ 100 h 130"/>
                    <a:gd name="T12" fmla="*/ 117 w 130"/>
                    <a:gd name="T13" fmla="*/ 105 h 130"/>
                    <a:gd name="T14" fmla="*/ 104 w 130"/>
                    <a:gd name="T15" fmla="*/ 118 h 130"/>
                    <a:gd name="T16" fmla="*/ 100 w 130"/>
                    <a:gd name="T17" fmla="*/ 118 h 130"/>
                    <a:gd name="T18" fmla="*/ 93 w 130"/>
                    <a:gd name="T19" fmla="*/ 110 h 130"/>
                    <a:gd name="T20" fmla="*/ 77 w 130"/>
                    <a:gd name="T21" fmla="*/ 116 h 130"/>
                    <a:gd name="T22" fmla="*/ 77 w 130"/>
                    <a:gd name="T23" fmla="*/ 127 h 130"/>
                    <a:gd name="T24" fmla="*/ 74 w 130"/>
                    <a:gd name="T25" fmla="*/ 130 h 130"/>
                    <a:gd name="T26" fmla="*/ 56 w 130"/>
                    <a:gd name="T27" fmla="*/ 130 h 130"/>
                    <a:gd name="T28" fmla="*/ 53 w 130"/>
                    <a:gd name="T29" fmla="*/ 127 h 130"/>
                    <a:gd name="T30" fmla="*/ 53 w 130"/>
                    <a:gd name="T31" fmla="*/ 116 h 130"/>
                    <a:gd name="T32" fmla="*/ 38 w 130"/>
                    <a:gd name="T33" fmla="*/ 110 h 130"/>
                    <a:gd name="T34" fmla="*/ 30 w 130"/>
                    <a:gd name="T35" fmla="*/ 118 h 130"/>
                    <a:gd name="T36" fmla="*/ 26 w 130"/>
                    <a:gd name="T37" fmla="*/ 118 h 130"/>
                    <a:gd name="T38" fmla="*/ 13 w 130"/>
                    <a:gd name="T39" fmla="*/ 105 h 130"/>
                    <a:gd name="T40" fmla="*/ 13 w 130"/>
                    <a:gd name="T41" fmla="*/ 100 h 130"/>
                    <a:gd name="T42" fmla="*/ 20 w 130"/>
                    <a:gd name="T43" fmla="*/ 93 h 130"/>
                    <a:gd name="T44" fmla="*/ 14 w 130"/>
                    <a:gd name="T45" fmla="*/ 77 h 130"/>
                    <a:gd name="T46" fmla="*/ 3 w 130"/>
                    <a:gd name="T47" fmla="*/ 77 h 130"/>
                    <a:gd name="T48" fmla="*/ 0 w 130"/>
                    <a:gd name="T49" fmla="*/ 74 h 130"/>
                    <a:gd name="T50" fmla="*/ 0 w 130"/>
                    <a:gd name="T51" fmla="*/ 56 h 130"/>
                    <a:gd name="T52" fmla="*/ 3 w 130"/>
                    <a:gd name="T53" fmla="*/ 53 h 130"/>
                    <a:gd name="T54" fmla="*/ 14 w 130"/>
                    <a:gd name="T55" fmla="*/ 53 h 130"/>
                    <a:gd name="T56" fmla="*/ 20 w 130"/>
                    <a:gd name="T57" fmla="*/ 38 h 130"/>
                    <a:gd name="T58" fmla="*/ 13 w 130"/>
                    <a:gd name="T59" fmla="*/ 30 h 130"/>
                    <a:gd name="T60" fmla="*/ 13 w 130"/>
                    <a:gd name="T61" fmla="*/ 26 h 130"/>
                    <a:gd name="T62" fmla="*/ 26 w 130"/>
                    <a:gd name="T63" fmla="*/ 13 h 130"/>
                    <a:gd name="T64" fmla="*/ 30 w 130"/>
                    <a:gd name="T65" fmla="*/ 13 h 130"/>
                    <a:gd name="T66" fmla="*/ 38 w 130"/>
                    <a:gd name="T67" fmla="*/ 20 h 130"/>
                    <a:gd name="T68" fmla="*/ 53 w 130"/>
                    <a:gd name="T69" fmla="*/ 14 h 130"/>
                    <a:gd name="T70" fmla="*/ 53 w 130"/>
                    <a:gd name="T71" fmla="*/ 4 h 130"/>
                    <a:gd name="T72" fmla="*/ 56 w 130"/>
                    <a:gd name="T73" fmla="*/ 0 h 130"/>
                    <a:gd name="T74" fmla="*/ 74 w 130"/>
                    <a:gd name="T75" fmla="*/ 0 h 130"/>
                    <a:gd name="T76" fmla="*/ 77 w 130"/>
                    <a:gd name="T77" fmla="*/ 4 h 130"/>
                    <a:gd name="T78" fmla="*/ 77 w 130"/>
                    <a:gd name="T79" fmla="*/ 14 h 130"/>
                    <a:gd name="T80" fmla="*/ 93 w 130"/>
                    <a:gd name="T81" fmla="*/ 20 h 130"/>
                    <a:gd name="T82" fmla="*/ 100 w 130"/>
                    <a:gd name="T83" fmla="*/ 13 h 130"/>
                    <a:gd name="T84" fmla="*/ 104 w 130"/>
                    <a:gd name="T85" fmla="*/ 13 h 130"/>
                    <a:gd name="T86" fmla="*/ 117 w 130"/>
                    <a:gd name="T87" fmla="*/ 26 h 130"/>
                    <a:gd name="T88" fmla="*/ 117 w 130"/>
                    <a:gd name="T89" fmla="*/ 30 h 130"/>
                    <a:gd name="T90" fmla="*/ 110 w 130"/>
                    <a:gd name="T91" fmla="*/ 38 h 130"/>
                    <a:gd name="T92" fmla="*/ 116 w 130"/>
                    <a:gd name="T93" fmla="*/ 53 h 130"/>
                    <a:gd name="T94" fmla="*/ 127 w 130"/>
                    <a:gd name="T95" fmla="*/ 53 h 130"/>
                    <a:gd name="T96" fmla="*/ 130 w 130"/>
                    <a:gd name="T97" fmla="*/ 56 h 130"/>
                    <a:gd name="T98" fmla="*/ 95 w 130"/>
                    <a:gd name="T99" fmla="*/ 65 h 130"/>
                    <a:gd name="T100" fmla="*/ 65 w 130"/>
                    <a:gd name="T101" fmla="*/ 36 h 130"/>
                    <a:gd name="T102" fmla="*/ 36 w 130"/>
                    <a:gd name="T103" fmla="*/ 65 h 130"/>
                    <a:gd name="T104" fmla="*/ 65 w 130"/>
                    <a:gd name="T105" fmla="*/ 95 h 130"/>
                    <a:gd name="T106" fmla="*/ 95 w 130"/>
                    <a:gd name="T107"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30">
                      <a:moveTo>
                        <a:pt x="130" y="56"/>
                      </a:moveTo>
                      <a:cubicBezTo>
                        <a:pt x="130" y="74"/>
                        <a:pt x="130" y="74"/>
                        <a:pt x="130" y="74"/>
                      </a:cubicBezTo>
                      <a:cubicBezTo>
                        <a:pt x="130" y="76"/>
                        <a:pt x="128" y="77"/>
                        <a:pt x="127" y="77"/>
                      </a:cubicBezTo>
                      <a:cubicBezTo>
                        <a:pt x="116" y="77"/>
                        <a:pt x="116" y="77"/>
                        <a:pt x="116" y="77"/>
                      </a:cubicBezTo>
                      <a:cubicBezTo>
                        <a:pt x="115" y="83"/>
                        <a:pt x="113" y="88"/>
                        <a:pt x="110" y="93"/>
                      </a:cubicBezTo>
                      <a:cubicBezTo>
                        <a:pt x="117" y="100"/>
                        <a:pt x="117" y="100"/>
                        <a:pt x="117" y="100"/>
                      </a:cubicBezTo>
                      <a:cubicBezTo>
                        <a:pt x="119" y="101"/>
                        <a:pt x="119" y="103"/>
                        <a:pt x="117" y="105"/>
                      </a:cubicBezTo>
                      <a:cubicBezTo>
                        <a:pt x="104" y="118"/>
                        <a:pt x="104" y="118"/>
                        <a:pt x="104" y="118"/>
                      </a:cubicBezTo>
                      <a:cubicBezTo>
                        <a:pt x="103" y="119"/>
                        <a:pt x="101" y="119"/>
                        <a:pt x="100" y="118"/>
                      </a:cubicBezTo>
                      <a:cubicBezTo>
                        <a:pt x="93" y="110"/>
                        <a:pt x="93" y="110"/>
                        <a:pt x="93" y="110"/>
                      </a:cubicBezTo>
                      <a:cubicBezTo>
                        <a:pt x="88" y="113"/>
                        <a:pt x="83" y="115"/>
                        <a:pt x="77" y="116"/>
                      </a:cubicBezTo>
                      <a:cubicBezTo>
                        <a:pt x="77" y="127"/>
                        <a:pt x="77" y="127"/>
                        <a:pt x="77" y="127"/>
                      </a:cubicBezTo>
                      <a:cubicBezTo>
                        <a:pt x="77" y="129"/>
                        <a:pt x="76" y="130"/>
                        <a:pt x="74" y="130"/>
                      </a:cubicBezTo>
                      <a:cubicBezTo>
                        <a:pt x="56" y="130"/>
                        <a:pt x="56" y="130"/>
                        <a:pt x="56" y="130"/>
                      </a:cubicBezTo>
                      <a:cubicBezTo>
                        <a:pt x="54" y="130"/>
                        <a:pt x="53" y="129"/>
                        <a:pt x="53" y="127"/>
                      </a:cubicBezTo>
                      <a:cubicBezTo>
                        <a:pt x="53" y="116"/>
                        <a:pt x="53" y="116"/>
                        <a:pt x="53" y="116"/>
                      </a:cubicBezTo>
                      <a:cubicBezTo>
                        <a:pt x="47" y="115"/>
                        <a:pt x="42" y="113"/>
                        <a:pt x="38" y="110"/>
                      </a:cubicBezTo>
                      <a:cubicBezTo>
                        <a:pt x="30" y="118"/>
                        <a:pt x="30" y="118"/>
                        <a:pt x="30" y="118"/>
                      </a:cubicBezTo>
                      <a:cubicBezTo>
                        <a:pt x="29" y="119"/>
                        <a:pt x="27" y="119"/>
                        <a:pt x="26" y="118"/>
                      </a:cubicBezTo>
                      <a:cubicBezTo>
                        <a:pt x="13" y="105"/>
                        <a:pt x="13" y="105"/>
                        <a:pt x="13" y="105"/>
                      </a:cubicBezTo>
                      <a:cubicBezTo>
                        <a:pt x="12" y="103"/>
                        <a:pt x="12" y="101"/>
                        <a:pt x="13" y="100"/>
                      </a:cubicBezTo>
                      <a:cubicBezTo>
                        <a:pt x="20" y="93"/>
                        <a:pt x="20" y="93"/>
                        <a:pt x="20" y="93"/>
                      </a:cubicBezTo>
                      <a:cubicBezTo>
                        <a:pt x="17" y="88"/>
                        <a:pt x="15" y="83"/>
                        <a:pt x="14" y="77"/>
                      </a:cubicBezTo>
                      <a:cubicBezTo>
                        <a:pt x="3" y="77"/>
                        <a:pt x="3" y="77"/>
                        <a:pt x="3" y="77"/>
                      </a:cubicBezTo>
                      <a:cubicBezTo>
                        <a:pt x="2" y="77"/>
                        <a:pt x="0" y="76"/>
                        <a:pt x="0" y="74"/>
                      </a:cubicBezTo>
                      <a:cubicBezTo>
                        <a:pt x="0" y="56"/>
                        <a:pt x="0" y="56"/>
                        <a:pt x="0" y="56"/>
                      </a:cubicBezTo>
                      <a:cubicBezTo>
                        <a:pt x="0" y="54"/>
                        <a:pt x="2" y="53"/>
                        <a:pt x="3" y="53"/>
                      </a:cubicBezTo>
                      <a:cubicBezTo>
                        <a:pt x="14" y="53"/>
                        <a:pt x="14" y="53"/>
                        <a:pt x="14" y="53"/>
                      </a:cubicBezTo>
                      <a:cubicBezTo>
                        <a:pt x="15" y="48"/>
                        <a:pt x="17" y="42"/>
                        <a:pt x="20" y="38"/>
                      </a:cubicBezTo>
                      <a:cubicBezTo>
                        <a:pt x="13" y="30"/>
                        <a:pt x="13" y="30"/>
                        <a:pt x="13" y="30"/>
                      </a:cubicBezTo>
                      <a:cubicBezTo>
                        <a:pt x="12" y="29"/>
                        <a:pt x="12" y="27"/>
                        <a:pt x="13" y="26"/>
                      </a:cubicBezTo>
                      <a:cubicBezTo>
                        <a:pt x="26" y="13"/>
                        <a:pt x="26" y="13"/>
                        <a:pt x="26" y="13"/>
                      </a:cubicBezTo>
                      <a:cubicBezTo>
                        <a:pt x="27" y="12"/>
                        <a:pt x="29" y="12"/>
                        <a:pt x="30" y="13"/>
                      </a:cubicBezTo>
                      <a:cubicBezTo>
                        <a:pt x="38" y="20"/>
                        <a:pt x="38" y="20"/>
                        <a:pt x="38" y="20"/>
                      </a:cubicBezTo>
                      <a:cubicBezTo>
                        <a:pt x="42" y="18"/>
                        <a:pt x="47" y="15"/>
                        <a:pt x="53" y="14"/>
                      </a:cubicBezTo>
                      <a:cubicBezTo>
                        <a:pt x="53" y="4"/>
                        <a:pt x="53" y="4"/>
                        <a:pt x="53" y="4"/>
                      </a:cubicBezTo>
                      <a:cubicBezTo>
                        <a:pt x="53" y="2"/>
                        <a:pt x="54" y="0"/>
                        <a:pt x="56" y="0"/>
                      </a:cubicBezTo>
                      <a:cubicBezTo>
                        <a:pt x="74" y="0"/>
                        <a:pt x="74" y="0"/>
                        <a:pt x="74" y="0"/>
                      </a:cubicBezTo>
                      <a:cubicBezTo>
                        <a:pt x="76" y="0"/>
                        <a:pt x="77" y="2"/>
                        <a:pt x="77" y="4"/>
                      </a:cubicBezTo>
                      <a:cubicBezTo>
                        <a:pt x="77" y="14"/>
                        <a:pt x="77" y="14"/>
                        <a:pt x="77" y="14"/>
                      </a:cubicBezTo>
                      <a:cubicBezTo>
                        <a:pt x="83" y="15"/>
                        <a:pt x="88" y="18"/>
                        <a:pt x="93" y="20"/>
                      </a:cubicBezTo>
                      <a:cubicBezTo>
                        <a:pt x="100" y="13"/>
                        <a:pt x="100" y="13"/>
                        <a:pt x="100" y="13"/>
                      </a:cubicBezTo>
                      <a:cubicBezTo>
                        <a:pt x="101" y="12"/>
                        <a:pt x="103" y="12"/>
                        <a:pt x="104" y="13"/>
                      </a:cubicBezTo>
                      <a:cubicBezTo>
                        <a:pt x="117" y="26"/>
                        <a:pt x="117" y="26"/>
                        <a:pt x="117" y="26"/>
                      </a:cubicBezTo>
                      <a:cubicBezTo>
                        <a:pt x="119" y="27"/>
                        <a:pt x="119" y="29"/>
                        <a:pt x="117" y="30"/>
                      </a:cubicBezTo>
                      <a:cubicBezTo>
                        <a:pt x="110" y="38"/>
                        <a:pt x="110" y="38"/>
                        <a:pt x="110" y="38"/>
                      </a:cubicBezTo>
                      <a:cubicBezTo>
                        <a:pt x="113" y="42"/>
                        <a:pt x="115" y="48"/>
                        <a:pt x="116" y="53"/>
                      </a:cubicBezTo>
                      <a:cubicBezTo>
                        <a:pt x="127" y="53"/>
                        <a:pt x="127" y="53"/>
                        <a:pt x="127" y="53"/>
                      </a:cubicBezTo>
                      <a:cubicBezTo>
                        <a:pt x="128" y="53"/>
                        <a:pt x="130" y="54"/>
                        <a:pt x="130" y="56"/>
                      </a:cubicBezTo>
                      <a:close/>
                      <a:moveTo>
                        <a:pt x="95" y="65"/>
                      </a:moveTo>
                      <a:cubicBezTo>
                        <a:pt x="95" y="49"/>
                        <a:pt x="81" y="36"/>
                        <a:pt x="65" y="36"/>
                      </a:cubicBezTo>
                      <a:cubicBezTo>
                        <a:pt x="49" y="36"/>
                        <a:pt x="36" y="49"/>
                        <a:pt x="36" y="65"/>
                      </a:cubicBezTo>
                      <a:cubicBezTo>
                        <a:pt x="36" y="81"/>
                        <a:pt x="49" y="95"/>
                        <a:pt x="65" y="95"/>
                      </a:cubicBezTo>
                      <a:cubicBezTo>
                        <a:pt x="81" y="95"/>
                        <a:pt x="95" y="81"/>
                        <a:pt x="95"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9" name="Rectangle 18">
                  <a:extLst>
                    <a:ext uri="{FF2B5EF4-FFF2-40B4-BE49-F238E27FC236}">
                      <a16:creationId xmlns:a16="http://schemas.microsoft.com/office/drawing/2014/main" id="{90AA3BDF-CBEE-4FBC-AF43-84793E66F957}"/>
                    </a:ext>
                  </a:extLst>
                </p:cNvPr>
                <p:cNvSpPr>
                  <a:spLocks noChangeArrowheads="1"/>
                </p:cNvSpPr>
                <p:nvPr/>
              </p:nvSpPr>
              <p:spPr bwMode="auto">
                <a:xfrm>
                  <a:off x="7964488" y="3135313"/>
                  <a:ext cx="274638"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0" name="Rectangle 19">
                  <a:extLst>
                    <a:ext uri="{FF2B5EF4-FFF2-40B4-BE49-F238E27FC236}">
                      <a16:creationId xmlns:a16="http://schemas.microsoft.com/office/drawing/2014/main" id="{78AC967C-A83E-428D-B351-4276E6DE415B}"/>
                    </a:ext>
                  </a:extLst>
                </p:cNvPr>
                <p:cNvSpPr>
                  <a:spLocks noChangeArrowheads="1"/>
                </p:cNvSpPr>
                <p:nvPr/>
              </p:nvSpPr>
              <p:spPr bwMode="auto">
                <a:xfrm>
                  <a:off x="7840663" y="3044825"/>
                  <a:ext cx="398463"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1" name="Freeform 106">
                  <a:extLst>
                    <a:ext uri="{FF2B5EF4-FFF2-40B4-BE49-F238E27FC236}">
                      <a16:creationId xmlns:a16="http://schemas.microsoft.com/office/drawing/2014/main" id="{1E89085D-59D3-4DE3-98C0-B93EADB436D3}"/>
                    </a:ext>
                  </a:extLst>
                </p:cNvPr>
                <p:cNvSpPr>
                  <a:spLocks/>
                </p:cNvSpPr>
                <p:nvPr/>
              </p:nvSpPr>
              <p:spPr bwMode="auto">
                <a:xfrm>
                  <a:off x="7734300" y="3951288"/>
                  <a:ext cx="57150" cy="188912"/>
                </a:xfrm>
                <a:custGeom>
                  <a:avLst/>
                  <a:gdLst>
                    <a:gd name="T0" fmla="*/ 15 w 15"/>
                    <a:gd name="T1" fmla="*/ 7 h 50"/>
                    <a:gd name="T2" fmla="*/ 15 w 15"/>
                    <a:gd name="T3" fmla="*/ 43 h 50"/>
                    <a:gd name="T4" fmla="*/ 14 w 15"/>
                    <a:gd name="T5" fmla="*/ 47 h 50"/>
                    <a:gd name="T6" fmla="*/ 12 w 15"/>
                    <a:gd name="T7" fmla="*/ 49 h 50"/>
                    <a:gd name="T8" fmla="*/ 9 w 15"/>
                    <a:gd name="T9" fmla="*/ 50 h 50"/>
                    <a:gd name="T10" fmla="*/ 5 w 15"/>
                    <a:gd name="T11" fmla="*/ 50 h 50"/>
                    <a:gd name="T12" fmla="*/ 0 w 15"/>
                    <a:gd name="T13" fmla="*/ 43 h 50"/>
                    <a:gd name="T14" fmla="*/ 0 w 15"/>
                    <a:gd name="T15" fmla="*/ 7 h 50"/>
                    <a:gd name="T16" fmla="*/ 5 w 15"/>
                    <a:gd name="T17" fmla="*/ 0 h 50"/>
                    <a:gd name="T18" fmla="*/ 9 w 15"/>
                    <a:gd name="T19" fmla="*/ 0 h 50"/>
                    <a:gd name="T20" fmla="*/ 15 w 15"/>
                    <a:gd name="T21"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0">
                      <a:moveTo>
                        <a:pt x="15" y="7"/>
                      </a:moveTo>
                      <a:cubicBezTo>
                        <a:pt x="15" y="43"/>
                        <a:pt x="15" y="43"/>
                        <a:pt x="15" y="43"/>
                      </a:cubicBezTo>
                      <a:cubicBezTo>
                        <a:pt x="15" y="44"/>
                        <a:pt x="15" y="45"/>
                        <a:pt x="14" y="47"/>
                      </a:cubicBezTo>
                      <a:cubicBezTo>
                        <a:pt x="13" y="47"/>
                        <a:pt x="12" y="48"/>
                        <a:pt x="12" y="49"/>
                      </a:cubicBezTo>
                      <a:cubicBezTo>
                        <a:pt x="11" y="50"/>
                        <a:pt x="10" y="50"/>
                        <a:pt x="9" y="50"/>
                      </a:cubicBezTo>
                      <a:cubicBezTo>
                        <a:pt x="5" y="50"/>
                        <a:pt x="5" y="50"/>
                        <a:pt x="5" y="50"/>
                      </a:cubicBezTo>
                      <a:cubicBezTo>
                        <a:pt x="2" y="50"/>
                        <a:pt x="0" y="47"/>
                        <a:pt x="0" y="43"/>
                      </a:cubicBezTo>
                      <a:cubicBezTo>
                        <a:pt x="0" y="7"/>
                        <a:pt x="0" y="7"/>
                        <a:pt x="0" y="7"/>
                      </a:cubicBezTo>
                      <a:cubicBezTo>
                        <a:pt x="0" y="3"/>
                        <a:pt x="2" y="0"/>
                        <a:pt x="5" y="0"/>
                      </a:cubicBezTo>
                      <a:cubicBezTo>
                        <a:pt x="9" y="0"/>
                        <a:pt x="9" y="0"/>
                        <a:pt x="9" y="0"/>
                      </a:cubicBezTo>
                      <a:cubicBezTo>
                        <a:pt x="12" y="0"/>
                        <a:pt x="15" y="3"/>
                        <a:pt x="1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2" name="Freeform 107">
                  <a:extLst>
                    <a:ext uri="{FF2B5EF4-FFF2-40B4-BE49-F238E27FC236}">
                      <a16:creationId xmlns:a16="http://schemas.microsoft.com/office/drawing/2014/main" id="{45CC2E67-1F12-4BB6-8437-F1F23DC884A3}"/>
                    </a:ext>
                  </a:extLst>
                </p:cNvPr>
                <p:cNvSpPr>
                  <a:spLocks noEditPoints="1"/>
                </p:cNvSpPr>
                <p:nvPr/>
              </p:nvSpPr>
              <p:spPr bwMode="auto">
                <a:xfrm>
                  <a:off x="7124700" y="3052763"/>
                  <a:ext cx="658813" cy="660400"/>
                </a:xfrm>
                <a:custGeom>
                  <a:avLst/>
                  <a:gdLst>
                    <a:gd name="T0" fmla="*/ 175 w 175"/>
                    <a:gd name="T1" fmla="*/ 75 h 175"/>
                    <a:gd name="T2" fmla="*/ 175 w 175"/>
                    <a:gd name="T3" fmla="*/ 100 h 175"/>
                    <a:gd name="T4" fmla="*/ 171 w 175"/>
                    <a:gd name="T5" fmla="*/ 104 h 175"/>
                    <a:gd name="T6" fmla="*/ 157 w 175"/>
                    <a:gd name="T7" fmla="*/ 104 h 175"/>
                    <a:gd name="T8" fmla="*/ 148 w 175"/>
                    <a:gd name="T9" fmla="*/ 125 h 175"/>
                    <a:gd name="T10" fmla="*/ 158 w 175"/>
                    <a:gd name="T11" fmla="*/ 135 h 175"/>
                    <a:gd name="T12" fmla="*/ 158 w 175"/>
                    <a:gd name="T13" fmla="*/ 141 h 175"/>
                    <a:gd name="T14" fmla="*/ 141 w 175"/>
                    <a:gd name="T15" fmla="*/ 158 h 175"/>
                    <a:gd name="T16" fmla="*/ 135 w 175"/>
                    <a:gd name="T17" fmla="*/ 158 h 175"/>
                    <a:gd name="T18" fmla="*/ 125 w 175"/>
                    <a:gd name="T19" fmla="*/ 148 h 175"/>
                    <a:gd name="T20" fmla="*/ 104 w 175"/>
                    <a:gd name="T21" fmla="*/ 157 h 175"/>
                    <a:gd name="T22" fmla="*/ 104 w 175"/>
                    <a:gd name="T23" fmla="*/ 171 h 175"/>
                    <a:gd name="T24" fmla="*/ 100 w 175"/>
                    <a:gd name="T25" fmla="*/ 175 h 175"/>
                    <a:gd name="T26" fmla="*/ 75 w 175"/>
                    <a:gd name="T27" fmla="*/ 175 h 175"/>
                    <a:gd name="T28" fmla="*/ 71 w 175"/>
                    <a:gd name="T29" fmla="*/ 171 h 175"/>
                    <a:gd name="T30" fmla="*/ 71 w 175"/>
                    <a:gd name="T31" fmla="*/ 157 h 175"/>
                    <a:gd name="T32" fmla="*/ 51 w 175"/>
                    <a:gd name="T33" fmla="*/ 148 h 175"/>
                    <a:gd name="T34" fmla="*/ 41 w 175"/>
                    <a:gd name="T35" fmla="*/ 158 h 175"/>
                    <a:gd name="T36" fmla="*/ 35 w 175"/>
                    <a:gd name="T37" fmla="*/ 158 h 175"/>
                    <a:gd name="T38" fmla="*/ 17 w 175"/>
                    <a:gd name="T39" fmla="*/ 141 h 175"/>
                    <a:gd name="T40" fmla="*/ 17 w 175"/>
                    <a:gd name="T41" fmla="*/ 135 h 175"/>
                    <a:gd name="T42" fmla="*/ 27 w 175"/>
                    <a:gd name="T43" fmla="*/ 125 h 175"/>
                    <a:gd name="T44" fmla="*/ 19 w 175"/>
                    <a:gd name="T45" fmla="*/ 104 h 175"/>
                    <a:gd name="T46" fmla="*/ 4 w 175"/>
                    <a:gd name="T47" fmla="*/ 104 h 175"/>
                    <a:gd name="T48" fmla="*/ 0 w 175"/>
                    <a:gd name="T49" fmla="*/ 100 h 175"/>
                    <a:gd name="T50" fmla="*/ 0 w 175"/>
                    <a:gd name="T51" fmla="*/ 75 h 175"/>
                    <a:gd name="T52" fmla="*/ 4 w 175"/>
                    <a:gd name="T53" fmla="*/ 71 h 175"/>
                    <a:gd name="T54" fmla="*/ 19 w 175"/>
                    <a:gd name="T55" fmla="*/ 71 h 175"/>
                    <a:gd name="T56" fmla="*/ 27 w 175"/>
                    <a:gd name="T57" fmla="*/ 51 h 175"/>
                    <a:gd name="T58" fmla="*/ 17 w 175"/>
                    <a:gd name="T59" fmla="*/ 41 h 175"/>
                    <a:gd name="T60" fmla="*/ 17 w 175"/>
                    <a:gd name="T61" fmla="*/ 35 h 175"/>
                    <a:gd name="T62" fmla="*/ 35 w 175"/>
                    <a:gd name="T63" fmla="*/ 17 h 175"/>
                    <a:gd name="T64" fmla="*/ 41 w 175"/>
                    <a:gd name="T65" fmla="*/ 17 h 175"/>
                    <a:gd name="T66" fmla="*/ 51 w 175"/>
                    <a:gd name="T67" fmla="*/ 27 h 175"/>
                    <a:gd name="T68" fmla="*/ 71 w 175"/>
                    <a:gd name="T69" fmla="*/ 19 h 175"/>
                    <a:gd name="T70" fmla="*/ 71 w 175"/>
                    <a:gd name="T71" fmla="*/ 5 h 175"/>
                    <a:gd name="T72" fmla="*/ 75 w 175"/>
                    <a:gd name="T73" fmla="*/ 0 h 175"/>
                    <a:gd name="T74" fmla="*/ 100 w 175"/>
                    <a:gd name="T75" fmla="*/ 0 h 175"/>
                    <a:gd name="T76" fmla="*/ 104 w 175"/>
                    <a:gd name="T77" fmla="*/ 5 h 175"/>
                    <a:gd name="T78" fmla="*/ 104 w 175"/>
                    <a:gd name="T79" fmla="*/ 19 h 175"/>
                    <a:gd name="T80" fmla="*/ 125 w 175"/>
                    <a:gd name="T81" fmla="*/ 27 h 175"/>
                    <a:gd name="T82" fmla="*/ 135 w 175"/>
                    <a:gd name="T83" fmla="*/ 17 h 175"/>
                    <a:gd name="T84" fmla="*/ 141 w 175"/>
                    <a:gd name="T85" fmla="*/ 17 h 175"/>
                    <a:gd name="T86" fmla="*/ 158 w 175"/>
                    <a:gd name="T87" fmla="*/ 35 h 175"/>
                    <a:gd name="T88" fmla="*/ 158 w 175"/>
                    <a:gd name="T89" fmla="*/ 41 h 175"/>
                    <a:gd name="T90" fmla="*/ 148 w 175"/>
                    <a:gd name="T91" fmla="*/ 51 h 175"/>
                    <a:gd name="T92" fmla="*/ 157 w 175"/>
                    <a:gd name="T93" fmla="*/ 71 h 175"/>
                    <a:gd name="T94" fmla="*/ 171 w 175"/>
                    <a:gd name="T95" fmla="*/ 71 h 175"/>
                    <a:gd name="T96" fmla="*/ 175 w 175"/>
                    <a:gd name="T97" fmla="*/ 75 h 175"/>
                    <a:gd name="T98" fmla="*/ 127 w 175"/>
                    <a:gd name="T99" fmla="*/ 88 h 175"/>
                    <a:gd name="T100" fmla="*/ 88 w 175"/>
                    <a:gd name="T101" fmla="*/ 48 h 175"/>
                    <a:gd name="T102" fmla="*/ 48 w 175"/>
                    <a:gd name="T103" fmla="*/ 88 h 175"/>
                    <a:gd name="T104" fmla="*/ 88 w 175"/>
                    <a:gd name="T105" fmla="*/ 127 h 175"/>
                    <a:gd name="T106" fmla="*/ 127 w 175"/>
                    <a:gd name="T107" fmla="*/ 8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5" h="175">
                      <a:moveTo>
                        <a:pt x="175" y="75"/>
                      </a:moveTo>
                      <a:cubicBezTo>
                        <a:pt x="175" y="100"/>
                        <a:pt x="175" y="100"/>
                        <a:pt x="175" y="100"/>
                      </a:cubicBezTo>
                      <a:cubicBezTo>
                        <a:pt x="175" y="102"/>
                        <a:pt x="173" y="104"/>
                        <a:pt x="171" y="104"/>
                      </a:cubicBezTo>
                      <a:cubicBezTo>
                        <a:pt x="157" y="104"/>
                        <a:pt x="157" y="104"/>
                        <a:pt x="157" y="104"/>
                      </a:cubicBezTo>
                      <a:cubicBezTo>
                        <a:pt x="155" y="112"/>
                        <a:pt x="152" y="119"/>
                        <a:pt x="148" y="125"/>
                      </a:cubicBezTo>
                      <a:cubicBezTo>
                        <a:pt x="158" y="135"/>
                        <a:pt x="158" y="135"/>
                        <a:pt x="158" y="135"/>
                      </a:cubicBezTo>
                      <a:cubicBezTo>
                        <a:pt x="160" y="137"/>
                        <a:pt x="160" y="139"/>
                        <a:pt x="158" y="141"/>
                      </a:cubicBezTo>
                      <a:cubicBezTo>
                        <a:pt x="141" y="158"/>
                        <a:pt x="141" y="158"/>
                        <a:pt x="141" y="158"/>
                      </a:cubicBezTo>
                      <a:cubicBezTo>
                        <a:pt x="139" y="160"/>
                        <a:pt x="137" y="160"/>
                        <a:pt x="135" y="158"/>
                      </a:cubicBezTo>
                      <a:cubicBezTo>
                        <a:pt x="125" y="148"/>
                        <a:pt x="125" y="148"/>
                        <a:pt x="125" y="148"/>
                      </a:cubicBezTo>
                      <a:cubicBezTo>
                        <a:pt x="118" y="152"/>
                        <a:pt x="112" y="155"/>
                        <a:pt x="104" y="157"/>
                      </a:cubicBezTo>
                      <a:cubicBezTo>
                        <a:pt x="104" y="171"/>
                        <a:pt x="104" y="171"/>
                        <a:pt x="104" y="171"/>
                      </a:cubicBezTo>
                      <a:cubicBezTo>
                        <a:pt x="104" y="173"/>
                        <a:pt x="102" y="175"/>
                        <a:pt x="100" y="175"/>
                      </a:cubicBezTo>
                      <a:cubicBezTo>
                        <a:pt x="75" y="175"/>
                        <a:pt x="75" y="175"/>
                        <a:pt x="75" y="175"/>
                      </a:cubicBezTo>
                      <a:cubicBezTo>
                        <a:pt x="73" y="175"/>
                        <a:pt x="71" y="173"/>
                        <a:pt x="71" y="171"/>
                      </a:cubicBezTo>
                      <a:cubicBezTo>
                        <a:pt x="71" y="157"/>
                        <a:pt x="71" y="157"/>
                        <a:pt x="71" y="157"/>
                      </a:cubicBezTo>
                      <a:cubicBezTo>
                        <a:pt x="64" y="155"/>
                        <a:pt x="57" y="152"/>
                        <a:pt x="51" y="148"/>
                      </a:cubicBezTo>
                      <a:cubicBezTo>
                        <a:pt x="41" y="158"/>
                        <a:pt x="41" y="158"/>
                        <a:pt x="41" y="158"/>
                      </a:cubicBezTo>
                      <a:cubicBezTo>
                        <a:pt x="39" y="160"/>
                        <a:pt x="36" y="160"/>
                        <a:pt x="35" y="158"/>
                      </a:cubicBezTo>
                      <a:cubicBezTo>
                        <a:pt x="17" y="141"/>
                        <a:pt x="17" y="141"/>
                        <a:pt x="17" y="141"/>
                      </a:cubicBezTo>
                      <a:cubicBezTo>
                        <a:pt x="16" y="139"/>
                        <a:pt x="16" y="137"/>
                        <a:pt x="17" y="135"/>
                      </a:cubicBezTo>
                      <a:cubicBezTo>
                        <a:pt x="27" y="125"/>
                        <a:pt x="27" y="125"/>
                        <a:pt x="27" y="125"/>
                      </a:cubicBezTo>
                      <a:cubicBezTo>
                        <a:pt x="23" y="119"/>
                        <a:pt x="21" y="112"/>
                        <a:pt x="19" y="104"/>
                      </a:cubicBezTo>
                      <a:cubicBezTo>
                        <a:pt x="4" y="104"/>
                        <a:pt x="4" y="104"/>
                        <a:pt x="4" y="104"/>
                      </a:cubicBezTo>
                      <a:cubicBezTo>
                        <a:pt x="2" y="104"/>
                        <a:pt x="0" y="102"/>
                        <a:pt x="0" y="100"/>
                      </a:cubicBezTo>
                      <a:cubicBezTo>
                        <a:pt x="0" y="75"/>
                        <a:pt x="0" y="75"/>
                        <a:pt x="0" y="75"/>
                      </a:cubicBezTo>
                      <a:cubicBezTo>
                        <a:pt x="0" y="73"/>
                        <a:pt x="2" y="71"/>
                        <a:pt x="4" y="71"/>
                      </a:cubicBezTo>
                      <a:cubicBezTo>
                        <a:pt x="19" y="71"/>
                        <a:pt x="19" y="71"/>
                        <a:pt x="19" y="71"/>
                      </a:cubicBezTo>
                      <a:cubicBezTo>
                        <a:pt x="21" y="64"/>
                        <a:pt x="23" y="57"/>
                        <a:pt x="27" y="51"/>
                      </a:cubicBezTo>
                      <a:cubicBezTo>
                        <a:pt x="17" y="41"/>
                        <a:pt x="17" y="41"/>
                        <a:pt x="17" y="41"/>
                      </a:cubicBezTo>
                      <a:cubicBezTo>
                        <a:pt x="16" y="39"/>
                        <a:pt x="16" y="36"/>
                        <a:pt x="17" y="35"/>
                      </a:cubicBezTo>
                      <a:cubicBezTo>
                        <a:pt x="35" y="17"/>
                        <a:pt x="35" y="17"/>
                        <a:pt x="35" y="17"/>
                      </a:cubicBezTo>
                      <a:cubicBezTo>
                        <a:pt x="36" y="16"/>
                        <a:pt x="39" y="16"/>
                        <a:pt x="41" y="17"/>
                      </a:cubicBezTo>
                      <a:cubicBezTo>
                        <a:pt x="51" y="27"/>
                        <a:pt x="51" y="27"/>
                        <a:pt x="51" y="27"/>
                      </a:cubicBezTo>
                      <a:cubicBezTo>
                        <a:pt x="57" y="24"/>
                        <a:pt x="64" y="21"/>
                        <a:pt x="71" y="19"/>
                      </a:cubicBezTo>
                      <a:cubicBezTo>
                        <a:pt x="71" y="5"/>
                        <a:pt x="71" y="5"/>
                        <a:pt x="71" y="5"/>
                      </a:cubicBezTo>
                      <a:cubicBezTo>
                        <a:pt x="71" y="2"/>
                        <a:pt x="73" y="0"/>
                        <a:pt x="75" y="0"/>
                      </a:cubicBezTo>
                      <a:cubicBezTo>
                        <a:pt x="100" y="0"/>
                        <a:pt x="100" y="0"/>
                        <a:pt x="100" y="0"/>
                      </a:cubicBezTo>
                      <a:cubicBezTo>
                        <a:pt x="102" y="0"/>
                        <a:pt x="104" y="2"/>
                        <a:pt x="104" y="5"/>
                      </a:cubicBezTo>
                      <a:cubicBezTo>
                        <a:pt x="104" y="19"/>
                        <a:pt x="104" y="19"/>
                        <a:pt x="104" y="19"/>
                      </a:cubicBezTo>
                      <a:cubicBezTo>
                        <a:pt x="112" y="21"/>
                        <a:pt x="118" y="24"/>
                        <a:pt x="125" y="27"/>
                      </a:cubicBezTo>
                      <a:cubicBezTo>
                        <a:pt x="135" y="17"/>
                        <a:pt x="135" y="17"/>
                        <a:pt x="135" y="17"/>
                      </a:cubicBezTo>
                      <a:cubicBezTo>
                        <a:pt x="137" y="16"/>
                        <a:pt x="139" y="16"/>
                        <a:pt x="141" y="17"/>
                      </a:cubicBezTo>
                      <a:cubicBezTo>
                        <a:pt x="158" y="35"/>
                        <a:pt x="158" y="35"/>
                        <a:pt x="158" y="35"/>
                      </a:cubicBezTo>
                      <a:cubicBezTo>
                        <a:pt x="160" y="36"/>
                        <a:pt x="160" y="39"/>
                        <a:pt x="158" y="41"/>
                      </a:cubicBezTo>
                      <a:cubicBezTo>
                        <a:pt x="148" y="51"/>
                        <a:pt x="148" y="51"/>
                        <a:pt x="148" y="51"/>
                      </a:cubicBezTo>
                      <a:cubicBezTo>
                        <a:pt x="152" y="57"/>
                        <a:pt x="155" y="64"/>
                        <a:pt x="157" y="71"/>
                      </a:cubicBezTo>
                      <a:cubicBezTo>
                        <a:pt x="171" y="71"/>
                        <a:pt x="171" y="71"/>
                        <a:pt x="171" y="71"/>
                      </a:cubicBezTo>
                      <a:cubicBezTo>
                        <a:pt x="173" y="71"/>
                        <a:pt x="175" y="73"/>
                        <a:pt x="175" y="75"/>
                      </a:cubicBezTo>
                      <a:close/>
                      <a:moveTo>
                        <a:pt x="127" y="88"/>
                      </a:moveTo>
                      <a:cubicBezTo>
                        <a:pt x="127" y="66"/>
                        <a:pt x="110" y="48"/>
                        <a:pt x="88" y="48"/>
                      </a:cubicBezTo>
                      <a:cubicBezTo>
                        <a:pt x="66" y="48"/>
                        <a:pt x="48" y="66"/>
                        <a:pt x="48" y="88"/>
                      </a:cubicBezTo>
                      <a:cubicBezTo>
                        <a:pt x="48" y="110"/>
                        <a:pt x="66" y="127"/>
                        <a:pt x="88" y="127"/>
                      </a:cubicBezTo>
                      <a:cubicBezTo>
                        <a:pt x="110" y="127"/>
                        <a:pt x="127" y="110"/>
                        <a:pt x="12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3" name="Freeform 108">
                  <a:extLst>
                    <a:ext uri="{FF2B5EF4-FFF2-40B4-BE49-F238E27FC236}">
                      <a16:creationId xmlns:a16="http://schemas.microsoft.com/office/drawing/2014/main" id="{AA51F418-4092-4872-9FB0-CB01996BD593}"/>
                    </a:ext>
                  </a:extLst>
                </p:cNvPr>
                <p:cNvSpPr>
                  <a:spLocks noEditPoints="1"/>
                </p:cNvSpPr>
                <p:nvPr/>
              </p:nvSpPr>
              <p:spPr bwMode="auto">
                <a:xfrm>
                  <a:off x="7550150" y="3948113"/>
                  <a:ext cx="128588" cy="200025"/>
                </a:xfrm>
                <a:custGeom>
                  <a:avLst/>
                  <a:gdLst>
                    <a:gd name="T0" fmla="*/ 34 w 34"/>
                    <a:gd name="T1" fmla="*/ 16 h 53"/>
                    <a:gd name="T2" fmla="*/ 34 w 34"/>
                    <a:gd name="T3" fmla="*/ 37 h 53"/>
                    <a:gd name="T4" fmla="*/ 18 w 34"/>
                    <a:gd name="T5" fmla="*/ 53 h 53"/>
                    <a:gd name="T6" fmla="*/ 16 w 34"/>
                    <a:gd name="T7" fmla="*/ 53 h 53"/>
                    <a:gd name="T8" fmla="*/ 0 w 34"/>
                    <a:gd name="T9" fmla="*/ 37 h 53"/>
                    <a:gd name="T10" fmla="*/ 0 w 34"/>
                    <a:gd name="T11" fmla="*/ 16 h 53"/>
                    <a:gd name="T12" fmla="*/ 16 w 34"/>
                    <a:gd name="T13" fmla="*/ 0 h 53"/>
                    <a:gd name="T14" fmla="*/ 18 w 34"/>
                    <a:gd name="T15" fmla="*/ 0 h 53"/>
                    <a:gd name="T16" fmla="*/ 34 w 34"/>
                    <a:gd name="T17" fmla="*/ 16 h 53"/>
                    <a:gd name="T18" fmla="*/ 25 w 34"/>
                    <a:gd name="T19" fmla="*/ 32 h 53"/>
                    <a:gd name="T20" fmla="*/ 25 w 34"/>
                    <a:gd name="T21" fmla="*/ 21 h 53"/>
                    <a:gd name="T22" fmla="*/ 18 w 34"/>
                    <a:gd name="T23" fmla="*/ 12 h 53"/>
                    <a:gd name="T24" fmla="*/ 17 w 34"/>
                    <a:gd name="T25" fmla="*/ 12 h 53"/>
                    <a:gd name="T26" fmla="*/ 10 w 34"/>
                    <a:gd name="T27" fmla="*/ 21 h 53"/>
                    <a:gd name="T28" fmla="*/ 10 w 34"/>
                    <a:gd name="T29" fmla="*/ 32 h 53"/>
                    <a:gd name="T30" fmla="*/ 17 w 34"/>
                    <a:gd name="T31" fmla="*/ 41 h 53"/>
                    <a:gd name="T32" fmla="*/ 18 w 34"/>
                    <a:gd name="T33" fmla="*/ 41 h 53"/>
                    <a:gd name="T34" fmla="*/ 25 w 34"/>
                    <a:gd name="T3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3">
                      <a:moveTo>
                        <a:pt x="34" y="16"/>
                      </a:moveTo>
                      <a:cubicBezTo>
                        <a:pt x="34" y="37"/>
                        <a:pt x="34" y="37"/>
                        <a:pt x="34" y="37"/>
                      </a:cubicBezTo>
                      <a:cubicBezTo>
                        <a:pt x="34" y="46"/>
                        <a:pt x="27" y="53"/>
                        <a:pt x="18" y="53"/>
                      </a:cubicBezTo>
                      <a:cubicBezTo>
                        <a:pt x="16" y="53"/>
                        <a:pt x="16" y="53"/>
                        <a:pt x="16" y="53"/>
                      </a:cubicBezTo>
                      <a:cubicBezTo>
                        <a:pt x="7" y="53"/>
                        <a:pt x="0" y="46"/>
                        <a:pt x="0" y="37"/>
                      </a:cubicBezTo>
                      <a:cubicBezTo>
                        <a:pt x="0" y="16"/>
                        <a:pt x="0" y="16"/>
                        <a:pt x="0" y="16"/>
                      </a:cubicBezTo>
                      <a:cubicBezTo>
                        <a:pt x="0" y="7"/>
                        <a:pt x="7" y="0"/>
                        <a:pt x="16" y="0"/>
                      </a:cubicBezTo>
                      <a:cubicBezTo>
                        <a:pt x="18" y="0"/>
                        <a:pt x="18" y="0"/>
                        <a:pt x="18" y="0"/>
                      </a:cubicBezTo>
                      <a:cubicBezTo>
                        <a:pt x="27" y="0"/>
                        <a:pt x="34" y="7"/>
                        <a:pt x="34" y="16"/>
                      </a:cubicBezTo>
                      <a:close/>
                      <a:moveTo>
                        <a:pt x="25" y="32"/>
                      </a:moveTo>
                      <a:cubicBezTo>
                        <a:pt x="25" y="21"/>
                        <a:pt x="25" y="21"/>
                        <a:pt x="25" y="21"/>
                      </a:cubicBezTo>
                      <a:cubicBezTo>
                        <a:pt x="25" y="16"/>
                        <a:pt x="22" y="12"/>
                        <a:pt x="18" y="12"/>
                      </a:cubicBezTo>
                      <a:cubicBezTo>
                        <a:pt x="17" y="12"/>
                        <a:pt x="17" y="12"/>
                        <a:pt x="17" y="12"/>
                      </a:cubicBezTo>
                      <a:cubicBezTo>
                        <a:pt x="13" y="12"/>
                        <a:pt x="10" y="16"/>
                        <a:pt x="10" y="21"/>
                      </a:cubicBezTo>
                      <a:cubicBezTo>
                        <a:pt x="10" y="32"/>
                        <a:pt x="10" y="32"/>
                        <a:pt x="10" y="32"/>
                      </a:cubicBezTo>
                      <a:cubicBezTo>
                        <a:pt x="10" y="37"/>
                        <a:pt x="13" y="41"/>
                        <a:pt x="17" y="41"/>
                      </a:cubicBezTo>
                      <a:cubicBezTo>
                        <a:pt x="18" y="41"/>
                        <a:pt x="18" y="41"/>
                        <a:pt x="18" y="41"/>
                      </a:cubicBezTo>
                      <a:cubicBezTo>
                        <a:pt x="22" y="41"/>
                        <a:pt x="25" y="37"/>
                        <a:pt x="2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4" name="Freeform 109">
                  <a:extLst>
                    <a:ext uri="{FF2B5EF4-FFF2-40B4-BE49-F238E27FC236}">
                      <a16:creationId xmlns:a16="http://schemas.microsoft.com/office/drawing/2014/main" id="{284AF475-693D-445C-9FB9-74D228B2B609}"/>
                    </a:ext>
                  </a:extLst>
                </p:cNvPr>
                <p:cNvSpPr>
                  <a:spLocks noEditPoints="1"/>
                </p:cNvSpPr>
                <p:nvPr/>
              </p:nvSpPr>
              <p:spPr bwMode="auto">
                <a:xfrm>
                  <a:off x="7421563" y="4192588"/>
                  <a:ext cx="128588" cy="203200"/>
                </a:xfrm>
                <a:custGeom>
                  <a:avLst/>
                  <a:gdLst>
                    <a:gd name="T0" fmla="*/ 34 w 34"/>
                    <a:gd name="T1" fmla="*/ 16 h 54"/>
                    <a:gd name="T2" fmla="*/ 34 w 34"/>
                    <a:gd name="T3" fmla="*/ 38 h 54"/>
                    <a:gd name="T4" fmla="*/ 18 w 34"/>
                    <a:gd name="T5" fmla="*/ 54 h 54"/>
                    <a:gd name="T6" fmla="*/ 16 w 34"/>
                    <a:gd name="T7" fmla="*/ 54 h 54"/>
                    <a:gd name="T8" fmla="*/ 0 w 34"/>
                    <a:gd name="T9" fmla="*/ 38 h 54"/>
                    <a:gd name="T10" fmla="*/ 0 w 34"/>
                    <a:gd name="T11" fmla="*/ 16 h 54"/>
                    <a:gd name="T12" fmla="*/ 16 w 34"/>
                    <a:gd name="T13" fmla="*/ 0 h 54"/>
                    <a:gd name="T14" fmla="*/ 18 w 34"/>
                    <a:gd name="T15" fmla="*/ 0 h 54"/>
                    <a:gd name="T16" fmla="*/ 34 w 34"/>
                    <a:gd name="T17" fmla="*/ 16 h 54"/>
                    <a:gd name="T18" fmla="*/ 25 w 34"/>
                    <a:gd name="T19" fmla="*/ 33 h 54"/>
                    <a:gd name="T20" fmla="*/ 25 w 34"/>
                    <a:gd name="T21" fmla="*/ 21 h 54"/>
                    <a:gd name="T22" fmla="*/ 17 w 34"/>
                    <a:gd name="T23" fmla="*/ 12 h 54"/>
                    <a:gd name="T24" fmla="*/ 17 w 34"/>
                    <a:gd name="T25" fmla="*/ 12 h 54"/>
                    <a:gd name="T26" fmla="*/ 10 w 34"/>
                    <a:gd name="T27" fmla="*/ 21 h 54"/>
                    <a:gd name="T28" fmla="*/ 10 w 34"/>
                    <a:gd name="T29" fmla="*/ 33 h 54"/>
                    <a:gd name="T30" fmla="*/ 17 w 34"/>
                    <a:gd name="T31" fmla="*/ 42 h 54"/>
                    <a:gd name="T32" fmla="*/ 17 w 34"/>
                    <a:gd name="T33" fmla="*/ 42 h 54"/>
                    <a:gd name="T34" fmla="*/ 25 w 34"/>
                    <a:gd name="T35"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4">
                      <a:moveTo>
                        <a:pt x="34" y="16"/>
                      </a:moveTo>
                      <a:cubicBezTo>
                        <a:pt x="34" y="38"/>
                        <a:pt x="34" y="38"/>
                        <a:pt x="34" y="38"/>
                      </a:cubicBezTo>
                      <a:cubicBezTo>
                        <a:pt x="34" y="46"/>
                        <a:pt x="27" y="54"/>
                        <a:pt x="18" y="54"/>
                      </a:cubicBezTo>
                      <a:cubicBezTo>
                        <a:pt x="16" y="54"/>
                        <a:pt x="16" y="54"/>
                        <a:pt x="16" y="54"/>
                      </a:cubicBezTo>
                      <a:cubicBezTo>
                        <a:pt x="7" y="54"/>
                        <a:pt x="0" y="46"/>
                        <a:pt x="0" y="38"/>
                      </a:cubicBezTo>
                      <a:cubicBezTo>
                        <a:pt x="0" y="16"/>
                        <a:pt x="0" y="16"/>
                        <a:pt x="0" y="16"/>
                      </a:cubicBezTo>
                      <a:cubicBezTo>
                        <a:pt x="0" y="7"/>
                        <a:pt x="7" y="0"/>
                        <a:pt x="16" y="0"/>
                      </a:cubicBezTo>
                      <a:cubicBezTo>
                        <a:pt x="18" y="0"/>
                        <a:pt x="18" y="0"/>
                        <a:pt x="18" y="0"/>
                      </a:cubicBezTo>
                      <a:cubicBezTo>
                        <a:pt x="27" y="0"/>
                        <a:pt x="34" y="7"/>
                        <a:pt x="34" y="16"/>
                      </a:cubicBezTo>
                      <a:close/>
                      <a:moveTo>
                        <a:pt x="25" y="33"/>
                      </a:moveTo>
                      <a:cubicBezTo>
                        <a:pt x="25" y="21"/>
                        <a:pt x="25" y="21"/>
                        <a:pt x="25" y="21"/>
                      </a:cubicBezTo>
                      <a:cubicBezTo>
                        <a:pt x="25" y="16"/>
                        <a:pt x="21" y="12"/>
                        <a:pt x="17" y="12"/>
                      </a:cubicBezTo>
                      <a:cubicBezTo>
                        <a:pt x="17" y="12"/>
                        <a:pt x="17" y="12"/>
                        <a:pt x="17" y="12"/>
                      </a:cubicBezTo>
                      <a:cubicBezTo>
                        <a:pt x="13" y="12"/>
                        <a:pt x="10" y="16"/>
                        <a:pt x="10" y="21"/>
                      </a:cubicBezTo>
                      <a:cubicBezTo>
                        <a:pt x="10" y="33"/>
                        <a:pt x="10" y="33"/>
                        <a:pt x="10" y="33"/>
                      </a:cubicBezTo>
                      <a:cubicBezTo>
                        <a:pt x="10" y="38"/>
                        <a:pt x="13" y="42"/>
                        <a:pt x="17" y="42"/>
                      </a:cubicBezTo>
                      <a:cubicBezTo>
                        <a:pt x="17" y="42"/>
                        <a:pt x="17" y="42"/>
                        <a:pt x="17" y="42"/>
                      </a:cubicBezTo>
                      <a:cubicBezTo>
                        <a:pt x="21" y="42"/>
                        <a:pt x="25" y="38"/>
                        <a:pt x="2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5" name="Freeform 110">
                  <a:extLst>
                    <a:ext uri="{FF2B5EF4-FFF2-40B4-BE49-F238E27FC236}">
                      <a16:creationId xmlns:a16="http://schemas.microsoft.com/office/drawing/2014/main" id="{42214A41-F4FE-436C-8739-6D99A33E67B8}"/>
                    </a:ext>
                  </a:extLst>
                </p:cNvPr>
                <p:cNvSpPr>
                  <a:spLocks/>
                </p:cNvSpPr>
                <p:nvPr/>
              </p:nvSpPr>
              <p:spPr bwMode="auto">
                <a:xfrm>
                  <a:off x="7443788" y="3951288"/>
                  <a:ext cx="60325" cy="188912"/>
                </a:xfrm>
                <a:custGeom>
                  <a:avLst/>
                  <a:gdLst>
                    <a:gd name="T0" fmla="*/ 16 w 16"/>
                    <a:gd name="T1" fmla="*/ 7 h 50"/>
                    <a:gd name="T2" fmla="*/ 16 w 16"/>
                    <a:gd name="T3" fmla="*/ 43 h 50"/>
                    <a:gd name="T4" fmla="*/ 10 w 16"/>
                    <a:gd name="T5" fmla="*/ 50 h 50"/>
                    <a:gd name="T6" fmla="*/ 6 w 16"/>
                    <a:gd name="T7" fmla="*/ 50 h 50"/>
                    <a:gd name="T8" fmla="*/ 0 w 16"/>
                    <a:gd name="T9" fmla="*/ 43 h 50"/>
                    <a:gd name="T10" fmla="*/ 0 w 16"/>
                    <a:gd name="T11" fmla="*/ 7 h 50"/>
                    <a:gd name="T12" fmla="*/ 6 w 16"/>
                    <a:gd name="T13" fmla="*/ 0 h 50"/>
                    <a:gd name="T14" fmla="*/ 10 w 16"/>
                    <a:gd name="T15" fmla="*/ 0 h 50"/>
                    <a:gd name="T16" fmla="*/ 16 w 16"/>
                    <a:gd name="T1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0">
                      <a:moveTo>
                        <a:pt x="16" y="7"/>
                      </a:moveTo>
                      <a:cubicBezTo>
                        <a:pt x="16" y="43"/>
                        <a:pt x="16" y="43"/>
                        <a:pt x="16" y="43"/>
                      </a:cubicBezTo>
                      <a:cubicBezTo>
                        <a:pt x="16" y="47"/>
                        <a:pt x="13" y="50"/>
                        <a:pt x="10" y="50"/>
                      </a:cubicBezTo>
                      <a:cubicBezTo>
                        <a:pt x="6" y="50"/>
                        <a:pt x="6" y="50"/>
                        <a:pt x="6" y="50"/>
                      </a:cubicBezTo>
                      <a:cubicBezTo>
                        <a:pt x="3" y="50"/>
                        <a:pt x="0" y="47"/>
                        <a:pt x="0" y="43"/>
                      </a:cubicBezTo>
                      <a:cubicBezTo>
                        <a:pt x="0" y="7"/>
                        <a:pt x="0" y="7"/>
                        <a:pt x="0" y="7"/>
                      </a:cubicBezTo>
                      <a:cubicBezTo>
                        <a:pt x="0" y="3"/>
                        <a:pt x="3" y="0"/>
                        <a:pt x="6" y="0"/>
                      </a:cubicBezTo>
                      <a:cubicBezTo>
                        <a:pt x="10" y="0"/>
                        <a:pt x="10" y="0"/>
                        <a:pt x="10" y="0"/>
                      </a:cubicBezTo>
                      <a:cubicBezTo>
                        <a:pt x="13" y="0"/>
                        <a:pt x="16" y="3"/>
                        <a:pt x="1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6" name="Freeform 111">
                  <a:extLst>
                    <a:ext uri="{FF2B5EF4-FFF2-40B4-BE49-F238E27FC236}">
                      <a16:creationId xmlns:a16="http://schemas.microsoft.com/office/drawing/2014/main" id="{4FAFA0E8-646C-486B-B577-40643E29637D}"/>
                    </a:ext>
                  </a:extLst>
                </p:cNvPr>
                <p:cNvSpPr>
                  <a:spLocks noEditPoints="1"/>
                </p:cNvSpPr>
                <p:nvPr/>
              </p:nvSpPr>
              <p:spPr bwMode="auto">
                <a:xfrm>
                  <a:off x="7262813" y="3709988"/>
                  <a:ext cx="133350" cy="203200"/>
                </a:xfrm>
                <a:custGeom>
                  <a:avLst/>
                  <a:gdLst>
                    <a:gd name="T0" fmla="*/ 35 w 35"/>
                    <a:gd name="T1" fmla="*/ 16 h 54"/>
                    <a:gd name="T2" fmla="*/ 35 w 35"/>
                    <a:gd name="T3" fmla="*/ 38 h 54"/>
                    <a:gd name="T4" fmla="*/ 18 w 35"/>
                    <a:gd name="T5" fmla="*/ 54 h 54"/>
                    <a:gd name="T6" fmla="*/ 17 w 35"/>
                    <a:gd name="T7" fmla="*/ 54 h 54"/>
                    <a:gd name="T8" fmla="*/ 0 w 35"/>
                    <a:gd name="T9" fmla="*/ 38 h 54"/>
                    <a:gd name="T10" fmla="*/ 0 w 35"/>
                    <a:gd name="T11" fmla="*/ 16 h 54"/>
                    <a:gd name="T12" fmla="*/ 17 w 35"/>
                    <a:gd name="T13" fmla="*/ 0 h 54"/>
                    <a:gd name="T14" fmla="*/ 18 w 35"/>
                    <a:gd name="T15" fmla="*/ 0 h 54"/>
                    <a:gd name="T16" fmla="*/ 35 w 35"/>
                    <a:gd name="T17" fmla="*/ 16 h 54"/>
                    <a:gd name="T18" fmla="*/ 25 w 35"/>
                    <a:gd name="T19" fmla="*/ 33 h 54"/>
                    <a:gd name="T20" fmla="*/ 25 w 35"/>
                    <a:gd name="T21" fmla="*/ 21 h 54"/>
                    <a:gd name="T22" fmla="*/ 18 w 35"/>
                    <a:gd name="T23" fmla="*/ 12 h 54"/>
                    <a:gd name="T24" fmla="*/ 17 w 35"/>
                    <a:gd name="T25" fmla="*/ 12 h 54"/>
                    <a:gd name="T26" fmla="*/ 10 w 35"/>
                    <a:gd name="T27" fmla="*/ 21 h 54"/>
                    <a:gd name="T28" fmla="*/ 10 w 35"/>
                    <a:gd name="T29" fmla="*/ 33 h 54"/>
                    <a:gd name="T30" fmla="*/ 17 w 35"/>
                    <a:gd name="T31" fmla="*/ 42 h 54"/>
                    <a:gd name="T32" fmla="*/ 18 w 35"/>
                    <a:gd name="T33" fmla="*/ 42 h 54"/>
                    <a:gd name="T34" fmla="*/ 25 w 35"/>
                    <a:gd name="T35"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54">
                      <a:moveTo>
                        <a:pt x="35" y="16"/>
                      </a:moveTo>
                      <a:cubicBezTo>
                        <a:pt x="35" y="38"/>
                        <a:pt x="35" y="38"/>
                        <a:pt x="35" y="38"/>
                      </a:cubicBezTo>
                      <a:cubicBezTo>
                        <a:pt x="35" y="46"/>
                        <a:pt x="27" y="54"/>
                        <a:pt x="18" y="54"/>
                      </a:cubicBezTo>
                      <a:cubicBezTo>
                        <a:pt x="17" y="54"/>
                        <a:pt x="17" y="54"/>
                        <a:pt x="17" y="54"/>
                      </a:cubicBezTo>
                      <a:cubicBezTo>
                        <a:pt x="8" y="54"/>
                        <a:pt x="0" y="46"/>
                        <a:pt x="0" y="38"/>
                      </a:cubicBezTo>
                      <a:cubicBezTo>
                        <a:pt x="0" y="16"/>
                        <a:pt x="0" y="16"/>
                        <a:pt x="0" y="16"/>
                      </a:cubicBezTo>
                      <a:cubicBezTo>
                        <a:pt x="0" y="7"/>
                        <a:pt x="8" y="0"/>
                        <a:pt x="17" y="0"/>
                      </a:cubicBezTo>
                      <a:cubicBezTo>
                        <a:pt x="18" y="0"/>
                        <a:pt x="18" y="0"/>
                        <a:pt x="18" y="0"/>
                      </a:cubicBezTo>
                      <a:cubicBezTo>
                        <a:pt x="27" y="0"/>
                        <a:pt x="35" y="7"/>
                        <a:pt x="35" y="16"/>
                      </a:cubicBezTo>
                      <a:close/>
                      <a:moveTo>
                        <a:pt x="25" y="33"/>
                      </a:moveTo>
                      <a:cubicBezTo>
                        <a:pt x="25" y="21"/>
                        <a:pt x="25" y="21"/>
                        <a:pt x="25" y="21"/>
                      </a:cubicBezTo>
                      <a:cubicBezTo>
                        <a:pt x="25" y="16"/>
                        <a:pt x="22" y="12"/>
                        <a:pt x="18" y="12"/>
                      </a:cubicBezTo>
                      <a:cubicBezTo>
                        <a:pt x="17" y="12"/>
                        <a:pt x="17" y="12"/>
                        <a:pt x="17" y="12"/>
                      </a:cubicBezTo>
                      <a:cubicBezTo>
                        <a:pt x="13" y="12"/>
                        <a:pt x="10" y="16"/>
                        <a:pt x="10" y="21"/>
                      </a:cubicBezTo>
                      <a:cubicBezTo>
                        <a:pt x="10" y="33"/>
                        <a:pt x="10" y="33"/>
                        <a:pt x="10" y="33"/>
                      </a:cubicBezTo>
                      <a:cubicBezTo>
                        <a:pt x="10" y="38"/>
                        <a:pt x="13" y="42"/>
                        <a:pt x="17" y="42"/>
                      </a:cubicBezTo>
                      <a:cubicBezTo>
                        <a:pt x="18" y="42"/>
                        <a:pt x="18" y="42"/>
                        <a:pt x="18" y="42"/>
                      </a:cubicBezTo>
                      <a:cubicBezTo>
                        <a:pt x="22" y="42"/>
                        <a:pt x="25" y="38"/>
                        <a:pt x="2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7" name="Freeform 112">
                  <a:extLst>
                    <a:ext uri="{FF2B5EF4-FFF2-40B4-BE49-F238E27FC236}">
                      <a16:creationId xmlns:a16="http://schemas.microsoft.com/office/drawing/2014/main" id="{CEF6BD57-40F7-4260-8136-B2AACA4ABCAB}"/>
                    </a:ext>
                  </a:extLst>
                </p:cNvPr>
                <p:cNvSpPr>
                  <a:spLocks noEditPoints="1"/>
                </p:cNvSpPr>
                <p:nvPr/>
              </p:nvSpPr>
              <p:spPr bwMode="auto">
                <a:xfrm>
                  <a:off x="7262813" y="3948113"/>
                  <a:ext cx="128588" cy="200025"/>
                </a:xfrm>
                <a:custGeom>
                  <a:avLst/>
                  <a:gdLst>
                    <a:gd name="T0" fmla="*/ 34 w 34"/>
                    <a:gd name="T1" fmla="*/ 16 h 53"/>
                    <a:gd name="T2" fmla="*/ 34 w 34"/>
                    <a:gd name="T3" fmla="*/ 37 h 53"/>
                    <a:gd name="T4" fmla="*/ 18 w 34"/>
                    <a:gd name="T5" fmla="*/ 53 h 53"/>
                    <a:gd name="T6" fmla="*/ 16 w 34"/>
                    <a:gd name="T7" fmla="*/ 53 h 53"/>
                    <a:gd name="T8" fmla="*/ 0 w 34"/>
                    <a:gd name="T9" fmla="*/ 37 h 53"/>
                    <a:gd name="T10" fmla="*/ 0 w 34"/>
                    <a:gd name="T11" fmla="*/ 16 h 53"/>
                    <a:gd name="T12" fmla="*/ 16 w 34"/>
                    <a:gd name="T13" fmla="*/ 0 h 53"/>
                    <a:gd name="T14" fmla="*/ 18 w 34"/>
                    <a:gd name="T15" fmla="*/ 0 h 53"/>
                    <a:gd name="T16" fmla="*/ 34 w 34"/>
                    <a:gd name="T17" fmla="*/ 16 h 53"/>
                    <a:gd name="T18" fmla="*/ 25 w 34"/>
                    <a:gd name="T19" fmla="*/ 32 h 53"/>
                    <a:gd name="T20" fmla="*/ 25 w 34"/>
                    <a:gd name="T21" fmla="*/ 21 h 53"/>
                    <a:gd name="T22" fmla="*/ 18 w 34"/>
                    <a:gd name="T23" fmla="*/ 12 h 53"/>
                    <a:gd name="T24" fmla="*/ 17 w 34"/>
                    <a:gd name="T25" fmla="*/ 12 h 53"/>
                    <a:gd name="T26" fmla="*/ 10 w 34"/>
                    <a:gd name="T27" fmla="*/ 21 h 53"/>
                    <a:gd name="T28" fmla="*/ 10 w 34"/>
                    <a:gd name="T29" fmla="*/ 32 h 53"/>
                    <a:gd name="T30" fmla="*/ 17 w 34"/>
                    <a:gd name="T31" fmla="*/ 41 h 53"/>
                    <a:gd name="T32" fmla="*/ 18 w 34"/>
                    <a:gd name="T33" fmla="*/ 41 h 53"/>
                    <a:gd name="T34" fmla="*/ 25 w 34"/>
                    <a:gd name="T3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3">
                      <a:moveTo>
                        <a:pt x="34" y="16"/>
                      </a:moveTo>
                      <a:cubicBezTo>
                        <a:pt x="34" y="37"/>
                        <a:pt x="34" y="37"/>
                        <a:pt x="34" y="37"/>
                      </a:cubicBezTo>
                      <a:cubicBezTo>
                        <a:pt x="34" y="46"/>
                        <a:pt x="27" y="53"/>
                        <a:pt x="18" y="53"/>
                      </a:cubicBezTo>
                      <a:cubicBezTo>
                        <a:pt x="16" y="53"/>
                        <a:pt x="16" y="53"/>
                        <a:pt x="16" y="53"/>
                      </a:cubicBezTo>
                      <a:cubicBezTo>
                        <a:pt x="7" y="53"/>
                        <a:pt x="0" y="46"/>
                        <a:pt x="0" y="37"/>
                      </a:cubicBezTo>
                      <a:cubicBezTo>
                        <a:pt x="0" y="16"/>
                        <a:pt x="0" y="16"/>
                        <a:pt x="0" y="16"/>
                      </a:cubicBezTo>
                      <a:cubicBezTo>
                        <a:pt x="0" y="7"/>
                        <a:pt x="7" y="0"/>
                        <a:pt x="16" y="0"/>
                      </a:cubicBezTo>
                      <a:cubicBezTo>
                        <a:pt x="18" y="0"/>
                        <a:pt x="18" y="0"/>
                        <a:pt x="18" y="0"/>
                      </a:cubicBezTo>
                      <a:cubicBezTo>
                        <a:pt x="27" y="0"/>
                        <a:pt x="34" y="7"/>
                        <a:pt x="34" y="16"/>
                      </a:cubicBezTo>
                      <a:close/>
                      <a:moveTo>
                        <a:pt x="25" y="32"/>
                      </a:moveTo>
                      <a:cubicBezTo>
                        <a:pt x="25" y="21"/>
                        <a:pt x="25" y="21"/>
                        <a:pt x="25" y="21"/>
                      </a:cubicBezTo>
                      <a:cubicBezTo>
                        <a:pt x="25" y="16"/>
                        <a:pt x="21" y="12"/>
                        <a:pt x="18" y="12"/>
                      </a:cubicBezTo>
                      <a:cubicBezTo>
                        <a:pt x="17" y="12"/>
                        <a:pt x="17" y="12"/>
                        <a:pt x="17" y="12"/>
                      </a:cubicBezTo>
                      <a:cubicBezTo>
                        <a:pt x="13" y="12"/>
                        <a:pt x="10" y="16"/>
                        <a:pt x="10" y="21"/>
                      </a:cubicBezTo>
                      <a:cubicBezTo>
                        <a:pt x="10" y="32"/>
                        <a:pt x="10" y="32"/>
                        <a:pt x="10" y="32"/>
                      </a:cubicBezTo>
                      <a:cubicBezTo>
                        <a:pt x="10" y="37"/>
                        <a:pt x="13" y="41"/>
                        <a:pt x="17" y="41"/>
                      </a:cubicBezTo>
                      <a:cubicBezTo>
                        <a:pt x="18" y="41"/>
                        <a:pt x="18" y="41"/>
                        <a:pt x="18" y="41"/>
                      </a:cubicBezTo>
                      <a:cubicBezTo>
                        <a:pt x="21" y="41"/>
                        <a:pt x="25" y="37"/>
                        <a:pt x="2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8" name="Freeform 113">
                  <a:extLst>
                    <a:ext uri="{FF2B5EF4-FFF2-40B4-BE49-F238E27FC236}">
                      <a16:creationId xmlns:a16="http://schemas.microsoft.com/office/drawing/2014/main" id="{7EDBB8B4-CDA7-463F-89F9-CCBB8A86C836}"/>
                    </a:ext>
                  </a:extLst>
                </p:cNvPr>
                <p:cNvSpPr>
                  <a:spLocks/>
                </p:cNvSpPr>
                <p:nvPr/>
              </p:nvSpPr>
              <p:spPr bwMode="auto">
                <a:xfrm>
                  <a:off x="7308850" y="4200525"/>
                  <a:ext cx="60325" cy="188912"/>
                </a:xfrm>
                <a:custGeom>
                  <a:avLst/>
                  <a:gdLst>
                    <a:gd name="T0" fmla="*/ 16 w 16"/>
                    <a:gd name="T1" fmla="*/ 7 h 50"/>
                    <a:gd name="T2" fmla="*/ 16 w 16"/>
                    <a:gd name="T3" fmla="*/ 43 h 50"/>
                    <a:gd name="T4" fmla="*/ 10 w 16"/>
                    <a:gd name="T5" fmla="*/ 50 h 50"/>
                    <a:gd name="T6" fmla="*/ 6 w 16"/>
                    <a:gd name="T7" fmla="*/ 50 h 50"/>
                    <a:gd name="T8" fmla="*/ 0 w 16"/>
                    <a:gd name="T9" fmla="*/ 43 h 50"/>
                    <a:gd name="T10" fmla="*/ 0 w 16"/>
                    <a:gd name="T11" fmla="*/ 7 h 50"/>
                    <a:gd name="T12" fmla="*/ 6 w 16"/>
                    <a:gd name="T13" fmla="*/ 0 h 50"/>
                    <a:gd name="T14" fmla="*/ 10 w 16"/>
                    <a:gd name="T15" fmla="*/ 0 h 50"/>
                    <a:gd name="T16" fmla="*/ 16 w 16"/>
                    <a:gd name="T1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0">
                      <a:moveTo>
                        <a:pt x="16" y="7"/>
                      </a:moveTo>
                      <a:cubicBezTo>
                        <a:pt x="16" y="43"/>
                        <a:pt x="16" y="43"/>
                        <a:pt x="16" y="43"/>
                      </a:cubicBezTo>
                      <a:cubicBezTo>
                        <a:pt x="16" y="47"/>
                        <a:pt x="13" y="50"/>
                        <a:pt x="10" y="50"/>
                      </a:cubicBezTo>
                      <a:cubicBezTo>
                        <a:pt x="6" y="50"/>
                        <a:pt x="6" y="50"/>
                        <a:pt x="6" y="50"/>
                      </a:cubicBezTo>
                      <a:cubicBezTo>
                        <a:pt x="3" y="50"/>
                        <a:pt x="0" y="47"/>
                        <a:pt x="0" y="43"/>
                      </a:cubicBezTo>
                      <a:cubicBezTo>
                        <a:pt x="0" y="7"/>
                        <a:pt x="0" y="7"/>
                        <a:pt x="0" y="7"/>
                      </a:cubicBezTo>
                      <a:cubicBezTo>
                        <a:pt x="0" y="3"/>
                        <a:pt x="3" y="0"/>
                        <a:pt x="6" y="0"/>
                      </a:cubicBezTo>
                      <a:cubicBezTo>
                        <a:pt x="10" y="0"/>
                        <a:pt x="10" y="0"/>
                        <a:pt x="10" y="0"/>
                      </a:cubicBezTo>
                      <a:cubicBezTo>
                        <a:pt x="13" y="0"/>
                        <a:pt x="16" y="3"/>
                        <a:pt x="1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9" name="Freeform 114">
                  <a:extLst>
                    <a:ext uri="{FF2B5EF4-FFF2-40B4-BE49-F238E27FC236}">
                      <a16:creationId xmlns:a16="http://schemas.microsoft.com/office/drawing/2014/main" id="{846843AA-953E-4B0E-9A09-127512C9BEBC}"/>
                    </a:ext>
                  </a:extLst>
                </p:cNvPr>
                <p:cNvSpPr>
                  <a:spLocks noEditPoints="1"/>
                </p:cNvSpPr>
                <p:nvPr/>
              </p:nvSpPr>
              <p:spPr bwMode="auto">
                <a:xfrm>
                  <a:off x="7127875" y="4189413"/>
                  <a:ext cx="128588" cy="203200"/>
                </a:xfrm>
                <a:custGeom>
                  <a:avLst/>
                  <a:gdLst>
                    <a:gd name="T0" fmla="*/ 34 w 34"/>
                    <a:gd name="T1" fmla="*/ 17 h 54"/>
                    <a:gd name="T2" fmla="*/ 34 w 34"/>
                    <a:gd name="T3" fmla="*/ 38 h 54"/>
                    <a:gd name="T4" fmla="*/ 18 w 34"/>
                    <a:gd name="T5" fmla="*/ 54 h 54"/>
                    <a:gd name="T6" fmla="*/ 16 w 34"/>
                    <a:gd name="T7" fmla="*/ 54 h 54"/>
                    <a:gd name="T8" fmla="*/ 0 w 34"/>
                    <a:gd name="T9" fmla="*/ 38 h 54"/>
                    <a:gd name="T10" fmla="*/ 0 w 34"/>
                    <a:gd name="T11" fmla="*/ 17 h 54"/>
                    <a:gd name="T12" fmla="*/ 16 w 34"/>
                    <a:gd name="T13" fmla="*/ 0 h 54"/>
                    <a:gd name="T14" fmla="*/ 18 w 34"/>
                    <a:gd name="T15" fmla="*/ 0 h 54"/>
                    <a:gd name="T16" fmla="*/ 34 w 34"/>
                    <a:gd name="T17" fmla="*/ 17 h 54"/>
                    <a:gd name="T18" fmla="*/ 25 w 34"/>
                    <a:gd name="T19" fmla="*/ 33 h 54"/>
                    <a:gd name="T20" fmla="*/ 25 w 34"/>
                    <a:gd name="T21" fmla="*/ 21 h 54"/>
                    <a:gd name="T22" fmla="*/ 18 w 34"/>
                    <a:gd name="T23" fmla="*/ 12 h 54"/>
                    <a:gd name="T24" fmla="*/ 17 w 34"/>
                    <a:gd name="T25" fmla="*/ 12 h 54"/>
                    <a:gd name="T26" fmla="*/ 10 w 34"/>
                    <a:gd name="T27" fmla="*/ 21 h 54"/>
                    <a:gd name="T28" fmla="*/ 10 w 34"/>
                    <a:gd name="T29" fmla="*/ 33 h 54"/>
                    <a:gd name="T30" fmla="*/ 17 w 34"/>
                    <a:gd name="T31" fmla="*/ 42 h 54"/>
                    <a:gd name="T32" fmla="*/ 18 w 34"/>
                    <a:gd name="T33" fmla="*/ 42 h 54"/>
                    <a:gd name="T34" fmla="*/ 25 w 34"/>
                    <a:gd name="T35"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4">
                      <a:moveTo>
                        <a:pt x="34" y="17"/>
                      </a:moveTo>
                      <a:cubicBezTo>
                        <a:pt x="34" y="38"/>
                        <a:pt x="34" y="38"/>
                        <a:pt x="34" y="38"/>
                      </a:cubicBezTo>
                      <a:cubicBezTo>
                        <a:pt x="34" y="47"/>
                        <a:pt x="27" y="54"/>
                        <a:pt x="18" y="54"/>
                      </a:cubicBezTo>
                      <a:cubicBezTo>
                        <a:pt x="16" y="54"/>
                        <a:pt x="16" y="54"/>
                        <a:pt x="16" y="54"/>
                      </a:cubicBezTo>
                      <a:cubicBezTo>
                        <a:pt x="7" y="54"/>
                        <a:pt x="0" y="47"/>
                        <a:pt x="0" y="38"/>
                      </a:cubicBezTo>
                      <a:cubicBezTo>
                        <a:pt x="0" y="17"/>
                        <a:pt x="0" y="17"/>
                        <a:pt x="0" y="17"/>
                      </a:cubicBezTo>
                      <a:cubicBezTo>
                        <a:pt x="0" y="8"/>
                        <a:pt x="7" y="0"/>
                        <a:pt x="16" y="0"/>
                      </a:cubicBezTo>
                      <a:cubicBezTo>
                        <a:pt x="18" y="0"/>
                        <a:pt x="18" y="0"/>
                        <a:pt x="18" y="0"/>
                      </a:cubicBezTo>
                      <a:cubicBezTo>
                        <a:pt x="27" y="0"/>
                        <a:pt x="34" y="8"/>
                        <a:pt x="34" y="17"/>
                      </a:cubicBezTo>
                      <a:close/>
                      <a:moveTo>
                        <a:pt x="25" y="33"/>
                      </a:moveTo>
                      <a:cubicBezTo>
                        <a:pt x="25" y="21"/>
                        <a:pt x="25" y="21"/>
                        <a:pt x="25" y="21"/>
                      </a:cubicBezTo>
                      <a:cubicBezTo>
                        <a:pt x="25" y="16"/>
                        <a:pt x="22" y="12"/>
                        <a:pt x="18" y="12"/>
                      </a:cubicBezTo>
                      <a:cubicBezTo>
                        <a:pt x="17" y="12"/>
                        <a:pt x="17" y="12"/>
                        <a:pt x="17" y="12"/>
                      </a:cubicBezTo>
                      <a:cubicBezTo>
                        <a:pt x="13" y="12"/>
                        <a:pt x="10" y="16"/>
                        <a:pt x="10" y="21"/>
                      </a:cubicBezTo>
                      <a:cubicBezTo>
                        <a:pt x="10" y="33"/>
                        <a:pt x="10" y="33"/>
                        <a:pt x="10" y="33"/>
                      </a:cubicBezTo>
                      <a:cubicBezTo>
                        <a:pt x="10" y="38"/>
                        <a:pt x="13" y="42"/>
                        <a:pt x="17" y="42"/>
                      </a:cubicBezTo>
                      <a:cubicBezTo>
                        <a:pt x="18" y="42"/>
                        <a:pt x="18" y="42"/>
                        <a:pt x="18" y="42"/>
                      </a:cubicBezTo>
                      <a:cubicBezTo>
                        <a:pt x="22" y="42"/>
                        <a:pt x="25" y="38"/>
                        <a:pt x="2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30" name="Freeform 115">
                  <a:extLst>
                    <a:ext uri="{FF2B5EF4-FFF2-40B4-BE49-F238E27FC236}">
                      <a16:creationId xmlns:a16="http://schemas.microsoft.com/office/drawing/2014/main" id="{40317EBE-E9BF-4E63-971E-F84CD76C1F3D}"/>
                    </a:ext>
                  </a:extLst>
                </p:cNvPr>
                <p:cNvSpPr>
                  <a:spLocks/>
                </p:cNvSpPr>
                <p:nvPr/>
              </p:nvSpPr>
              <p:spPr bwMode="auto">
                <a:xfrm>
                  <a:off x="7154863" y="3716338"/>
                  <a:ext cx="55563" cy="188912"/>
                </a:xfrm>
                <a:custGeom>
                  <a:avLst/>
                  <a:gdLst>
                    <a:gd name="T0" fmla="*/ 15 w 15"/>
                    <a:gd name="T1" fmla="*/ 7 h 50"/>
                    <a:gd name="T2" fmla="*/ 15 w 15"/>
                    <a:gd name="T3" fmla="*/ 43 h 50"/>
                    <a:gd name="T4" fmla="*/ 10 w 15"/>
                    <a:gd name="T5" fmla="*/ 50 h 50"/>
                    <a:gd name="T6" fmla="*/ 6 w 15"/>
                    <a:gd name="T7" fmla="*/ 50 h 50"/>
                    <a:gd name="T8" fmla="*/ 0 w 15"/>
                    <a:gd name="T9" fmla="*/ 43 h 50"/>
                    <a:gd name="T10" fmla="*/ 0 w 15"/>
                    <a:gd name="T11" fmla="*/ 7 h 50"/>
                    <a:gd name="T12" fmla="*/ 6 w 15"/>
                    <a:gd name="T13" fmla="*/ 0 h 50"/>
                    <a:gd name="T14" fmla="*/ 10 w 15"/>
                    <a:gd name="T15" fmla="*/ 0 h 50"/>
                    <a:gd name="T16" fmla="*/ 15 w 15"/>
                    <a:gd name="T1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0">
                      <a:moveTo>
                        <a:pt x="15" y="7"/>
                      </a:moveTo>
                      <a:cubicBezTo>
                        <a:pt x="15" y="43"/>
                        <a:pt x="15" y="43"/>
                        <a:pt x="15" y="43"/>
                      </a:cubicBezTo>
                      <a:cubicBezTo>
                        <a:pt x="15" y="47"/>
                        <a:pt x="13" y="50"/>
                        <a:pt x="10" y="50"/>
                      </a:cubicBezTo>
                      <a:cubicBezTo>
                        <a:pt x="6" y="50"/>
                        <a:pt x="6" y="50"/>
                        <a:pt x="6" y="50"/>
                      </a:cubicBezTo>
                      <a:cubicBezTo>
                        <a:pt x="2" y="50"/>
                        <a:pt x="0" y="47"/>
                        <a:pt x="0" y="43"/>
                      </a:cubicBezTo>
                      <a:cubicBezTo>
                        <a:pt x="0" y="7"/>
                        <a:pt x="0" y="7"/>
                        <a:pt x="0" y="7"/>
                      </a:cubicBezTo>
                      <a:cubicBezTo>
                        <a:pt x="0" y="3"/>
                        <a:pt x="2" y="0"/>
                        <a:pt x="6" y="0"/>
                      </a:cubicBezTo>
                      <a:cubicBezTo>
                        <a:pt x="10" y="0"/>
                        <a:pt x="10" y="0"/>
                        <a:pt x="10" y="0"/>
                      </a:cubicBezTo>
                      <a:cubicBezTo>
                        <a:pt x="13" y="0"/>
                        <a:pt x="15" y="3"/>
                        <a:pt x="1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31" name="Freeform 116">
                  <a:extLst>
                    <a:ext uri="{FF2B5EF4-FFF2-40B4-BE49-F238E27FC236}">
                      <a16:creationId xmlns:a16="http://schemas.microsoft.com/office/drawing/2014/main" id="{0160F740-9A80-4DC0-A8BA-3981AE4C2019}"/>
                    </a:ext>
                  </a:extLst>
                </p:cNvPr>
                <p:cNvSpPr>
                  <a:spLocks/>
                </p:cNvSpPr>
                <p:nvPr/>
              </p:nvSpPr>
              <p:spPr bwMode="auto">
                <a:xfrm>
                  <a:off x="7154863" y="3951288"/>
                  <a:ext cx="55563" cy="192087"/>
                </a:xfrm>
                <a:custGeom>
                  <a:avLst/>
                  <a:gdLst>
                    <a:gd name="T0" fmla="*/ 15 w 15"/>
                    <a:gd name="T1" fmla="*/ 8 h 51"/>
                    <a:gd name="T2" fmla="*/ 15 w 15"/>
                    <a:gd name="T3" fmla="*/ 43 h 51"/>
                    <a:gd name="T4" fmla="*/ 9 w 15"/>
                    <a:gd name="T5" fmla="*/ 51 h 51"/>
                    <a:gd name="T6" fmla="*/ 6 w 15"/>
                    <a:gd name="T7" fmla="*/ 51 h 51"/>
                    <a:gd name="T8" fmla="*/ 0 w 15"/>
                    <a:gd name="T9" fmla="*/ 43 h 51"/>
                    <a:gd name="T10" fmla="*/ 0 w 15"/>
                    <a:gd name="T11" fmla="*/ 8 h 51"/>
                    <a:gd name="T12" fmla="*/ 6 w 15"/>
                    <a:gd name="T13" fmla="*/ 0 h 51"/>
                    <a:gd name="T14" fmla="*/ 9 w 15"/>
                    <a:gd name="T15" fmla="*/ 0 h 51"/>
                    <a:gd name="T16" fmla="*/ 15 w 15"/>
                    <a:gd name="T17" fmla="*/ 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1">
                      <a:moveTo>
                        <a:pt x="15" y="8"/>
                      </a:moveTo>
                      <a:cubicBezTo>
                        <a:pt x="15" y="43"/>
                        <a:pt x="15" y="43"/>
                        <a:pt x="15" y="43"/>
                      </a:cubicBezTo>
                      <a:cubicBezTo>
                        <a:pt x="15" y="47"/>
                        <a:pt x="13" y="51"/>
                        <a:pt x="9" y="51"/>
                      </a:cubicBezTo>
                      <a:cubicBezTo>
                        <a:pt x="6" y="51"/>
                        <a:pt x="6" y="51"/>
                        <a:pt x="6" y="51"/>
                      </a:cubicBezTo>
                      <a:cubicBezTo>
                        <a:pt x="2" y="51"/>
                        <a:pt x="0" y="47"/>
                        <a:pt x="0" y="43"/>
                      </a:cubicBezTo>
                      <a:cubicBezTo>
                        <a:pt x="0" y="8"/>
                        <a:pt x="0" y="8"/>
                        <a:pt x="0" y="8"/>
                      </a:cubicBezTo>
                      <a:cubicBezTo>
                        <a:pt x="0" y="4"/>
                        <a:pt x="2" y="0"/>
                        <a:pt x="6" y="0"/>
                      </a:cubicBezTo>
                      <a:cubicBezTo>
                        <a:pt x="9" y="0"/>
                        <a:pt x="9" y="0"/>
                        <a:pt x="9" y="0"/>
                      </a:cubicBezTo>
                      <a:cubicBezTo>
                        <a:pt x="13" y="0"/>
                        <a:pt x="15" y="4"/>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46" name="Group 45">
              <a:extLst>
                <a:ext uri="{FF2B5EF4-FFF2-40B4-BE49-F238E27FC236}">
                  <a16:creationId xmlns:a16="http://schemas.microsoft.com/office/drawing/2014/main" id="{82BC4C05-AA2C-43F5-A86E-C0B76A4B587C}"/>
                </a:ext>
              </a:extLst>
            </p:cNvPr>
            <p:cNvGrpSpPr/>
            <p:nvPr/>
          </p:nvGrpSpPr>
          <p:grpSpPr>
            <a:xfrm>
              <a:off x="4166058" y="1168116"/>
              <a:ext cx="1377068" cy="1008891"/>
              <a:chOff x="4191086" y="1319067"/>
              <a:chExt cx="1377068" cy="1008891"/>
            </a:xfrm>
          </p:grpSpPr>
          <p:sp>
            <p:nvSpPr>
              <p:cNvPr id="54" name="Rectangle: Rounded Corners 53">
                <a:extLst>
                  <a:ext uri="{FF2B5EF4-FFF2-40B4-BE49-F238E27FC236}">
                    <a16:creationId xmlns:a16="http://schemas.microsoft.com/office/drawing/2014/main" id="{47473F42-E937-44A8-BB6D-CF57987B6F5D}"/>
                  </a:ext>
                </a:extLst>
              </p:cNvPr>
              <p:cNvSpPr/>
              <p:nvPr/>
            </p:nvSpPr>
            <p:spPr>
              <a:xfrm>
                <a:off x="4191086" y="1319067"/>
                <a:ext cx="1377068" cy="1008891"/>
              </a:xfrm>
              <a:prstGeom prst="roundRect">
                <a:avLst/>
              </a:prstGeom>
              <a:solidFill>
                <a:schemeClr val="bg1"/>
              </a:solidFill>
              <a:ln w="44450">
                <a:solidFill>
                  <a:srgbClr val="006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2" descr="C:\Users\Adish Shukla\AppData\Local\Microsoft\Windows\Temporary Internet Files\Content.Outlook\K21IFDV6\Screen Shot 2016-05-17 at 4.26.26 PM.png">
                <a:extLst>
                  <a:ext uri="{FF2B5EF4-FFF2-40B4-BE49-F238E27FC236}">
                    <a16:creationId xmlns:a16="http://schemas.microsoft.com/office/drawing/2014/main" id="{89AE7930-4246-4838-9ED6-0B8809F49453}"/>
                  </a:ext>
                </a:extLst>
              </p:cNvPr>
              <p:cNvPicPr>
                <a:picLocks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4257594" y="1407434"/>
                <a:ext cx="1244053" cy="832156"/>
              </a:xfrm>
              <a:prstGeom prst="rect">
                <a:avLst/>
              </a:prstGeom>
              <a:noFill/>
              <a:ln>
                <a:noFill/>
              </a:ln>
              <a:extLst>
                <a:ext uri="{909E8E84-426E-40dd-AFC4-6F175D3DCCD1}">
                  <a14:hiddenFill xmlns:a14="http://schemas.microsoft.com/office/drawing/2010/main" xmlns="">
                    <a:solidFill>
                      <a:srgbClr val="FFFFFF"/>
                    </a:solidFill>
                  </a14:hiddenFill>
                </a:ext>
              </a:extLst>
            </p:spPr>
          </p:pic>
        </p:grpSp>
        <p:grpSp>
          <p:nvGrpSpPr>
            <p:cNvPr id="47" name="Group 46">
              <a:extLst>
                <a:ext uri="{FF2B5EF4-FFF2-40B4-BE49-F238E27FC236}">
                  <a16:creationId xmlns:a16="http://schemas.microsoft.com/office/drawing/2014/main" id="{4F5D4294-585B-4743-B2AF-3F349E226774}"/>
                </a:ext>
              </a:extLst>
            </p:cNvPr>
            <p:cNvGrpSpPr/>
            <p:nvPr/>
          </p:nvGrpSpPr>
          <p:grpSpPr>
            <a:xfrm>
              <a:off x="6771324" y="3160352"/>
              <a:ext cx="1022047" cy="929618"/>
              <a:chOff x="6257669" y="2951471"/>
              <a:chExt cx="1022047" cy="929618"/>
            </a:xfrm>
          </p:grpSpPr>
          <p:sp>
            <p:nvSpPr>
              <p:cNvPr id="56" name="Rectangle: Rounded Corners 55">
                <a:extLst>
                  <a:ext uri="{FF2B5EF4-FFF2-40B4-BE49-F238E27FC236}">
                    <a16:creationId xmlns:a16="http://schemas.microsoft.com/office/drawing/2014/main" id="{FACBAC87-6A87-4E38-AEC9-DDF2BA43A682}"/>
                  </a:ext>
                </a:extLst>
              </p:cNvPr>
              <p:cNvSpPr/>
              <p:nvPr/>
            </p:nvSpPr>
            <p:spPr>
              <a:xfrm>
                <a:off x="6257669" y="2951471"/>
                <a:ext cx="1022047" cy="929618"/>
              </a:xfrm>
              <a:prstGeom prst="roundRect">
                <a:avLst/>
              </a:prstGeom>
              <a:solidFill>
                <a:srgbClr val="006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67E4695B-B1AA-432A-BE8A-901B67035E4C}"/>
                  </a:ext>
                </a:extLst>
              </p:cNvPr>
              <p:cNvGrpSpPr/>
              <p:nvPr/>
            </p:nvGrpSpPr>
            <p:grpSpPr>
              <a:xfrm>
                <a:off x="6425623" y="3079465"/>
                <a:ext cx="716874" cy="752900"/>
                <a:chOff x="6843587" y="4423999"/>
                <a:chExt cx="495425" cy="520322"/>
              </a:xfrm>
            </p:grpSpPr>
            <p:sp>
              <p:nvSpPr>
                <p:cNvPr id="33" name="Rectangle 32">
                  <a:extLst>
                    <a:ext uri="{FF2B5EF4-FFF2-40B4-BE49-F238E27FC236}">
                      <a16:creationId xmlns:a16="http://schemas.microsoft.com/office/drawing/2014/main" id="{21980966-C18B-4BE5-8A51-04829B3D2C98}"/>
                    </a:ext>
                  </a:extLst>
                </p:cNvPr>
                <p:cNvSpPr/>
                <p:nvPr/>
              </p:nvSpPr>
              <p:spPr>
                <a:xfrm>
                  <a:off x="6843587" y="4423999"/>
                  <a:ext cx="448099" cy="388572"/>
                </a:xfrm>
                <a:prstGeom prst="rect">
                  <a:avLst/>
                </a:prstGeom>
                <a:no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34" name="Group 33">
                  <a:extLst>
                    <a:ext uri="{FF2B5EF4-FFF2-40B4-BE49-F238E27FC236}">
                      <a16:creationId xmlns:a16="http://schemas.microsoft.com/office/drawing/2014/main" id="{F209F104-1114-4D28-AD02-8EF94A0DA3C0}"/>
                    </a:ext>
                  </a:extLst>
                </p:cNvPr>
                <p:cNvGrpSpPr/>
                <p:nvPr/>
              </p:nvGrpSpPr>
              <p:grpSpPr>
                <a:xfrm>
                  <a:off x="6868789" y="4445396"/>
                  <a:ext cx="393392" cy="342477"/>
                  <a:chOff x="2938244" y="3221084"/>
                  <a:chExt cx="283145" cy="209424"/>
                </a:xfrm>
              </p:grpSpPr>
              <p:sp>
                <p:nvSpPr>
                  <p:cNvPr id="36" name="AutoShape 226">
                    <a:extLst>
                      <a:ext uri="{FF2B5EF4-FFF2-40B4-BE49-F238E27FC236}">
                        <a16:creationId xmlns:a16="http://schemas.microsoft.com/office/drawing/2014/main" id="{DD0A6153-39A8-4BFF-8B97-6A7FC57A199B}"/>
                      </a:ext>
                    </a:extLst>
                  </p:cNvPr>
                  <p:cNvSpPr>
                    <a:spLocks noChangeArrowheads="1"/>
                  </p:cNvSpPr>
                  <p:nvPr/>
                </p:nvSpPr>
                <p:spPr bwMode="auto">
                  <a:xfrm>
                    <a:off x="2938244" y="3221084"/>
                    <a:ext cx="283145" cy="209424"/>
                  </a:xfrm>
                  <a:prstGeom prst="rect">
                    <a:avLst/>
                  </a:prstGeom>
                  <a:solidFill>
                    <a:schemeClr val="bg1"/>
                  </a:solidFill>
                  <a:ln w="38100">
                    <a:noFill/>
                    <a:round/>
                    <a:headEnd/>
                    <a:tailEnd/>
                  </a:ln>
                </p:spPr>
                <p:txBody>
                  <a:bodyPr wrap="none" anchor="ctr"/>
                  <a:lstStyle/>
                  <a:p>
                    <a:endParaRPr lang="en-US" sz="1350" dirty="0"/>
                  </a:p>
                </p:txBody>
              </p:sp>
              <p:cxnSp>
                <p:nvCxnSpPr>
                  <p:cNvPr id="37" name="Straight Connector 36">
                    <a:extLst>
                      <a:ext uri="{FF2B5EF4-FFF2-40B4-BE49-F238E27FC236}">
                        <a16:creationId xmlns:a16="http://schemas.microsoft.com/office/drawing/2014/main" id="{849C5898-1E7C-4030-A3A0-FBC1A4AFC4AD}"/>
                      </a:ext>
                    </a:extLst>
                  </p:cNvPr>
                  <p:cNvCxnSpPr/>
                  <p:nvPr/>
                </p:nvCxnSpPr>
                <p:spPr>
                  <a:xfrm>
                    <a:off x="2971816" y="3273405"/>
                    <a:ext cx="216000" cy="0"/>
                  </a:xfrm>
                  <a:prstGeom prst="line">
                    <a:avLst/>
                  </a:prstGeom>
                  <a:ln w="12700">
                    <a:solidFill>
                      <a:srgbClr val="0065A6"/>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4A6B0C-51FD-4C3F-A99C-05CF86117992}"/>
                      </a:ext>
                    </a:extLst>
                  </p:cNvPr>
                  <p:cNvCxnSpPr/>
                  <p:nvPr/>
                </p:nvCxnSpPr>
                <p:spPr>
                  <a:xfrm>
                    <a:off x="2971816" y="3313511"/>
                    <a:ext cx="216000" cy="0"/>
                  </a:xfrm>
                  <a:prstGeom prst="line">
                    <a:avLst/>
                  </a:prstGeom>
                  <a:ln w="12700">
                    <a:solidFill>
                      <a:srgbClr val="0065A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FBDD6F2-BBD1-427A-908D-200764CEF209}"/>
                      </a:ext>
                    </a:extLst>
                  </p:cNvPr>
                  <p:cNvCxnSpPr/>
                  <p:nvPr/>
                </p:nvCxnSpPr>
                <p:spPr>
                  <a:xfrm>
                    <a:off x="2971816" y="3353616"/>
                    <a:ext cx="216000" cy="0"/>
                  </a:xfrm>
                  <a:prstGeom prst="line">
                    <a:avLst/>
                  </a:prstGeom>
                  <a:ln w="12700">
                    <a:solidFill>
                      <a:srgbClr val="0065A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53A2C53-453C-4082-B60E-BE37C399FFA1}"/>
                      </a:ext>
                    </a:extLst>
                  </p:cNvPr>
                  <p:cNvCxnSpPr/>
                  <p:nvPr/>
                </p:nvCxnSpPr>
                <p:spPr>
                  <a:xfrm>
                    <a:off x="2971816" y="3393721"/>
                    <a:ext cx="216000" cy="0"/>
                  </a:xfrm>
                  <a:prstGeom prst="line">
                    <a:avLst/>
                  </a:prstGeom>
                  <a:ln w="12700">
                    <a:solidFill>
                      <a:srgbClr val="0065A6"/>
                    </a:solidFill>
                  </a:ln>
                </p:spPr>
                <p:style>
                  <a:lnRef idx="1">
                    <a:schemeClr val="accent1"/>
                  </a:lnRef>
                  <a:fillRef idx="0">
                    <a:schemeClr val="accent1"/>
                  </a:fillRef>
                  <a:effectRef idx="0">
                    <a:schemeClr val="accent1"/>
                  </a:effectRef>
                  <a:fontRef idx="minor">
                    <a:schemeClr val="tx1"/>
                  </a:fontRef>
                </p:style>
              </p:cxnSp>
            </p:grpSp>
            <p:sp>
              <p:nvSpPr>
                <p:cNvPr id="35" name="Freeform 6">
                  <a:extLst>
                    <a:ext uri="{FF2B5EF4-FFF2-40B4-BE49-F238E27FC236}">
                      <a16:creationId xmlns:a16="http://schemas.microsoft.com/office/drawing/2014/main" id="{C03BE762-227E-4C5D-9DF7-A82AA1A6EA45}"/>
                    </a:ext>
                  </a:extLst>
                </p:cNvPr>
                <p:cNvSpPr>
                  <a:spLocks/>
                </p:cNvSpPr>
                <p:nvPr/>
              </p:nvSpPr>
              <p:spPr bwMode="auto">
                <a:xfrm>
                  <a:off x="7086502" y="4623140"/>
                  <a:ext cx="252510" cy="321181"/>
                </a:xfrm>
                <a:custGeom>
                  <a:avLst/>
                  <a:gdLst>
                    <a:gd name="T0" fmla="*/ 407 w 407"/>
                    <a:gd name="T1" fmla="*/ 93 h 476"/>
                    <a:gd name="T2" fmla="*/ 203 w 407"/>
                    <a:gd name="T3" fmla="*/ 476 h 476"/>
                    <a:gd name="T4" fmla="*/ 0 w 407"/>
                    <a:gd name="T5" fmla="*/ 86 h 476"/>
                    <a:gd name="T6" fmla="*/ 203 w 407"/>
                    <a:gd name="T7" fmla="*/ 0 h 476"/>
                    <a:gd name="T8" fmla="*/ 407 w 407"/>
                    <a:gd name="T9" fmla="*/ 93 h 476"/>
                  </a:gdLst>
                  <a:ahLst/>
                  <a:cxnLst>
                    <a:cxn ang="0">
                      <a:pos x="T0" y="T1"/>
                    </a:cxn>
                    <a:cxn ang="0">
                      <a:pos x="T2" y="T3"/>
                    </a:cxn>
                    <a:cxn ang="0">
                      <a:pos x="T4" y="T5"/>
                    </a:cxn>
                    <a:cxn ang="0">
                      <a:pos x="T6" y="T7"/>
                    </a:cxn>
                    <a:cxn ang="0">
                      <a:pos x="T8" y="T9"/>
                    </a:cxn>
                  </a:cxnLst>
                  <a:rect l="0" t="0" r="r" b="b"/>
                  <a:pathLst>
                    <a:path w="407" h="476">
                      <a:moveTo>
                        <a:pt x="407" y="93"/>
                      </a:moveTo>
                      <a:cubicBezTo>
                        <a:pt x="407" y="263"/>
                        <a:pt x="287" y="445"/>
                        <a:pt x="203" y="476"/>
                      </a:cubicBezTo>
                      <a:cubicBezTo>
                        <a:pt x="113" y="440"/>
                        <a:pt x="0" y="256"/>
                        <a:pt x="0" y="86"/>
                      </a:cubicBezTo>
                      <a:cubicBezTo>
                        <a:pt x="0" y="86"/>
                        <a:pt x="164" y="36"/>
                        <a:pt x="203" y="0"/>
                      </a:cubicBezTo>
                      <a:cubicBezTo>
                        <a:pt x="203" y="0"/>
                        <a:pt x="312" y="76"/>
                        <a:pt x="407" y="93"/>
                      </a:cubicBezTo>
                      <a:close/>
                    </a:path>
                  </a:pathLst>
                </a:custGeom>
                <a:solidFill>
                  <a:schemeClr val="bg1"/>
                </a:solidFill>
                <a:ln w="6350">
                  <a:solidFill>
                    <a:srgbClr val="0065A6"/>
                  </a:solidFill>
                </a:ln>
              </p:spPr>
              <p:txBody>
                <a:bodyPr vert="horz" wrap="square" lIns="68580" tIns="34290" rIns="68580" bIns="34290" numCol="1" anchor="ctr" anchorCtr="0" compatLnSpc="1">
                  <a:prstTxWarp prst="textNoShape">
                    <a:avLst/>
                  </a:prstTxWarp>
                </a:bodyPr>
                <a:lstStyle/>
                <a:p>
                  <a:pPr algn="ctr"/>
                  <a:r>
                    <a:rPr lang="en-US" sz="900" dirty="0">
                      <a:solidFill>
                        <a:srgbClr val="0065A6"/>
                      </a:solidFill>
                      <a:sym typeface="Wingdings" panose="05000000000000000000" pitchFamily="2" charset="2"/>
                    </a:rPr>
                    <a:t></a:t>
                  </a:r>
                  <a:endParaRPr lang="en-US" sz="900" dirty="0">
                    <a:solidFill>
                      <a:srgbClr val="0065A6"/>
                    </a:solidFill>
                  </a:endParaRPr>
                </a:p>
              </p:txBody>
            </p:sp>
          </p:grpSp>
        </p:grpSp>
      </p:grpSp>
    </p:spTree>
    <p:extLst>
      <p:ext uri="{BB962C8B-B14F-4D97-AF65-F5344CB8AC3E}">
        <p14:creationId xmlns:p14="http://schemas.microsoft.com/office/powerpoint/2010/main" val="423143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B9C9-6428-D94F-BB0D-E45F82FA387A}"/>
              </a:ext>
            </a:extLst>
          </p:cNvPr>
          <p:cNvSpPr>
            <a:spLocks noGrp="1"/>
          </p:cNvSpPr>
          <p:nvPr>
            <p:ph type="title"/>
          </p:nvPr>
        </p:nvSpPr>
        <p:spPr>
          <a:xfrm>
            <a:off x="0" y="68246"/>
            <a:ext cx="9209314" cy="454941"/>
          </a:xfrm>
        </p:spPr>
        <p:txBody>
          <a:bodyPr/>
          <a:lstStyle/>
          <a:p>
            <a:r>
              <a:rPr lang="en-US" dirty="0"/>
              <a:t> </a:t>
            </a:r>
            <a:r>
              <a:rPr lang="en-US" sz="1800" dirty="0"/>
              <a:t>Accelerators                                                                                             </a:t>
            </a:r>
            <a:r>
              <a:rPr lang="en-US" sz="1100" dirty="0"/>
              <a:t>Maturity Level 2</a:t>
            </a:r>
            <a:br>
              <a:rPr lang="en-US" dirty="0"/>
            </a:br>
            <a:endParaRPr lang="en-US" dirty="0"/>
          </a:p>
        </p:txBody>
      </p:sp>
      <p:grpSp>
        <p:nvGrpSpPr>
          <p:cNvPr id="42" name="Group 41">
            <a:extLst>
              <a:ext uri="{FF2B5EF4-FFF2-40B4-BE49-F238E27FC236}">
                <a16:creationId xmlns:a16="http://schemas.microsoft.com/office/drawing/2014/main" id="{54BE89B8-F5BF-4B2D-B4B4-9FF489C04FAC}"/>
              </a:ext>
            </a:extLst>
          </p:cNvPr>
          <p:cNvGrpSpPr/>
          <p:nvPr/>
        </p:nvGrpSpPr>
        <p:grpSpPr>
          <a:xfrm>
            <a:off x="482906" y="875443"/>
            <a:ext cx="2999232" cy="3602383"/>
            <a:chOff x="482906" y="1264267"/>
            <a:chExt cx="2999232" cy="3602383"/>
          </a:xfrm>
        </p:grpSpPr>
        <p:grpSp>
          <p:nvGrpSpPr>
            <p:cNvPr id="41" name="Group 40">
              <a:extLst>
                <a:ext uri="{FF2B5EF4-FFF2-40B4-BE49-F238E27FC236}">
                  <a16:creationId xmlns:a16="http://schemas.microsoft.com/office/drawing/2014/main" id="{B599B07B-9A59-477E-AE7E-E4334D3F0753}"/>
                </a:ext>
              </a:extLst>
            </p:cNvPr>
            <p:cNvGrpSpPr/>
            <p:nvPr/>
          </p:nvGrpSpPr>
          <p:grpSpPr>
            <a:xfrm>
              <a:off x="482906" y="3483664"/>
              <a:ext cx="2999232" cy="1382986"/>
              <a:chOff x="675020" y="3760514"/>
              <a:chExt cx="2999232" cy="1382986"/>
            </a:xfrm>
          </p:grpSpPr>
          <p:sp>
            <p:nvSpPr>
              <p:cNvPr id="66" name="Rectangle 65">
                <a:extLst>
                  <a:ext uri="{FF2B5EF4-FFF2-40B4-BE49-F238E27FC236}">
                    <a16:creationId xmlns:a16="http://schemas.microsoft.com/office/drawing/2014/main" id="{935CE2E3-287D-4039-A8BA-77E9A987BAD7}"/>
                  </a:ext>
                </a:extLst>
              </p:cNvPr>
              <p:cNvSpPr/>
              <p:nvPr/>
            </p:nvSpPr>
            <p:spPr>
              <a:xfrm>
                <a:off x="675021" y="4026229"/>
                <a:ext cx="2981355" cy="1117271"/>
              </a:xfrm>
              <a:prstGeom prst="rect">
                <a:avLst/>
              </a:prstGeom>
              <a:noFill/>
              <a:ln w="6350">
                <a:solidFill>
                  <a:srgbClr val="00338D"/>
                </a:solidFill>
              </a:ln>
            </p:spPr>
            <p:txBody>
              <a:bodyPr wrap="square" lIns="54864" tIns="54864" rIns="54864" bIns="54864">
                <a:noAutofit/>
              </a:bodyPr>
              <a:lstStyle/>
              <a:p>
                <a:pPr marL="219456" lvl="1" indent="-219456">
                  <a:spcAft>
                    <a:spcPts val="600"/>
                  </a:spcAft>
                  <a:buSzPct val="100000"/>
                  <a:buFont typeface="Arial" panose="020B0604020202020204" pitchFamily="34" charset="0"/>
                  <a:buChar char="•"/>
                  <a:defRPr/>
                </a:pPr>
                <a:r>
                  <a:rPr lang="en-PH" sz="900" dirty="0">
                    <a:cs typeface="Calibri" panose="020F0502020204030204" pitchFamily="34" charset="0"/>
                  </a:rPr>
                  <a:t>Onboard the applications in bulk</a:t>
                </a:r>
              </a:p>
              <a:p>
                <a:pPr marL="219456" lvl="1" indent="-219456">
                  <a:spcAft>
                    <a:spcPts val="600"/>
                  </a:spcAft>
                  <a:buSzPct val="100000"/>
                  <a:buFont typeface="Arial" panose="020B0604020202020204" pitchFamily="34" charset="0"/>
                  <a:buChar char="•"/>
                  <a:defRPr/>
                </a:pPr>
                <a:r>
                  <a:rPr lang="en-PH" sz="900" dirty="0">
                    <a:cs typeface="Calibri" panose="020F0502020204030204" pitchFamily="34" charset="0"/>
                  </a:rPr>
                  <a:t>Automated testing after onboarding</a:t>
                </a:r>
              </a:p>
              <a:p>
                <a:pPr marL="219456" lvl="1" indent="-219456">
                  <a:spcAft>
                    <a:spcPts val="600"/>
                  </a:spcAft>
                  <a:buSzPct val="100000"/>
                  <a:buFont typeface="Arial" panose="020B0604020202020204" pitchFamily="34" charset="0"/>
                  <a:buChar char="•"/>
                  <a:defRPr/>
                </a:pPr>
                <a:r>
                  <a:rPr lang="en-PH" sz="900" dirty="0">
                    <a:cs typeface="Calibri" panose="020F0502020204030204" pitchFamily="34" charset="0"/>
                  </a:rPr>
                  <a:t>Create Okta Groups</a:t>
                </a:r>
              </a:p>
              <a:p>
                <a:pPr marL="219456" lvl="1" indent="-219456">
                  <a:spcAft>
                    <a:spcPts val="600"/>
                  </a:spcAft>
                  <a:buSzPct val="100000"/>
                  <a:buFont typeface="Arial" panose="020B0604020202020204" pitchFamily="34" charset="0"/>
                  <a:buChar char="•"/>
                  <a:defRPr/>
                </a:pPr>
                <a:r>
                  <a:rPr lang="en-PH" sz="900" dirty="0">
                    <a:cs typeface="Calibri" panose="020F0502020204030204" pitchFamily="34" charset="0"/>
                  </a:rPr>
                  <a:t>MFA Factor enrollment </a:t>
                </a:r>
              </a:p>
              <a:p>
                <a:pPr marL="219456" lvl="1" indent="-219456">
                  <a:spcAft>
                    <a:spcPts val="600"/>
                  </a:spcAft>
                  <a:buSzPct val="100000"/>
                  <a:buFont typeface="Arial" panose="020B0604020202020204" pitchFamily="34" charset="0"/>
                  <a:buChar char="•"/>
                  <a:defRPr/>
                </a:pPr>
                <a:r>
                  <a:rPr lang="en-PH" sz="900" dirty="0">
                    <a:cs typeface="Calibri" panose="020F0502020204030204" pitchFamily="34" charset="0"/>
                  </a:rPr>
                  <a:t>Decommissioning of application.</a:t>
                </a:r>
              </a:p>
              <a:p>
                <a:pPr marL="219456" lvl="1" indent="-219456">
                  <a:spcAft>
                    <a:spcPts val="600"/>
                  </a:spcAft>
                  <a:buClr>
                    <a:schemeClr val="tx2"/>
                  </a:buClr>
                  <a:buSzPct val="100000"/>
                  <a:buFont typeface="Arial" panose="020B0604020202020204" pitchFamily="34" charset="0"/>
                  <a:buChar char="—"/>
                  <a:defRPr/>
                </a:pPr>
                <a:endParaRPr lang="en-PH" sz="900" dirty="0">
                  <a:cs typeface="Calibri" panose="020F0502020204030204" pitchFamily="34" charset="0"/>
                </a:endParaRPr>
              </a:p>
            </p:txBody>
          </p:sp>
          <p:sp>
            <p:nvSpPr>
              <p:cNvPr id="67" name="Rectangle 66">
                <a:extLst>
                  <a:ext uri="{FF2B5EF4-FFF2-40B4-BE49-F238E27FC236}">
                    <a16:creationId xmlns:a16="http://schemas.microsoft.com/office/drawing/2014/main" id="{14B62D6E-F57F-40A0-AE93-6E56DE919BDE}"/>
                  </a:ext>
                </a:extLst>
              </p:cNvPr>
              <p:cNvSpPr/>
              <p:nvPr/>
            </p:nvSpPr>
            <p:spPr>
              <a:xfrm>
                <a:off x="675020" y="3760514"/>
                <a:ext cx="2999232" cy="265715"/>
              </a:xfrm>
              <a:prstGeom prst="rect">
                <a:avLst/>
              </a:prstGeom>
              <a:solidFill>
                <a:srgbClr val="00338D"/>
              </a:solidFill>
              <a:ln w="9525" cap="flat" cmpd="sng" algn="ctr">
                <a:noFill/>
                <a:prstDash val="solid"/>
                <a:miter lim="800000"/>
              </a:ln>
              <a:effectLst/>
            </p:spPr>
            <p:txBody>
              <a:bodyPr lIns="54864" tIns="54864" rIns="54864" bIns="54864" rtlCol="0" anchor="ctr">
                <a:noAutofit/>
              </a:bodyPr>
              <a:lstStyle/>
              <a:p>
                <a:pPr marL="0" lvl="1">
                  <a:spcAft>
                    <a:spcPts val="600"/>
                  </a:spcAft>
                  <a:buClr>
                    <a:schemeClr val="tx2"/>
                  </a:buClr>
                  <a:buSzPct val="100000"/>
                  <a:defRPr/>
                </a:pPr>
                <a:r>
                  <a:rPr lang="en-PH" sz="1000" b="1" dirty="0">
                    <a:solidFill>
                      <a:schemeClr val="bg1"/>
                    </a:solidFill>
                    <a:cs typeface="Calibri" panose="020F0502020204030204" pitchFamily="34" charset="0"/>
                  </a:rPr>
                  <a:t>Supported Functionalities</a:t>
                </a:r>
              </a:p>
            </p:txBody>
          </p:sp>
        </p:grpSp>
        <p:grpSp>
          <p:nvGrpSpPr>
            <p:cNvPr id="3" name="Group 2">
              <a:extLst>
                <a:ext uri="{FF2B5EF4-FFF2-40B4-BE49-F238E27FC236}">
                  <a16:creationId xmlns:a16="http://schemas.microsoft.com/office/drawing/2014/main" id="{94DE9F6C-13EB-4B0F-904C-4478B00C6380}"/>
                </a:ext>
              </a:extLst>
            </p:cNvPr>
            <p:cNvGrpSpPr/>
            <p:nvPr/>
          </p:nvGrpSpPr>
          <p:grpSpPr>
            <a:xfrm>
              <a:off x="486081" y="1264267"/>
              <a:ext cx="2981356" cy="2219397"/>
              <a:chOff x="478186" y="1264267"/>
              <a:chExt cx="2981356" cy="2219397"/>
            </a:xfrm>
          </p:grpSpPr>
          <p:sp>
            <p:nvSpPr>
              <p:cNvPr id="48" name="Rectangle 47">
                <a:extLst>
                  <a:ext uri="{FF2B5EF4-FFF2-40B4-BE49-F238E27FC236}">
                    <a16:creationId xmlns:a16="http://schemas.microsoft.com/office/drawing/2014/main" id="{3ABF9005-DC07-4195-BAA3-68CA244CBF96}"/>
                  </a:ext>
                </a:extLst>
              </p:cNvPr>
              <p:cNvSpPr/>
              <p:nvPr/>
            </p:nvSpPr>
            <p:spPr>
              <a:xfrm>
                <a:off x="478186" y="1514388"/>
                <a:ext cx="2981355" cy="1969276"/>
              </a:xfrm>
              <a:prstGeom prst="rect">
                <a:avLst/>
              </a:prstGeom>
              <a:noFill/>
              <a:ln w="6350">
                <a:solidFill>
                  <a:srgbClr val="00338D"/>
                </a:solidFill>
              </a:ln>
            </p:spPr>
            <p:txBody>
              <a:bodyPr wrap="square" lIns="54864" tIns="54864" rIns="54864" bIns="54864">
                <a:noAutofit/>
              </a:bodyPr>
              <a:lstStyle/>
              <a:p>
                <a:pPr marL="219456" lvl="1" indent="-219456" fontAlgn="base">
                  <a:spcAft>
                    <a:spcPts val="600"/>
                  </a:spcAft>
                  <a:buSzPct val="100000"/>
                  <a:buFont typeface="Arial" panose="020B0604020202020204" pitchFamily="34" charset="0"/>
                  <a:buChar char="•"/>
                  <a:defRPr/>
                </a:pPr>
                <a:r>
                  <a:rPr lang="en-PH" sz="900" dirty="0">
                    <a:solidFill>
                      <a:srgbClr val="F0F0F0">
                        <a:lumMod val="10000"/>
                      </a:srgbClr>
                    </a:solidFill>
                    <a:cs typeface="Calibri" panose="020F0502020204030204" pitchFamily="34" charset="0"/>
                  </a:rPr>
                  <a:t>From each application configuration taking hours it get down to mere minutes</a:t>
                </a:r>
              </a:p>
              <a:p>
                <a:pPr marL="219456" lvl="1" indent="-219456" fontAlgn="base">
                  <a:spcAft>
                    <a:spcPts val="600"/>
                  </a:spcAft>
                  <a:buSzPct val="100000"/>
                  <a:buFont typeface="Arial" panose="020B0604020202020204" pitchFamily="34" charset="0"/>
                  <a:buChar char="•"/>
                  <a:defRPr/>
                </a:pPr>
                <a:r>
                  <a:rPr lang="en-PH" sz="900" dirty="0">
                    <a:solidFill>
                      <a:srgbClr val="F0F0F0">
                        <a:lumMod val="10000"/>
                      </a:srgbClr>
                    </a:solidFill>
                    <a:cs typeface="Calibri" panose="020F0502020204030204" pitchFamily="34" charset="0"/>
                  </a:rPr>
                  <a:t>A single file can be used to onboard multiple (possible 100s) of applications at the same time</a:t>
                </a:r>
              </a:p>
              <a:p>
                <a:pPr marL="219456" lvl="1" indent="-219456" fontAlgn="base">
                  <a:spcAft>
                    <a:spcPts val="600"/>
                  </a:spcAft>
                  <a:buSzPct val="100000"/>
                  <a:buFont typeface="Arial" panose="020B0604020202020204" pitchFamily="34" charset="0"/>
                  <a:buChar char="•"/>
                  <a:defRPr/>
                </a:pPr>
                <a:r>
                  <a:rPr lang="en-PH" sz="900" dirty="0">
                    <a:solidFill>
                      <a:srgbClr val="F0F0F0">
                        <a:lumMod val="10000"/>
                      </a:srgbClr>
                    </a:solidFill>
                    <a:cs typeface="Calibri" panose="020F0502020204030204" pitchFamily="34" charset="0"/>
                  </a:rPr>
                  <a:t>Provide file based application onboarding. A team member without intimate knowledge of Okta product can be trained to fill up the XLS document</a:t>
                </a:r>
              </a:p>
              <a:p>
                <a:pPr marL="219456" lvl="1" indent="-219456" fontAlgn="base">
                  <a:spcAft>
                    <a:spcPts val="600"/>
                  </a:spcAft>
                  <a:buSzPct val="100000"/>
                  <a:buFont typeface="Arial" panose="020B0604020202020204" pitchFamily="34" charset="0"/>
                  <a:buChar char="•"/>
                  <a:defRPr/>
                </a:pPr>
                <a:r>
                  <a:rPr lang="en-PH" sz="900" dirty="0">
                    <a:solidFill>
                      <a:srgbClr val="F0F0F0">
                        <a:lumMod val="10000"/>
                      </a:srgbClr>
                    </a:solidFill>
                    <a:cs typeface="Calibri" panose="020F0502020204030204" pitchFamily="34" charset="0"/>
                  </a:rPr>
                  <a:t>Manual errors completely eliminated on application onboarding</a:t>
                </a:r>
              </a:p>
              <a:p>
                <a:pPr marL="219456" lvl="1" indent="-219456" fontAlgn="base">
                  <a:spcAft>
                    <a:spcPts val="600"/>
                  </a:spcAft>
                  <a:buSzPct val="100000"/>
                  <a:buFont typeface="Arial" panose="020B0604020202020204" pitchFamily="34" charset="0"/>
                  <a:buChar char="•"/>
                  <a:defRPr/>
                </a:pPr>
                <a:r>
                  <a:rPr lang="en-PH" sz="900" dirty="0">
                    <a:solidFill>
                      <a:srgbClr val="F0F0F0">
                        <a:lumMod val="10000"/>
                      </a:srgbClr>
                    </a:solidFill>
                    <a:cs typeface="Calibri" panose="020F0502020204030204" pitchFamily="34" charset="0"/>
                  </a:rPr>
                  <a:t>To move between environments use source controlled version of XLS</a:t>
                </a:r>
              </a:p>
            </p:txBody>
          </p:sp>
          <p:sp>
            <p:nvSpPr>
              <p:cNvPr id="49" name="Rectangle 48">
                <a:extLst>
                  <a:ext uri="{FF2B5EF4-FFF2-40B4-BE49-F238E27FC236}">
                    <a16:creationId xmlns:a16="http://schemas.microsoft.com/office/drawing/2014/main" id="{18464489-BCD2-46EA-8CCE-13D3EC77BF31}"/>
                  </a:ext>
                </a:extLst>
              </p:cNvPr>
              <p:cNvSpPr/>
              <p:nvPr/>
            </p:nvSpPr>
            <p:spPr>
              <a:xfrm>
                <a:off x="478186" y="1264267"/>
                <a:ext cx="2981356" cy="250121"/>
              </a:xfrm>
              <a:prstGeom prst="rect">
                <a:avLst/>
              </a:prstGeom>
              <a:solidFill>
                <a:srgbClr val="00338D"/>
              </a:solidFill>
              <a:ln w="6350" cap="flat" cmpd="sng" algn="ctr">
                <a:solidFill>
                  <a:srgbClr val="00338D"/>
                </a:solidFill>
                <a:prstDash val="solid"/>
                <a:miter lim="800000"/>
              </a:ln>
              <a:effectLst/>
            </p:spPr>
            <p:txBody>
              <a:bodyPr lIns="54864" tIns="54864" rIns="54864" bIns="54864" rtlCol="0" anchor="ctr">
                <a:noAutofit/>
              </a:bodyPr>
              <a:lstStyle/>
              <a:p>
                <a:pPr lvl="0" algn="ctr">
                  <a:spcAft>
                    <a:spcPts val="600"/>
                  </a:spcAft>
                  <a:defRPr/>
                </a:pPr>
                <a:r>
                  <a:rPr lang="en-US" sz="900" b="1" kern="0" dirty="0">
                    <a:solidFill>
                      <a:prstClr val="white"/>
                    </a:solidFill>
                  </a:rPr>
                  <a:t>How Application Onboarding Script helps</a:t>
                </a:r>
              </a:p>
            </p:txBody>
          </p:sp>
        </p:grpSp>
      </p:grpSp>
      <p:sp>
        <p:nvSpPr>
          <p:cNvPr id="44" name="Rectangle 43">
            <a:extLst>
              <a:ext uri="{FF2B5EF4-FFF2-40B4-BE49-F238E27FC236}">
                <a16:creationId xmlns:a16="http://schemas.microsoft.com/office/drawing/2014/main" id="{737DE9A6-8279-42F6-92E4-04E4069258EB}"/>
              </a:ext>
            </a:extLst>
          </p:cNvPr>
          <p:cNvSpPr/>
          <p:nvPr/>
        </p:nvSpPr>
        <p:spPr>
          <a:xfrm>
            <a:off x="3978000" y="536228"/>
            <a:ext cx="4542972" cy="22505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A12CD8DB-93F3-4B77-8360-132D2FD87581}"/>
              </a:ext>
            </a:extLst>
          </p:cNvPr>
          <p:cNvGrpSpPr/>
          <p:nvPr/>
        </p:nvGrpSpPr>
        <p:grpSpPr>
          <a:xfrm>
            <a:off x="4166058" y="822804"/>
            <a:ext cx="4101110" cy="3555096"/>
            <a:chOff x="4166058" y="822804"/>
            <a:chExt cx="4101110" cy="3555096"/>
          </a:xfrm>
        </p:grpSpPr>
        <p:sp>
          <p:nvSpPr>
            <p:cNvPr id="65" name="Rectangle 64">
              <a:extLst>
                <a:ext uri="{FF2B5EF4-FFF2-40B4-BE49-F238E27FC236}">
                  <a16:creationId xmlns:a16="http://schemas.microsoft.com/office/drawing/2014/main" id="{5CD885B0-74C8-490B-B0A8-C15462EE674D}"/>
                </a:ext>
              </a:extLst>
            </p:cNvPr>
            <p:cNvSpPr/>
            <p:nvPr/>
          </p:nvSpPr>
          <p:spPr>
            <a:xfrm>
              <a:off x="4562757" y="1680452"/>
              <a:ext cx="2623085" cy="181070"/>
            </a:xfrm>
            <a:prstGeom prst="rect">
              <a:avLst/>
            </a:prstGeom>
            <a:solidFill>
              <a:srgbClr val="F8981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PH" sz="900" dirty="0">
                <a:solidFill>
                  <a:schemeClr val="bg1"/>
                </a:solidFill>
              </a:endParaRPr>
            </a:p>
          </p:txBody>
        </p:sp>
        <p:sp>
          <p:nvSpPr>
            <p:cNvPr id="68" name="Right Arrow 89">
              <a:extLst>
                <a:ext uri="{FF2B5EF4-FFF2-40B4-BE49-F238E27FC236}">
                  <a16:creationId xmlns:a16="http://schemas.microsoft.com/office/drawing/2014/main" id="{588D9A44-BEB1-4DB5-AF4E-BF632FB5E9C0}"/>
                </a:ext>
              </a:extLst>
            </p:cNvPr>
            <p:cNvSpPr/>
            <p:nvPr/>
          </p:nvSpPr>
          <p:spPr>
            <a:xfrm rot="10800000">
              <a:off x="5444928" y="3458159"/>
              <a:ext cx="1944615" cy="361292"/>
            </a:xfrm>
            <a:prstGeom prst="rightArrow">
              <a:avLst/>
            </a:prstGeom>
            <a:solidFill>
              <a:srgbClr val="F8981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PH" sz="900" dirty="0">
                <a:solidFill>
                  <a:schemeClr val="bg1"/>
                </a:solidFill>
              </a:endParaRPr>
            </a:p>
          </p:txBody>
        </p:sp>
        <p:sp>
          <p:nvSpPr>
            <p:cNvPr id="69" name="Rectangle 68">
              <a:extLst>
                <a:ext uri="{FF2B5EF4-FFF2-40B4-BE49-F238E27FC236}">
                  <a16:creationId xmlns:a16="http://schemas.microsoft.com/office/drawing/2014/main" id="{4898230D-994E-4F7E-8885-6CB534135611}"/>
                </a:ext>
              </a:extLst>
            </p:cNvPr>
            <p:cNvSpPr/>
            <p:nvPr/>
          </p:nvSpPr>
          <p:spPr>
            <a:xfrm rot="16200000">
              <a:off x="6276514" y="2609981"/>
              <a:ext cx="2042560" cy="183503"/>
            </a:xfrm>
            <a:prstGeom prst="rect">
              <a:avLst/>
            </a:prstGeom>
            <a:solidFill>
              <a:srgbClr val="F8981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PH" sz="900" dirty="0">
                <a:solidFill>
                  <a:schemeClr val="bg1"/>
                </a:solidFill>
              </a:endParaRPr>
            </a:p>
          </p:txBody>
        </p:sp>
        <p:sp>
          <p:nvSpPr>
            <p:cNvPr id="70" name="Rectangle 69">
              <a:extLst>
                <a:ext uri="{FF2B5EF4-FFF2-40B4-BE49-F238E27FC236}">
                  <a16:creationId xmlns:a16="http://schemas.microsoft.com/office/drawing/2014/main" id="{80F65F0E-D953-4026-9643-D94B66F74385}"/>
                </a:ext>
              </a:extLst>
            </p:cNvPr>
            <p:cNvSpPr/>
            <p:nvPr/>
          </p:nvSpPr>
          <p:spPr>
            <a:xfrm>
              <a:off x="4337095" y="822804"/>
              <a:ext cx="1024640" cy="230832"/>
            </a:xfrm>
            <a:prstGeom prst="rect">
              <a:avLst/>
            </a:prstGeom>
          </p:spPr>
          <p:txBody>
            <a:bodyPr wrap="none" anchor="ctr">
              <a:spAutoFit/>
            </a:bodyPr>
            <a:lstStyle/>
            <a:p>
              <a:pPr marL="0" lvl="1" algn="ctr" fontAlgn="base">
                <a:spcAft>
                  <a:spcPts val="600"/>
                </a:spcAft>
                <a:buClr>
                  <a:schemeClr val="tx2"/>
                </a:buClr>
                <a:buSzPct val="100000"/>
                <a:defRPr/>
              </a:pPr>
              <a:r>
                <a:rPr lang="en-US" sz="900" b="1" dirty="0">
                  <a:cs typeface="Calibri" panose="020F0502020204030204" pitchFamily="34" charset="0"/>
                </a:rPr>
                <a:t>Excel Template</a:t>
              </a:r>
            </a:p>
          </p:txBody>
        </p:sp>
        <p:pic>
          <p:nvPicPr>
            <p:cNvPr id="71" name="Picture 70">
              <a:extLst>
                <a:ext uri="{FF2B5EF4-FFF2-40B4-BE49-F238E27FC236}">
                  <a16:creationId xmlns:a16="http://schemas.microsoft.com/office/drawing/2014/main" id="{0762953E-EB06-4E4F-B1FB-A581C36795E7}"/>
                </a:ext>
              </a:extLst>
            </p:cNvPr>
            <p:cNvPicPr>
              <a:picLocks noChangeAspect="1"/>
            </p:cNvPicPr>
            <p:nvPr/>
          </p:nvPicPr>
          <p:blipFill>
            <a:blip r:embed="rId2"/>
            <a:stretch>
              <a:fillRect/>
            </a:stretch>
          </p:blipFill>
          <p:spPr>
            <a:xfrm>
              <a:off x="4166058" y="3127703"/>
              <a:ext cx="1377069" cy="1068308"/>
            </a:xfrm>
            <a:prstGeom prst="rect">
              <a:avLst/>
            </a:prstGeom>
          </p:spPr>
        </p:pic>
        <p:sp>
          <p:nvSpPr>
            <p:cNvPr id="72" name="Rectangle 71">
              <a:extLst>
                <a:ext uri="{FF2B5EF4-FFF2-40B4-BE49-F238E27FC236}">
                  <a16:creationId xmlns:a16="http://schemas.microsoft.com/office/drawing/2014/main" id="{40C39D8D-40AF-4494-8F50-648FD6E76F75}"/>
                </a:ext>
              </a:extLst>
            </p:cNvPr>
            <p:cNvSpPr/>
            <p:nvPr/>
          </p:nvSpPr>
          <p:spPr>
            <a:xfrm>
              <a:off x="6322554" y="826564"/>
              <a:ext cx="1944614" cy="238241"/>
            </a:xfrm>
            <a:prstGeom prst="rect">
              <a:avLst/>
            </a:prstGeom>
          </p:spPr>
          <p:txBody>
            <a:bodyPr wrap="square">
              <a:spAutoFit/>
            </a:bodyPr>
            <a:lstStyle/>
            <a:p>
              <a:pPr marL="0" lvl="1">
                <a:spcAft>
                  <a:spcPts val="300"/>
                </a:spcAft>
                <a:buClr>
                  <a:schemeClr val="tx2"/>
                </a:buClr>
                <a:buSzPct val="100000"/>
                <a:defRPr/>
              </a:pPr>
              <a:r>
                <a:rPr lang="en-US" sz="900" b="1" dirty="0">
                  <a:cs typeface="Calibri" panose="020F0502020204030204" pitchFamily="34" charset="0"/>
                </a:rPr>
                <a:t>Application Onboarding Script</a:t>
              </a:r>
            </a:p>
          </p:txBody>
        </p:sp>
        <p:sp>
          <p:nvSpPr>
            <p:cNvPr id="73" name="Rectangle 72">
              <a:extLst>
                <a:ext uri="{FF2B5EF4-FFF2-40B4-BE49-F238E27FC236}">
                  <a16:creationId xmlns:a16="http://schemas.microsoft.com/office/drawing/2014/main" id="{DDDDBABE-A631-46CC-8980-E3F52E99B5C5}"/>
                </a:ext>
              </a:extLst>
            </p:cNvPr>
            <p:cNvSpPr/>
            <p:nvPr/>
          </p:nvSpPr>
          <p:spPr>
            <a:xfrm>
              <a:off x="6849689" y="4147068"/>
              <a:ext cx="909223" cy="230832"/>
            </a:xfrm>
            <a:prstGeom prst="rect">
              <a:avLst/>
            </a:prstGeom>
          </p:spPr>
          <p:txBody>
            <a:bodyPr wrap="none">
              <a:spAutoFit/>
            </a:bodyPr>
            <a:lstStyle/>
            <a:p>
              <a:pPr marL="0" lvl="1" algn="ctr">
                <a:spcAft>
                  <a:spcPts val="600"/>
                </a:spcAft>
                <a:buClr>
                  <a:schemeClr val="tx2"/>
                </a:buClr>
                <a:buSzPct val="100000"/>
                <a:defRPr/>
              </a:pPr>
              <a:r>
                <a:rPr lang="en-US" sz="900" b="1" dirty="0">
                  <a:cs typeface="Calibri" panose="020F0502020204030204" pitchFamily="34" charset="0"/>
                </a:rPr>
                <a:t>Product APIs</a:t>
              </a:r>
            </a:p>
          </p:txBody>
        </p:sp>
        <p:grpSp>
          <p:nvGrpSpPr>
            <p:cNvPr id="74" name="Group 73">
              <a:extLst>
                <a:ext uri="{FF2B5EF4-FFF2-40B4-BE49-F238E27FC236}">
                  <a16:creationId xmlns:a16="http://schemas.microsoft.com/office/drawing/2014/main" id="{8386D93B-3420-45CD-95B2-F6F3B3F28BA8}"/>
                </a:ext>
              </a:extLst>
            </p:cNvPr>
            <p:cNvGrpSpPr/>
            <p:nvPr/>
          </p:nvGrpSpPr>
          <p:grpSpPr>
            <a:xfrm>
              <a:off x="6783838" y="1168116"/>
              <a:ext cx="1022047" cy="1008891"/>
              <a:chOff x="7130713" y="1930917"/>
              <a:chExt cx="1022047" cy="1008891"/>
            </a:xfrm>
          </p:grpSpPr>
          <p:sp>
            <p:nvSpPr>
              <p:cNvPr id="89" name="Rectangle: Rounded Corners 88">
                <a:extLst>
                  <a:ext uri="{FF2B5EF4-FFF2-40B4-BE49-F238E27FC236}">
                    <a16:creationId xmlns:a16="http://schemas.microsoft.com/office/drawing/2014/main" id="{D0CB32FD-B85C-44F1-92FC-0C8DF78FCEFD}"/>
                  </a:ext>
                </a:extLst>
              </p:cNvPr>
              <p:cNvSpPr/>
              <p:nvPr/>
            </p:nvSpPr>
            <p:spPr>
              <a:xfrm>
                <a:off x="7130713" y="1930917"/>
                <a:ext cx="1022047" cy="1008891"/>
              </a:xfrm>
              <a:prstGeom prst="roundRect">
                <a:avLst/>
              </a:prstGeom>
              <a:solidFill>
                <a:srgbClr val="006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90" name="Group 89">
                <a:extLst>
                  <a:ext uri="{FF2B5EF4-FFF2-40B4-BE49-F238E27FC236}">
                    <a16:creationId xmlns:a16="http://schemas.microsoft.com/office/drawing/2014/main" id="{A4F7F814-63F4-4A60-8CED-16D5B25E815C}"/>
                  </a:ext>
                </a:extLst>
              </p:cNvPr>
              <p:cNvGrpSpPr/>
              <p:nvPr/>
            </p:nvGrpSpPr>
            <p:grpSpPr>
              <a:xfrm>
                <a:off x="7223769" y="2039182"/>
                <a:ext cx="835934" cy="792360"/>
                <a:chOff x="7124700" y="2913063"/>
                <a:chExt cx="2211388" cy="1868487"/>
              </a:xfrm>
              <a:solidFill>
                <a:schemeClr val="bg1"/>
              </a:solidFill>
            </p:grpSpPr>
            <p:sp>
              <p:nvSpPr>
                <p:cNvPr id="91" name="Freeform 100">
                  <a:extLst>
                    <a:ext uri="{FF2B5EF4-FFF2-40B4-BE49-F238E27FC236}">
                      <a16:creationId xmlns:a16="http://schemas.microsoft.com/office/drawing/2014/main" id="{AE69630A-A91B-4F3A-A298-7CAD055EDFCC}"/>
                    </a:ext>
                  </a:extLst>
                </p:cNvPr>
                <p:cNvSpPr>
                  <a:spLocks/>
                </p:cNvSpPr>
                <p:nvPr/>
              </p:nvSpPr>
              <p:spPr bwMode="auto">
                <a:xfrm>
                  <a:off x="8326438" y="3282950"/>
                  <a:ext cx="1009650" cy="1011237"/>
                </a:xfrm>
                <a:custGeom>
                  <a:avLst/>
                  <a:gdLst>
                    <a:gd name="T0" fmla="*/ 268 w 268"/>
                    <a:gd name="T1" fmla="*/ 125 h 268"/>
                    <a:gd name="T2" fmla="*/ 268 w 268"/>
                    <a:gd name="T3" fmla="*/ 167 h 268"/>
                    <a:gd name="T4" fmla="*/ 261 w 268"/>
                    <a:gd name="T5" fmla="*/ 174 h 268"/>
                    <a:gd name="T6" fmla="*/ 237 w 268"/>
                    <a:gd name="T7" fmla="*/ 174 h 268"/>
                    <a:gd name="T8" fmla="*/ 223 w 268"/>
                    <a:gd name="T9" fmla="*/ 208 h 268"/>
                    <a:gd name="T10" fmla="*/ 240 w 268"/>
                    <a:gd name="T11" fmla="*/ 226 h 268"/>
                    <a:gd name="T12" fmla="*/ 240 w 268"/>
                    <a:gd name="T13" fmla="*/ 235 h 268"/>
                    <a:gd name="T14" fmla="*/ 211 w 268"/>
                    <a:gd name="T15" fmla="*/ 265 h 268"/>
                    <a:gd name="T16" fmla="*/ 201 w 268"/>
                    <a:gd name="T17" fmla="*/ 265 h 268"/>
                    <a:gd name="T18" fmla="*/ 184 w 268"/>
                    <a:gd name="T19" fmla="*/ 248 h 268"/>
                    <a:gd name="T20" fmla="*/ 165 w 268"/>
                    <a:gd name="T21" fmla="*/ 257 h 268"/>
                    <a:gd name="T22" fmla="*/ 161 w 268"/>
                    <a:gd name="T23" fmla="*/ 223 h 268"/>
                    <a:gd name="T24" fmla="*/ 208 w 268"/>
                    <a:gd name="T25" fmla="*/ 146 h 268"/>
                    <a:gd name="T26" fmla="*/ 122 w 268"/>
                    <a:gd name="T27" fmla="*/ 60 h 268"/>
                    <a:gd name="T28" fmla="*/ 49 w 268"/>
                    <a:gd name="T29" fmla="*/ 100 h 268"/>
                    <a:gd name="T30" fmla="*/ 15 w 268"/>
                    <a:gd name="T31" fmla="*/ 93 h 268"/>
                    <a:gd name="T32" fmla="*/ 20 w 268"/>
                    <a:gd name="T33" fmla="*/ 84 h 268"/>
                    <a:gd name="T34" fmla="*/ 3 w 268"/>
                    <a:gd name="T35" fmla="*/ 67 h 268"/>
                    <a:gd name="T36" fmla="*/ 3 w 268"/>
                    <a:gd name="T37" fmla="*/ 57 h 268"/>
                    <a:gd name="T38" fmla="*/ 33 w 268"/>
                    <a:gd name="T39" fmla="*/ 28 h 268"/>
                    <a:gd name="T40" fmla="*/ 42 w 268"/>
                    <a:gd name="T41" fmla="*/ 28 h 268"/>
                    <a:gd name="T42" fmla="*/ 59 w 268"/>
                    <a:gd name="T43" fmla="*/ 45 h 268"/>
                    <a:gd name="T44" fmla="*/ 94 w 268"/>
                    <a:gd name="T45" fmla="*/ 31 h 268"/>
                    <a:gd name="T46" fmla="*/ 94 w 268"/>
                    <a:gd name="T47" fmla="*/ 7 h 268"/>
                    <a:gd name="T48" fmla="*/ 101 w 268"/>
                    <a:gd name="T49" fmla="*/ 0 h 268"/>
                    <a:gd name="T50" fmla="*/ 142 w 268"/>
                    <a:gd name="T51" fmla="*/ 0 h 268"/>
                    <a:gd name="T52" fmla="*/ 149 w 268"/>
                    <a:gd name="T53" fmla="*/ 7 h 268"/>
                    <a:gd name="T54" fmla="*/ 149 w 268"/>
                    <a:gd name="T55" fmla="*/ 31 h 268"/>
                    <a:gd name="T56" fmla="*/ 184 w 268"/>
                    <a:gd name="T57" fmla="*/ 45 h 268"/>
                    <a:gd name="T58" fmla="*/ 201 w 268"/>
                    <a:gd name="T59" fmla="*/ 28 h 268"/>
                    <a:gd name="T60" fmla="*/ 211 w 268"/>
                    <a:gd name="T61" fmla="*/ 28 h 268"/>
                    <a:gd name="T62" fmla="*/ 240 w 268"/>
                    <a:gd name="T63" fmla="*/ 57 h 268"/>
                    <a:gd name="T64" fmla="*/ 240 w 268"/>
                    <a:gd name="T65" fmla="*/ 67 h 268"/>
                    <a:gd name="T66" fmla="*/ 223 w 268"/>
                    <a:gd name="T67" fmla="*/ 84 h 268"/>
                    <a:gd name="T68" fmla="*/ 237 w 268"/>
                    <a:gd name="T69" fmla="*/ 119 h 268"/>
                    <a:gd name="T70" fmla="*/ 261 w 268"/>
                    <a:gd name="T71" fmla="*/ 119 h 268"/>
                    <a:gd name="T72" fmla="*/ 268 w 268"/>
                    <a:gd name="T73"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268">
                      <a:moveTo>
                        <a:pt x="268" y="125"/>
                      </a:moveTo>
                      <a:cubicBezTo>
                        <a:pt x="268" y="167"/>
                        <a:pt x="268" y="167"/>
                        <a:pt x="268" y="167"/>
                      </a:cubicBezTo>
                      <a:cubicBezTo>
                        <a:pt x="268" y="171"/>
                        <a:pt x="265" y="174"/>
                        <a:pt x="261" y="174"/>
                      </a:cubicBezTo>
                      <a:cubicBezTo>
                        <a:pt x="237" y="174"/>
                        <a:pt x="237" y="174"/>
                        <a:pt x="237" y="174"/>
                      </a:cubicBezTo>
                      <a:cubicBezTo>
                        <a:pt x="234" y="186"/>
                        <a:pt x="229" y="198"/>
                        <a:pt x="223" y="208"/>
                      </a:cubicBezTo>
                      <a:cubicBezTo>
                        <a:pt x="240" y="226"/>
                        <a:pt x="240" y="226"/>
                        <a:pt x="240" y="226"/>
                      </a:cubicBezTo>
                      <a:cubicBezTo>
                        <a:pt x="243" y="228"/>
                        <a:pt x="243" y="233"/>
                        <a:pt x="240" y="235"/>
                      </a:cubicBezTo>
                      <a:cubicBezTo>
                        <a:pt x="211" y="265"/>
                        <a:pt x="211" y="265"/>
                        <a:pt x="211" y="265"/>
                      </a:cubicBezTo>
                      <a:cubicBezTo>
                        <a:pt x="208" y="268"/>
                        <a:pt x="204" y="268"/>
                        <a:pt x="201" y="265"/>
                      </a:cubicBezTo>
                      <a:cubicBezTo>
                        <a:pt x="184" y="248"/>
                        <a:pt x="184" y="248"/>
                        <a:pt x="184" y="248"/>
                      </a:cubicBezTo>
                      <a:cubicBezTo>
                        <a:pt x="178" y="251"/>
                        <a:pt x="172" y="254"/>
                        <a:pt x="165" y="257"/>
                      </a:cubicBezTo>
                      <a:cubicBezTo>
                        <a:pt x="165" y="245"/>
                        <a:pt x="164" y="234"/>
                        <a:pt x="161" y="223"/>
                      </a:cubicBezTo>
                      <a:cubicBezTo>
                        <a:pt x="189" y="209"/>
                        <a:pt x="208" y="180"/>
                        <a:pt x="208" y="146"/>
                      </a:cubicBezTo>
                      <a:cubicBezTo>
                        <a:pt x="208" y="99"/>
                        <a:pt x="169" y="60"/>
                        <a:pt x="122" y="60"/>
                      </a:cubicBezTo>
                      <a:cubicBezTo>
                        <a:pt x="91" y="60"/>
                        <a:pt x="64" y="76"/>
                        <a:pt x="49" y="100"/>
                      </a:cubicBezTo>
                      <a:cubicBezTo>
                        <a:pt x="38" y="96"/>
                        <a:pt x="27" y="94"/>
                        <a:pt x="15" y="93"/>
                      </a:cubicBezTo>
                      <a:cubicBezTo>
                        <a:pt x="17" y="90"/>
                        <a:pt x="18" y="87"/>
                        <a:pt x="20" y="84"/>
                      </a:cubicBezTo>
                      <a:cubicBezTo>
                        <a:pt x="3" y="67"/>
                        <a:pt x="3" y="67"/>
                        <a:pt x="3" y="67"/>
                      </a:cubicBezTo>
                      <a:cubicBezTo>
                        <a:pt x="0" y="64"/>
                        <a:pt x="0" y="60"/>
                        <a:pt x="3" y="57"/>
                      </a:cubicBezTo>
                      <a:cubicBezTo>
                        <a:pt x="33" y="28"/>
                        <a:pt x="33" y="28"/>
                        <a:pt x="33" y="28"/>
                      </a:cubicBezTo>
                      <a:cubicBezTo>
                        <a:pt x="35" y="25"/>
                        <a:pt x="40" y="25"/>
                        <a:pt x="42" y="28"/>
                      </a:cubicBezTo>
                      <a:cubicBezTo>
                        <a:pt x="59" y="45"/>
                        <a:pt x="59" y="45"/>
                        <a:pt x="59" y="45"/>
                      </a:cubicBezTo>
                      <a:cubicBezTo>
                        <a:pt x="70" y="38"/>
                        <a:pt x="82" y="34"/>
                        <a:pt x="94" y="31"/>
                      </a:cubicBezTo>
                      <a:cubicBezTo>
                        <a:pt x="94" y="7"/>
                        <a:pt x="94" y="7"/>
                        <a:pt x="94" y="7"/>
                      </a:cubicBezTo>
                      <a:cubicBezTo>
                        <a:pt x="94" y="3"/>
                        <a:pt x="97" y="0"/>
                        <a:pt x="101" y="0"/>
                      </a:cubicBezTo>
                      <a:cubicBezTo>
                        <a:pt x="142" y="0"/>
                        <a:pt x="142" y="0"/>
                        <a:pt x="142" y="0"/>
                      </a:cubicBezTo>
                      <a:cubicBezTo>
                        <a:pt x="146" y="0"/>
                        <a:pt x="149" y="3"/>
                        <a:pt x="149" y="7"/>
                      </a:cubicBezTo>
                      <a:cubicBezTo>
                        <a:pt x="149" y="31"/>
                        <a:pt x="149" y="31"/>
                        <a:pt x="149" y="31"/>
                      </a:cubicBezTo>
                      <a:cubicBezTo>
                        <a:pt x="162" y="34"/>
                        <a:pt x="173" y="38"/>
                        <a:pt x="184" y="45"/>
                      </a:cubicBezTo>
                      <a:cubicBezTo>
                        <a:pt x="201" y="28"/>
                        <a:pt x="201" y="28"/>
                        <a:pt x="201" y="28"/>
                      </a:cubicBezTo>
                      <a:cubicBezTo>
                        <a:pt x="204" y="25"/>
                        <a:pt x="208" y="25"/>
                        <a:pt x="211" y="28"/>
                      </a:cubicBezTo>
                      <a:cubicBezTo>
                        <a:pt x="240" y="57"/>
                        <a:pt x="240" y="57"/>
                        <a:pt x="240" y="57"/>
                      </a:cubicBezTo>
                      <a:cubicBezTo>
                        <a:pt x="243" y="60"/>
                        <a:pt x="243" y="64"/>
                        <a:pt x="240" y="67"/>
                      </a:cubicBezTo>
                      <a:cubicBezTo>
                        <a:pt x="223" y="84"/>
                        <a:pt x="223" y="84"/>
                        <a:pt x="223" y="84"/>
                      </a:cubicBezTo>
                      <a:cubicBezTo>
                        <a:pt x="229" y="95"/>
                        <a:pt x="234" y="106"/>
                        <a:pt x="237" y="119"/>
                      </a:cubicBezTo>
                      <a:cubicBezTo>
                        <a:pt x="261" y="119"/>
                        <a:pt x="261" y="119"/>
                        <a:pt x="261" y="119"/>
                      </a:cubicBezTo>
                      <a:cubicBezTo>
                        <a:pt x="265" y="119"/>
                        <a:pt x="268" y="122"/>
                        <a:pt x="268"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2" name="Freeform 101">
                  <a:extLst>
                    <a:ext uri="{FF2B5EF4-FFF2-40B4-BE49-F238E27FC236}">
                      <a16:creationId xmlns:a16="http://schemas.microsoft.com/office/drawing/2014/main" id="{FE5BEF76-3929-432B-BFED-3B9F90042F8B}"/>
                    </a:ext>
                  </a:extLst>
                </p:cNvPr>
                <p:cNvSpPr>
                  <a:spLocks noEditPoints="1"/>
                </p:cNvSpPr>
                <p:nvPr/>
              </p:nvSpPr>
              <p:spPr bwMode="auto">
                <a:xfrm>
                  <a:off x="7775575" y="3671888"/>
                  <a:ext cx="1108075" cy="1109662"/>
                </a:xfrm>
                <a:custGeom>
                  <a:avLst/>
                  <a:gdLst>
                    <a:gd name="T0" fmla="*/ 294 w 294"/>
                    <a:gd name="T1" fmla="*/ 126 h 294"/>
                    <a:gd name="T2" fmla="*/ 294 w 294"/>
                    <a:gd name="T3" fmla="*/ 168 h 294"/>
                    <a:gd name="T4" fmla="*/ 287 w 294"/>
                    <a:gd name="T5" fmla="*/ 175 h 294"/>
                    <a:gd name="T6" fmla="*/ 263 w 294"/>
                    <a:gd name="T7" fmla="*/ 175 h 294"/>
                    <a:gd name="T8" fmla="*/ 249 w 294"/>
                    <a:gd name="T9" fmla="*/ 209 h 294"/>
                    <a:gd name="T10" fmla="*/ 266 w 294"/>
                    <a:gd name="T11" fmla="*/ 226 h 294"/>
                    <a:gd name="T12" fmla="*/ 266 w 294"/>
                    <a:gd name="T13" fmla="*/ 236 h 294"/>
                    <a:gd name="T14" fmla="*/ 236 w 294"/>
                    <a:gd name="T15" fmla="*/ 266 h 294"/>
                    <a:gd name="T16" fmla="*/ 226 w 294"/>
                    <a:gd name="T17" fmla="*/ 266 h 294"/>
                    <a:gd name="T18" fmla="*/ 209 w 294"/>
                    <a:gd name="T19" fmla="*/ 248 h 294"/>
                    <a:gd name="T20" fmla="*/ 175 w 294"/>
                    <a:gd name="T21" fmla="*/ 263 h 294"/>
                    <a:gd name="T22" fmla="*/ 175 w 294"/>
                    <a:gd name="T23" fmla="*/ 287 h 294"/>
                    <a:gd name="T24" fmla="*/ 168 w 294"/>
                    <a:gd name="T25" fmla="*/ 294 h 294"/>
                    <a:gd name="T26" fmla="*/ 126 w 294"/>
                    <a:gd name="T27" fmla="*/ 294 h 294"/>
                    <a:gd name="T28" fmla="*/ 119 w 294"/>
                    <a:gd name="T29" fmla="*/ 287 h 294"/>
                    <a:gd name="T30" fmla="*/ 119 w 294"/>
                    <a:gd name="T31" fmla="*/ 263 h 294"/>
                    <a:gd name="T32" fmla="*/ 85 w 294"/>
                    <a:gd name="T33" fmla="*/ 248 h 294"/>
                    <a:gd name="T34" fmla="*/ 68 w 294"/>
                    <a:gd name="T35" fmla="*/ 266 h 294"/>
                    <a:gd name="T36" fmla="*/ 58 w 294"/>
                    <a:gd name="T37" fmla="*/ 266 h 294"/>
                    <a:gd name="T38" fmla="*/ 29 w 294"/>
                    <a:gd name="T39" fmla="*/ 236 h 294"/>
                    <a:gd name="T40" fmla="*/ 29 w 294"/>
                    <a:gd name="T41" fmla="*/ 226 h 294"/>
                    <a:gd name="T42" fmla="*/ 46 w 294"/>
                    <a:gd name="T43" fmla="*/ 209 h 294"/>
                    <a:gd name="T44" fmla="*/ 31 w 294"/>
                    <a:gd name="T45" fmla="*/ 175 h 294"/>
                    <a:gd name="T46" fmla="*/ 7 w 294"/>
                    <a:gd name="T47" fmla="*/ 175 h 294"/>
                    <a:gd name="T48" fmla="*/ 0 w 294"/>
                    <a:gd name="T49" fmla="*/ 168 h 294"/>
                    <a:gd name="T50" fmla="*/ 0 w 294"/>
                    <a:gd name="T51" fmla="*/ 126 h 294"/>
                    <a:gd name="T52" fmla="*/ 1 w 294"/>
                    <a:gd name="T53" fmla="*/ 123 h 294"/>
                    <a:gd name="T54" fmla="*/ 3 w 294"/>
                    <a:gd name="T55" fmla="*/ 121 h 294"/>
                    <a:gd name="T56" fmla="*/ 7 w 294"/>
                    <a:gd name="T57" fmla="*/ 119 h 294"/>
                    <a:gd name="T58" fmla="*/ 31 w 294"/>
                    <a:gd name="T59" fmla="*/ 119 h 294"/>
                    <a:gd name="T60" fmla="*/ 46 w 294"/>
                    <a:gd name="T61" fmla="*/ 85 h 294"/>
                    <a:gd name="T62" fmla="*/ 29 w 294"/>
                    <a:gd name="T63" fmla="*/ 68 h 294"/>
                    <a:gd name="T64" fmla="*/ 29 w 294"/>
                    <a:gd name="T65" fmla="*/ 58 h 294"/>
                    <a:gd name="T66" fmla="*/ 58 w 294"/>
                    <a:gd name="T67" fmla="*/ 28 h 294"/>
                    <a:gd name="T68" fmla="*/ 68 w 294"/>
                    <a:gd name="T69" fmla="*/ 28 h 294"/>
                    <a:gd name="T70" fmla="*/ 85 w 294"/>
                    <a:gd name="T71" fmla="*/ 46 h 294"/>
                    <a:gd name="T72" fmla="*/ 119 w 294"/>
                    <a:gd name="T73" fmla="*/ 31 h 294"/>
                    <a:gd name="T74" fmla="*/ 119 w 294"/>
                    <a:gd name="T75" fmla="*/ 7 h 294"/>
                    <a:gd name="T76" fmla="*/ 126 w 294"/>
                    <a:gd name="T77" fmla="*/ 0 h 294"/>
                    <a:gd name="T78" fmla="*/ 168 w 294"/>
                    <a:gd name="T79" fmla="*/ 0 h 294"/>
                    <a:gd name="T80" fmla="*/ 175 w 294"/>
                    <a:gd name="T81" fmla="*/ 7 h 294"/>
                    <a:gd name="T82" fmla="*/ 175 w 294"/>
                    <a:gd name="T83" fmla="*/ 31 h 294"/>
                    <a:gd name="T84" fmla="*/ 209 w 294"/>
                    <a:gd name="T85" fmla="*/ 46 h 294"/>
                    <a:gd name="T86" fmla="*/ 226 w 294"/>
                    <a:gd name="T87" fmla="*/ 28 h 294"/>
                    <a:gd name="T88" fmla="*/ 236 w 294"/>
                    <a:gd name="T89" fmla="*/ 28 h 294"/>
                    <a:gd name="T90" fmla="*/ 266 w 294"/>
                    <a:gd name="T91" fmla="*/ 58 h 294"/>
                    <a:gd name="T92" fmla="*/ 266 w 294"/>
                    <a:gd name="T93" fmla="*/ 68 h 294"/>
                    <a:gd name="T94" fmla="*/ 249 w 294"/>
                    <a:gd name="T95" fmla="*/ 85 h 294"/>
                    <a:gd name="T96" fmla="*/ 263 w 294"/>
                    <a:gd name="T97" fmla="*/ 119 h 294"/>
                    <a:gd name="T98" fmla="*/ 287 w 294"/>
                    <a:gd name="T99" fmla="*/ 119 h 294"/>
                    <a:gd name="T100" fmla="*/ 294 w 294"/>
                    <a:gd name="T101" fmla="*/ 126 h 294"/>
                    <a:gd name="T102" fmla="*/ 214 w 294"/>
                    <a:gd name="T103" fmla="*/ 147 h 294"/>
                    <a:gd name="T104" fmla="*/ 147 w 294"/>
                    <a:gd name="T105" fmla="*/ 80 h 294"/>
                    <a:gd name="T106" fmla="*/ 80 w 294"/>
                    <a:gd name="T107" fmla="*/ 147 h 294"/>
                    <a:gd name="T108" fmla="*/ 147 w 294"/>
                    <a:gd name="T109" fmla="*/ 214 h 294"/>
                    <a:gd name="T110" fmla="*/ 214 w 294"/>
                    <a:gd name="T111" fmla="*/ 147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4" h="294">
                      <a:moveTo>
                        <a:pt x="294" y="126"/>
                      </a:moveTo>
                      <a:cubicBezTo>
                        <a:pt x="294" y="168"/>
                        <a:pt x="294" y="168"/>
                        <a:pt x="294" y="168"/>
                      </a:cubicBezTo>
                      <a:cubicBezTo>
                        <a:pt x="294" y="172"/>
                        <a:pt x="291" y="175"/>
                        <a:pt x="287" y="175"/>
                      </a:cubicBezTo>
                      <a:cubicBezTo>
                        <a:pt x="263" y="175"/>
                        <a:pt x="263" y="175"/>
                        <a:pt x="263" y="175"/>
                      </a:cubicBezTo>
                      <a:cubicBezTo>
                        <a:pt x="260" y="187"/>
                        <a:pt x="255" y="199"/>
                        <a:pt x="249" y="209"/>
                      </a:cubicBezTo>
                      <a:cubicBezTo>
                        <a:pt x="266" y="226"/>
                        <a:pt x="266" y="226"/>
                        <a:pt x="266" y="226"/>
                      </a:cubicBezTo>
                      <a:cubicBezTo>
                        <a:pt x="268" y="229"/>
                        <a:pt x="268" y="233"/>
                        <a:pt x="266" y="236"/>
                      </a:cubicBezTo>
                      <a:cubicBezTo>
                        <a:pt x="236" y="266"/>
                        <a:pt x="236" y="266"/>
                        <a:pt x="236" y="266"/>
                      </a:cubicBezTo>
                      <a:cubicBezTo>
                        <a:pt x="233" y="268"/>
                        <a:pt x="229" y="268"/>
                        <a:pt x="226" y="266"/>
                      </a:cubicBezTo>
                      <a:cubicBezTo>
                        <a:pt x="209" y="248"/>
                        <a:pt x="209" y="248"/>
                        <a:pt x="209" y="248"/>
                      </a:cubicBezTo>
                      <a:cubicBezTo>
                        <a:pt x="199" y="255"/>
                        <a:pt x="187" y="260"/>
                        <a:pt x="175" y="263"/>
                      </a:cubicBezTo>
                      <a:cubicBezTo>
                        <a:pt x="175" y="287"/>
                        <a:pt x="175" y="287"/>
                        <a:pt x="175" y="287"/>
                      </a:cubicBezTo>
                      <a:cubicBezTo>
                        <a:pt x="175" y="291"/>
                        <a:pt x="172" y="294"/>
                        <a:pt x="168" y="294"/>
                      </a:cubicBezTo>
                      <a:cubicBezTo>
                        <a:pt x="126" y="294"/>
                        <a:pt x="126" y="294"/>
                        <a:pt x="126" y="294"/>
                      </a:cubicBezTo>
                      <a:cubicBezTo>
                        <a:pt x="122" y="294"/>
                        <a:pt x="119" y="291"/>
                        <a:pt x="119" y="287"/>
                      </a:cubicBezTo>
                      <a:cubicBezTo>
                        <a:pt x="119" y="263"/>
                        <a:pt x="119" y="263"/>
                        <a:pt x="119" y="263"/>
                      </a:cubicBezTo>
                      <a:cubicBezTo>
                        <a:pt x="107" y="260"/>
                        <a:pt x="95" y="255"/>
                        <a:pt x="85" y="248"/>
                      </a:cubicBezTo>
                      <a:cubicBezTo>
                        <a:pt x="68" y="266"/>
                        <a:pt x="68" y="266"/>
                        <a:pt x="68" y="266"/>
                      </a:cubicBezTo>
                      <a:cubicBezTo>
                        <a:pt x="65" y="268"/>
                        <a:pt x="61" y="268"/>
                        <a:pt x="58" y="266"/>
                      </a:cubicBezTo>
                      <a:cubicBezTo>
                        <a:pt x="29" y="236"/>
                        <a:pt x="29" y="236"/>
                        <a:pt x="29" y="236"/>
                      </a:cubicBezTo>
                      <a:cubicBezTo>
                        <a:pt x="26" y="233"/>
                        <a:pt x="26" y="229"/>
                        <a:pt x="29" y="226"/>
                      </a:cubicBezTo>
                      <a:cubicBezTo>
                        <a:pt x="46" y="209"/>
                        <a:pt x="46" y="209"/>
                        <a:pt x="46" y="209"/>
                      </a:cubicBezTo>
                      <a:cubicBezTo>
                        <a:pt x="39" y="199"/>
                        <a:pt x="34" y="187"/>
                        <a:pt x="31" y="175"/>
                      </a:cubicBezTo>
                      <a:cubicBezTo>
                        <a:pt x="7" y="175"/>
                        <a:pt x="7" y="175"/>
                        <a:pt x="7" y="175"/>
                      </a:cubicBezTo>
                      <a:cubicBezTo>
                        <a:pt x="3" y="175"/>
                        <a:pt x="0" y="172"/>
                        <a:pt x="0" y="168"/>
                      </a:cubicBezTo>
                      <a:cubicBezTo>
                        <a:pt x="0" y="126"/>
                        <a:pt x="0" y="126"/>
                        <a:pt x="0" y="126"/>
                      </a:cubicBezTo>
                      <a:cubicBezTo>
                        <a:pt x="0" y="125"/>
                        <a:pt x="0" y="124"/>
                        <a:pt x="1" y="123"/>
                      </a:cubicBezTo>
                      <a:cubicBezTo>
                        <a:pt x="2" y="123"/>
                        <a:pt x="3" y="122"/>
                        <a:pt x="3" y="121"/>
                      </a:cubicBezTo>
                      <a:cubicBezTo>
                        <a:pt x="4" y="120"/>
                        <a:pt x="6" y="119"/>
                        <a:pt x="7" y="119"/>
                      </a:cubicBezTo>
                      <a:cubicBezTo>
                        <a:pt x="31" y="119"/>
                        <a:pt x="31" y="119"/>
                        <a:pt x="31" y="119"/>
                      </a:cubicBezTo>
                      <a:cubicBezTo>
                        <a:pt x="34" y="107"/>
                        <a:pt x="39" y="95"/>
                        <a:pt x="46" y="85"/>
                      </a:cubicBezTo>
                      <a:cubicBezTo>
                        <a:pt x="29" y="68"/>
                        <a:pt x="29" y="68"/>
                        <a:pt x="29" y="68"/>
                      </a:cubicBezTo>
                      <a:cubicBezTo>
                        <a:pt x="26" y="65"/>
                        <a:pt x="26" y="61"/>
                        <a:pt x="29" y="58"/>
                      </a:cubicBezTo>
                      <a:cubicBezTo>
                        <a:pt x="58" y="28"/>
                        <a:pt x="58" y="28"/>
                        <a:pt x="58" y="28"/>
                      </a:cubicBezTo>
                      <a:cubicBezTo>
                        <a:pt x="61" y="26"/>
                        <a:pt x="65" y="26"/>
                        <a:pt x="68" y="28"/>
                      </a:cubicBezTo>
                      <a:cubicBezTo>
                        <a:pt x="85" y="46"/>
                        <a:pt x="85" y="46"/>
                        <a:pt x="85" y="46"/>
                      </a:cubicBezTo>
                      <a:cubicBezTo>
                        <a:pt x="95" y="39"/>
                        <a:pt x="107" y="34"/>
                        <a:pt x="119" y="31"/>
                      </a:cubicBezTo>
                      <a:cubicBezTo>
                        <a:pt x="119" y="7"/>
                        <a:pt x="119" y="7"/>
                        <a:pt x="119" y="7"/>
                      </a:cubicBezTo>
                      <a:cubicBezTo>
                        <a:pt x="119" y="3"/>
                        <a:pt x="122" y="0"/>
                        <a:pt x="126" y="0"/>
                      </a:cubicBezTo>
                      <a:cubicBezTo>
                        <a:pt x="168" y="0"/>
                        <a:pt x="168" y="0"/>
                        <a:pt x="168" y="0"/>
                      </a:cubicBezTo>
                      <a:cubicBezTo>
                        <a:pt x="172" y="0"/>
                        <a:pt x="175" y="3"/>
                        <a:pt x="175" y="7"/>
                      </a:cubicBezTo>
                      <a:cubicBezTo>
                        <a:pt x="175" y="31"/>
                        <a:pt x="175" y="31"/>
                        <a:pt x="175" y="31"/>
                      </a:cubicBezTo>
                      <a:cubicBezTo>
                        <a:pt x="187" y="34"/>
                        <a:pt x="199" y="39"/>
                        <a:pt x="209" y="46"/>
                      </a:cubicBezTo>
                      <a:cubicBezTo>
                        <a:pt x="226" y="28"/>
                        <a:pt x="226" y="28"/>
                        <a:pt x="226" y="28"/>
                      </a:cubicBezTo>
                      <a:cubicBezTo>
                        <a:pt x="229" y="26"/>
                        <a:pt x="233" y="26"/>
                        <a:pt x="236" y="28"/>
                      </a:cubicBezTo>
                      <a:cubicBezTo>
                        <a:pt x="266" y="58"/>
                        <a:pt x="266" y="58"/>
                        <a:pt x="266" y="58"/>
                      </a:cubicBezTo>
                      <a:cubicBezTo>
                        <a:pt x="268" y="61"/>
                        <a:pt x="268" y="65"/>
                        <a:pt x="266" y="68"/>
                      </a:cubicBezTo>
                      <a:cubicBezTo>
                        <a:pt x="249" y="85"/>
                        <a:pt x="249" y="85"/>
                        <a:pt x="249" y="85"/>
                      </a:cubicBezTo>
                      <a:cubicBezTo>
                        <a:pt x="255" y="95"/>
                        <a:pt x="260" y="107"/>
                        <a:pt x="263" y="119"/>
                      </a:cubicBezTo>
                      <a:cubicBezTo>
                        <a:pt x="287" y="119"/>
                        <a:pt x="287" y="119"/>
                        <a:pt x="287" y="119"/>
                      </a:cubicBezTo>
                      <a:cubicBezTo>
                        <a:pt x="291" y="119"/>
                        <a:pt x="294" y="122"/>
                        <a:pt x="294" y="126"/>
                      </a:cubicBezTo>
                      <a:close/>
                      <a:moveTo>
                        <a:pt x="214" y="147"/>
                      </a:moveTo>
                      <a:cubicBezTo>
                        <a:pt x="214" y="110"/>
                        <a:pt x="184" y="80"/>
                        <a:pt x="147" y="80"/>
                      </a:cubicBezTo>
                      <a:cubicBezTo>
                        <a:pt x="110" y="80"/>
                        <a:pt x="80" y="110"/>
                        <a:pt x="80" y="147"/>
                      </a:cubicBezTo>
                      <a:cubicBezTo>
                        <a:pt x="80" y="184"/>
                        <a:pt x="110" y="214"/>
                        <a:pt x="147" y="214"/>
                      </a:cubicBezTo>
                      <a:cubicBezTo>
                        <a:pt x="184" y="214"/>
                        <a:pt x="214" y="184"/>
                        <a:pt x="214"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3" name="Freeform 102">
                  <a:extLst>
                    <a:ext uri="{FF2B5EF4-FFF2-40B4-BE49-F238E27FC236}">
                      <a16:creationId xmlns:a16="http://schemas.microsoft.com/office/drawing/2014/main" id="{CF5385E7-FED8-4B2A-8DE4-4E212DD43D83}"/>
                    </a:ext>
                  </a:extLst>
                </p:cNvPr>
                <p:cNvSpPr>
                  <a:spLocks/>
                </p:cNvSpPr>
                <p:nvPr/>
              </p:nvSpPr>
              <p:spPr bwMode="auto">
                <a:xfrm>
                  <a:off x="7286625" y="2913063"/>
                  <a:ext cx="1084263" cy="506412"/>
                </a:xfrm>
                <a:custGeom>
                  <a:avLst/>
                  <a:gdLst>
                    <a:gd name="T0" fmla="*/ 683 w 683"/>
                    <a:gd name="T1" fmla="*/ 0 h 319"/>
                    <a:gd name="T2" fmla="*/ 683 w 683"/>
                    <a:gd name="T3" fmla="*/ 319 h 319"/>
                    <a:gd name="T4" fmla="*/ 650 w 683"/>
                    <a:gd name="T5" fmla="*/ 309 h 319"/>
                    <a:gd name="T6" fmla="*/ 650 w 683"/>
                    <a:gd name="T7" fmla="*/ 36 h 319"/>
                    <a:gd name="T8" fmla="*/ 33 w 683"/>
                    <a:gd name="T9" fmla="*/ 36 h 319"/>
                    <a:gd name="T10" fmla="*/ 33 w 683"/>
                    <a:gd name="T11" fmla="*/ 117 h 319"/>
                    <a:gd name="T12" fmla="*/ 0 w 683"/>
                    <a:gd name="T13" fmla="*/ 107 h 319"/>
                    <a:gd name="T14" fmla="*/ 0 w 683"/>
                    <a:gd name="T15" fmla="*/ 0 h 319"/>
                    <a:gd name="T16" fmla="*/ 683 w 683"/>
                    <a:gd name="T1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319">
                      <a:moveTo>
                        <a:pt x="683" y="0"/>
                      </a:moveTo>
                      <a:lnTo>
                        <a:pt x="683" y="319"/>
                      </a:lnTo>
                      <a:lnTo>
                        <a:pt x="650" y="309"/>
                      </a:lnTo>
                      <a:lnTo>
                        <a:pt x="650" y="36"/>
                      </a:lnTo>
                      <a:lnTo>
                        <a:pt x="33" y="36"/>
                      </a:lnTo>
                      <a:lnTo>
                        <a:pt x="33" y="117"/>
                      </a:lnTo>
                      <a:lnTo>
                        <a:pt x="0" y="107"/>
                      </a:lnTo>
                      <a:lnTo>
                        <a:pt x="0" y="0"/>
                      </a:lnTo>
                      <a:lnTo>
                        <a:pt x="6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4" name="Freeform 103">
                  <a:extLst>
                    <a:ext uri="{FF2B5EF4-FFF2-40B4-BE49-F238E27FC236}">
                      <a16:creationId xmlns:a16="http://schemas.microsoft.com/office/drawing/2014/main" id="{73D00EF0-5038-43E4-9F9C-41C50C7EE019}"/>
                    </a:ext>
                  </a:extLst>
                </p:cNvPr>
                <p:cNvSpPr>
                  <a:spLocks noEditPoints="1"/>
                </p:cNvSpPr>
                <p:nvPr/>
              </p:nvSpPr>
              <p:spPr bwMode="auto">
                <a:xfrm>
                  <a:off x="7775575" y="3249613"/>
                  <a:ext cx="490538" cy="490537"/>
                </a:xfrm>
                <a:custGeom>
                  <a:avLst/>
                  <a:gdLst>
                    <a:gd name="T0" fmla="*/ 130 w 130"/>
                    <a:gd name="T1" fmla="*/ 56 h 130"/>
                    <a:gd name="T2" fmla="*/ 130 w 130"/>
                    <a:gd name="T3" fmla="*/ 74 h 130"/>
                    <a:gd name="T4" fmla="*/ 127 w 130"/>
                    <a:gd name="T5" fmla="*/ 77 h 130"/>
                    <a:gd name="T6" fmla="*/ 116 w 130"/>
                    <a:gd name="T7" fmla="*/ 77 h 130"/>
                    <a:gd name="T8" fmla="*/ 110 w 130"/>
                    <a:gd name="T9" fmla="*/ 93 h 130"/>
                    <a:gd name="T10" fmla="*/ 117 w 130"/>
                    <a:gd name="T11" fmla="*/ 100 h 130"/>
                    <a:gd name="T12" fmla="*/ 117 w 130"/>
                    <a:gd name="T13" fmla="*/ 105 h 130"/>
                    <a:gd name="T14" fmla="*/ 104 w 130"/>
                    <a:gd name="T15" fmla="*/ 118 h 130"/>
                    <a:gd name="T16" fmla="*/ 100 w 130"/>
                    <a:gd name="T17" fmla="*/ 118 h 130"/>
                    <a:gd name="T18" fmla="*/ 93 w 130"/>
                    <a:gd name="T19" fmla="*/ 110 h 130"/>
                    <a:gd name="T20" fmla="*/ 77 w 130"/>
                    <a:gd name="T21" fmla="*/ 116 h 130"/>
                    <a:gd name="T22" fmla="*/ 77 w 130"/>
                    <a:gd name="T23" fmla="*/ 127 h 130"/>
                    <a:gd name="T24" fmla="*/ 74 w 130"/>
                    <a:gd name="T25" fmla="*/ 130 h 130"/>
                    <a:gd name="T26" fmla="*/ 56 w 130"/>
                    <a:gd name="T27" fmla="*/ 130 h 130"/>
                    <a:gd name="T28" fmla="*/ 53 w 130"/>
                    <a:gd name="T29" fmla="*/ 127 h 130"/>
                    <a:gd name="T30" fmla="*/ 53 w 130"/>
                    <a:gd name="T31" fmla="*/ 116 h 130"/>
                    <a:gd name="T32" fmla="*/ 38 w 130"/>
                    <a:gd name="T33" fmla="*/ 110 h 130"/>
                    <a:gd name="T34" fmla="*/ 30 w 130"/>
                    <a:gd name="T35" fmla="*/ 118 h 130"/>
                    <a:gd name="T36" fmla="*/ 26 w 130"/>
                    <a:gd name="T37" fmla="*/ 118 h 130"/>
                    <a:gd name="T38" fmla="*/ 13 w 130"/>
                    <a:gd name="T39" fmla="*/ 105 h 130"/>
                    <a:gd name="T40" fmla="*/ 13 w 130"/>
                    <a:gd name="T41" fmla="*/ 100 h 130"/>
                    <a:gd name="T42" fmla="*/ 20 w 130"/>
                    <a:gd name="T43" fmla="*/ 93 h 130"/>
                    <a:gd name="T44" fmla="*/ 14 w 130"/>
                    <a:gd name="T45" fmla="*/ 77 h 130"/>
                    <a:gd name="T46" fmla="*/ 3 w 130"/>
                    <a:gd name="T47" fmla="*/ 77 h 130"/>
                    <a:gd name="T48" fmla="*/ 0 w 130"/>
                    <a:gd name="T49" fmla="*/ 74 h 130"/>
                    <a:gd name="T50" fmla="*/ 0 w 130"/>
                    <a:gd name="T51" fmla="*/ 56 h 130"/>
                    <a:gd name="T52" fmla="*/ 3 w 130"/>
                    <a:gd name="T53" fmla="*/ 53 h 130"/>
                    <a:gd name="T54" fmla="*/ 14 w 130"/>
                    <a:gd name="T55" fmla="*/ 53 h 130"/>
                    <a:gd name="T56" fmla="*/ 20 w 130"/>
                    <a:gd name="T57" fmla="*/ 38 h 130"/>
                    <a:gd name="T58" fmla="*/ 13 w 130"/>
                    <a:gd name="T59" fmla="*/ 30 h 130"/>
                    <a:gd name="T60" fmla="*/ 13 w 130"/>
                    <a:gd name="T61" fmla="*/ 26 h 130"/>
                    <a:gd name="T62" fmla="*/ 26 w 130"/>
                    <a:gd name="T63" fmla="*/ 13 h 130"/>
                    <a:gd name="T64" fmla="*/ 30 w 130"/>
                    <a:gd name="T65" fmla="*/ 13 h 130"/>
                    <a:gd name="T66" fmla="*/ 38 w 130"/>
                    <a:gd name="T67" fmla="*/ 20 h 130"/>
                    <a:gd name="T68" fmla="*/ 53 w 130"/>
                    <a:gd name="T69" fmla="*/ 14 h 130"/>
                    <a:gd name="T70" fmla="*/ 53 w 130"/>
                    <a:gd name="T71" fmla="*/ 4 h 130"/>
                    <a:gd name="T72" fmla="*/ 56 w 130"/>
                    <a:gd name="T73" fmla="*/ 0 h 130"/>
                    <a:gd name="T74" fmla="*/ 74 w 130"/>
                    <a:gd name="T75" fmla="*/ 0 h 130"/>
                    <a:gd name="T76" fmla="*/ 77 w 130"/>
                    <a:gd name="T77" fmla="*/ 4 h 130"/>
                    <a:gd name="T78" fmla="*/ 77 w 130"/>
                    <a:gd name="T79" fmla="*/ 14 h 130"/>
                    <a:gd name="T80" fmla="*/ 93 w 130"/>
                    <a:gd name="T81" fmla="*/ 20 h 130"/>
                    <a:gd name="T82" fmla="*/ 100 w 130"/>
                    <a:gd name="T83" fmla="*/ 13 h 130"/>
                    <a:gd name="T84" fmla="*/ 104 w 130"/>
                    <a:gd name="T85" fmla="*/ 13 h 130"/>
                    <a:gd name="T86" fmla="*/ 117 w 130"/>
                    <a:gd name="T87" fmla="*/ 26 h 130"/>
                    <a:gd name="T88" fmla="*/ 117 w 130"/>
                    <a:gd name="T89" fmla="*/ 30 h 130"/>
                    <a:gd name="T90" fmla="*/ 110 w 130"/>
                    <a:gd name="T91" fmla="*/ 38 h 130"/>
                    <a:gd name="T92" fmla="*/ 116 w 130"/>
                    <a:gd name="T93" fmla="*/ 53 h 130"/>
                    <a:gd name="T94" fmla="*/ 127 w 130"/>
                    <a:gd name="T95" fmla="*/ 53 h 130"/>
                    <a:gd name="T96" fmla="*/ 130 w 130"/>
                    <a:gd name="T97" fmla="*/ 56 h 130"/>
                    <a:gd name="T98" fmla="*/ 95 w 130"/>
                    <a:gd name="T99" fmla="*/ 65 h 130"/>
                    <a:gd name="T100" fmla="*/ 65 w 130"/>
                    <a:gd name="T101" fmla="*/ 36 h 130"/>
                    <a:gd name="T102" fmla="*/ 36 w 130"/>
                    <a:gd name="T103" fmla="*/ 65 h 130"/>
                    <a:gd name="T104" fmla="*/ 65 w 130"/>
                    <a:gd name="T105" fmla="*/ 95 h 130"/>
                    <a:gd name="T106" fmla="*/ 95 w 130"/>
                    <a:gd name="T107"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30">
                      <a:moveTo>
                        <a:pt x="130" y="56"/>
                      </a:moveTo>
                      <a:cubicBezTo>
                        <a:pt x="130" y="74"/>
                        <a:pt x="130" y="74"/>
                        <a:pt x="130" y="74"/>
                      </a:cubicBezTo>
                      <a:cubicBezTo>
                        <a:pt x="130" y="76"/>
                        <a:pt x="128" y="77"/>
                        <a:pt x="127" y="77"/>
                      </a:cubicBezTo>
                      <a:cubicBezTo>
                        <a:pt x="116" y="77"/>
                        <a:pt x="116" y="77"/>
                        <a:pt x="116" y="77"/>
                      </a:cubicBezTo>
                      <a:cubicBezTo>
                        <a:pt x="115" y="83"/>
                        <a:pt x="113" y="88"/>
                        <a:pt x="110" y="93"/>
                      </a:cubicBezTo>
                      <a:cubicBezTo>
                        <a:pt x="117" y="100"/>
                        <a:pt x="117" y="100"/>
                        <a:pt x="117" y="100"/>
                      </a:cubicBezTo>
                      <a:cubicBezTo>
                        <a:pt x="119" y="101"/>
                        <a:pt x="119" y="103"/>
                        <a:pt x="117" y="105"/>
                      </a:cubicBezTo>
                      <a:cubicBezTo>
                        <a:pt x="104" y="118"/>
                        <a:pt x="104" y="118"/>
                        <a:pt x="104" y="118"/>
                      </a:cubicBezTo>
                      <a:cubicBezTo>
                        <a:pt x="103" y="119"/>
                        <a:pt x="101" y="119"/>
                        <a:pt x="100" y="118"/>
                      </a:cubicBezTo>
                      <a:cubicBezTo>
                        <a:pt x="93" y="110"/>
                        <a:pt x="93" y="110"/>
                        <a:pt x="93" y="110"/>
                      </a:cubicBezTo>
                      <a:cubicBezTo>
                        <a:pt x="88" y="113"/>
                        <a:pt x="83" y="115"/>
                        <a:pt x="77" y="116"/>
                      </a:cubicBezTo>
                      <a:cubicBezTo>
                        <a:pt x="77" y="127"/>
                        <a:pt x="77" y="127"/>
                        <a:pt x="77" y="127"/>
                      </a:cubicBezTo>
                      <a:cubicBezTo>
                        <a:pt x="77" y="129"/>
                        <a:pt x="76" y="130"/>
                        <a:pt x="74" y="130"/>
                      </a:cubicBezTo>
                      <a:cubicBezTo>
                        <a:pt x="56" y="130"/>
                        <a:pt x="56" y="130"/>
                        <a:pt x="56" y="130"/>
                      </a:cubicBezTo>
                      <a:cubicBezTo>
                        <a:pt x="54" y="130"/>
                        <a:pt x="53" y="129"/>
                        <a:pt x="53" y="127"/>
                      </a:cubicBezTo>
                      <a:cubicBezTo>
                        <a:pt x="53" y="116"/>
                        <a:pt x="53" y="116"/>
                        <a:pt x="53" y="116"/>
                      </a:cubicBezTo>
                      <a:cubicBezTo>
                        <a:pt x="47" y="115"/>
                        <a:pt x="42" y="113"/>
                        <a:pt x="38" y="110"/>
                      </a:cubicBezTo>
                      <a:cubicBezTo>
                        <a:pt x="30" y="118"/>
                        <a:pt x="30" y="118"/>
                        <a:pt x="30" y="118"/>
                      </a:cubicBezTo>
                      <a:cubicBezTo>
                        <a:pt x="29" y="119"/>
                        <a:pt x="27" y="119"/>
                        <a:pt x="26" y="118"/>
                      </a:cubicBezTo>
                      <a:cubicBezTo>
                        <a:pt x="13" y="105"/>
                        <a:pt x="13" y="105"/>
                        <a:pt x="13" y="105"/>
                      </a:cubicBezTo>
                      <a:cubicBezTo>
                        <a:pt x="12" y="103"/>
                        <a:pt x="12" y="101"/>
                        <a:pt x="13" y="100"/>
                      </a:cubicBezTo>
                      <a:cubicBezTo>
                        <a:pt x="20" y="93"/>
                        <a:pt x="20" y="93"/>
                        <a:pt x="20" y="93"/>
                      </a:cubicBezTo>
                      <a:cubicBezTo>
                        <a:pt x="17" y="88"/>
                        <a:pt x="15" y="83"/>
                        <a:pt x="14" y="77"/>
                      </a:cubicBezTo>
                      <a:cubicBezTo>
                        <a:pt x="3" y="77"/>
                        <a:pt x="3" y="77"/>
                        <a:pt x="3" y="77"/>
                      </a:cubicBezTo>
                      <a:cubicBezTo>
                        <a:pt x="2" y="77"/>
                        <a:pt x="0" y="76"/>
                        <a:pt x="0" y="74"/>
                      </a:cubicBezTo>
                      <a:cubicBezTo>
                        <a:pt x="0" y="56"/>
                        <a:pt x="0" y="56"/>
                        <a:pt x="0" y="56"/>
                      </a:cubicBezTo>
                      <a:cubicBezTo>
                        <a:pt x="0" y="54"/>
                        <a:pt x="2" y="53"/>
                        <a:pt x="3" y="53"/>
                      </a:cubicBezTo>
                      <a:cubicBezTo>
                        <a:pt x="14" y="53"/>
                        <a:pt x="14" y="53"/>
                        <a:pt x="14" y="53"/>
                      </a:cubicBezTo>
                      <a:cubicBezTo>
                        <a:pt x="15" y="48"/>
                        <a:pt x="17" y="42"/>
                        <a:pt x="20" y="38"/>
                      </a:cubicBezTo>
                      <a:cubicBezTo>
                        <a:pt x="13" y="30"/>
                        <a:pt x="13" y="30"/>
                        <a:pt x="13" y="30"/>
                      </a:cubicBezTo>
                      <a:cubicBezTo>
                        <a:pt x="12" y="29"/>
                        <a:pt x="12" y="27"/>
                        <a:pt x="13" y="26"/>
                      </a:cubicBezTo>
                      <a:cubicBezTo>
                        <a:pt x="26" y="13"/>
                        <a:pt x="26" y="13"/>
                        <a:pt x="26" y="13"/>
                      </a:cubicBezTo>
                      <a:cubicBezTo>
                        <a:pt x="27" y="12"/>
                        <a:pt x="29" y="12"/>
                        <a:pt x="30" y="13"/>
                      </a:cubicBezTo>
                      <a:cubicBezTo>
                        <a:pt x="38" y="20"/>
                        <a:pt x="38" y="20"/>
                        <a:pt x="38" y="20"/>
                      </a:cubicBezTo>
                      <a:cubicBezTo>
                        <a:pt x="42" y="18"/>
                        <a:pt x="47" y="15"/>
                        <a:pt x="53" y="14"/>
                      </a:cubicBezTo>
                      <a:cubicBezTo>
                        <a:pt x="53" y="4"/>
                        <a:pt x="53" y="4"/>
                        <a:pt x="53" y="4"/>
                      </a:cubicBezTo>
                      <a:cubicBezTo>
                        <a:pt x="53" y="2"/>
                        <a:pt x="54" y="0"/>
                        <a:pt x="56" y="0"/>
                      </a:cubicBezTo>
                      <a:cubicBezTo>
                        <a:pt x="74" y="0"/>
                        <a:pt x="74" y="0"/>
                        <a:pt x="74" y="0"/>
                      </a:cubicBezTo>
                      <a:cubicBezTo>
                        <a:pt x="76" y="0"/>
                        <a:pt x="77" y="2"/>
                        <a:pt x="77" y="4"/>
                      </a:cubicBezTo>
                      <a:cubicBezTo>
                        <a:pt x="77" y="14"/>
                        <a:pt x="77" y="14"/>
                        <a:pt x="77" y="14"/>
                      </a:cubicBezTo>
                      <a:cubicBezTo>
                        <a:pt x="83" y="15"/>
                        <a:pt x="88" y="18"/>
                        <a:pt x="93" y="20"/>
                      </a:cubicBezTo>
                      <a:cubicBezTo>
                        <a:pt x="100" y="13"/>
                        <a:pt x="100" y="13"/>
                        <a:pt x="100" y="13"/>
                      </a:cubicBezTo>
                      <a:cubicBezTo>
                        <a:pt x="101" y="12"/>
                        <a:pt x="103" y="12"/>
                        <a:pt x="104" y="13"/>
                      </a:cubicBezTo>
                      <a:cubicBezTo>
                        <a:pt x="117" y="26"/>
                        <a:pt x="117" y="26"/>
                        <a:pt x="117" y="26"/>
                      </a:cubicBezTo>
                      <a:cubicBezTo>
                        <a:pt x="119" y="27"/>
                        <a:pt x="119" y="29"/>
                        <a:pt x="117" y="30"/>
                      </a:cubicBezTo>
                      <a:cubicBezTo>
                        <a:pt x="110" y="38"/>
                        <a:pt x="110" y="38"/>
                        <a:pt x="110" y="38"/>
                      </a:cubicBezTo>
                      <a:cubicBezTo>
                        <a:pt x="113" y="42"/>
                        <a:pt x="115" y="48"/>
                        <a:pt x="116" y="53"/>
                      </a:cubicBezTo>
                      <a:cubicBezTo>
                        <a:pt x="127" y="53"/>
                        <a:pt x="127" y="53"/>
                        <a:pt x="127" y="53"/>
                      </a:cubicBezTo>
                      <a:cubicBezTo>
                        <a:pt x="128" y="53"/>
                        <a:pt x="130" y="54"/>
                        <a:pt x="130" y="56"/>
                      </a:cubicBezTo>
                      <a:close/>
                      <a:moveTo>
                        <a:pt x="95" y="65"/>
                      </a:moveTo>
                      <a:cubicBezTo>
                        <a:pt x="95" y="49"/>
                        <a:pt x="81" y="36"/>
                        <a:pt x="65" y="36"/>
                      </a:cubicBezTo>
                      <a:cubicBezTo>
                        <a:pt x="49" y="36"/>
                        <a:pt x="36" y="49"/>
                        <a:pt x="36" y="65"/>
                      </a:cubicBezTo>
                      <a:cubicBezTo>
                        <a:pt x="36" y="81"/>
                        <a:pt x="49" y="95"/>
                        <a:pt x="65" y="95"/>
                      </a:cubicBezTo>
                      <a:cubicBezTo>
                        <a:pt x="81" y="95"/>
                        <a:pt x="95" y="81"/>
                        <a:pt x="95"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5" name="Rectangle 94">
                  <a:extLst>
                    <a:ext uri="{FF2B5EF4-FFF2-40B4-BE49-F238E27FC236}">
                      <a16:creationId xmlns:a16="http://schemas.microsoft.com/office/drawing/2014/main" id="{CC799675-BDA9-4469-A35B-A9219E10D92E}"/>
                    </a:ext>
                  </a:extLst>
                </p:cNvPr>
                <p:cNvSpPr>
                  <a:spLocks noChangeArrowheads="1"/>
                </p:cNvSpPr>
                <p:nvPr/>
              </p:nvSpPr>
              <p:spPr bwMode="auto">
                <a:xfrm>
                  <a:off x="7964488" y="3135313"/>
                  <a:ext cx="274638"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6" name="Rectangle 95">
                  <a:extLst>
                    <a:ext uri="{FF2B5EF4-FFF2-40B4-BE49-F238E27FC236}">
                      <a16:creationId xmlns:a16="http://schemas.microsoft.com/office/drawing/2014/main" id="{4B3ED0BF-1796-4AF2-8734-44786A9934D8}"/>
                    </a:ext>
                  </a:extLst>
                </p:cNvPr>
                <p:cNvSpPr>
                  <a:spLocks noChangeArrowheads="1"/>
                </p:cNvSpPr>
                <p:nvPr/>
              </p:nvSpPr>
              <p:spPr bwMode="auto">
                <a:xfrm>
                  <a:off x="7840663" y="3044825"/>
                  <a:ext cx="398463"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7" name="Freeform 106">
                  <a:extLst>
                    <a:ext uri="{FF2B5EF4-FFF2-40B4-BE49-F238E27FC236}">
                      <a16:creationId xmlns:a16="http://schemas.microsoft.com/office/drawing/2014/main" id="{004BE166-61FC-4E22-B787-3BB63FF0ECD8}"/>
                    </a:ext>
                  </a:extLst>
                </p:cNvPr>
                <p:cNvSpPr>
                  <a:spLocks/>
                </p:cNvSpPr>
                <p:nvPr/>
              </p:nvSpPr>
              <p:spPr bwMode="auto">
                <a:xfrm>
                  <a:off x="7734300" y="3951288"/>
                  <a:ext cx="57150" cy="188912"/>
                </a:xfrm>
                <a:custGeom>
                  <a:avLst/>
                  <a:gdLst>
                    <a:gd name="T0" fmla="*/ 15 w 15"/>
                    <a:gd name="T1" fmla="*/ 7 h 50"/>
                    <a:gd name="T2" fmla="*/ 15 w 15"/>
                    <a:gd name="T3" fmla="*/ 43 h 50"/>
                    <a:gd name="T4" fmla="*/ 14 w 15"/>
                    <a:gd name="T5" fmla="*/ 47 h 50"/>
                    <a:gd name="T6" fmla="*/ 12 w 15"/>
                    <a:gd name="T7" fmla="*/ 49 h 50"/>
                    <a:gd name="T8" fmla="*/ 9 w 15"/>
                    <a:gd name="T9" fmla="*/ 50 h 50"/>
                    <a:gd name="T10" fmla="*/ 5 w 15"/>
                    <a:gd name="T11" fmla="*/ 50 h 50"/>
                    <a:gd name="T12" fmla="*/ 0 w 15"/>
                    <a:gd name="T13" fmla="*/ 43 h 50"/>
                    <a:gd name="T14" fmla="*/ 0 w 15"/>
                    <a:gd name="T15" fmla="*/ 7 h 50"/>
                    <a:gd name="T16" fmla="*/ 5 w 15"/>
                    <a:gd name="T17" fmla="*/ 0 h 50"/>
                    <a:gd name="T18" fmla="*/ 9 w 15"/>
                    <a:gd name="T19" fmla="*/ 0 h 50"/>
                    <a:gd name="T20" fmla="*/ 15 w 15"/>
                    <a:gd name="T21"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0">
                      <a:moveTo>
                        <a:pt x="15" y="7"/>
                      </a:moveTo>
                      <a:cubicBezTo>
                        <a:pt x="15" y="43"/>
                        <a:pt x="15" y="43"/>
                        <a:pt x="15" y="43"/>
                      </a:cubicBezTo>
                      <a:cubicBezTo>
                        <a:pt x="15" y="44"/>
                        <a:pt x="15" y="45"/>
                        <a:pt x="14" y="47"/>
                      </a:cubicBezTo>
                      <a:cubicBezTo>
                        <a:pt x="13" y="47"/>
                        <a:pt x="12" y="48"/>
                        <a:pt x="12" y="49"/>
                      </a:cubicBezTo>
                      <a:cubicBezTo>
                        <a:pt x="11" y="50"/>
                        <a:pt x="10" y="50"/>
                        <a:pt x="9" y="50"/>
                      </a:cubicBezTo>
                      <a:cubicBezTo>
                        <a:pt x="5" y="50"/>
                        <a:pt x="5" y="50"/>
                        <a:pt x="5" y="50"/>
                      </a:cubicBezTo>
                      <a:cubicBezTo>
                        <a:pt x="2" y="50"/>
                        <a:pt x="0" y="47"/>
                        <a:pt x="0" y="43"/>
                      </a:cubicBezTo>
                      <a:cubicBezTo>
                        <a:pt x="0" y="7"/>
                        <a:pt x="0" y="7"/>
                        <a:pt x="0" y="7"/>
                      </a:cubicBezTo>
                      <a:cubicBezTo>
                        <a:pt x="0" y="3"/>
                        <a:pt x="2" y="0"/>
                        <a:pt x="5" y="0"/>
                      </a:cubicBezTo>
                      <a:cubicBezTo>
                        <a:pt x="9" y="0"/>
                        <a:pt x="9" y="0"/>
                        <a:pt x="9" y="0"/>
                      </a:cubicBezTo>
                      <a:cubicBezTo>
                        <a:pt x="12" y="0"/>
                        <a:pt x="15" y="3"/>
                        <a:pt x="1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8" name="Freeform 107">
                  <a:extLst>
                    <a:ext uri="{FF2B5EF4-FFF2-40B4-BE49-F238E27FC236}">
                      <a16:creationId xmlns:a16="http://schemas.microsoft.com/office/drawing/2014/main" id="{730D8DDD-457B-4987-80AA-4C54E25509D5}"/>
                    </a:ext>
                  </a:extLst>
                </p:cNvPr>
                <p:cNvSpPr>
                  <a:spLocks noEditPoints="1"/>
                </p:cNvSpPr>
                <p:nvPr/>
              </p:nvSpPr>
              <p:spPr bwMode="auto">
                <a:xfrm>
                  <a:off x="7124700" y="3052763"/>
                  <a:ext cx="658813" cy="660400"/>
                </a:xfrm>
                <a:custGeom>
                  <a:avLst/>
                  <a:gdLst>
                    <a:gd name="T0" fmla="*/ 175 w 175"/>
                    <a:gd name="T1" fmla="*/ 75 h 175"/>
                    <a:gd name="T2" fmla="*/ 175 w 175"/>
                    <a:gd name="T3" fmla="*/ 100 h 175"/>
                    <a:gd name="T4" fmla="*/ 171 w 175"/>
                    <a:gd name="T5" fmla="*/ 104 h 175"/>
                    <a:gd name="T6" fmla="*/ 157 w 175"/>
                    <a:gd name="T7" fmla="*/ 104 h 175"/>
                    <a:gd name="T8" fmla="*/ 148 w 175"/>
                    <a:gd name="T9" fmla="*/ 125 h 175"/>
                    <a:gd name="T10" fmla="*/ 158 w 175"/>
                    <a:gd name="T11" fmla="*/ 135 h 175"/>
                    <a:gd name="T12" fmla="*/ 158 w 175"/>
                    <a:gd name="T13" fmla="*/ 141 h 175"/>
                    <a:gd name="T14" fmla="*/ 141 w 175"/>
                    <a:gd name="T15" fmla="*/ 158 h 175"/>
                    <a:gd name="T16" fmla="*/ 135 w 175"/>
                    <a:gd name="T17" fmla="*/ 158 h 175"/>
                    <a:gd name="T18" fmla="*/ 125 w 175"/>
                    <a:gd name="T19" fmla="*/ 148 h 175"/>
                    <a:gd name="T20" fmla="*/ 104 w 175"/>
                    <a:gd name="T21" fmla="*/ 157 h 175"/>
                    <a:gd name="T22" fmla="*/ 104 w 175"/>
                    <a:gd name="T23" fmla="*/ 171 h 175"/>
                    <a:gd name="T24" fmla="*/ 100 w 175"/>
                    <a:gd name="T25" fmla="*/ 175 h 175"/>
                    <a:gd name="T26" fmla="*/ 75 w 175"/>
                    <a:gd name="T27" fmla="*/ 175 h 175"/>
                    <a:gd name="T28" fmla="*/ 71 w 175"/>
                    <a:gd name="T29" fmla="*/ 171 h 175"/>
                    <a:gd name="T30" fmla="*/ 71 w 175"/>
                    <a:gd name="T31" fmla="*/ 157 h 175"/>
                    <a:gd name="T32" fmla="*/ 51 w 175"/>
                    <a:gd name="T33" fmla="*/ 148 h 175"/>
                    <a:gd name="T34" fmla="*/ 41 w 175"/>
                    <a:gd name="T35" fmla="*/ 158 h 175"/>
                    <a:gd name="T36" fmla="*/ 35 w 175"/>
                    <a:gd name="T37" fmla="*/ 158 h 175"/>
                    <a:gd name="T38" fmla="*/ 17 w 175"/>
                    <a:gd name="T39" fmla="*/ 141 h 175"/>
                    <a:gd name="T40" fmla="*/ 17 w 175"/>
                    <a:gd name="T41" fmla="*/ 135 h 175"/>
                    <a:gd name="T42" fmla="*/ 27 w 175"/>
                    <a:gd name="T43" fmla="*/ 125 h 175"/>
                    <a:gd name="T44" fmla="*/ 19 w 175"/>
                    <a:gd name="T45" fmla="*/ 104 h 175"/>
                    <a:gd name="T46" fmla="*/ 4 w 175"/>
                    <a:gd name="T47" fmla="*/ 104 h 175"/>
                    <a:gd name="T48" fmla="*/ 0 w 175"/>
                    <a:gd name="T49" fmla="*/ 100 h 175"/>
                    <a:gd name="T50" fmla="*/ 0 w 175"/>
                    <a:gd name="T51" fmla="*/ 75 h 175"/>
                    <a:gd name="T52" fmla="*/ 4 w 175"/>
                    <a:gd name="T53" fmla="*/ 71 h 175"/>
                    <a:gd name="T54" fmla="*/ 19 w 175"/>
                    <a:gd name="T55" fmla="*/ 71 h 175"/>
                    <a:gd name="T56" fmla="*/ 27 w 175"/>
                    <a:gd name="T57" fmla="*/ 51 h 175"/>
                    <a:gd name="T58" fmla="*/ 17 w 175"/>
                    <a:gd name="T59" fmla="*/ 41 h 175"/>
                    <a:gd name="T60" fmla="*/ 17 w 175"/>
                    <a:gd name="T61" fmla="*/ 35 h 175"/>
                    <a:gd name="T62" fmla="*/ 35 w 175"/>
                    <a:gd name="T63" fmla="*/ 17 h 175"/>
                    <a:gd name="T64" fmla="*/ 41 w 175"/>
                    <a:gd name="T65" fmla="*/ 17 h 175"/>
                    <a:gd name="T66" fmla="*/ 51 w 175"/>
                    <a:gd name="T67" fmla="*/ 27 h 175"/>
                    <a:gd name="T68" fmla="*/ 71 w 175"/>
                    <a:gd name="T69" fmla="*/ 19 h 175"/>
                    <a:gd name="T70" fmla="*/ 71 w 175"/>
                    <a:gd name="T71" fmla="*/ 5 h 175"/>
                    <a:gd name="T72" fmla="*/ 75 w 175"/>
                    <a:gd name="T73" fmla="*/ 0 h 175"/>
                    <a:gd name="T74" fmla="*/ 100 w 175"/>
                    <a:gd name="T75" fmla="*/ 0 h 175"/>
                    <a:gd name="T76" fmla="*/ 104 w 175"/>
                    <a:gd name="T77" fmla="*/ 5 h 175"/>
                    <a:gd name="T78" fmla="*/ 104 w 175"/>
                    <a:gd name="T79" fmla="*/ 19 h 175"/>
                    <a:gd name="T80" fmla="*/ 125 w 175"/>
                    <a:gd name="T81" fmla="*/ 27 h 175"/>
                    <a:gd name="T82" fmla="*/ 135 w 175"/>
                    <a:gd name="T83" fmla="*/ 17 h 175"/>
                    <a:gd name="T84" fmla="*/ 141 w 175"/>
                    <a:gd name="T85" fmla="*/ 17 h 175"/>
                    <a:gd name="T86" fmla="*/ 158 w 175"/>
                    <a:gd name="T87" fmla="*/ 35 h 175"/>
                    <a:gd name="T88" fmla="*/ 158 w 175"/>
                    <a:gd name="T89" fmla="*/ 41 h 175"/>
                    <a:gd name="T90" fmla="*/ 148 w 175"/>
                    <a:gd name="T91" fmla="*/ 51 h 175"/>
                    <a:gd name="T92" fmla="*/ 157 w 175"/>
                    <a:gd name="T93" fmla="*/ 71 h 175"/>
                    <a:gd name="T94" fmla="*/ 171 w 175"/>
                    <a:gd name="T95" fmla="*/ 71 h 175"/>
                    <a:gd name="T96" fmla="*/ 175 w 175"/>
                    <a:gd name="T97" fmla="*/ 75 h 175"/>
                    <a:gd name="T98" fmla="*/ 127 w 175"/>
                    <a:gd name="T99" fmla="*/ 88 h 175"/>
                    <a:gd name="T100" fmla="*/ 88 w 175"/>
                    <a:gd name="T101" fmla="*/ 48 h 175"/>
                    <a:gd name="T102" fmla="*/ 48 w 175"/>
                    <a:gd name="T103" fmla="*/ 88 h 175"/>
                    <a:gd name="T104" fmla="*/ 88 w 175"/>
                    <a:gd name="T105" fmla="*/ 127 h 175"/>
                    <a:gd name="T106" fmla="*/ 127 w 175"/>
                    <a:gd name="T107" fmla="*/ 8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5" h="175">
                      <a:moveTo>
                        <a:pt x="175" y="75"/>
                      </a:moveTo>
                      <a:cubicBezTo>
                        <a:pt x="175" y="100"/>
                        <a:pt x="175" y="100"/>
                        <a:pt x="175" y="100"/>
                      </a:cubicBezTo>
                      <a:cubicBezTo>
                        <a:pt x="175" y="102"/>
                        <a:pt x="173" y="104"/>
                        <a:pt x="171" y="104"/>
                      </a:cubicBezTo>
                      <a:cubicBezTo>
                        <a:pt x="157" y="104"/>
                        <a:pt x="157" y="104"/>
                        <a:pt x="157" y="104"/>
                      </a:cubicBezTo>
                      <a:cubicBezTo>
                        <a:pt x="155" y="112"/>
                        <a:pt x="152" y="119"/>
                        <a:pt x="148" y="125"/>
                      </a:cubicBezTo>
                      <a:cubicBezTo>
                        <a:pt x="158" y="135"/>
                        <a:pt x="158" y="135"/>
                        <a:pt x="158" y="135"/>
                      </a:cubicBezTo>
                      <a:cubicBezTo>
                        <a:pt x="160" y="137"/>
                        <a:pt x="160" y="139"/>
                        <a:pt x="158" y="141"/>
                      </a:cubicBezTo>
                      <a:cubicBezTo>
                        <a:pt x="141" y="158"/>
                        <a:pt x="141" y="158"/>
                        <a:pt x="141" y="158"/>
                      </a:cubicBezTo>
                      <a:cubicBezTo>
                        <a:pt x="139" y="160"/>
                        <a:pt x="137" y="160"/>
                        <a:pt x="135" y="158"/>
                      </a:cubicBezTo>
                      <a:cubicBezTo>
                        <a:pt x="125" y="148"/>
                        <a:pt x="125" y="148"/>
                        <a:pt x="125" y="148"/>
                      </a:cubicBezTo>
                      <a:cubicBezTo>
                        <a:pt x="118" y="152"/>
                        <a:pt x="112" y="155"/>
                        <a:pt x="104" y="157"/>
                      </a:cubicBezTo>
                      <a:cubicBezTo>
                        <a:pt x="104" y="171"/>
                        <a:pt x="104" y="171"/>
                        <a:pt x="104" y="171"/>
                      </a:cubicBezTo>
                      <a:cubicBezTo>
                        <a:pt x="104" y="173"/>
                        <a:pt x="102" y="175"/>
                        <a:pt x="100" y="175"/>
                      </a:cubicBezTo>
                      <a:cubicBezTo>
                        <a:pt x="75" y="175"/>
                        <a:pt x="75" y="175"/>
                        <a:pt x="75" y="175"/>
                      </a:cubicBezTo>
                      <a:cubicBezTo>
                        <a:pt x="73" y="175"/>
                        <a:pt x="71" y="173"/>
                        <a:pt x="71" y="171"/>
                      </a:cubicBezTo>
                      <a:cubicBezTo>
                        <a:pt x="71" y="157"/>
                        <a:pt x="71" y="157"/>
                        <a:pt x="71" y="157"/>
                      </a:cubicBezTo>
                      <a:cubicBezTo>
                        <a:pt x="64" y="155"/>
                        <a:pt x="57" y="152"/>
                        <a:pt x="51" y="148"/>
                      </a:cubicBezTo>
                      <a:cubicBezTo>
                        <a:pt x="41" y="158"/>
                        <a:pt x="41" y="158"/>
                        <a:pt x="41" y="158"/>
                      </a:cubicBezTo>
                      <a:cubicBezTo>
                        <a:pt x="39" y="160"/>
                        <a:pt x="36" y="160"/>
                        <a:pt x="35" y="158"/>
                      </a:cubicBezTo>
                      <a:cubicBezTo>
                        <a:pt x="17" y="141"/>
                        <a:pt x="17" y="141"/>
                        <a:pt x="17" y="141"/>
                      </a:cubicBezTo>
                      <a:cubicBezTo>
                        <a:pt x="16" y="139"/>
                        <a:pt x="16" y="137"/>
                        <a:pt x="17" y="135"/>
                      </a:cubicBezTo>
                      <a:cubicBezTo>
                        <a:pt x="27" y="125"/>
                        <a:pt x="27" y="125"/>
                        <a:pt x="27" y="125"/>
                      </a:cubicBezTo>
                      <a:cubicBezTo>
                        <a:pt x="23" y="119"/>
                        <a:pt x="21" y="112"/>
                        <a:pt x="19" y="104"/>
                      </a:cubicBezTo>
                      <a:cubicBezTo>
                        <a:pt x="4" y="104"/>
                        <a:pt x="4" y="104"/>
                        <a:pt x="4" y="104"/>
                      </a:cubicBezTo>
                      <a:cubicBezTo>
                        <a:pt x="2" y="104"/>
                        <a:pt x="0" y="102"/>
                        <a:pt x="0" y="100"/>
                      </a:cubicBezTo>
                      <a:cubicBezTo>
                        <a:pt x="0" y="75"/>
                        <a:pt x="0" y="75"/>
                        <a:pt x="0" y="75"/>
                      </a:cubicBezTo>
                      <a:cubicBezTo>
                        <a:pt x="0" y="73"/>
                        <a:pt x="2" y="71"/>
                        <a:pt x="4" y="71"/>
                      </a:cubicBezTo>
                      <a:cubicBezTo>
                        <a:pt x="19" y="71"/>
                        <a:pt x="19" y="71"/>
                        <a:pt x="19" y="71"/>
                      </a:cubicBezTo>
                      <a:cubicBezTo>
                        <a:pt x="21" y="64"/>
                        <a:pt x="23" y="57"/>
                        <a:pt x="27" y="51"/>
                      </a:cubicBezTo>
                      <a:cubicBezTo>
                        <a:pt x="17" y="41"/>
                        <a:pt x="17" y="41"/>
                        <a:pt x="17" y="41"/>
                      </a:cubicBezTo>
                      <a:cubicBezTo>
                        <a:pt x="16" y="39"/>
                        <a:pt x="16" y="36"/>
                        <a:pt x="17" y="35"/>
                      </a:cubicBezTo>
                      <a:cubicBezTo>
                        <a:pt x="35" y="17"/>
                        <a:pt x="35" y="17"/>
                        <a:pt x="35" y="17"/>
                      </a:cubicBezTo>
                      <a:cubicBezTo>
                        <a:pt x="36" y="16"/>
                        <a:pt x="39" y="16"/>
                        <a:pt x="41" y="17"/>
                      </a:cubicBezTo>
                      <a:cubicBezTo>
                        <a:pt x="51" y="27"/>
                        <a:pt x="51" y="27"/>
                        <a:pt x="51" y="27"/>
                      </a:cubicBezTo>
                      <a:cubicBezTo>
                        <a:pt x="57" y="24"/>
                        <a:pt x="64" y="21"/>
                        <a:pt x="71" y="19"/>
                      </a:cubicBezTo>
                      <a:cubicBezTo>
                        <a:pt x="71" y="5"/>
                        <a:pt x="71" y="5"/>
                        <a:pt x="71" y="5"/>
                      </a:cubicBezTo>
                      <a:cubicBezTo>
                        <a:pt x="71" y="2"/>
                        <a:pt x="73" y="0"/>
                        <a:pt x="75" y="0"/>
                      </a:cubicBezTo>
                      <a:cubicBezTo>
                        <a:pt x="100" y="0"/>
                        <a:pt x="100" y="0"/>
                        <a:pt x="100" y="0"/>
                      </a:cubicBezTo>
                      <a:cubicBezTo>
                        <a:pt x="102" y="0"/>
                        <a:pt x="104" y="2"/>
                        <a:pt x="104" y="5"/>
                      </a:cubicBezTo>
                      <a:cubicBezTo>
                        <a:pt x="104" y="19"/>
                        <a:pt x="104" y="19"/>
                        <a:pt x="104" y="19"/>
                      </a:cubicBezTo>
                      <a:cubicBezTo>
                        <a:pt x="112" y="21"/>
                        <a:pt x="118" y="24"/>
                        <a:pt x="125" y="27"/>
                      </a:cubicBezTo>
                      <a:cubicBezTo>
                        <a:pt x="135" y="17"/>
                        <a:pt x="135" y="17"/>
                        <a:pt x="135" y="17"/>
                      </a:cubicBezTo>
                      <a:cubicBezTo>
                        <a:pt x="137" y="16"/>
                        <a:pt x="139" y="16"/>
                        <a:pt x="141" y="17"/>
                      </a:cubicBezTo>
                      <a:cubicBezTo>
                        <a:pt x="158" y="35"/>
                        <a:pt x="158" y="35"/>
                        <a:pt x="158" y="35"/>
                      </a:cubicBezTo>
                      <a:cubicBezTo>
                        <a:pt x="160" y="36"/>
                        <a:pt x="160" y="39"/>
                        <a:pt x="158" y="41"/>
                      </a:cubicBezTo>
                      <a:cubicBezTo>
                        <a:pt x="148" y="51"/>
                        <a:pt x="148" y="51"/>
                        <a:pt x="148" y="51"/>
                      </a:cubicBezTo>
                      <a:cubicBezTo>
                        <a:pt x="152" y="57"/>
                        <a:pt x="155" y="64"/>
                        <a:pt x="157" y="71"/>
                      </a:cubicBezTo>
                      <a:cubicBezTo>
                        <a:pt x="171" y="71"/>
                        <a:pt x="171" y="71"/>
                        <a:pt x="171" y="71"/>
                      </a:cubicBezTo>
                      <a:cubicBezTo>
                        <a:pt x="173" y="71"/>
                        <a:pt x="175" y="73"/>
                        <a:pt x="175" y="75"/>
                      </a:cubicBezTo>
                      <a:close/>
                      <a:moveTo>
                        <a:pt x="127" y="88"/>
                      </a:moveTo>
                      <a:cubicBezTo>
                        <a:pt x="127" y="66"/>
                        <a:pt x="110" y="48"/>
                        <a:pt x="88" y="48"/>
                      </a:cubicBezTo>
                      <a:cubicBezTo>
                        <a:pt x="66" y="48"/>
                        <a:pt x="48" y="66"/>
                        <a:pt x="48" y="88"/>
                      </a:cubicBezTo>
                      <a:cubicBezTo>
                        <a:pt x="48" y="110"/>
                        <a:pt x="66" y="127"/>
                        <a:pt x="88" y="127"/>
                      </a:cubicBezTo>
                      <a:cubicBezTo>
                        <a:pt x="110" y="127"/>
                        <a:pt x="127" y="110"/>
                        <a:pt x="12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9" name="Freeform 108">
                  <a:extLst>
                    <a:ext uri="{FF2B5EF4-FFF2-40B4-BE49-F238E27FC236}">
                      <a16:creationId xmlns:a16="http://schemas.microsoft.com/office/drawing/2014/main" id="{277CFAFE-6148-4B4A-8CE1-A47071EFACED}"/>
                    </a:ext>
                  </a:extLst>
                </p:cNvPr>
                <p:cNvSpPr>
                  <a:spLocks noEditPoints="1"/>
                </p:cNvSpPr>
                <p:nvPr/>
              </p:nvSpPr>
              <p:spPr bwMode="auto">
                <a:xfrm>
                  <a:off x="7550150" y="3948113"/>
                  <a:ext cx="128588" cy="200025"/>
                </a:xfrm>
                <a:custGeom>
                  <a:avLst/>
                  <a:gdLst>
                    <a:gd name="T0" fmla="*/ 34 w 34"/>
                    <a:gd name="T1" fmla="*/ 16 h 53"/>
                    <a:gd name="T2" fmla="*/ 34 w 34"/>
                    <a:gd name="T3" fmla="*/ 37 h 53"/>
                    <a:gd name="T4" fmla="*/ 18 w 34"/>
                    <a:gd name="T5" fmla="*/ 53 h 53"/>
                    <a:gd name="T6" fmla="*/ 16 w 34"/>
                    <a:gd name="T7" fmla="*/ 53 h 53"/>
                    <a:gd name="T8" fmla="*/ 0 w 34"/>
                    <a:gd name="T9" fmla="*/ 37 h 53"/>
                    <a:gd name="T10" fmla="*/ 0 w 34"/>
                    <a:gd name="T11" fmla="*/ 16 h 53"/>
                    <a:gd name="T12" fmla="*/ 16 w 34"/>
                    <a:gd name="T13" fmla="*/ 0 h 53"/>
                    <a:gd name="T14" fmla="*/ 18 w 34"/>
                    <a:gd name="T15" fmla="*/ 0 h 53"/>
                    <a:gd name="T16" fmla="*/ 34 w 34"/>
                    <a:gd name="T17" fmla="*/ 16 h 53"/>
                    <a:gd name="T18" fmla="*/ 25 w 34"/>
                    <a:gd name="T19" fmla="*/ 32 h 53"/>
                    <a:gd name="T20" fmla="*/ 25 w 34"/>
                    <a:gd name="T21" fmla="*/ 21 h 53"/>
                    <a:gd name="T22" fmla="*/ 18 w 34"/>
                    <a:gd name="T23" fmla="*/ 12 h 53"/>
                    <a:gd name="T24" fmla="*/ 17 w 34"/>
                    <a:gd name="T25" fmla="*/ 12 h 53"/>
                    <a:gd name="T26" fmla="*/ 10 w 34"/>
                    <a:gd name="T27" fmla="*/ 21 h 53"/>
                    <a:gd name="T28" fmla="*/ 10 w 34"/>
                    <a:gd name="T29" fmla="*/ 32 h 53"/>
                    <a:gd name="T30" fmla="*/ 17 w 34"/>
                    <a:gd name="T31" fmla="*/ 41 h 53"/>
                    <a:gd name="T32" fmla="*/ 18 w 34"/>
                    <a:gd name="T33" fmla="*/ 41 h 53"/>
                    <a:gd name="T34" fmla="*/ 25 w 34"/>
                    <a:gd name="T3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3">
                      <a:moveTo>
                        <a:pt x="34" y="16"/>
                      </a:moveTo>
                      <a:cubicBezTo>
                        <a:pt x="34" y="37"/>
                        <a:pt x="34" y="37"/>
                        <a:pt x="34" y="37"/>
                      </a:cubicBezTo>
                      <a:cubicBezTo>
                        <a:pt x="34" y="46"/>
                        <a:pt x="27" y="53"/>
                        <a:pt x="18" y="53"/>
                      </a:cubicBezTo>
                      <a:cubicBezTo>
                        <a:pt x="16" y="53"/>
                        <a:pt x="16" y="53"/>
                        <a:pt x="16" y="53"/>
                      </a:cubicBezTo>
                      <a:cubicBezTo>
                        <a:pt x="7" y="53"/>
                        <a:pt x="0" y="46"/>
                        <a:pt x="0" y="37"/>
                      </a:cubicBezTo>
                      <a:cubicBezTo>
                        <a:pt x="0" y="16"/>
                        <a:pt x="0" y="16"/>
                        <a:pt x="0" y="16"/>
                      </a:cubicBezTo>
                      <a:cubicBezTo>
                        <a:pt x="0" y="7"/>
                        <a:pt x="7" y="0"/>
                        <a:pt x="16" y="0"/>
                      </a:cubicBezTo>
                      <a:cubicBezTo>
                        <a:pt x="18" y="0"/>
                        <a:pt x="18" y="0"/>
                        <a:pt x="18" y="0"/>
                      </a:cubicBezTo>
                      <a:cubicBezTo>
                        <a:pt x="27" y="0"/>
                        <a:pt x="34" y="7"/>
                        <a:pt x="34" y="16"/>
                      </a:cubicBezTo>
                      <a:close/>
                      <a:moveTo>
                        <a:pt x="25" y="32"/>
                      </a:moveTo>
                      <a:cubicBezTo>
                        <a:pt x="25" y="21"/>
                        <a:pt x="25" y="21"/>
                        <a:pt x="25" y="21"/>
                      </a:cubicBezTo>
                      <a:cubicBezTo>
                        <a:pt x="25" y="16"/>
                        <a:pt x="22" y="12"/>
                        <a:pt x="18" y="12"/>
                      </a:cubicBezTo>
                      <a:cubicBezTo>
                        <a:pt x="17" y="12"/>
                        <a:pt x="17" y="12"/>
                        <a:pt x="17" y="12"/>
                      </a:cubicBezTo>
                      <a:cubicBezTo>
                        <a:pt x="13" y="12"/>
                        <a:pt x="10" y="16"/>
                        <a:pt x="10" y="21"/>
                      </a:cubicBezTo>
                      <a:cubicBezTo>
                        <a:pt x="10" y="32"/>
                        <a:pt x="10" y="32"/>
                        <a:pt x="10" y="32"/>
                      </a:cubicBezTo>
                      <a:cubicBezTo>
                        <a:pt x="10" y="37"/>
                        <a:pt x="13" y="41"/>
                        <a:pt x="17" y="41"/>
                      </a:cubicBezTo>
                      <a:cubicBezTo>
                        <a:pt x="18" y="41"/>
                        <a:pt x="18" y="41"/>
                        <a:pt x="18" y="41"/>
                      </a:cubicBezTo>
                      <a:cubicBezTo>
                        <a:pt x="22" y="41"/>
                        <a:pt x="25" y="37"/>
                        <a:pt x="2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0" name="Freeform 109">
                  <a:extLst>
                    <a:ext uri="{FF2B5EF4-FFF2-40B4-BE49-F238E27FC236}">
                      <a16:creationId xmlns:a16="http://schemas.microsoft.com/office/drawing/2014/main" id="{0A28F05A-291E-4544-BC42-5BFEEEC8A6F2}"/>
                    </a:ext>
                  </a:extLst>
                </p:cNvPr>
                <p:cNvSpPr>
                  <a:spLocks noEditPoints="1"/>
                </p:cNvSpPr>
                <p:nvPr/>
              </p:nvSpPr>
              <p:spPr bwMode="auto">
                <a:xfrm>
                  <a:off x="7421563" y="4192588"/>
                  <a:ext cx="128588" cy="203200"/>
                </a:xfrm>
                <a:custGeom>
                  <a:avLst/>
                  <a:gdLst>
                    <a:gd name="T0" fmla="*/ 34 w 34"/>
                    <a:gd name="T1" fmla="*/ 16 h 54"/>
                    <a:gd name="T2" fmla="*/ 34 w 34"/>
                    <a:gd name="T3" fmla="*/ 38 h 54"/>
                    <a:gd name="T4" fmla="*/ 18 w 34"/>
                    <a:gd name="T5" fmla="*/ 54 h 54"/>
                    <a:gd name="T6" fmla="*/ 16 w 34"/>
                    <a:gd name="T7" fmla="*/ 54 h 54"/>
                    <a:gd name="T8" fmla="*/ 0 w 34"/>
                    <a:gd name="T9" fmla="*/ 38 h 54"/>
                    <a:gd name="T10" fmla="*/ 0 w 34"/>
                    <a:gd name="T11" fmla="*/ 16 h 54"/>
                    <a:gd name="T12" fmla="*/ 16 w 34"/>
                    <a:gd name="T13" fmla="*/ 0 h 54"/>
                    <a:gd name="T14" fmla="*/ 18 w 34"/>
                    <a:gd name="T15" fmla="*/ 0 h 54"/>
                    <a:gd name="T16" fmla="*/ 34 w 34"/>
                    <a:gd name="T17" fmla="*/ 16 h 54"/>
                    <a:gd name="T18" fmla="*/ 25 w 34"/>
                    <a:gd name="T19" fmla="*/ 33 h 54"/>
                    <a:gd name="T20" fmla="*/ 25 w 34"/>
                    <a:gd name="T21" fmla="*/ 21 h 54"/>
                    <a:gd name="T22" fmla="*/ 17 w 34"/>
                    <a:gd name="T23" fmla="*/ 12 h 54"/>
                    <a:gd name="T24" fmla="*/ 17 w 34"/>
                    <a:gd name="T25" fmla="*/ 12 h 54"/>
                    <a:gd name="T26" fmla="*/ 10 w 34"/>
                    <a:gd name="T27" fmla="*/ 21 h 54"/>
                    <a:gd name="T28" fmla="*/ 10 w 34"/>
                    <a:gd name="T29" fmla="*/ 33 h 54"/>
                    <a:gd name="T30" fmla="*/ 17 w 34"/>
                    <a:gd name="T31" fmla="*/ 42 h 54"/>
                    <a:gd name="T32" fmla="*/ 17 w 34"/>
                    <a:gd name="T33" fmla="*/ 42 h 54"/>
                    <a:gd name="T34" fmla="*/ 25 w 34"/>
                    <a:gd name="T35"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4">
                      <a:moveTo>
                        <a:pt x="34" y="16"/>
                      </a:moveTo>
                      <a:cubicBezTo>
                        <a:pt x="34" y="38"/>
                        <a:pt x="34" y="38"/>
                        <a:pt x="34" y="38"/>
                      </a:cubicBezTo>
                      <a:cubicBezTo>
                        <a:pt x="34" y="46"/>
                        <a:pt x="27" y="54"/>
                        <a:pt x="18" y="54"/>
                      </a:cubicBezTo>
                      <a:cubicBezTo>
                        <a:pt x="16" y="54"/>
                        <a:pt x="16" y="54"/>
                        <a:pt x="16" y="54"/>
                      </a:cubicBezTo>
                      <a:cubicBezTo>
                        <a:pt x="7" y="54"/>
                        <a:pt x="0" y="46"/>
                        <a:pt x="0" y="38"/>
                      </a:cubicBezTo>
                      <a:cubicBezTo>
                        <a:pt x="0" y="16"/>
                        <a:pt x="0" y="16"/>
                        <a:pt x="0" y="16"/>
                      </a:cubicBezTo>
                      <a:cubicBezTo>
                        <a:pt x="0" y="7"/>
                        <a:pt x="7" y="0"/>
                        <a:pt x="16" y="0"/>
                      </a:cubicBezTo>
                      <a:cubicBezTo>
                        <a:pt x="18" y="0"/>
                        <a:pt x="18" y="0"/>
                        <a:pt x="18" y="0"/>
                      </a:cubicBezTo>
                      <a:cubicBezTo>
                        <a:pt x="27" y="0"/>
                        <a:pt x="34" y="7"/>
                        <a:pt x="34" y="16"/>
                      </a:cubicBezTo>
                      <a:close/>
                      <a:moveTo>
                        <a:pt x="25" y="33"/>
                      </a:moveTo>
                      <a:cubicBezTo>
                        <a:pt x="25" y="21"/>
                        <a:pt x="25" y="21"/>
                        <a:pt x="25" y="21"/>
                      </a:cubicBezTo>
                      <a:cubicBezTo>
                        <a:pt x="25" y="16"/>
                        <a:pt x="21" y="12"/>
                        <a:pt x="17" y="12"/>
                      </a:cubicBezTo>
                      <a:cubicBezTo>
                        <a:pt x="17" y="12"/>
                        <a:pt x="17" y="12"/>
                        <a:pt x="17" y="12"/>
                      </a:cubicBezTo>
                      <a:cubicBezTo>
                        <a:pt x="13" y="12"/>
                        <a:pt x="10" y="16"/>
                        <a:pt x="10" y="21"/>
                      </a:cubicBezTo>
                      <a:cubicBezTo>
                        <a:pt x="10" y="33"/>
                        <a:pt x="10" y="33"/>
                        <a:pt x="10" y="33"/>
                      </a:cubicBezTo>
                      <a:cubicBezTo>
                        <a:pt x="10" y="38"/>
                        <a:pt x="13" y="42"/>
                        <a:pt x="17" y="42"/>
                      </a:cubicBezTo>
                      <a:cubicBezTo>
                        <a:pt x="17" y="42"/>
                        <a:pt x="17" y="42"/>
                        <a:pt x="17" y="42"/>
                      </a:cubicBezTo>
                      <a:cubicBezTo>
                        <a:pt x="21" y="42"/>
                        <a:pt x="25" y="38"/>
                        <a:pt x="2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1" name="Freeform 110">
                  <a:extLst>
                    <a:ext uri="{FF2B5EF4-FFF2-40B4-BE49-F238E27FC236}">
                      <a16:creationId xmlns:a16="http://schemas.microsoft.com/office/drawing/2014/main" id="{176DE461-116F-44BC-A9FF-317AB61BE105}"/>
                    </a:ext>
                  </a:extLst>
                </p:cNvPr>
                <p:cNvSpPr>
                  <a:spLocks/>
                </p:cNvSpPr>
                <p:nvPr/>
              </p:nvSpPr>
              <p:spPr bwMode="auto">
                <a:xfrm>
                  <a:off x="7443788" y="3951288"/>
                  <a:ext cx="60325" cy="188912"/>
                </a:xfrm>
                <a:custGeom>
                  <a:avLst/>
                  <a:gdLst>
                    <a:gd name="T0" fmla="*/ 16 w 16"/>
                    <a:gd name="T1" fmla="*/ 7 h 50"/>
                    <a:gd name="T2" fmla="*/ 16 w 16"/>
                    <a:gd name="T3" fmla="*/ 43 h 50"/>
                    <a:gd name="T4" fmla="*/ 10 w 16"/>
                    <a:gd name="T5" fmla="*/ 50 h 50"/>
                    <a:gd name="T6" fmla="*/ 6 w 16"/>
                    <a:gd name="T7" fmla="*/ 50 h 50"/>
                    <a:gd name="T8" fmla="*/ 0 w 16"/>
                    <a:gd name="T9" fmla="*/ 43 h 50"/>
                    <a:gd name="T10" fmla="*/ 0 w 16"/>
                    <a:gd name="T11" fmla="*/ 7 h 50"/>
                    <a:gd name="T12" fmla="*/ 6 w 16"/>
                    <a:gd name="T13" fmla="*/ 0 h 50"/>
                    <a:gd name="T14" fmla="*/ 10 w 16"/>
                    <a:gd name="T15" fmla="*/ 0 h 50"/>
                    <a:gd name="T16" fmla="*/ 16 w 16"/>
                    <a:gd name="T1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0">
                      <a:moveTo>
                        <a:pt x="16" y="7"/>
                      </a:moveTo>
                      <a:cubicBezTo>
                        <a:pt x="16" y="43"/>
                        <a:pt x="16" y="43"/>
                        <a:pt x="16" y="43"/>
                      </a:cubicBezTo>
                      <a:cubicBezTo>
                        <a:pt x="16" y="47"/>
                        <a:pt x="13" y="50"/>
                        <a:pt x="10" y="50"/>
                      </a:cubicBezTo>
                      <a:cubicBezTo>
                        <a:pt x="6" y="50"/>
                        <a:pt x="6" y="50"/>
                        <a:pt x="6" y="50"/>
                      </a:cubicBezTo>
                      <a:cubicBezTo>
                        <a:pt x="3" y="50"/>
                        <a:pt x="0" y="47"/>
                        <a:pt x="0" y="43"/>
                      </a:cubicBezTo>
                      <a:cubicBezTo>
                        <a:pt x="0" y="7"/>
                        <a:pt x="0" y="7"/>
                        <a:pt x="0" y="7"/>
                      </a:cubicBezTo>
                      <a:cubicBezTo>
                        <a:pt x="0" y="3"/>
                        <a:pt x="3" y="0"/>
                        <a:pt x="6" y="0"/>
                      </a:cubicBezTo>
                      <a:cubicBezTo>
                        <a:pt x="10" y="0"/>
                        <a:pt x="10" y="0"/>
                        <a:pt x="10" y="0"/>
                      </a:cubicBezTo>
                      <a:cubicBezTo>
                        <a:pt x="13" y="0"/>
                        <a:pt x="16" y="3"/>
                        <a:pt x="1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2" name="Freeform 111">
                  <a:extLst>
                    <a:ext uri="{FF2B5EF4-FFF2-40B4-BE49-F238E27FC236}">
                      <a16:creationId xmlns:a16="http://schemas.microsoft.com/office/drawing/2014/main" id="{0CD99BF9-E8EC-46A7-9587-C88D39B9E08B}"/>
                    </a:ext>
                  </a:extLst>
                </p:cNvPr>
                <p:cNvSpPr>
                  <a:spLocks noEditPoints="1"/>
                </p:cNvSpPr>
                <p:nvPr/>
              </p:nvSpPr>
              <p:spPr bwMode="auto">
                <a:xfrm>
                  <a:off x="7262813" y="3709988"/>
                  <a:ext cx="133350" cy="203200"/>
                </a:xfrm>
                <a:custGeom>
                  <a:avLst/>
                  <a:gdLst>
                    <a:gd name="T0" fmla="*/ 35 w 35"/>
                    <a:gd name="T1" fmla="*/ 16 h 54"/>
                    <a:gd name="T2" fmla="*/ 35 w 35"/>
                    <a:gd name="T3" fmla="*/ 38 h 54"/>
                    <a:gd name="T4" fmla="*/ 18 w 35"/>
                    <a:gd name="T5" fmla="*/ 54 h 54"/>
                    <a:gd name="T6" fmla="*/ 17 w 35"/>
                    <a:gd name="T7" fmla="*/ 54 h 54"/>
                    <a:gd name="T8" fmla="*/ 0 w 35"/>
                    <a:gd name="T9" fmla="*/ 38 h 54"/>
                    <a:gd name="T10" fmla="*/ 0 w 35"/>
                    <a:gd name="T11" fmla="*/ 16 h 54"/>
                    <a:gd name="T12" fmla="*/ 17 w 35"/>
                    <a:gd name="T13" fmla="*/ 0 h 54"/>
                    <a:gd name="T14" fmla="*/ 18 w 35"/>
                    <a:gd name="T15" fmla="*/ 0 h 54"/>
                    <a:gd name="T16" fmla="*/ 35 w 35"/>
                    <a:gd name="T17" fmla="*/ 16 h 54"/>
                    <a:gd name="T18" fmla="*/ 25 w 35"/>
                    <a:gd name="T19" fmla="*/ 33 h 54"/>
                    <a:gd name="T20" fmla="*/ 25 w 35"/>
                    <a:gd name="T21" fmla="*/ 21 h 54"/>
                    <a:gd name="T22" fmla="*/ 18 w 35"/>
                    <a:gd name="T23" fmla="*/ 12 h 54"/>
                    <a:gd name="T24" fmla="*/ 17 w 35"/>
                    <a:gd name="T25" fmla="*/ 12 h 54"/>
                    <a:gd name="T26" fmla="*/ 10 w 35"/>
                    <a:gd name="T27" fmla="*/ 21 h 54"/>
                    <a:gd name="T28" fmla="*/ 10 w 35"/>
                    <a:gd name="T29" fmla="*/ 33 h 54"/>
                    <a:gd name="T30" fmla="*/ 17 w 35"/>
                    <a:gd name="T31" fmla="*/ 42 h 54"/>
                    <a:gd name="T32" fmla="*/ 18 w 35"/>
                    <a:gd name="T33" fmla="*/ 42 h 54"/>
                    <a:gd name="T34" fmla="*/ 25 w 35"/>
                    <a:gd name="T35"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54">
                      <a:moveTo>
                        <a:pt x="35" y="16"/>
                      </a:moveTo>
                      <a:cubicBezTo>
                        <a:pt x="35" y="38"/>
                        <a:pt x="35" y="38"/>
                        <a:pt x="35" y="38"/>
                      </a:cubicBezTo>
                      <a:cubicBezTo>
                        <a:pt x="35" y="46"/>
                        <a:pt x="27" y="54"/>
                        <a:pt x="18" y="54"/>
                      </a:cubicBezTo>
                      <a:cubicBezTo>
                        <a:pt x="17" y="54"/>
                        <a:pt x="17" y="54"/>
                        <a:pt x="17" y="54"/>
                      </a:cubicBezTo>
                      <a:cubicBezTo>
                        <a:pt x="8" y="54"/>
                        <a:pt x="0" y="46"/>
                        <a:pt x="0" y="38"/>
                      </a:cubicBezTo>
                      <a:cubicBezTo>
                        <a:pt x="0" y="16"/>
                        <a:pt x="0" y="16"/>
                        <a:pt x="0" y="16"/>
                      </a:cubicBezTo>
                      <a:cubicBezTo>
                        <a:pt x="0" y="7"/>
                        <a:pt x="8" y="0"/>
                        <a:pt x="17" y="0"/>
                      </a:cubicBezTo>
                      <a:cubicBezTo>
                        <a:pt x="18" y="0"/>
                        <a:pt x="18" y="0"/>
                        <a:pt x="18" y="0"/>
                      </a:cubicBezTo>
                      <a:cubicBezTo>
                        <a:pt x="27" y="0"/>
                        <a:pt x="35" y="7"/>
                        <a:pt x="35" y="16"/>
                      </a:cubicBezTo>
                      <a:close/>
                      <a:moveTo>
                        <a:pt x="25" y="33"/>
                      </a:moveTo>
                      <a:cubicBezTo>
                        <a:pt x="25" y="21"/>
                        <a:pt x="25" y="21"/>
                        <a:pt x="25" y="21"/>
                      </a:cubicBezTo>
                      <a:cubicBezTo>
                        <a:pt x="25" y="16"/>
                        <a:pt x="22" y="12"/>
                        <a:pt x="18" y="12"/>
                      </a:cubicBezTo>
                      <a:cubicBezTo>
                        <a:pt x="17" y="12"/>
                        <a:pt x="17" y="12"/>
                        <a:pt x="17" y="12"/>
                      </a:cubicBezTo>
                      <a:cubicBezTo>
                        <a:pt x="13" y="12"/>
                        <a:pt x="10" y="16"/>
                        <a:pt x="10" y="21"/>
                      </a:cubicBezTo>
                      <a:cubicBezTo>
                        <a:pt x="10" y="33"/>
                        <a:pt x="10" y="33"/>
                        <a:pt x="10" y="33"/>
                      </a:cubicBezTo>
                      <a:cubicBezTo>
                        <a:pt x="10" y="38"/>
                        <a:pt x="13" y="42"/>
                        <a:pt x="17" y="42"/>
                      </a:cubicBezTo>
                      <a:cubicBezTo>
                        <a:pt x="18" y="42"/>
                        <a:pt x="18" y="42"/>
                        <a:pt x="18" y="42"/>
                      </a:cubicBezTo>
                      <a:cubicBezTo>
                        <a:pt x="22" y="42"/>
                        <a:pt x="25" y="38"/>
                        <a:pt x="2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3" name="Freeform 112">
                  <a:extLst>
                    <a:ext uri="{FF2B5EF4-FFF2-40B4-BE49-F238E27FC236}">
                      <a16:creationId xmlns:a16="http://schemas.microsoft.com/office/drawing/2014/main" id="{CCEC5F00-9CD5-4646-9AC9-B52C8BD11D0D}"/>
                    </a:ext>
                  </a:extLst>
                </p:cNvPr>
                <p:cNvSpPr>
                  <a:spLocks noEditPoints="1"/>
                </p:cNvSpPr>
                <p:nvPr/>
              </p:nvSpPr>
              <p:spPr bwMode="auto">
                <a:xfrm>
                  <a:off x="7262813" y="3948113"/>
                  <a:ext cx="128588" cy="200025"/>
                </a:xfrm>
                <a:custGeom>
                  <a:avLst/>
                  <a:gdLst>
                    <a:gd name="T0" fmla="*/ 34 w 34"/>
                    <a:gd name="T1" fmla="*/ 16 h 53"/>
                    <a:gd name="T2" fmla="*/ 34 w 34"/>
                    <a:gd name="T3" fmla="*/ 37 h 53"/>
                    <a:gd name="T4" fmla="*/ 18 w 34"/>
                    <a:gd name="T5" fmla="*/ 53 h 53"/>
                    <a:gd name="T6" fmla="*/ 16 w 34"/>
                    <a:gd name="T7" fmla="*/ 53 h 53"/>
                    <a:gd name="T8" fmla="*/ 0 w 34"/>
                    <a:gd name="T9" fmla="*/ 37 h 53"/>
                    <a:gd name="T10" fmla="*/ 0 w 34"/>
                    <a:gd name="T11" fmla="*/ 16 h 53"/>
                    <a:gd name="T12" fmla="*/ 16 w 34"/>
                    <a:gd name="T13" fmla="*/ 0 h 53"/>
                    <a:gd name="T14" fmla="*/ 18 w 34"/>
                    <a:gd name="T15" fmla="*/ 0 h 53"/>
                    <a:gd name="T16" fmla="*/ 34 w 34"/>
                    <a:gd name="T17" fmla="*/ 16 h 53"/>
                    <a:gd name="T18" fmla="*/ 25 w 34"/>
                    <a:gd name="T19" fmla="*/ 32 h 53"/>
                    <a:gd name="T20" fmla="*/ 25 w 34"/>
                    <a:gd name="T21" fmla="*/ 21 h 53"/>
                    <a:gd name="T22" fmla="*/ 18 w 34"/>
                    <a:gd name="T23" fmla="*/ 12 h 53"/>
                    <a:gd name="T24" fmla="*/ 17 w 34"/>
                    <a:gd name="T25" fmla="*/ 12 h 53"/>
                    <a:gd name="T26" fmla="*/ 10 w 34"/>
                    <a:gd name="T27" fmla="*/ 21 h 53"/>
                    <a:gd name="T28" fmla="*/ 10 w 34"/>
                    <a:gd name="T29" fmla="*/ 32 h 53"/>
                    <a:gd name="T30" fmla="*/ 17 w 34"/>
                    <a:gd name="T31" fmla="*/ 41 h 53"/>
                    <a:gd name="T32" fmla="*/ 18 w 34"/>
                    <a:gd name="T33" fmla="*/ 41 h 53"/>
                    <a:gd name="T34" fmla="*/ 25 w 34"/>
                    <a:gd name="T3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3">
                      <a:moveTo>
                        <a:pt x="34" y="16"/>
                      </a:moveTo>
                      <a:cubicBezTo>
                        <a:pt x="34" y="37"/>
                        <a:pt x="34" y="37"/>
                        <a:pt x="34" y="37"/>
                      </a:cubicBezTo>
                      <a:cubicBezTo>
                        <a:pt x="34" y="46"/>
                        <a:pt x="27" y="53"/>
                        <a:pt x="18" y="53"/>
                      </a:cubicBezTo>
                      <a:cubicBezTo>
                        <a:pt x="16" y="53"/>
                        <a:pt x="16" y="53"/>
                        <a:pt x="16" y="53"/>
                      </a:cubicBezTo>
                      <a:cubicBezTo>
                        <a:pt x="7" y="53"/>
                        <a:pt x="0" y="46"/>
                        <a:pt x="0" y="37"/>
                      </a:cubicBezTo>
                      <a:cubicBezTo>
                        <a:pt x="0" y="16"/>
                        <a:pt x="0" y="16"/>
                        <a:pt x="0" y="16"/>
                      </a:cubicBezTo>
                      <a:cubicBezTo>
                        <a:pt x="0" y="7"/>
                        <a:pt x="7" y="0"/>
                        <a:pt x="16" y="0"/>
                      </a:cubicBezTo>
                      <a:cubicBezTo>
                        <a:pt x="18" y="0"/>
                        <a:pt x="18" y="0"/>
                        <a:pt x="18" y="0"/>
                      </a:cubicBezTo>
                      <a:cubicBezTo>
                        <a:pt x="27" y="0"/>
                        <a:pt x="34" y="7"/>
                        <a:pt x="34" y="16"/>
                      </a:cubicBezTo>
                      <a:close/>
                      <a:moveTo>
                        <a:pt x="25" y="32"/>
                      </a:moveTo>
                      <a:cubicBezTo>
                        <a:pt x="25" y="21"/>
                        <a:pt x="25" y="21"/>
                        <a:pt x="25" y="21"/>
                      </a:cubicBezTo>
                      <a:cubicBezTo>
                        <a:pt x="25" y="16"/>
                        <a:pt x="21" y="12"/>
                        <a:pt x="18" y="12"/>
                      </a:cubicBezTo>
                      <a:cubicBezTo>
                        <a:pt x="17" y="12"/>
                        <a:pt x="17" y="12"/>
                        <a:pt x="17" y="12"/>
                      </a:cubicBezTo>
                      <a:cubicBezTo>
                        <a:pt x="13" y="12"/>
                        <a:pt x="10" y="16"/>
                        <a:pt x="10" y="21"/>
                      </a:cubicBezTo>
                      <a:cubicBezTo>
                        <a:pt x="10" y="32"/>
                        <a:pt x="10" y="32"/>
                        <a:pt x="10" y="32"/>
                      </a:cubicBezTo>
                      <a:cubicBezTo>
                        <a:pt x="10" y="37"/>
                        <a:pt x="13" y="41"/>
                        <a:pt x="17" y="41"/>
                      </a:cubicBezTo>
                      <a:cubicBezTo>
                        <a:pt x="18" y="41"/>
                        <a:pt x="18" y="41"/>
                        <a:pt x="18" y="41"/>
                      </a:cubicBezTo>
                      <a:cubicBezTo>
                        <a:pt x="21" y="41"/>
                        <a:pt x="25" y="37"/>
                        <a:pt x="2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4" name="Freeform 113">
                  <a:extLst>
                    <a:ext uri="{FF2B5EF4-FFF2-40B4-BE49-F238E27FC236}">
                      <a16:creationId xmlns:a16="http://schemas.microsoft.com/office/drawing/2014/main" id="{38F8124D-942A-4FBF-A5AC-1030F22A9654}"/>
                    </a:ext>
                  </a:extLst>
                </p:cNvPr>
                <p:cNvSpPr>
                  <a:spLocks/>
                </p:cNvSpPr>
                <p:nvPr/>
              </p:nvSpPr>
              <p:spPr bwMode="auto">
                <a:xfrm>
                  <a:off x="7308850" y="4200525"/>
                  <a:ext cx="60325" cy="188912"/>
                </a:xfrm>
                <a:custGeom>
                  <a:avLst/>
                  <a:gdLst>
                    <a:gd name="T0" fmla="*/ 16 w 16"/>
                    <a:gd name="T1" fmla="*/ 7 h 50"/>
                    <a:gd name="T2" fmla="*/ 16 w 16"/>
                    <a:gd name="T3" fmla="*/ 43 h 50"/>
                    <a:gd name="T4" fmla="*/ 10 w 16"/>
                    <a:gd name="T5" fmla="*/ 50 h 50"/>
                    <a:gd name="T6" fmla="*/ 6 w 16"/>
                    <a:gd name="T7" fmla="*/ 50 h 50"/>
                    <a:gd name="T8" fmla="*/ 0 w 16"/>
                    <a:gd name="T9" fmla="*/ 43 h 50"/>
                    <a:gd name="T10" fmla="*/ 0 w 16"/>
                    <a:gd name="T11" fmla="*/ 7 h 50"/>
                    <a:gd name="T12" fmla="*/ 6 w 16"/>
                    <a:gd name="T13" fmla="*/ 0 h 50"/>
                    <a:gd name="T14" fmla="*/ 10 w 16"/>
                    <a:gd name="T15" fmla="*/ 0 h 50"/>
                    <a:gd name="T16" fmla="*/ 16 w 16"/>
                    <a:gd name="T1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0">
                      <a:moveTo>
                        <a:pt x="16" y="7"/>
                      </a:moveTo>
                      <a:cubicBezTo>
                        <a:pt x="16" y="43"/>
                        <a:pt x="16" y="43"/>
                        <a:pt x="16" y="43"/>
                      </a:cubicBezTo>
                      <a:cubicBezTo>
                        <a:pt x="16" y="47"/>
                        <a:pt x="13" y="50"/>
                        <a:pt x="10" y="50"/>
                      </a:cubicBezTo>
                      <a:cubicBezTo>
                        <a:pt x="6" y="50"/>
                        <a:pt x="6" y="50"/>
                        <a:pt x="6" y="50"/>
                      </a:cubicBezTo>
                      <a:cubicBezTo>
                        <a:pt x="3" y="50"/>
                        <a:pt x="0" y="47"/>
                        <a:pt x="0" y="43"/>
                      </a:cubicBezTo>
                      <a:cubicBezTo>
                        <a:pt x="0" y="7"/>
                        <a:pt x="0" y="7"/>
                        <a:pt x="0" y="7"/>
                      </a:cubicBezTo>
                      <a:cubicBezTo>
                        <a:pt x="0" y="3"/>
                        <a:pt x="3" y="0"/>
                        <a:pt x="6" y="0"/>
                      </a:cubicBezTo>
                      <a:cubicBezTo>
                        <a:pt x="10" y="0"/>
                        <a:pt x="10" y="0"/>
                        <a:pt x="10" y="0"/>
                      </a:cubicBezTo>
                      <a:cubicBezTo>
                        <a:pt x="13" y="0"/>
                        <a:pt x="16" y="3"/>
                        <a:pt x="1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5" name="Freeform 114">
                  <a:extLst>
                    <a:ext uri="{FF2B5EF4-FFF2-40B4-BE49-F238E27FC236}">
                      <a16:creationId xmlns:a16="http://schemas.microsoft.com/office/drawing/2014/main" id="{0414845D-81ED-473E-A46E-038FDE2AFA90}"/>
                    </a:ext>
                  </a:extLst>
                </p:cNvPr>
                <p:cNvSpPr>
                  <a:spLocks noEditPoints="1"/>
                </p:cNvSpPr>
                <p:nvPr/>
              </p:nvSpPr>
              <p:spPr bwMode="auto">
                <a:xfrm>
                  <a:off x="7127875" y="4189413"/>
                  <a:ext cx="128588" cy="203200"/>
                </a:xfrm>
                <a:custGeom>
                  <a:avLst/>
                  <a:gdLst>
                    <a:gd name="T0" fmla="*/ 34 w 34"/>
                    <a:gd name="T1" fmla="*/ 17 h 54"/>
                    <a:gd name="T2" fmla="*/ 34 w 34"/>
                    <a:gd name="T3" fmla="*/ 38 h 54"/>
                    <a:gd name="T4" fmla="*/ 18 w 34"/>
                    <a:gd name="T5" fmla="*/ 54 h 54"/>
                    <a:gd name="T6" fmla="*/ 16 w 34"/>
                    <a:gd name="T7" fmla="*/ 54 h 54"/>
                    <a:gd name="T8" fmla="*/ 0 w 34"/>
                    <a:gd name="T9" fmla="*/ 38 h 54"/>
                    <a:gd name="T10" fmla="*/ 0 w 34"/>
                    <a:gd name="T11" fmla="*/ 17 h 54"/>
                    <a:gd name="T12" fmla="*/ 16 w 34"/>
                    <a:gd name="T13" fmla="*/ 0 h 54"/>
                    <a:gd name="T14" fmla="*/ 18 w 34"/>
                    <a:gd name="T15" fmla="*/ 0 h 54"/>
                    <a:gd name="T16" fmla="*/ 34 w 34"/>
                    <a:gd name="T17" fmla="*/ 17 h 54"/>
                    <a:gd name="T18" fmla="*/ 25 w 34"/>
                    <a:gd name="T19" fmla="*/ 33 h 54"/>
                    <a:gd name="T20" fmla="*/ 25 w 34"/>
                    <a:gd name="T21" fmla="*/ 21 h 54"/>
                    <a:gd name="T22" fmla="*/ 18 w 34"/>
                    <a:gd name="T23" fmla="*/ 12 h 54"/>
                    <a:gd name="T24" fmla="*/ 17 w 34"/>
                    <a:gd name="T25" fmla="*/ 12 h 54"/>
                    <a:gd name="T26" fmla="*/ 10 w 34"/>
                    <a:gd name="T27" fmla="*/ 21 h 54"/>
                    <a:gd name="T28" fmla="*/ 10 w 34"/>
                    <a:gd name="T29" fmla="*/ 33 h 54"/>
                    <a:gd name="T30" fmla="*/ 17 w 34"/>
                    <a:gd name="T31" fmla="*/ 42 h 54"/>
                    <a:gd name="T32" fmla="*/ 18 w 34"/>
                    <a:gd name="T33" fmla="*/ 42 h 54"/>
                    <a:gd name="T34" fmla="*/ 25 w 34"/>
                    <a:gd name="T35"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4">
                      <a:moveTo>
                        <a:pt x="34" y="17"/>
                      </a:moveTo>
                      <a:cubicBezTo>
                        <a:pt x="34" y="38"/>
                        <a:pt x="34" y="38"/>
                        <a:pt x="34" y="38"/>
                      </a:cubicBezTo>
                      <a:cubicBezTo>
                        <a:pt x="34" y="47"/>
                        <a:pt x="27" y="54"/>
                        <a:pt x="18" y="54"/>
                      </a:cubicBezTo>
                      <a:cubicBezTo>
                        <a:pt x="16" y="54"/>
                        <a:pt x="16" y="54"/>
                        <a:pt x="16" y="54"/>
                      </a:cubicBezTo>
                      <a:cubicBezTo>
                        <a:pt x="7" y="54"/>
                        <a:pt x="0" y="47"/>
                        <a:pt x="0" y="38"/>
                      </a:cubicBezTo>
                      <a:cubicBezTo>
                        <a:pt x="0" y="17"/>
                        <a:pt x="0" y="17"/>
                        <a:pt x="0" y="17"/>
                      </a:cubicBezTo>
                      <a:cubicBezTo>
                        <a:pt x="0" y="8"/>
                        <a:pt x="7" y="0"/>
                        <a:pt x="16" y="0"/>
                      </a:cubicBezTo>
                      <a:cubicBezTo>
                        <a:pt x="18" y="0"/>
                        <a:pt x="18" y="0"/>
                        <a:pt x="18" y="0"/>
                      </a:cubicBezTo>
                      <a:cubicBezTo>
                        <a:pt x="27" y="0"/>
                        <a:pt x="34" y="8"/>
                        <a:pt x="34" y="17"/>
                      </a:cubicBezTo>
                      <a:close/>
                      <a:moveTo>
                        <a:pt x="25" y="33"/>
                      </a:moveTo>
                      <a:cubicBezTo>
                        <a:pt x="25" y="21"/>
                        <a:pt x="25" y="21"/>
                        <a:pt x="25" y="21"/>
                      </a:cubicBezTo>
                      <a:cubicBezTo>
                        <a:pt x="25" y="16"/>
                        <a:pt x="22" y="12"/>
                        <a:pt x="18" y="12"/>
                      </a:cubicBezTo>
                      <a:cubicBezTo>
                        <a:pt x="17" y="12"/>
                        <a:pt x="17" y="12"/>
                        <a:pt x="17" y="12"/>
                      </a:cubicBezTo>
                      <a:cubicBezTo>
                        <a:pt x="13" y="12"/>
                        <a:pt x="10" y="16"/>
                        <a:pt x="10" y="21"/>
                      </a:cubicBezTo>
                      <a:cubicBezTo>
                        <a:pt x="10" y="33"/>
                        <a:pt x="10" y="33"/>
                        <a:pt x="10" y="33"/>
                      </a:cubicBezTo>
                      <a:cubicBezTo>
                        <a:pt x="10" y="38"/>
                        <a:pt x="13" y="42"/>
                        <a:pt x="17" y="42"/>
                      </a:cubicBezTo>
                      <a:cubicBezTo>
                        <a:pt x="18" y="42"/>
                        <a:pt x="18" y="42"/>
                        <a:pt x="18" y="42"/>
                      </a:cubicBezTo>
                      <a:cubicBezTo>
                        <a:pt x="22" y="42"/>
                        <a:pt x="25" y="38"/>
                        <a:pt x="2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6" name="Freeform 115">
                  <a:extLst>
                    <a:ext uri="{FF2B5EF4-FFF2-40B4-BE49-F238E27FC236}">
                      <a16:creationId xmlns:a16="http://schemas.microsoft.com/office/drawing/2014/main" id="{6250F3C5-751F-4578-B26E-25C76A6CD29D}"/>
                    </a:ext>
                  </a:extLst>
                </p:cNvPr>
                <p:cNvSpPr>
                  <a:spLocks/>
                </p:cNvSpPr>
                <p:nvPr/>
              </p:nvSpPr>
              <p:spPr bwMode="auto">
                <a:xfrm>
                  <a:off x="7154863" y="3716338"/>
                  <a:ext cx="55563" cy="188912"/>
                </a:xfrm>
                <a:custGeom>
                  <a:avLst/>
                  <a:gdLst>
                    <a:gd name="T0" fmla="*/ 15 w 15"/>
                    <a:gd name="T1" fmla="*/ 7 h 50"/>
                    <a:gd name="T2" fmla="*/ 15 w 15"/>
                    <a:gd name="T3" fmla="*/ 43 h 50"/>
                    <a:gd name="T4" fmla="*/ 10 w 15"/>
                    <a:gd name="T5" fmla="*/ 50 h 50"/>
                    <a:gd name="T6" fmla="*/ 6 w 15"/>
                    <a:gd name="T7" fmla="*/ 50 h 50"/>
                    <a:gd name="T8" fmla="*/ 0 w 15"/>
                    <a:gd name="T9" fmla="*/ 43 h 50"/>
                    <a:gd name="T10" fmla="*/ 0 w 15"/>
                    <a:gd name="T11" fmla="*/ 7 h 50"/>
                    <a:gd name="T12" fmla="*/ 6 w 15"/>
                    <a:gd name="T13" fmla="*/ 0 h 50"/>
                    <a:gd name="T14" fmla="*/ 10 w 15"/>
                    <a:gd name="T15" fmla="*/ 0 h 50"/>
                    <a:gd name="T16" fmla="*/ 15 w 15"/>
                    <a:gd name="T1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0">
                      <a:moveTo>
                        <a:pt x="15" y="7"/>
                      </a:moveTo>
                      <a:cubicBezTo>
                        <a:pt x="15" y="43"/>
                        <a:pt x="15" y="43"/>
                        <a:pt x="15" y="43"/>
                      </a:cubicBezTo>
                      <a:cubicBezTo>
                        <a:pt x="15" y="47"/>
                        <a:pt x="13" y="50"/>
                        <a:pt x="10" y="50"/>
                      </a:cubicBezTo>
                      <a:cubicBezTo>
                        <a:pt x="6" y="50"/>
                        <a:pt x="6" y="50"/>
                        <a:pt x="6" y="50"/>
                      </a:cubicBezTo>
                      <a:cubicBezTo>
                        <a:pt x="2" y="50"/>
                        <a:pt x="0" y="47"/>
                        <a:pt x="0" y="43"/>
                      </a:cubicBezTo>
                      <a:cubicBezTo>
                        <a:pt x="0" y="7"/>
                        <a:pt x="0" y="7"/>
                        <a:pt x="0" y="7"/>
                      </a:cubicBezTo>
                      <a:cubicBezTo>
                        <a:pt x="0" y="3"/>
                        <a:pt x="2" y="0"/>
                        <a:pt x="6" y="0"/>
                      </a:cubicBezTo>
                      <a:cubicBezTo>
                        <a:pt x="10" y="0"/>
                        <a:pt x="10" y="0"/>
                        <a:pt x="10" y="0"/>
                      </a:cubicBezTo>
                      <a:cubicBezTo>
                        <a:pt x="13" y="0"/>
                        <a:pt x="15" y="3"/>
                        <a:pt x="1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7" name="Freeform 116">
                  <a:extLst>
                    <a:ext uri="{FF2B5EF4-FFF2-40B4-BE49-F238E27FC236}">
                      <a16:creationId xmlns:a16="http://schemas.microsoft.com/office/drawing/2014/main" id="{34C8D266-6EA3-410E-A662-A50B0E64B2CC}"/>
                    </a:ext>
                  </a:extLst>
                </p:cNvPr>
                <p:cNvSpPr>
                  <a:spLocks/>
                </p:cNvSpPr>
                <p:nvPr/>
              </p:nvSpPr>
              <p:spPr bwMode="auto">
                <a:xfrm>
                  <a:off x="7154863" y="3951288"/>
                  <a:ext cx="55563" cy="192087"/>
                </a:xfrm>
                <a:custGeom>
                  <a:avLst/>
                  <a:gdLst>
                    <a:gd name="T0" fmla="*/ 15 w 15"/>
                    <a:gd name="T1" fmla="*/ 8 h 51"/>
                    <a:gd name="T2" fmla="*/ 15 w 15"/>
                    <a:gd name="T3" fmla="*/ 43 h 51"/>
                    <a:gd name="T4" fmla="*/ 9 w 15"/>
                    <a:gd name="T5" fmla="*/ 51 h 51"/>
                    <a:gd name="T6" fmla="*/ 6 w 15"/>
                    <a:gd name="T7" fmla="*/ 51 h 51"/>
                    <a:gd name="T8" fmla="*/ 0 w 15"/>
                    <a:gd name="T9" fmla="*/ 43 h 51"/>
                    <a:gd name="T10" fmla="*/ 0 w 15"/>
                    <a:gd name="T11" fmla="*/ 8 h 51"/>
                    <a:gd name="T12" fmla="*/ 6 w 15"/>
                    <a:gd name="T13" fmla="*/ 0 h 51"/>
                    <a:gd name="T14" fmla="*/ 9 w 15"/>
                    <a:gd name="T15" fmla="*/ 0 h 51"/>
                    <a:gd name="T16" fmla="*/ 15 w 15"/>
                    <a:gd name="T17" fmla="*/ 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1">
                      <a:moveTo>
                        <a:pt x="15" y="8"/>
                      </a:moveTo>
                      <a:cubicBezTo>
                        <a:pt x="15" y="43"/>
                        <a:pt x="15" y="43"/>
                        <a:pt x="15" y="43"/>
                      </a:cubicBezTo>
                      <a:cubicBezTo>
                        <a:pt x="15" y="47"/>
                        <a:pt x="13" y="51"/>
                        <a:pt x="9" y="51"/>
                      </a:cubicBezTo>
                      <a:cubicBezTo>
                        <a:pt x="6" y="51"/>
                        <a:pt x="6" y="51"/>
                        <a:pt x="6" y="51"/>
                      </a:cubicBezTo>
                      <a:cubicBezTo>
                        <a:pt x="2" y="51"/>
                        <a:pt x="0" y="47"/>
                        <a:pt x="0" y="43"/>
                      </a:cubicBezTo>
                      <a:cubicBezTo>
                        <a:pt x="0" y="8"/>
                        <a:pt x="0" y="8"/>
                        <a:pt x="0" y="8"/>
                      </a:cubicBezTo>
                      <a:cubicBezTo>
                        <a:pt x="0" y="4"/>
                        <a:pt x="2" y="0"/>
                        <a:pt x="6" y="0"/>
                      </a:cubicBezTo>
                      <a:cubicBezTo>
                        <a:pt x="9" y="0"/>
                        <a:pt x="9" y="0"/>
                        <a:pt x="9" y="0"/>
                      </a:cubicBezTo>
                      <a:cubicBezTo>
                        <a:pt x="13" y="0"/>
                        <a:pt x="15" y="4"/>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5" name="Group 74">
              <a:extLst>
                <a:ext uri="{FF2B5EF4-FFF2-40B4-BE49-F238E27FC236}">
                  <a16:creationId xmlns:a16="http://schemas.microsoft.com/office/drawing/2014/main" id="{22FFBC85-3541-4AD4-B850-D3C89D5D6601}"/>
                </a:ext>
              </a:extLst>
            </p:cNvPr>
            <p:cNvGrpSpPr/>
            <p:nvPr/>
          </p:nvGrpSpPr>
          <p:grpSpPr>
            <a:xfrm>
              <a:off x="4166058" y="1168116"/>
              <a:ext cx="1377068" cy="1008891"/>
              <a:chOff x="4191086" y="1319067"/>
              <a:chExt cx="1377068" cy="1008891"/>
            </a:xfrm>
          </p:grpSpPr>
          <p:sp>
            <p:nvSpPr>
              <p:cNvPr id="87" name="Rectangle: Rounded Corners 86">
                <a:extLst>
                  <a:ext uri="{FF2B5EF4-FFF2-40B4-BE49-F238E27FC236}">
                    <a16:creationId xmlns:a16="http://schemas.microsoft.com/office/drawing/2014/main" id="{3E64E555-08E3-4233-A672-47A78B096C20}"/>
                  </a:ext>
                </a:extLst>
              </p:cNvPr>
              <p:cNvSpPr/>
              <p:nvPr/>
            </p:nvSpPr>
            <p:spPr>
              <a:xfrm>
                <a:off x="4191086" y="1319067"/>
                <a:ext cx="1377068" cy="1008891"/>
              </a:xfrm>
              <a:prstGeom prst="roundRect">
                <a:avLst/>
              </a:prstGeom>
              <a:solidFill>
                <a:schemeClr val="bg1"/>
              </a:solidFill>
              <a:ln w="44450">
                <a:solidFill>
                  <a:srgbClr val="0065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8" name="Picture 2" descr="C:\Users\Adish Shukla\AppData\Local\Microsoft\Windows\Temporary Internet Files\Content.Outlook\K21IFDV6\Screen Shot 2016-05-17 at 4.26.26 PM.png">
                <a:extLst>
                  <a:ext uri="{FF2B5EF4-FFF2-40B4-BE49-F238E27FC236}">
                    <a16:creationId xmlns:a16="http://schemas.microsoft.com/office/drawing/2014/main" id="{C726469C-4797-4CC3-86CA-A5991A1AF048}"/>
                  </a:ext>
                </a:extLst>
              </p:cNvPr>
              <p:cNvPicPr>
                <a:picLocks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4257594" y="1407434"/>
                <a:ext cx="1244053" cy="832156"/>
              </a:xfrm>
              <a:prstGeom prst="rect">
                <a:avLst/>
              </a:prstGeom>
              <a:noFill/>
              <a:ln>
                <a:noFill/>
              </a:ln>
              <a:extLst>
                <a:ext uri="{909E8E84-426E-40dd-AFC4-6F175D3DCCD1}">
                  <a14:hiddenFill xmlns:a14="http://schemas.microsoft.com/office/drawing/2010/main" xmlns="">
                    <a:solidFill>
                      <a:srgbClr val="FFFFFF"/>
                    </a:solidFill>
                  </a14:hiddenFill>
                </a:ext>
              </a:extLst>
            </p:spPr>
          </p:pic>
        </p:grpSp>
        <p:grpSp>
          <p:nvGrpSpPr>
            <p:cNvPr id="76" name="Group 75">
              <a:extLst>
                <a:ext uri="{FF2B5EF4-FFF2-40B4-BE49-F238E27FC236}">
                  <a16:creationId xmlns:a16="http://schemas.microsoft.com/office/drawing/2014/main" id="{512BF833-C34B-4874-932C-ECE90876221A}"/>
                </a:ext>
              </a:extLst>
            </p:cNvPr>
            <p:cNvGrpSpPr/>
            <p:nvPr/>
          </p:nvGrpSpPr>
          <p:grpSpPr>
            <a:xfrm>
              <a:off x="6771324" y="3160352"/>
              <a:ext cx="1022047" cy="929618"/>
              <a:chOff x="6257669" y="2951471"/>
              <a:chExt cx="1022047" cy="929618"/>
            </a:xfrm>
          </p:grpSpPr>
          <p:sp>
            <p:nvSpPr>
              <p:cNvPr id="77" name="Rectangle: Rounded Corners 76">
                <a:extLst>
                  <a:ext uri="{FF2B5EF4-FFF2-40B4-BE49-F238E27FC236}">
                    <a16:creationId xmlns:a16="http://schemas.microsoft.com/office/drawing/2014/main" id="{0E4C81D2-D598-4417-A82C-8A30BB1D6E94}"/>
                  </a:ext>
                </a:extLst>
              </p:cNvPr>
              <p:cNvSpPr/>
              <p:nvPr/>
            </p:nvSpPr>
            <p:spPr>
              <a:xfrm>
                <a:off x="6257669" y="2951471"/>
                <a:ext cx="1022047" cy="929618"/>
              </a:xfrm>
              <a:prstGeom prst="roundRect">
                <a:avLst/>
              </a:prstGeom>
              <a:solidFill>
                <a:srgbClr val="006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DAC7CF57-0738-4608-B9AE-A383C0953695}"/>
                  </a:ext>
                </a:extLst>
              </p:cNvPr>
              <p:cNvGrpSpPr/>
              <p:nvPr/>
            </p:nvGrpSpPr>
            <p:grpSpPr>
              <a:xfrm>
                <a:off x="6425623" y="3079465"/>
                <a:ext cx="716874" cy="752900"/>
                <a:chOff x="6843587" y="4423999"/>
                <a:chExt cx="495425" cy="520322"/>
              </a:xfrm>
            </p:grpSpPr>
            <p:sp>
              <p:nvSpPr>
                <p:cNvPr id="79" name="Rectangle 78">
                  <a:extLst>
                    <a:ext uri="{FF2B5EF4-FFF2-40B4-BE49-F238E27FC236}">
                      <a16:creationId xmlns:a16="http://schemas.microsoft.com/office/drawing/2014/main" id="{136D6EB6-3568-45A9-AF04-CB6BED7D5659}"/>
                    </a:ext>
                  </a:extLst>
                </p:cNvPr>
                <p:cNvSpPr/>
                <p:nvPr/>
              </p:nvSpPr>
              <p:spPr>
                <a:xfrm>
                  <a:off x="6843587" y="4423999"/>
                  <a:ext cx="448099" cy="388572"/>
                </a:xfrm>
                <a:prstGeom prst="rect">
                  <a:avLst/>
                </a:prstGeom>
                <a:no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80" name="Group 79">
                  <a:extLst>
                    <a:ext uri="{FF2B5EF4-FFF2-40B4-BE49-F238E27FC236}">
                      <a16:creationId xmlns:a16="http://schemas.microsoft.com/office/drawing/2014/main" id="{A611D141-50AC-4B31-A56B-6C2398C92B5F}"/>
                    </a:ext>
                  </a:extLst>
                </p:cNvPr>
                <p:cNvGrpSpPr/>
                <p:nvPr/>
              </p:nvGrpSpPr>
              <p:grpSpPr>
                <a:xfrm>
                  <a:off x="6868789" y="4445396"/>
                  <a:ext cx="393392" cy="342477"/>
                  <a:chOff x="2938244" y="3221084"/>
                  <a:chExt cx="283145" cy="209424"/>
                </a:xfrm>
              </p:grpSpPr>
              <p:sp>
                <p:nvSpPr>
                  <p:cNvPr id="82" name="AutoShape 226">
                    <a:extLst>
                      <a:ext uri="{FF2B5EF4-FFF2-40B4-BE49-F238E27FC236}">
                        <a16:creationId xmlns:a16="http://schemas.microsoft.com/office/drawing/2014/main" id="{E39797C6-59EB-40DC-B9A2-B2A3BEB68C3D}"/>
                      </a:ext>
                    </a:extLst>
                  </p:cNvPr>
                  <p:cNvSpPr>
                    <a:spLocks noChangeArrowheads="1"/>
                  </p:cNvSpPr>
                  <p:nvPr/>
                </p:nvSpPr>
                <p:spPr bwMode="auto">
                  <a:xfrm>
                    <a:off x="2938244" y="3221084"/>
                    <a:ext cx="283145" cy="209424"/>
                  </a:xfrm>
                  <a:prstGeom prst="rect">
                    <a:avLst/>
                  </a:prstGeom>
                  <a:solidFill>
                    <a:schemeClr val="bg1"/>
                  </a:solidFill>
                  <a:ln w="38100">
                    <a:noFill/>
                    <a:round/>
                    <a:headEnd/>
                    <a:tailEnd/>
                  </a:ln>
                </p:spPr>
                <p:txBody>
                  <a:bodyPr wrap="none" anchor="ctr"/>
                  <a:lstStyle/>
                  <a:p>
                    <a:endParaRPr lang="en-US" sz="1350" dirty="0"/>
                  </a:p>
                </p:txBody>
              </p:sp>
              <p:cxnSp>
                <p:nvCxnSpPr>
                  <p:cNvPr id="83" name="Straight Connector 82">
                    <a:extLst>
                      <a:ext uri="{FF2B5EF4-FFF2-40B4-BE49-F238E27FC236}">
                        <a16:creationId xmlns:a16="http://schemas.microsoft.com/office/drawing/2014/main" id="{30B7D40B-98B8-4F74-AC12-E11EA05B9246}"/>
                      </a:ext>
                    </a:extLst>
                  </p:cNvPr>
                  <p:cNvCxnSpPr/>
                  <p:nvPr/>
                </p:nvCxnSpPr>
                <p:spPr>
                  <a:xfrm>
                    <a:off x="2971816" y="3273405"/>
                    <a:ext cx="216000" cy="0"/>
                  </a:xfrm>
                  <a:prstGeom prst="line">
                    <a:avLst/>
                  </a:prstGeom>
                  <a:ln w="12700">
                    <a:solidFill>
                      <a:srgbClr val="0065A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E588C9A-258D-4256-9541-3362DA1648C0}"/>
                      </a:ext>
                    </a:extLst>
                  </p:cNvPr>
                  <p:cNvCxnSpPr/>
                  <p:nvPr/>
                </p:nvCxnSpPr>
                <p:spPr>
                  <a:xfrm>
                    <a:off x="2971816" y="3313511"/>
                    <a:ext cx="216000" cy="0"/>
                  </a:xfrm>
                  <a:prstGeom prst="line">
                    <a:avLst/>
                  </a:prstGeom>
                  <a:ln w="12700">
                    <a:solidFill>
                      <a:srgbClr val="0065A6"/>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F371DB7-8324-4432-BD07-6C82E7B81851}"/>
                      </a:ext>
                    </a:extLst>
                  </p:cNvPr>
                  <p:cNvCxnSpPr/>
                  <p:nvPr/>
                </p:nvCxnSpPr>
                <p:spPr>
                  <a:xfrm>
                    <a:off x="2971816" y="3353616"/>
                    <a:ext cx="216000" cy="0"/>
                  </a:xfrm>
                  <a:prstGeom prst="line">
                    <a:avLst/>
                  </a:prstGeom>
                  <a:ln w="12700">
                    <a:solidFill>
                      <a:srgbClr val="0065A6"/>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D4CC7F6-C3C5-4163-A68E-E4EC2F514AB8}"/>
                      </a:ext>
                    </a:extLst>
                  </p:cNvPr>
                  <p:cNvCxnSpPr/>
                  <p:nvPr/>
                </p:nvCxnSpPr>
                <p:spPr>
                  <a:xfrm>
                    <a:off x="2971816" y="3393721"/>
                    <a:ext cx="216000" cy="0"/>
                  </a:xfrm>
                  <a:prstGeom prst="line">
                    <a:avLst/>
                  </a:prstGeom>
                  <a:ln w="12700">
                    <a:solidFill>
                      <a:srgbClr val="0065A6"/>
                    </a:solidFill>
                  </a:ln>
                </p:spPr>
                <p:style>
                  <a:lnRef idx="1">
                    <a:schemeClr val="accent1"/>
                  </a:lnRef>
                  <a:fillRef idx="0">
                    <a:schemeClr val="accent1"/>
                  </a:fillRef>
                  <a:effectRef idx="0">
                    <a:schemeClr val="accent1"/>
                  </a:effectRef>
                  <a:fontRef idx="minor">
                    <a:schemeClr val="tx1"/>
                  </a:fontRef>
                </p:style>
              </p:cxnSp>
            </p:grpSp>
            <p:sp>
              <p:nvSpPr>
                <p:cNvPr id="81" name="Freeform 6">
                  <a:extLst>
                    <a:ext uri="{FF2B5EF4-FFF2-40B4-BE49-F238E27FC236}">
                      <a16:creationId xmlns:a16="http://schemas.microsoft.com/office/drawing/2014/main" id="{F895696B-E1E2-4A29-AB4E-386B658AE5A7}"/>
                    </a:ext>
                  </a:extLst>
                </p:cNvPr>
                <p:cNvSpPr>
                  <a:spLocks/>
                </p:cNvSpPr>
                <p:nvPr/>
              </p:nvSpPr>
              <p:spPr bwMode="auto">
                <a:xfrm>
                  <a:off x="7086502" y="4623140"/>
                  <a:ext cx="252510" cy="321181"/>
                </a:xfrm>
                <a:custGeom>
                  <a:avLst/>
                  <a:gdLst>
                    <a:gd name="T0" fmla="*/ 407 w 407"/>
                    <a:gd name="T1" fmla="*/ 93 h 476"/>
                    <a:gd name="T2" fmla="*/ 203 w 407"/>
                    <a:gd name="T3" fmla="*/ 476 h 476"/>
                    <a:gd name="T4" fmla="*/ 0 w 407"/>
                    <a:gd name="T5" fmla="*/ 86 h 476"/>
                    <a:gd name="T6" fmla="*/ 203 w 407"/>
                    <a:gd name="T7" fmla="*/ 0 h 476"/>
                    <a:gd name="T8" fmla="*/ 407 w 407"/>
                    <a:gd name="T9" fmla="*/ 93 h 476"/>
                  </a:gdLst>
                  <a:ahLst/>
                  <a:cxnLst>
                    <a:cxn ang="0">
                      <a:pos x="T0" y="T1"/>
                    </a:cxn>
                    <a:cxn ang="0">
                      <a:pos x="T2" y="T3"/>
                    </a:cxn>
                    <a:cxn ang="0">
                      <a:pos x="T4" y="T5"/>
                    </a:cxn>
                    <a:cxn ang="0">
                      <a:pos x="T6" y="T7"/>
                    </a:cxn>
                    <a:cxn ang="0">
                      <a:pos x="T8" y="T9"/>
                    </a:cxn>
                  </a:cxnLst>
                  <a:rect l="0" t="0" r="r" b="b"/>
                  <a:pathLst>
                    <a:path w="407" h="476">
                      <a:moveTo>
                        <a:pt x="407" y="93"/>
                      </a:moveTo>
                      <a:cubicBezTo>
                        <a:pt x="407" y="263"/>
                        <a:pt x="287" y="445"/>
                        <a:pt x="203" y="476"/>
                      </a:cubicBezTo>
                      <a:cubicBezTo>
                        <a:pt x="113" y="440"/>
                        <a:pt x="0" y="256"/>
                        <a:pt x="0" y="86"/>
                      </a:cubicBezTo>
                      <a:cubicBezTo>
                        <a:pt x="0" y="86"/>
                        <a:pt x="164" y="36"/>
                        <a:pt x="203" y="0"/>
                      </a:cubicBezTo>
                      <a:cubicBezTo>
                        <a:pt x="203" y="0"/>
                        <a:pt x="312" y="76"/>
                        <a:pt x="407" y="93"/>
                      </a:cubicBezTo>
                      <a:close/>
                    </a:path>
                  </a:pathLst>
                </a:custGeom>
                <a:solidFill>
                  <a:schemeClr val="bg1"/>
                </a:solidFill>
                <a:ln w="6350">
                  <a:solidFill>
                    <a:srgbClr val="0065A6"/>
                  </a:solidFill>
                </a:ln>
              </p:spPr>
              <p:txBody>
                <a:bodyPr vert="horz" wrap="square" lIns="68580" tIns="34290" rIns="68580" bIns="34290" numCol="1" anchor="ctr" anchorCtr="0" compatLnSpc="1">
                  <a:prstTxWarp prst="textNoShape">
                    <a:avLst/>
                  </a:prstTxWarp>
                </a:bodyPr>
                <a:lstStyle/>
                <a:p>
                  <a:pPr algn="ctr"/>
                  <a:r>
                    <a:rPr lang="en-US" sz="900" dirty="0">
                      <a:solidFill>
                        <a:srgbClr val="0065A6"/>
                      </a:solidFill>
                      <a:sym typeface="Wingdings" panose="05000000000000000000" pitchFamily="2" charset="2"/>
                    </a:rPr>
                    <a:t></a:t>
                  </a:r>
                  <a:endParaRPr lang="en-US" sz="900" dirty="0">
                    <a:solidFill>
                      <a:srgbClr val="0065A6"/>
                    </a:solidFill>
                  </a:endParaRPr>
                </a:p>
              </p:txBody>
            </p:sp>
          </p:grpSp>
        </p:grpSp>
      </p:grpSp>
      <p:grpSp>
        <p:nvGrpSpPr>
          <p:cNvPr id="47" name="Group 46">
            <a:extLst>
              <a:ext uri="{FF2B5EF4-FFF2-40B4-BE49-F238E27FC236}">
                <a16:creationId xmlns:a16="http://schemas.microsoft.com/office/drawing/2014/main" id="{816CFA7D-6D93-4E96-9CE8-B01474CCAE65}"/>
              </a:ext>
            </a:extLst>
          </p:cNvPr>
          <p:cNvGrpSpPr/>
          <p:nvPr/>
        </p:nvGrpSpPr>
        <p:grpSpPr>
          <a:xfrm>
            <a:off x="5098070" y="450767"/>
            <a:ext cx="1988409" cy="333597"/>
            <a:chOff x="5020884" y="397351"/>
            <a:chExt cx="1988409" cy="333597"/>
          </a:xfrm>
        </p:grpSpPr>
        <p:sp>
          <p:nvSpPr>
            <p:cNvPr id="46" name="Rectangle: Rounded Corners 45">
              <a:extLst>
                <a:ext uri="{FF2B5EF4-FFF2-40B4-BE49-F238E27FC236}">
                  <a16:creationId xmlns:a16="http://schemas.microsoft.com/office/drawing/2014/main" id="{81295230-E8E3-4AA3-92B9-BF66159B29DC}"/>
                </a:ext>
              </a:extLst>
            </p:cNvPr>
            <p:cNvSpPr/>
            <p:nvPr/>
          </p:nvSpPr>
          <p:spPr>
            <a:xfrm>
              <a:off x="5039505" y="397351"/>
              <a:ext cx="1951166" cy="333597"/>
            </a:xfrm>
            <a:prstGeom prst="roundRect">
              <a:avLst/>
            </a:prstGeom>
            <a:noFill/>
            <a:ln w="34925">
              <a:solidFill>
                <a:srgbClr val="B53C3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0037B8CB-9471-4231-BAD6-B01CF9289EE7}"/>
                </a:ext>
              </a:extLst>
            </p:cNvPr>
            <p:cNvSpPr txBox="1"/>
            <p:nvPr/>
          </p:nvSpPr>
          <p:spPr>
            <a:xfrm>
              <a:off x="5020884" y="410261"/>
              <a:ext cx="1988409" cy="307777"/>
            </a:xfrm>
            <a:prstGeom prst="rect">
              <a:avLst/>
            </a:prstGeom>
            <a:noFill/>
          </p:spPr>
          <p:txBody>
            <a:bodyPr wrap="square" rtlCol="0">
              <a:spAutoFit/>
            </a:bodyPr>
            <a:lstStyle/>
            <a:p>
              <a:pPr algn="ctr"/>
              <a:r>
                <a:rPr lang="en-US" sz="1400" b="1" dirty="0">
                  <a:solidFill>
                    <a:srgbClr val="B53C39"/>
                  </a:solidFill>
                </a:rPr>
                <a:t>MFA Enrollment Tool</a:t>
              </a:r>
            </a:p>
          </p:txBody>
        </p:sp>
      </p:grpSp>
      <p:sp>
        <p:nvSpPr>
          <p:cNvPr id="45" name="Rectangle: Rounded Corners 44">
            <a:extLst>
              <a:ext uri="{FF2B5EF4-FFF2-40B4-BE49-F238E27FC236}">
                <a16:creationId xmlns:a16="http://schemas.microsoft.com/office/drawing/2014/main" id="{7EF9D034-D6FC-4DE5-8A1F-5477089B2635}"/>
              </a:ext>
            </a:extLst>
          </p:cNvPr>
          <p:cNvSpPr/>
          <p:nvPr/>
        </p:nvSpPr>
        <p:spPr>
          <a:xfrm>
            <a:off x="3978000" y="784280"/>
            <a:ext cx="4228548" cy="1574718"/>
          </a:xfrm>
          <a:prstGeom prst="roundRect">
            <a:avLst/>
          </a:prstGeom>
          <a:noFill/>
          <a:ln w="34925">
            <a:solidFill>
              <a:srgbClr val="B53C3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107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CDBF-B06A-41AA-A330-DDBC7C37E678}"/>
              </a:ext>
            </a:extLst>
          </p:cNvPr>
          <p:cNvSpPr>
            <a:spLocks noGrp="1"/>
          </p:cNvSpPr>
          <p:nvPr>
            <p:ph type="title"/>
          </p:nvPr>
        </p:nvSpPr>
        <p:spPr/>
        <p:txBody>
          <a:bodyPr/>
          <a:lstStyle/>
          <a:p>
            <a:r>
              <a:rPr lang="en-US" dirty="0"/>
              <a:t>Onboarding Process Through Saviynt </a:t>
            </a:r>
          </a:p>
        </p:txBody>
      </p:sp>
      <p:sp>
        <p:nvSpPr>
          <p:cNvPr id="3" name="Slide Number Placeholder 2">
            <a:extLst>
              <a:ext uri="{FF2B5EF4-FFF2-40B4-BE49-F238E27FC236}">
                <a16:creationId xmlns:a16="http://schemas.microsoft.com/office/drawing/2014/main" id="{00B9BF0B-4E3D-4F5C-927E-6B079918F262}"/>
              </a:ext>
            </a:extLst>
          </p:cNvPr>
          <p:cNvSpPr>
            <a:spLocks noGrp="1"/>
          </p:cNvSpPr>
          <p:nvPr>
            <p:ph type="sldNum" sz="quarter" idx="10"/>
          </p:nvPr>
        </p:nvSpPr>
        <p:spPr/>
        <p:txBody>
          <a:bodyPr/>
          <a:lstStyle/>
          <a:p>
            <a:fld id="{97C9F2F1-5B60-4828-8D48-CC3CA0267DF1}" type="slidenum">
              <a:rPr lang="en-US" altLang="en-US" smtClean="0"/>
              <a:pPr/>
              <a:t>12</a:t>
            </a:fld>
            <a:endParaRPr lang="en-US" altLang="en-US" dirty="0"/>
          </a:p>
        </p:txBody>
      </p:sp>
      <p:sp>
        <p:nvSpPr>
          <p:cNvPr id="4" name="Footer Placeholder 3">
            <a:extLst>
              <a:ext uri="{FF2B5EF4-FFF2-40B4-BE49-F238E27FC236}">
                <a16:creationId xmlns:a16="http://schemas.microsoft.com/office/drawing/2014/main" id="{BF275E2A-33EF-4E29-84E9-251BCF77BF7D}"/>
              </a:ext>
            </a:extLst>
          </p:cNvPr>
          <p:cNvSpPr>
            <a:spLocks noGrp="1"/>
          </p:cNvSpPr>
          <p:nvPr>
            <p:ph type="ftr" sz="quarter" idx="11"/>
          </p:nvPr>
        </p:nvSpPr>
        <p:spPr/>
        <p:txBody>
          <a:bodyPr/>
          <a:lstStyle/>
          <a:p>
            <a:r>
              <a:rPr lang="en-US" altLang="en-US" dirty="0"/>
              <a:t>Confidential, unpublished property of Cigna. Do not duplicate or distribute. For internal use only. Use and distribution limited solely to authorized personnel. © 2019 Cigna</a:t>
            </a:r>
          </a:p>
        </p:txBody>
      </p:sp>
      <p:pic>
        <p:nvPicPr>
          <p:cNvPr id="6" name="Picture 5">
            <a:extLst>
              <a:ext uri="{FF2B5EF4-FFF2-40B4-BE49-F238E27FC236}">
                <a16:creationId xmlns:a16="http://schemas.microsoft.com/office/drawing/2014/main" id="{2D69C039-DA42-4247-AF52-A1F7CDFEDD50}"/>
              </a:ext>
            </a:extLst>
          </p:cNvPr>
          <p:cNvPicPr>
            <a:picLocks noChangeAspect="1"/>
          </p:cNvPicPr>
          <p:nvPr/>
        </p:nvPicPr>
        <p:blipFill>
          <a:blip r:embed="rId2"/>
          <a:stretch>
            <a:fillRect/>
          </a:stretch>
        </p:blipFill>
        <p:spPr>
          <a:xfrm>
            <a:off x="1205131" y="698781"/>
            <a:ext cx="5527238" cy="4284634"/>
          </a:xfrm>
          <a:prstGeom prst="rect">
            <a:avLst/>
          </a:prstGeom>
        </p:spPr>
      </p:pic>
    </p:spTree>
    <p:extLst>
      <p:ext uri="{BB962C8B-B14F-4D97-AF65-F5344CB8AC3E}">
        <p14:creationId xmlns:p14="http://schemas.microsoft.com/office/powerpoint/2010/main" val="199363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F5DF-DA17-41D9-AD84-B4A04AE2A386}"/>
              </a:ext>
            </a:extLst>
          </p:cNvPr>
          <p:cNvSpPr>
            <a:spLocks noGrp="1"/>
          </p:cNvSpPr>
          <p:nvPr>
            <p:ph type="title"/>
          </p:nvPr>
        </p:nvSpPr>
        <p:spPr>
          <a:xfrm>
            <a:off x="116115" y="82607"/>
            <a:ext cx="8229600" cy="484584"/>
          </a:xfrm>
        </p:spPr>
        <p:txBody>
          <a:bodyPr/>
          <a:lstStyle/>
          <a:p>
            <a:r>
              <a:rPr lang="en-US" dirty="0"/>
              <a:t>Application Onboarding Form (Questionnaire)</a:t>
            </a:r>
          </a:p>
        </p:txBody>
      </p:sp>
      <p:sp>
        <p:nvSpPr>
          <p:cNvPr id="3" name="Slide Number Placeholder 2">
            <a:extLst>
              <a:ext uri="{FF2B5EF4-FFF2-40B4-BE49-F238E27FC236}">
                <a16:creationId xmlns:a16="http://schemas.microsoft.com/office/drawing/2014/main" id="{C44B3382-162E-41CB-9DB6-424E7F63C832}"/>
              </a:ext>
            </a:extLst>
          </p:cNvPr>
          <p:cNvSpPr>
            <a:spLocks noGrp="1"/>
          </p:cNvSpPr>
          <p:nvPr>
            <p:ph type="sldNum" sz="quarter" idx="10"/>
          </p:nvPr>
        </p:nvSpPr>
        <p:spPr/>
        <p:txBody>
          <a:bodyPr/>
          <a:lstStyle/>
          <a:p>
            <a:fld id="{97C9F2F1-5B60-4828-8D48-CC3CA0267DF1}" type="slidenum">
              <a:rPr lang="en-US" altLang="en-US" smtClean="0"/>
              <a:pPr/>
              <a:t>13</a:t>
            </a:fld>
            <a:endParaRPr lang="en-US" altLang="en-US" dirty="0"/>
          </a:p>
        </p:txBody>
      </p:sp>
      <p:sp>
        <p:nvSpPr>
          <p:cNvPr id="4" name="Footer Placeholder 3">
            <a:extLst>
              <a:ext uri="{FF2B5EF4-FFF2-40B4-BE49-F238E27FC236}">
                <a16:creationId xmlns:a16="http://schemas.microsoft.com/office/drawing/2014/main" id="{2B738885-2527-43CC-A897-04CD6F7E336B}"/>
              </a:ext>
            </a:extLst>
          </p:cNvPr>
          <p:cNvSpPr>
            <a:spLocks noGrp="1"/>
          </p:cNvSpPr>
          <p:nvPr>
            <p:ph type="ftr" sz="quarter" idx="11"/>
          </p:nvPr>
        </p:nvSpPr>
        <p:spPr/>
        <p:txBody>
          <a:bodyPr/>
          <a:lstStyle/>
          <a:p>
            <a:r>
              <a:rPr lang="en-US" altLang="en-US" dirty="0"/>
              <a:t>Confidential, unpublished property of Cigna. Do not duplicate or distribute. For internal use only. Use and distribution limited solely to authorized personnel. © 2019 Cigna</a:t>
            </a:r>
          </a:p>
        </p:txBody>
      </p:sp>
      <p:graphicFrame>
        <p:nvGraphicFramePr>
          <p:cNvPr id="5" name="Table 5">
            <a:extLst>
              <a:ext uri="{FF2B5EF4-FFF2-40B4-BE49-F238E27FC236}">
                <a16:creationId xmlns:a16="http://schemas.microsoft.com/office/drawing/2014/main" id="{7AB7F47F-7BE3-434A-B84D-603E08DC04FE}"/>
              </a:ext>
            </a:extLst>
          </p:cNvPr>
          <p:cNvGraphicFramePr>
            <a:graphicFrameLocks noGrp="1"/>
          </p:cNvGraphicFramePr>
          <p:nvPr>
            <p:extLst>
              <p:ext uri="{D42A27DB-BD31-4B8C-83A1-F6EECF244321}">
                <p14:modId xmlns:p14="http://schemas.microsoft.com/office/powerpoint/2010/main" val="1867212946"/>
              </p:ext>
            </p:extLst>
          </p:nvPr>
        </p:nvGraphicFramePr>
        <p:xfrm>
          <a:off x="116115" y="690564"/>
          <a:ext cx="8831942" cy="3816588"/>
        </p:xfrm>
        <a:graphic>
          <a:graphicData uri="http://schemas.openxmlformats.org/drawingml/2006/table">
            <a:tbl>
              <a:tblPr firstRow="1" bandRow="1">
                <a:tableStyleId>{B301B821-A1FF-4177-AEE7-76D212191A09}</a:tableStyleId>
              </a:tblPr>
              <a:tblGrid>
                <a:gridCol w="8831942">
                  <a:extLst>
                    <a:ext uri="{9D8B030D-6E8A-4147-A177-3AD203B41FA5}">
                      <a16:colId xmlns:a16="http://schemas.microsoft.com/office/drawing/2014/main" val="2778337246"/>
                    </a:ext>
                  </a:extLst>
                </a:gridCol>
              </a:tblGrid>
              <a:tr h="261936">
                <a:tc>
                  <a:txBody>
                    <a:bodyPr/>
                    <a:lstStyle/>
                    <a:p>
                      <a:pPr algn="ctr"/>
                      <a:r>
                        <a:rPr lang="en-US" sz="1600" dirty="0"/>
                        <a:t>Application Data</a:t>
                      </a:r>
                    </a:p>
                  </a:txBody>
                  <a:tcPr>
                    <a:solidFill>
                      <a:srgbClr val="274467"/>
                    </a:solidFill>
                  </a:tcPr>
                </a:tc>
                <a:extLst>
                  <a:ext uri="{0D108BD9-81ED-4DB2-BD59-A6C34878D82A}">
                    <a16:rowId xmlns:a16="http://schemas.microsoft.com/office/drawing/2014/main" val="4120476653"/>
                  </a:ext>
                </a:extLst>
              </a:tr>
              <a:tr h="211858">
                <a:tc>
                  <a:txBody>
                    <a:bodyPr/>
                    <a:lstStyle/>
                    <a:p>
                      <a:pPr marL="0" lvl="0" indent="0" algn="l" fontAlgn="ctr">
                        <a:buFontTx/>
                        <a:buNone/>
                      </a:pPr>
                      <a:r>
                        <a:rPr lang="en-US" sz="900" u="none" strike="noStrike" dirty="0">
                          <a:effectLst/>
                        </a:rPr>
                        <a:t>Is the application hosted on the premises or in the Cloud?</a:t>
                      </a:r>
                      <a:endParaRPr lang="en-US" sz="900" b="1"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3190514414"/>
                  </a:ext>
                </a:extLst>
              </a:tr>
              <a:tr h="276871">
                <a:tc>
                  <a:txBody>
                    <a:bodyPr/>
                    <a:lstStyle/>
                    <a:p>
                      <a:pPr marL="0" lvl="0" indent="0" algn="l" fontAlgn="ctr">
                        <a:buFontTx/>
                        <a:buNone/>
                      </a:pPr>
                      <a:r>
                        <a:rPr lang="en-US" sz="900" u="none" strike="noStrike" dirty="0">
                          <a:effectLst/>
                        </a:rPr>
                        <a:t>Is the application a custom build or COTS (Commercial Off The Shelf)?</a:t>
                      </a:r>
                      <a:endParaRPr lang="en-US" sz="900" b="1"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2210507474"/>
                  </a:ext>
                </a:extLst>
              </a:tr>
              <a:tr h="149972">
                <a:tc>
                  <a:txBody>
                    <a:bodyPr/>
                    <a:lstStyle/>
                    <a:p>
                      <a:pPr marL="0" lvl="0" indent="0" algn="l" fontAlgn="ctr">
                        <a:buFontTx/>
                        <a:buNone/>
                      </a:pPr>
                      <a:r>
                        <a:rPr lang="en-US" sz="900" u="none" strike="noStrike" dirty="0">
                          <a:effectLst/>
                        </a:rPr>
                        <a:t>Application type (Web, Thick Client, Mainframe, Hybrid?, Native/Mobile, Other)</a:t>
                      </a:r>
                      <a:endParaRPr lang="en-US" sz="900" b="1"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2623480055"/>
                  </a:ext>
                </a:extLst>
              </a:tr>
              <a:tr h="288407">
                <a:tc>
                  <a:txBody>
                    <a:bodyPr/>
                    <a:lstStyle/>
                    <a:p>
                      <a:pPr marL="0" lvl="0" indent="0" algn="l" fontAlgn="ctr">
                        <a:buFontTx/>
                        <a:buNone/>
                      </a:pPr>
                      <a:r>
                        <a:rPr lang="en-US" sz="900" u="none" strike="noStrike" dirty="0">
                          <a:effectLst/>
                        </a:rPr>
                        <a:t>Users who access application? (Permanent, Contractor, Service Provider, Customer)</a:t>
                      </a:r>
                      <a:endParaRPr lang="en-US" sz="900" b="1"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2060611527"/>
                  </a:ext>
                </a:extLst>
              </a:tr>
              <a:tr h="146417">
                <a:tc>
                  <a:txBody>
                    <a:bodyPr/>
                    <a:lstStyle/>
                    <a:p>
                      <a:pPr marL="0" lvl="0" indent="0" algn="l" fontAlgn="ctr">
                        <a:buFontTx/>
                        <a:buNone/>
                      </a:pPr>
                      <a:r>
                        <a:rPr lang="en-US" sz="900" u="none" strike="noStrike" dirty="0">
                          <a:effectLst/>
                        </a:rPr>
                        <a:t>Identity store/directory used by application? (Okta AD, ADFS, SAP, OID, Local, Azure AD, Other)</a:t>
                      </a:r>
                      <a:endParaRPr lang="en-US" sz="900" b="1"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1401679473"/>
                  </a:ext>
                </a:extLst>
              </a:tr>
              <a:tr h="280229">
                <a:tc>
                  <a:txBody>
                    <a:bodyPr/>
                    <a:lstStyle/>
                    <a:p>
                      <a:pPr marL="0" lvl="0" indent="0" algn="l" fontAlgn="ctr">
                        <a:buFontTx/>
                        <a:buNone/>
                      </a:pPr>
                      <a:r>
                        <a:rPr lang="en-US" sz="900" u="none" strike="noStrike" dirty="0">
                          <a:effectLst/>
                        </a:rPr>
                        <a:t>Will Okta being acting as the IDP or the SP?</a:t>
                      </a:r>
                      <a:endParaRPr lang="en-US" sz="900" b="1"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1736105486"/>
                  </a:ext>
                </a:extLst>
              </a:tr>
              <a:tr h="175454">
                <a:tc>
                  <a:txBody>
                    <a:bodyPr/>
                    <a:lstStyle/>
                    <a:p>
                      <a:pPr marL="0" lvl="0" indent="0" algn="l" fontAlgn="ctr">
                        <a:buFontTx/>
                        <a:buNone/>
                      </a:pPr>
                      <a:r>
                        <a:rPr lang="en-US" sz="900" u="none" strike="noStrike" dirty="0">
                          <a:effectLst/>
                        </a:rPr>
                        <a:t>Available Environments (Dev, Test, Preprod, Prod) with URL's</a:t>
                      </a:r>
                      <a:endParaRPr lang="en-US" sz="900" b="1"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2501269309"/>
                  </a:ext>
                </a:extLst>
              </a:tr>
              <a:tr h="280229">
                <a:tc>
                  <a:txBody>
                    <a:bodyPr/>
                    <a:lstStyle/>
                    <a:p>
                      <a:pPr marL="0" lvl="0" indent="0" algn="l" fontAlgn="ctr">
                        <a:buFontTx/>
                        <a:buNone/>
                      </a:pPr>
                      <a:r>
                        <a:rPr lang="en-US" sz="900" u="none" strike="noStrike" dirty="0">
                          <a:effectLst/>
                        </a:rPr>
                        <a:t>What type of End-user authentication is currently used? (SAML, AD Password, Local User ID, Password, IWA, OAuth2, Other)</a:t>
                      </a:r>
                      <a:endParaRPr lang="en-US" sz="900" b="1"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150840152"/>
                  </a:ext>
                </a:extLst>
              </a:tr>
              <a:tr h="158148">
                <a:tc>
                  <a:txBody>
                    <a:bodyPr/>
                    <a:lstStyle/>
                    <a:p>
                      <a:pPr marL="0" lvl="0" indent="0" algn="l" fontAlgn="ctr">
                        <a:buFontTx/>
                        <a:buNone/>
                      </a:pPr>
                      <a:r>
                        <a:rPr lang="en-US" sz="900" u="none" strike="noStrike" dirty="0">
                          <a:effectLst/>
                        </a:rPr>
                        <a:t>Does the Application support industry standard authentication &amp; authorization protocols? (SAML, OAuth, OIDC, etc.)</a:t>
                      </a:r>
                      <a:endParaRPr lang="en-US" sz="900" b="1"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631378686"/>
                  </a:ext>
                </a:extLst>
              </a:tr>
              <a:tr h="332101">
                <a:tc>
                  <a:txBody>
                    <a:bodyPr/>
                    <a:lstStyle/>
                    <a:p>
                      <a:pPr marL="0" lvl="0" indent="0" algn="l" fontAlgn="ctr">
                        <a:buFontTx/>
                        <a:buNone/>
                      </a:pPr>
                      <a:r>
                        <a:rPr lang="en-US" sz="900" u="none" strike="noStrike" dirty="0">
                          <a:effectLst/>
                        </a:rPr>
                        <a:t>Are there any technical interfaces, APIs etc. which can be used to access application data? If so, please provide this information. (used for securing endpoints for synchronizing user data or application endpoints for reporting, external application integrations, etc.)</a:t>
                      </a:r>
                      <a:endParaRPr lang="en-US" sz="900" b="1"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1162231936"/>
                  </a:ext>
                </a:extLst>
              </a:tr>
              <a:tr h="286354">
                <a:tc>
                  <a:txBody>
                    <a:bodyPr/>
                    <a:lstStyle/>
                    <a:p>
                      <a:pPr marL="0" lvl="0" indent="0" algn="l" fontAlgn="ctr">
                        <a:buFontTx/>
                        <a:buNone/>
                      </a:pPr>
                      <a:r>
                        <a:rPr lang="en-US" sz="900" u="none" strike="noStrike" dirty="0">
                          <a:effectLst/>
                        </a:rPr>
                        <a:t>If the application type is not able to be integrated and there are no technical interfaces, can an extract be provided in a structured comma-delimited CSV file?</a:t>
                      </a:r>
                      <a:endParaRPr lang="en-US" sz="900" b="1"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2992843153"/>
                  </a:ext>
                </a:extLst>
              </a:tr>
              <a:tr h="280229">
                <a:tc>
                  <a:txBody>
                    <a:bodyPr/>
                    <a:lstStyle/>
                    <a:p>
                      <a:pPr marL="0" lvl="0" indent="0" algn="l" fontAlgn="ctr">
                        <a:buFontTx/>
                        <a:buNone/>
                      </a:pPr>
                      <a:r>
                        <a:rPr lang="en-US" sz="900" u="none" strike="noStrike" dirty="0">
                          <a:effectLst/>
                        </a:rPr>
                        <a:t>Does the application have a mobile application? If so, what mobile OS's are supported by the mobile application?</a:t>
                      </a:r>
                      <a:endParaRPr lang="en-US" sz="900" b="1"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2384111748"/>
                  </a:ext>
                </a:extLst>
              </a:tr>
              <a:tr h="280229">
                <a:tc>
                  <a:txBody>
                    <a:bodyPr/>
                    <a:lstStyle/>
                    <a:p>
                      <a:pPr marL="0" lvl="0" indent="0" algn="l" fontAlgn="ctr">
                        <a:buFontTx/>
                        <a:buNone/>
                      </a:pPr>
                      <a:r>
                        <a:rPr lang="en-US" sz="900" u="none" strike="noStrike" dirty="0">
                          <a:effectLst/>
                        </a:rPr>
                        <a:t>Does the mobile application support SAML authentication?</a:t>
                      </a:r>
                      <a:endParaRPr lang="en-US" sz="900" b="1" i="0" u="none" strike="noStrike" dirty="0">
                        <a:solidFill>
                          <a:srgbClr val="000000"/>
                        </a:solidFill>
                        <a:effectLst/>
                        <a:latin typeface="Arial" panose="020B0604020202020204" pitchFamily="34" charset="0"/>
                      </a:endParaRPr>
                    </a:p>
                  </a:txBody>
                  <a:tcPr anchor="ctr"/>
                </a:tc>
                <a:extLst>
                  <a:ext uri="{0D108BD9-81ED-4DB2-BD59-A6C34878D82A}">
                    <a16:rowId xmlns:a16="http://schemas.microsoft.com/office/drawing/2014/main" val="2072176968"/>
                  </a:ext>
                </a:extLst>
              </a:tr>
            </a:tbl>
          </a:graphicData>
        </a:graphic>
      </p:graphicFrame>
    </p:spTree>
    <p:extLst>
      <p:ext uri="{BB962C8B-B14F-4D97-AF65-F5344CB8AC3E}">
        <p14:creationId xmlns:p14="http://schemas.microsoft.com/office/powerpoint/2010/main" val="227820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F5DF-DA17-41D9-AD84-B4A04AE2A386}"/>
              </a:ext>
            </a:extLst>
          </p:cNvPr>
          <p:cNvSpPr>
            <a:spLocks noGrp="1"/>
          </p:cNvSpPr>
          <p:nvPr>
            <p:ph type="title"/>
          </p:nvPr>
        </p:nvSpPr>
        <p:spPr/>
        <p:txBody>
          <a:bodyPr/>
          <a:lstStyle/>
          <a:p>
            <a:r>
              <a:rPr lang="en-US" dirty="0"/>
              <a:t>Application Onboarding Form (Questionnaire)</a:t>
            </a:r>
          </a:p>
        </p:txBody>
      </p:sp>
      <p:sp>
        <p:nvSpPr>
          <p:cNvPr id="3" name="Slide Number Placeholder 2">
            <a:extLst>
              <a:ext uri="{FF2B5EF4-FFF2-40B4-BE49-F238E27FC236}">
                <a16:creationId xmlns:a16="http://schemas.microsoft.com/office/drawing/2014/main" id="{C44B3382-162E-41CB-9DB6-424E7F63C832}"/>
              </a:ext>
            </a:extLst>
          </p:cNvPr>
          <p:cNvSpPr>
            <a:spLocks noGrp="1"/>
          </p:cNvSpPr>
          <p:nvPr>
            <p:ph type="sldNum" sz="quarter" idx="10"/>
          </p:nvPr>
        </p:nvSpPr>
        <p:spPr/>
        <p:txBody>
          <a:bodyPr/>
          <a:lstStyle/>
          <a:p>
            <a:fld id="{97C9F2F1-5B60-4828-8D48-CC3CA0267DF1}" type="slidenum">
              <a:rPr lang="en-US" altLang="en-US" smtClean="0"/>
              <a:pPr/>
              <a:t>14</a:t>
            </a:fld>
            <a:endParaRPr lang="en-US" altLang="en-US" dirty="0"/>
          </a:p>
        </p:txBody>
      </p:sp>
      <p:sp>
        <p:nvSpPr>
          <p:cNvPr id="4" name="Footer Placeholder 3">
            <a:extLst>
              <a:ext uri="{FF2B5EF4-FFF2-40B4-BE49-F238E27FC236}">
                <a16:creationId xmlns:a16="http://schemas.microsoft.com/office/drawing/2014/main" id="{2B738885-2527-43CC-A897-04CD6F7E336B}"/>
              </a:ext>
            </a:extLst>
          </p:cNvPr>
          <p:cNvSpPr>
            <a:spLocks noGrp="1"/>
          </p:cNvSpPr>
          <p:nvPr>
            <p:ph type="ftr" sz="quarter" idx="11"/>
          </p:nvPr>
        </p:nvSpPr>
        <p:spPr/>
        <p:txBody>
          <a:bodyPr/>
          <a:lstStyle/>
          <a:p>
            <a:r>
              <a:rPr lang="en-US" altLang="en-US" dirty="0"/>
              <a:t>Confidential, unpublished property of Cigna. Do not duplicate or distribute. For internal use only. Use and distribution limited solely to authorized personnel. © 2019 Cigna</a:t>
            </a:r>
          </a:p>
        </p:txBody>
      </p:sp>
      <p:graphicFrame>
        <p:nvGraphicFramePr>
          <p:cNvPr id="5" name="Table 5">
            <a:extLst>
              <a:ext uri="{FF2B5EF4-FFF2-40B4-BE49-F238E27FC236}">
                <a16:creationId xmlns:a16="http://schemas.microsoft.com/office/drawing/2014/main" id="{7AB7F47F-7BE3-434A-B84D-603E08DC04FE}"/>
              </a:ext>
            </a:extLst>
          </p:cNvPr>
          <p:cNvGraphicFramePr>
            <a:graphicFrameLocks noGrp="1"/>
          </p:cNvGraphicFramePr>
          <p:nvPr>
            <p:extLst>
              <p:ext uri="{D42A27DB-BD31-4B8C-83A1-F6EECF244321}">
                <p14:modId xmlns:p14="http://schemas.microsoft.com/office/powerpoint/2010/main" val="1488225432"/>
              </p:ext>
            </p:extLst>
          </p:nvPr>
        </p:nvGraphicFramePr>
        <p:xfrm>
          <a:off x="367213" y="884335"/>
          <a:ext cx="4014287" cy="1266752"/>
        </p:xfrm>
        <a:graphic>
          <a:graphicData uri="http://schemas.openxmlformats.org/drawingml/2006/table">
            <a:tbl>
              <a:tblPr firstRow="1" bandRow="1">
                <a:tableStyleId>{5C22544A-7EE6-4342-B048-85BDC9FD1C3A}</a:tableStyleId>
              </a:tblPr>
              <a:tblGrid>
                <a:gridCol w="4014287">
                  <a:extLst>
                    <a:ext uri="{9D8B030D-6E8A-4147-A177-3AD203B41FA5}">
                      <a16:colId xmlns:a16="http://schemas.microsoft.com/office/drawing/2014/main" val="2778337246"/>
                    </a:ext>
                  </a:extLst>
                </a:gridCol>
              </a:tblGrid>
              <a:tr h="310005">
                <a:tc>
                  <a:txBody>
                    <a:bodyPr/>
                    <a:lstStyle/>
                    <a:p>
                      <a:pPr algn="ctr"/>
                      <a:r>
                        <a:rPr lang="en-US" sz="1600" dirty="0"/>
                        <a:t>General Application Information</a:t>
                      </a:r>
                    </a:p>
                  </a:txBody>
                  <a:tcPr>
                    <a:solidFill>
                      <a:schemeClr val="tx2"/>
                    </a:solidFill>
                  </a:tcPr>
                </a:tc>
                <a:extLst>
                  <a:ext uri="{0D108BD9-81ED-4DB2-BD59-A6C34878D82A}">
                    <a16:rowId xmlns:a16="http://schemas.microsoft.com/office/drawing/2014/main" val="4120476653"/>
                  </a:ext>
                </a:extLst>
              </a:tr>
              <a:tr h="232868">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Application Name</a:t>
                      </a:r>
                    </a:p>
                  </a:txBody>
                  <a:tcPr anchor="ctr"/>
                </a:tc>
                <a:extLst>
                  <a:ext uri="{0D108BD9-81ED-4DB2-BD59-A6C34878D82A}">
                    <a16:rowId xmlns:a16="http://schemas.microsoft.com/office/drawing/2014/main" val="3190514414"/>
                  </a:ext>
                </a:extLst>
              </a:tr>
              <a:tr h="232868">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Application Inventory ID #</a:t>
                      </a:r>
                    </a:p>
                  </a:txBody>
                  <a:tcPr anchor="ctr"/>
                </a:tc>
                <a:extLst>
                  <a:ext uri="{0D108BD9-81ED-4DB2-BD59-A6C34878D82A}">
                    <a16:rowId xmlns:a16="http://schemas.microsoft.com/office/drawing/2014/main" val="2210507474"/>
                  </a:ext>
                </a:extLst>
              </a:tr>
              <a:tr h="232868">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Application Description</a:t>
                      </a:r>
                    </a:p>
                  </a:txBody>
                  <a:tcPr anchor="ctr"/>
                </a:tc>
                <a:extLst>
                  <a:ext uri="{0D108BD9-81ED-4DB2-BD59-A6C34878D82A}">
                    <a16:rowId xmlns:a16="http://schemas.microsoft.com/office/drawing/2014/main" val="2623480055"/>
                  </a:ext>
                </a:extLst>
              </a:tr>
              <a:tr h="232868">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Application Owner and Contact Details</a:t>
                      </a:r>
                    </a:p>
                  </a:txBody>
                  <a:tcPr anchor="ctr"/>
                </a:tc>
                <a:extLst>
                  <a:ext uri="{0D108BD9-81ED-4DB2-BD59-A6C34878D82A}">
                    <a16:rowId xmlns:a16="http://schemas.microsoft.com/office/drawing/2014/main" val="2060611527"/>
                  </a:ext>
                </a:extLst>
              </a:tr>
            </a:tbl>
          </a:graphicData>
        </a:graphic>
      </p:graphicFrame>
      <p:graphicFrame>
        <p:nvGraphicFramePr>
          <p:cNvPr id="8" name="Table 7">
            <a:extLst>
              <a:ext uri="{FF2B5EF4-FFF2-40B4-BE49-F238E27FC236}">
                <a16:creationId xmlns:a16="http://schemas.microsoft.com/office/drawing/2014/main" id="{F784082C-BFBB-4D6E-98D6-7BF94B48D7BB}"/>
              </a:ext>
            </a:extLst>
          </p:cNvPr>
          <p:cNvGraphicFramePr>
            <a:graphicFrameLocks noGrp="1"/>
          </p:cNvGraphicFramePr>
          <p:nvPr>
            <p:extLst>
              <p:ext uri="{D42A27DB-BD31-4B8C-83A1-F6EECF244321}">
                <p14:modId xmlns:p14="http://schemas.microsoft.com/office/powerpoint/2010/main" val="3196638320"/>
              </p:ext>
            </p:extLst>
          </p:nvPr>
        </p:nvGraphicFramePr>
        <p:xfrm>
          <a:off x="4838064" y="869510"/>
          <a:ext cx="3893003" cy="2996232"/>
        </p:xfrm>
        <a:graphic>
          <a:graphicData uri="http://schemas.openxmlformats.org/drawingml/2006/table">
            <a:tbl>
              <a:tblPr firstRow="1" bandRow="1">
                <a:tableStyleId>{5C22544A-7EE6-4342-B048-85BDC9FD1C3A}</a:tableStyleId>
              </a:tblPr>
              <a:tblGrid>
                <a:gridCol w="3893003">
                  <a:extLst>
                    <a:ext uri="{9D8B030D-6E8A-4147-A177-3AD203B41FA5}">
                      <a16:colId xmlns:a16="http://schemas.microsoft.com/office/drawing/2014/main" val="1959788254"/>
                    </a:ext>
                  </a:extLst>
                </a:gridCol>
              </a:tblGrid>
              <a:tr h="338328">
                <a:tc>
                  <a:txBody>
                    <a:bodyPr/>
                    <a:lstStyle/>
                    <a:p>
                      <a:pPr algn="ctr"/>
                      <a:r>
                        <a:rPr lang="en-US" sz="1600" dirty="0"/>
                        <a:t>General Identity Store Information</a:t>
                      </a:r>
                    </a:p>
                  </a:txBody>
                  <a:tcPr>
                    <a:solidFill>
                      <a:schemeClr val="tx2"/>
                    </a:solidFill>
                  </a:tcPr>
                </a:tc>
                <a:extLst>
                  <a:ext uri="{0D108BD9-81ED-4DB2-BD59-A6C34878D82A}">
                    <a16:rowId xmlns:a16="http://schemas.microsoft.com/office/drawing/2014/main" val="2286709478"/>
                  </a:ext>
                </a:extLst>
              </a:tr>
              <a:tr h="352568">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Identity Store Name</a:t>
                      </a:r>
                    </a:p>
                  </a:txBody>
                  <a:tcPr anchor="ctr"/>
                </a:tc>
                <a:extLst>
                  <a:ext uri="{0D108BD9-81ED-4DB2-BD59-A6C34878D82A}">
                    <a16:rowId xmlns:a16="http://schemas.microsoft.com/office/drawing/2014/main" val="3741663455"/>
                  </a:ext>
                </a:extLst>
              </a:tr>
              <a:tr h="352568">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Is the Identity Store on-premises or in the Cloud?</a:t>
                      </a:r>
                    </a:p>
                  </a:txBody>
                  <a:tcPr anchor="ctr"/>
                </a:tc>
                <a:extLst>
                  <a:ext uri="{0D108BD9-81ED-4DB2-BD59-A6C34878D82A}">
                    <a16:rowId xmlns:a16="http://schemas.microsoft.com/office/drawing/2014/main" val="3111817787"/>
                  </a:ext>
                </a:extLst>
              </a:tr>
              <a:tr h="352568">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What type of Identity Store? (ADFS, SAP, OID, Local, Azure AD, SaaS HR, Other)</a:t>
                      </a:r>
                    </a:p>
                  </a:txBody>
                  <a:tcPr anchor="ctr"/>
                </a:tc>
                <a:extLst>
                  <a:ext uri="{0D108BD9-81ED-4DB2-BD59-A6C34878D82A}">
                    <a16:rowId xmlns:a16="http://schemas.microsoft.com/office/drawing/2014/main" val="1420747052"/>
                  </a:ext>
                </a:extLst>
              </a:tr>
              <a:tr h="352568">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Directory version? (AD 2016, etc.)</a:t>
                      </a:r>
                    </a:p>
                  </a:txBody>
                  <a:tcPr anchor="ctr"/>
                </a:tc>
                <a:extLst>
                  <a:ext uri="{0D108BD9-81ED-4DB2-BD59-A6C34878D82A}">
                    <a16:rowId xmlns:a16="http://schemas.microsoft.com/office/drawing/2014/main" val="3796056087"/>
                  </a:ext>
                </a:extLst>
              </a:tr>
              <a:tr h="352568">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What attribute is currently used to uniquely identify each account? E.g. Global ID, Email address</a:t>
                      </a:r>
                    </a:p>
                  </a:txBody>
                  <a:tcPr anchor="ctr"/>
                </a:tc>
                <a:extLst>
                  <a:ext uri="{0D108BD9-81ED-4DB2-BD59-A6C34878D82A}">
                    <a16:rowId xmlns:a16="http://schemas.microsoft.com/office/drawing/2014/main" val="4160941030"/>
                  </a:ext>
                </a:extLst>
              </a:tr>
              <a:tr h="352568">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Is there an attribute that is used to correlate application accounts to Identity Store?</a:t>
                      </a:r>
                    </a:p>
                  </a:txBody>
                  <a:tcPr anchor="ctr"/>
                </a:tc>
                <a:extLst>
                  <a:ext uri="{0D108BD9-81ED-4DB2-BD59-A6C34878D82A}">
                    <a16:rowId xmlns:a16="http://schemas.microsoft.com/office/drawing/2014/main" val="3852241269"/>
                  </a:ext>
                </a:extLst>
              </a:tr>
              <a:tr h="352568">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What different type of accounts exist within the identity store? E.g. system accounts, disabled users, third party accounts and how are they identified?</a:t>
                      </a:r>
                    </a:p>
                  </a:txBody>
                  <a:tcPr anchor="ctr"/>
                </a:tc>
                <a:extLst>
                  <a:ext uri="{0D108BD9-81ED-4DB2-BD59-A6C34878D82A}">
                    <a16:rowId xmlns:a16="http://schemas.microsoft.com/office/drawing/2014/main" val="1063172963"/>
                  </a:ext>
                </a:extLst>
              </a:tr>
            </a:tbl>
          </a:graphicData>
        </a:graphic>
      </p:graphicFrame>
      <p:graphicFrame>
        <p:nvGraphicFramePr>
          <p:cNvPr id="7" name="Table 5">
            <a:extLst>
              <a:ext uri="{FF2B5EF4-FFF2-40B4-BE49-F238E27FC236}">
                <a16:creationId xmlns:a16="http://schemas.microsoft.com/office/drawing/2014/main" id="{FE2761F6-0BF1-414D-9CDC-707A19889CDB}"/>
              </a:ext>
            </a:extLst>
          </p:cNvPr>
          <p:cNvGraphicFramePr>
            <a:graphicFrameLocks noGrp="1"/>
          </p:cNvGraphicFramePr>
          <p:nvPr>
            <p:extLst>
              <p:ext uri="{D42A27DB-BD31-4B8C-83A1-F6EECF244321}">
                <p14:modId xmlns:p14="http://schemas.microsoft.com/office/powerpoint/2010/main" val="1553766554"/>
              </p:ext>
            </p:extLst>
          </p:nvPr>
        </p:nvGraphicFramePr>
        <p:xfrm>
          <a:off x="367213" y="2276496"/>
          <a:ext cx="4014287" cy="2442544"/>
        </p:xfrm>
        <a:graphic>
          <a:graphicData uri="http://schemas.openxmlformats.org/drawingml/2006/table">
            <a:tbl>
              <a:tblPr firstRow="1" bandRow="1">
                <a:tableStyleId>{5C22544A-7EE6-4342-B048-85BDC9FD1C3A}</a:tableStyleId>
              </a:tblPr>
              <a:tblGrid>
                <a:gridCol w="4014287">
                  <a:extLst>
                    <a:ext uri="{9D8B030D-6E8A-4147-A177-3AD203B41FA5}">
                      <a16:colId xmlns:a16="http://schemas.microsoft.com/office/drawing/2014/main" val="2778337246"/>
                    </a:ext>
                  </a:extLst>
                </a:gridCol>
              </a:tblGrid>
              <a:tr h="305660">
                <a:tc>
                  <a:txBody>
                    <a:bodyPr/>
                    <a:lstStyle/>
                    <a:p>
                      <a:pPr algn="ctr"/>
                      <a:r>
                        <a:rPr lang="en-US" sz="1600" dirty="0"/>
                        <a:t>Application Connectivity</a:t>
                      </a:r>
                    </a:p>
                  </a:txBody>
                  <a:tcPr>
                    <a:solidFill>
                      <a:schemeClr val="tx2"/>
                    </a:solidFill>
                  </a:tcPr>
                </a:tc>
                <a:extLst>
                  <a:ext uri="{0D108BD9-81ED-4DB2-BD59-A6C34878D82A}">
                    <a16:rowId xmlns:a16="http://schemas.microsoft.com/office/drawing/2014/main" val="4120476653"/>
                  </a:ext>
                </a:extLst>
              </a:tr>
              <a:tr h="20840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IP Address / FQDN</a:t>
                      </a:r>
                    </a:p>
                  </a:txBody>
                  <a:tcPr anchor="ctr"/>
                </a:tc>
                <a:extLst>
                  <a:ext uri="{0D108BD9-81ED-4DB2-BD59-A6C34878D82A}">
                    <a16:rowId xmlns:a16="http://schemas.microsoft.com/office/drawing/2014/main" val="3190514414"/>
                  </a:ext>
                </a:extLst>
              </a:tr>
              <a:tr h="20840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Port Details</a:t>
                      </a:r>
                    </a:p>
                  </a:txBody>
                  <a:tcPr anchor="ctr"/>
                </a:tc>
                <a:extLst>
                  <a:ext uri="{0D108BD9-81ED-4DB2-BD59-A6C34878D82A}">
                    <a16:rowId xmlns:a16="http://schemas.microsoft.com/office/drawing/2014/main" val="2681795695"/>
                  </a:ext>
                </a:extLst>
              </a:tr>
              <a:tr h="20840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Service Account credentials for connecting to the application</a:t>
                      </a:r>
                    </a:p>
                  </a:txBody>
                  <a:tcPr anchor="ctr"/>
                </a:tc>
                <a:extLst>
                  <a:ext uri="{0D108BD9-81ED-4DB2-BD59-A6C34878D82A}">
                    <a16:rowId xmlns:a16="http://schemas.microsoft.com/office/drawing/2014/main" val="1023488311"/>
                  </a:ext>
                </a:extLst>
              </a:tr>
              <a:tr h="232744">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Details of any special considerations (drivers, firewall, WAN, cloud, etc.)</a:t>
                      </a:r>
                    </a:p>
                  </a:txBody>
                  <a:tcPr anchor="ctr"/>
                </a:tc>
                <a:extLst>
                  <a:ext uri="{0D108BD9-81ED-4DB2-BD59-A6C34878D82A}">
                    <a16:rowId xmlns:a16="http://schemas.microsoft.com/office/drawing/2014/main" val="2210507474"/>
                  </a:ext>
                </a:extLst>
              </a:tr>
              <a:tr h="20840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What are the number of production users?</a:t>
                      </a:r>
                    </a:p>
                  </a:txBody>
                  <a:tcPr anchor="ctr"/>
                </a:tc>
                <a:extLst>
                  <a:ext uri="{0D108BD9-81ED-4DB2-BD59-A6C34878D82A}">
                    <a16:rowId xmlns:a16="http://schemas.microsoft.com/office/drawing/2014/main" val="2623480055"/>
                  </a:ext>
                </a:extLst>
              </a:tr>
              <a:tr h="20840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Peak Logins Per Day?</a:t>
                      </a:r>
                    </a:p>
                  </a:txBody>
                  <a:tcPr anchor="ctr"/>
                </a:tc>
                <a:extLst>
                  <a:ext uri="{0D108BD9-81ED-4DB2-BD59-A6C34878D82A}">
                    <a16:rowId xmlns:a16="http://schemas.microsoft.com/office/drawing/2014/main" val="2060611527"/>
                  </a:ext>
                </a:extLst>
              </a:tr>
              <a:tr h="20840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Peak Concurrent Usage?</a:t>
                      </a:r>
                    </a:p>
                  </a:txBody>
                  <a:tcPr anchor="ctr"/>
                </a:tc>
                <a:extLst>
                  <a:ext uri="{0D108BD9-81ED-4DB2-BD59-A6C34878D82A}">
                    <a16:rowId xmlns:a16="http://schemas.microsoft.com/office/drawing/2014/main" val="1401679473"/>
                  </a:ext>
                </a:extLst>
              </a:tr>
              <a:tr h="346482">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What type of load balancing is used to route to you application web servers?</a:t>
                      </a:r>
                      <a:br>
                        <a:rPr lang="en-US" sz="900" b="0" i="0" u="none" strike="noStrike" dirty="0">
                          <a:solidFill>
                            <a:srgbClr val="000000"/>
                          </a:solidFill>
                          <a:effectLst/>
                          <a:latin typeface="Arial" panose="020B0604020202020204" pitchFamily="34" charset="0"/>
                        </a:rPr>
                      </a:br>
                      <a:r>
                        <a:rPr lang="en-US" sz="900" b="0" i="0" u="none" strike="noStrike" dirty="0">
                          <a:solidFill>
                            <a:srgbClr val="000000"/>
                          </a:solidFill>
                          <a:effectLst/>
                          <a:latin typeface="Arial" panose="020B0604020202020204" pitchFamily="34" charset="0"/>
                        </a:rPr>
                        <a:t>(i.e. Location / Topology, Round Robin, Failover)</a:t>
                      </a:r>
                    </a:p>
                  </a:txBody>
                  <a:tcPr anchor="ctr"/>
                </a:tc>
                <a:extLst>
                  <a:ext uri="{0D108BD9-81ED-4DB2-BD59-A6C34878D82A}">
                    <a16:rowId xmlns:a16="http://schemas.microsoft.com/office/drawing/2014/main" val="1736105486"/>
                  </a:ext>
                </a:extLst>
              </a:tr>
            </a:tbl>
          </a:graphicData>
        </a:graphic>
      </p:graphicFrame>
    </p:spTree>
    <p:extLst>
      <p:ext uri="{BB962C8B-B14F-4D97-AF65-F5344CB8AC3E}">
        <p14:creationId xmlns:p14="http://schemas.microsoft.com/office/powerpoint/2010/main" val="919162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B9C9-6428-D94F-BB0D-E45F82FA387A}"/>
              </a:ext>
            </a:extLst>
          </p:cNvPr>
          <p:cNvSpPr>
            <a:spLocks noGrp="1"/>
          </p:cNvSpPr>
          <p:nvPr>
            <p:ph type="title"/>
          </p:nvPr>
        </p:nvSpPr>
        <p:spPr/>
        <p:txBody>
          <a:bodyPr/>
          <a:lstStyle/>
          <a:p>
            <a:r>
              <a:rPr lang="en-US" dirty="0"/>
              <a:t> </a:t>
            </a:r>
            <a:r>
              <a:rPr lang="en-US" sz="1800" dirty="0"/>
              <a:t>Application Onboarding Process for  Preview Tenant     </a:t>
            </a:r>
            <a:r>
              <a:rPr lang="en-US" sz="1050" dirty="0"/>
              <a:t>Maturity Stage 1</a:t>
            </a:r>
            <a:br>
              <a:rPr lang="en-US" dirty="0"/>
            </a:br>
            <a:endParaRPr lang="en-US" dirty="0"/>
          </a:p>
        </p:txBody>
      </p:sp>
      <p:pic>
        <p:nvPicPr>
          <p:cNvPr id="9" name="Picture 8">
            <a:extLst>
              <a:ext uri="{FF2B5EF4-FFF2-40B4-BE49-F238E27FC236}">
                <a16:creationId xmlns:a16="http://schemas.microsoft.com/office/drawing/2014/main" id="{8850D1DB-7D84-4F97-BE22-6B853DB54294}"/>
              </a:ext>
            </a:extLst>
          </p:cNvPr>
          <p:cNvPicPr>
            <a:picLocks noChangeAspect="1"/>
          </p:cNvPicPr>
          <p:nvPr/>
        </p:nvPicPr>
        <p:blipFill>
          <a:blip r:embed="rId2"/>
          <a:stretch>
            <a:fillRect/>
          </a:stretch>
        </p:blipFill>
        <p:spPr>
          <a:xfrm>
            <a:off x="950686" y="690564"/>
            <a:ext cx="7678057" cy="3772579"/>
          </a:xfrm>
          <a:prstGeom prst="rect">
            <a:avLst/>
          </a:prstGeom>
        </p:spPr>
      </p:pic>
    </p:spTree>
    <p:extLst>
      <p:ext uri="{BB962C8B-B14F-4D97-AF65-F5344CB8AC3E}">
        <p14:creationId xmlns:p14="http://schemas.microsoft.com/office/powerpoint/2010/main" val="1314106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B9C9-6428-D94F-BB0D-E45F82FA387A}"/>
              </a:ext>
            </a:extLst>
          </p:cNvPr>
          <p:cNvSpPr>
            <a:spLocks noGrp="1"/>
          </p:cNvSpPr>
          <p:nvPr>
            <p:ph type="title"/>
          </p:nvPr>
        </p:nvSpPr>
        <p:spPr/>
        <p:txBody>
          <a:bodyPr/>
          <a:lstStyle/>
          <a:p>
            <a:r>
              <a:rPr lang="en-US" dirty="0"/>
              <a:t> </a:t>
            </a:r>
            <a:r>
              <a:rPr lang="en-US" sz="1800" dirty="0"/>
              <a:t>Migration of Application from Preview to Production Tenant    </a:t>
            </a:r>
            <a:r>
              <a:rPr lang="en-US" sz="1050" dirty="0"/>
              <a:t>Maturity Stage 1</a:t>
            </a:r>
            <a:br>
              <a:rPr lang="en-US" dirty="0"/>
            </a:br>
            <a:endParaRPr lang="en-US" dirty="0"/>
          </a:p>
        </p:txBody>
      </p:sp>
      <p:pic>
        <p:nvPicPr>
          <p:cNvPr id="3" name="Picture 2">
            <a:extLst>
              <a:ext uri="{FF2B5EF4-FFF2-40B4-BE49-F238E27FC236}">
                <a16:creationId xmlns:a16="http://schemas.microsoft.com/office/drawing/2014/main" id="{7F048131-E6E1-4A71-909A-0EC1FCA88916}"/>
              </a:ext>
            </a:extLst>
          </p:cNvPr>
          <p:cNvPicPr>
            <a:picLocks noChangeAspect="1"/>
          </p:cNvPicPr>
          <p:nvPr/>
        </p:nvPicPr>
        <p:blipFill>
          <a:blip r:embed="rId2"/>
          <a:stretch>
            <a:fillRect/>
          </a:stretch>
        </p:blipFill>
        <p:spPr>
          <a:xfrm>
            <a:off x="910349" y="849150"/>
            <a:ext cx="7323301" cy="3445200"/>
          </a:xfrm>
          <a:prstGeom prst="rect">
            <a:avLst/>
          </a:prstGeom>
        </p:spPr>
      </p:pic>
    </p:spTree>
    <p:extLst>
      <p:ext uri="{BB962C8B-B14F-4D97-AF65-F5344CB8AC3E}">
        <p14:creationId xmlns:p14="http://schemas.microsoft.com/office/powerpoint/2010/main" val="421469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F5DF-DA17-41D9-AD84-B4A04AE2A386}"/>
              </a:ext>
            </a:extLst>
          </p:cNvPr>
          <p:cNvSpPr>
            <a:spLocks noGrp="1"/>
          </p:cNvSpPr>
          <p:nvPr>
            <p:ph type="title"/>
          </p:nvPr>
        </p:nvSpPr>
        <p:spPr/>
        <p:txBody>
          <a:bodyPr/>
          <a:lstStyle/>
          <a:p>
            <a:r>
              <a:rPr lang="en-US" dirty="0"/>
              <a:t>Application Onboarding Form (Questionnaire)</a:t>
            </a:r>
          </a:p>
        </p:txBody>
      </p:sp>
      <p:sp>
        <p:nvSpPr>
          <p:cNvPr id="3" name="Slide Number Placeholder 2">
            <a:extLst>
              <a:ext uri="{FF2B5EF4-FFF2-40B4-BE49-F238E27FC236}">
                <a16:creationId xmlns:a16="http://schemas.microsoft.com/office/drawing/2014/main" id="{C44B3382-162E-41CB-9DB6-424E7F63C832}"/>
              </a:ext>
            </a:extLst>
          </p:cNvPr>
          <p:cNvSpPr>
            <a:spLocks noGrp="1"/>
          </p:cNvSpPr>
          <p:nvPr>
            <p:ph type="sldNum" sz="quarter" idx="10"/>
          </p:nvPr>
        </p:nvSpPr>
        <p:spPr/>
        <p:txBody>
          <a:bodyPr/>
          <a:lstStyle/>
          <a:p>
            <a:fld id="{97C9F2F1-5B60-4828-8D48-CC3CA0267DF1}" type="slidenum">
              <a:rPr lang="en-US" altLang="en-US" smtClean="0"/>
              <a:pPr/>
              <a:t>17</a:t>
            </a:fld>
            <a:endParaRPr lang="en-US" altLang="en-US" dirty="0"/>
          </a:p>
        </p:txBody>
      </p:sp>
      <p:sp>
        <p:nvSpPr>
          <p:cNvPr id="4" name="Footer Placeholder 3">
            <a:extLst>
              <a:ext uri="{FF2B5EF4-FFF2-40B4-BE49-F238E27FC236}">
                <a16:creationId xmlns:a16="http://schemas.microsoft.com/office/drawing/2014/main" id="{2B738885-2527-43CC-A897-04CD6F7E336B}"/>
              </a:ext>
            </a:extLst>
          </p:cNvPr>
          <p:cNvSpPr>
            <a:spLocks noGrp="1"/>
          </p:cNvSpPr>
          <p:nvPr>
            <p:ph type="ftr" sz="quarter" idx="11"/>
          </p:nvPr>
        </p:nvSpPr>
        <p:spPr>
          <a:xfrm>
            <a:off x="0" y="4452936"/>
            <a:ext cx="7011988" cy="679828"/>
          </a:xfrm>
        </p:spPr>
        <p:txBody>
          <a:bodyPr/>
          <a:lstStyle/>
          <a:p>
            <a:r>
              <a:rPr lang="en-US" altLang="en-US" dirty="0"/>
              <a:t>Confidential, unpublished property of Cigna. Do not duplicate or distribute. For internal use only. Use and distribution limited solely to authorized personnel. © 2019 Cigna</a:t>
            </a:r>
          </a:p>
        </p:txBody>
      </p:sp>
      <p:graphicFrame>
        <p:nvGraphicFramePr>
          <p:cNvPr id="5" name="Table 5">
            <a:extLst>
              <a:ext uri="{FF2B5EF4-FFF2-40B4-BE49-F238E27FC236}">
                <a16:creationId xmlns:a16="http://schemas.microsoft.com/office/drawing/2014/main" id="{7AB7F47F-7BE3-434A-B84D-603E08DC04FE}"/>
              </a:ext>
            </a:extLst>
          </p:cNvPr>
          <p:cNvGraphicFramePr>
            <a:graphicFrameLocks noGrp="1"/>
          </p:cNvGraphicFramePr>
          <p:nvPr>
            <p:extLst>
              <p:ext uri="{D42A27DB-BD31-4B8C-83A1-F6EECF244321}">
                <p14:modId xmlns:p14="http://schemas.microsoft.com/office/powerpoint/2010/main" val="1440819841"/>
              </p:ext>
            </p:extLst>
          </p:nvPr>
        </p:nvGraphicFramePr>
        <p:xfrm>
          <a:off x="116115" y="690564"/>
          <a:ext cx="8831942" cy="3834241"/>
        </p:xfrm>
        <a:graphic>
          <a:graphicData uri="http://schemas.openxmlformats.org/drawingml/2006/table">
            <a:tbl>
              <a:tblPr firstRow="1" bandRow="1">
                <a:tableStyleId>{5C22544A-7EE6-4342-B048-85BDC9FD1C3A}</a:tableStyleId>
              </a:tblPr>
              <a:tblGrid>
                <a:gridCol w="8831942">
                  <a:extLst>
                    <a:ext uri="{9D8B030D-6E8A-4147-A177-3AD203B41FA5}">
                      <a16:colId xmlns:a16="http://schemas.microsoft.com/office/drawing/2014/main" val="2778337246"/>
                    </a:ext>
                  </a:extLst>
                </a:gridCol>
              </a:tblGrid>
              <a:tr h="307355">
                <a:tc>
                  <a:txBody>
                    <a:bodyPr/>
                    <a:lstStyle/>
                    <a:p>
                      <a:pPr algn="ctr"/>
                      <a:r>
                        <a:rPr lang="en-US" sz="1600" dirty="0"/>
                        <a:t>Application Users</a:t>
                      </a:r>
                    </a:p>
                  </a:txBody>
                  <a:tcPr>
                    <a:solidFill>
                      <a:schemeClr val="tx2"/>
                    </a:solidFill>
                  </a:tcPr>
                </a:tc>
                <a:extLst>
                  <a:ext uri="{0D108BD9-81ED-4DB2-BD59-A6C34878D82A}">
                    <a16:rowId xmlns:a16="http://schemas.microsoft.com/office/drawing/2014/main" val="4120476653"/>
                  </a:ext>
                </a:extLst>
              </a:tr>
              <a:tr h="17449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Is the user uniquely identified in the application?</a:t>
                      </a:r>
                    </a:p>
                  </a:txBody>
                  <a:tcPr anchor="ctr"/>
                </a:tc>
                <a:extLst>
                  <a:ext uri="{0D108BD9-81ED-4DB2-BD59-A6C34878D82A}">
                    <a16:rowId xmlns:a16="http://schemas.microsoft.com/office/drawing/2014/main" val="3190514414"/>
                  </a:ext>
                </a:extLst>
              </a:tr>
              <a:tr h="17449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Is there an attribute that is used to correlate application accounts to Identity Store?</a:t>
                      </a:r>
                    </a:p>
                  </a:txBody>
                  <a:tcPr anchor="ctr"/>
                </a:tc>
                <a:extLst>
                  <a:ext uri="{0D108BD9-81ED-4DB2-BD59-A6C34878D82A}">
                    <a16:rowId xmlns:a16="http://schemas.microsoft.com/office/drawing/2014/main" val="2681795695"/>
                  </a:ext>
                </a:extLst>
              </a:tr>
              <a:tr h="17449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Is Birthright access supported for this application?</a:t>
                      </a:r>
                    </a:p>
                  </a:txBody>
                  <a:tcPr anchor="ctr"/>
                </a:tc>
                <a:extLst>
                  <a:ext uri="{0D108BD9-81ED-4DB2-BD59-A6C34878D82A}">
                    <a16:rowId xmlns:a16="http://schemas.microsoft.com/office/drawing/2014/main" val="1023488311"/>
                  </a:ext>
                </a:extLst>
              </a:tr>
              <a:tr h="228043">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Is the Entitlement repository stored internally or externally?</a:t>
                      </a:r>
                    </a:p>
                  </a:txBody>
                  <a:tcPr anchor="ctr"/>
                </a:tc>
                <a:extLst>
                  <a:ext uri="{0D108BD9-81ED-4DB2-BD59-A6C34878D82A}">
                    <a16:rowId xmlns:a16="http://schemas.microsoft.com/office/drawing/2014/main" val="2210507474"/>
                  </a:ext>
                </a:extLst>
              </a:tr>
              <a:tr h="123523">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How is user access determined? (Group membership, Individual, Other?)</a:t>
                      </a:r>
                    </a:p>
                  </a:txBody>
                  <a:tcPr anchor="ctr"/>
                </a:tc>
                <a:extLst>
                  <a:ext uri="{0D108BD9-81ED-4DB2-BD59-A6C34878D82A}">
                    <a16:rowId xmlns:a16="http://schemas.microsoft.com/office/drawing/2014/main" val="2623480055"/>
                  </a:ext>
                </a:extLst>
              </a:tr>
              <a:tr h="237544">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Role Based Access: What roles / AD group memberships are required to access this application? This is not used for fine grained access within an application.</a:t>
                      </a:r>
                    </a:p>
                  </a:txBody>
                  <a:tcPr anchor="ctr"/>
                </a:tc>
                <a:extLst>
                  <a:ext uri="{0D108BD9-81ED-4DB2-BD59-A6C34878D82A}">
                    <a16:rowId xmlns:a16="http://schemas.microsoft.com/office/drawing/2014/main" val="2060611527"/>
                  </a:ext>
                </a:extLst>
              </a:tr>
              <a:tr h="12059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What attributes / criteria determine application access rights for users? E.g. Access given based on specific job titles / functional area?</a:t>
                      </a:r>
                    </a:p>
                  </a:txBody>
                  <a:tcPr anchor="ctr"/>
                </a:tc>
                <a:extLst>
                  <a:ext uri="{0D108BD9-81ED-4DB2-BD59-A6C34878D82A}">
                    <a16:rowId xmlns:a16="http://schemas.microsoft.com/office/drawing/2014/main" val="1401679473"/>
                  </a:ext>
                </a:extLst>
              </a:tr>
              <a:tr h="230808">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What different type of accounts exist within the application? E.g. system accounts, disabled users, third party accounts and how are they identified?</a:t>
                      </a:r>
                    </a:p>
                  </a:txBody>
                  <a:tcPr anchor="ctr"/>
                </a:tc>
                <a:extLst>
                  <a:ext uri="{0D108BD9-81ED-4DB2-BD59-A6C34878D82A}">
                    <a16:rowId xmlns:a16="http://schemas.microsoft.com/office/drawing/2014/main" val="1736105486"/>
                  </a:ext>
                </a:extLst>
              </a:tr>
              <a:tr h="144511">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Is this application directly linked or embedded (cross dependencies) with another application?</a:t>
                      </a:r>
                    </a:p>
                  </a:txBody>
                  <a:tcPr anchor="ctr"/>
                </a:tc>
                <a:extLst>
                  <a:ext uri="{0D108BD9-81ED-4DB2-BD59-A6C34878D82A}">
                    <a16:rowId xmlns:a16="http://schemas.microsoft.com/office/drawing/2014/main" val="2501269309"/>
                  </a:ext>
                </a:extLst>
              </a:tr>
              <a:tr h="230808">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Is there an existing SSO that is being replaced? (ADFS, Azure AD, Okta, OIM?, Other)</a:t>
                      </a:r>
                    </a:p>
                  </a:txBody>
                  <a:tcPr anchor="ctr"/>
                </a:tc>
                <a:extLst>
                  <a:ext uri="{0D108BD9-81ED-4DB2-BD59-A6C34878D82A}">
                    <a16:rowId xmlns:a16="http://schemas.microsoft.com/office/drawing/2014/main" val="150840152"/>
                  </a:ext>
                </a:extLst>
              </a:tr>
              <a:tr h="130257">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Is there current MFA that is being replaced? (Type: OTP, Biometric, Token (VIP), Other)</a:t>
                      </a:r>
                    </a:p>
                  </a:txBody>
                  <a:tcPr anchor="ctr"/>
                </a:tc>
                <a:extLst>
                  <a:ext uri="{0D108BD9-81ED-4DB2-BD59-A6C34878D82A}">
                    <a16:rowId xmlns:a16="http://schemas.microsoft.com/office/drawing/2014/main" val="631378686"/>
                  </a:ext>
                </a:extLst>
              </a:tr>
              <a:tr h="273532">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Is there step-up authentication used within the application?</a:t>
                      </a:r>
                    </a:p>
                  </a:txBody>
                  <a:tcPr anchor="ctr"/>
                </a:tc>
                <a:extLst>
                  <a:ext uri="{0D108BD9-81ED-4DB2-BD59-A6C34878D82A}">
                    <a16:rowId xmlns:a16="http://schemas.microsoft.com/office/drawing/2014/main" val="1162231936"/>
                  </a:ext>
                </a:extLst>
              </a:tr>
              <a:tr h="235853">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Are there any special use cases that MFA is used?</a:t>
                      </a:r>
                    </a:p>
                  </a:txBody>
                  <a:tcPr anchor="ctr"/>
                </a:tc>
                <a:extLst>
                  <a:ext uri="{0D108BD9-81ED-4DB2-BD59-A6C34878D82A}">
                    <a16:rowId xmlns:a16="http://schemas.microsoft.com/office/drawing/2014/main" val="2992843153"/>
                  </a:ext>
                </a:extLst>
              </a:tr>
              <a:tr h="230808">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Adaptive or Risk Based Authentication used?</a:t>
                      </a:r>
                    </a:p>
                  </a:txBody>
                  <a:tcPr anchor="ctr"/>
                </a:tc>
                <a:extLst>
                  <a:ext uri="{0D108BD9-81ED-4DB2-BD59-A6C34878D82A}">
                    <a16:rowId xmlns:a16="http://schemas.microsoft.com/office/drawing/2014/main" val="2384111748"/>
                  </a:ext>
                </a:extLst>
              </a:tr>
              <a:tr h="230808">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What is the total number of concurrent users for this application?</a:t>
                      </a:r>
                    </a:p>
                  </a:txBody>
                  <a:tcPr anchor="ctr"/>
                </a:tc>
                <a:extLst>
                  <a:ext uri="{0D108BD9-81ED-4DB2-BD59-A6C34878D82A}">
                    <a16:rowId xmlns:a16="http://schemas.microsoft.com/office/drawing/2014/main" val="2072176968"/>
                  </a:ext>
                </a:extLst>
              </a:tr>
            </a:tbl>
          </a:graphicData>
        </a:graphic>
      </p:graphicFrame>
    </p:spTree>
    <p:extLst>
      <p:ext uri="{BB962C8B-B14F-4D97-AF65-F5344CB8AC3E}">
        <p14:creationId xmlns:p14="http://schemas.microsoft.com/office/powerpoint/2010/main" val="2449063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F5DF-DA17-41D9-AD84-B4A04AE2A386}"/>
              </a:ext>
            </a:extLst>
          </p:cNvPr>
          <p:cNvSpPr>
            <a:spLocks noGrp="1"/>
          </p:cNvSpPr>
          <p:nvPr>
            <p:ph type="title"/>
          </p:nvPr>
        </p:nvSpPr>
        <p:spPr/>
        <p:txBody>
          <a:bodyPr/>
          <a:lstStyle/>
          <a:p>
            <a:r>
              <a:rPr lang="en-US" dirty="0"/>
              <a:t>Application Onboarding Form (Questionnaire)</a:t>
            </a:r>
          </a:p>
        </p:txBody>
      </p:sp>
      <p:sp>
        <p:nvSpPr>
          <p:cNvPr id="3" name="Slide Number Placeholder 2">
            <a:extLst>
              <a:ext uri="{FF2B5EF4-FFF2-40B4-BE49-F238E27FC236}">
                <a16:creationId xmlns:a16="http://schemas.microsoft.com/office/drawing/2014/main" id="{C44B3382-162E-41CB-9DB6-424E7F63C832}"/>
              </a:ext>
            </a:extLst>
          </p:cNvPr>
          <p:cNvSpPr>
            <a:spLocks noGrp="1"/>
          </p:cNvSpPr>
          <p:nvPr>
            <p:ph type="sldNum" sz="quarter" idx="10"/>
          </p:nvPr>
        </p:nvSpPr>
        <p:spPr/>
        <p:txBody>
          <a:bodyPr/>
          <a:lstStyle/>
          <a:p>
            <a:fld id="{97C9F2F1-5B60-4828-8D48-CC3CA0267DF1}" type="slidenum">
              <a:rPr lang="en-US" altLang="en-US" smtClean="0"/>
              <a:pPr/>
              <a:t>18</a:t>
            </a:fld>
            <a:endParaRPr lang="en-US" altLang="en-US" dirty="0"/>
          </a:p>
        </p:txBody>
      </p:sp>
      <p:sp>
        <p:nvSpPr>
          <p:cNvPr id="4" name="Footer Placeholder 3">
            <a:extLst>
              <a:ext uri="{FF2B5EF4-FFF2-40B4-BE49-F238E27FC236}">
                <a16:creationId xmlns:a16="http://schemas.microsoft.com/office/drawing/2014/main" id="{2B738885-2527-43CC-A897-04CD6F7E336B}"/>
              </a:ext>
            </a:extLst>
          </p:cNvPr>
          <p:cNvSpPr>
            <a:spLocks noGrp="1"/>
          </p:cNvSpPr>
          <p:nvPr>
            <p:ph type="ftr" sz="quarter" idx="11"/>
          </p:nvPr>
        </p:nvSpPr>
        <p:spPr>
          <a:xfrm>
            <a:off x="0" y="4452936"/>
            <a:ext cx="7011988" cy="679828"/>
          </a:xfrm>
        </p:spPr>
        <p:txBody>
          <a:bodyPr/>
          <a:lstStyle/>
          <a:p>
            <a:r>
              <a:rPr lang="en-US" altLang="en-US" dirty="0"/>
              <a:t>Confidential, unpublished property of Cigna. Do not duplicate or distribute. For internal use only. Use and distribution limited solely to authorized personnel. © 2019 Cigna</a:t>
            </a:r>
          </a:p>
        </p:txBody>
      </p:sp>
      <p:graphicFrame>
        <p:nvGraphicFramePr>
          <p:cNvPr id="5" name="Table 5">
            <a:extLst>
              <a:ext uri="{FF2B5EF4-FFF2-40B4-BE49-F238E27FC236}">
                <a16:creationId xmlns:a16="http://schemas.microsoft.com/office/drawing/2014/main" id="{7AB7F47F-7BE3-434A-B84D-603E08DC04FE}"/>
              </a:ext>
            </a:extLst>
          </p:cNvPr>
          <p:cNvGraphicFramePr>
            <a:graphicFrameLocks noGrp="1"/>
          </p:cNvGraphicFramePr>
          <p:nvPr>
            <p:extLst>
              <p:ext uri="{D42A27DB-BD31-4B8C-83A1-F6EECF244321}">
                <p14:modId xmlns:p14="http://schemas.microsoft.com/office/powerpoint/2010/main" val="2302795198"/>
              </p:ext>
            </p:extLst>
          </p:nvPr>
        </p:nvGraphicFramePr>
        <p:xfrm>
          <a:off x="217715" y="1080851"/>
          <a:ext cx="4100285" cy="2178280"/>
        </p:xfrm>
        <a:graphic>
          <a:graphicData uri="http://schemas.openxmlformats.org/drawingml/2006/table">
            <a:tbl>
              <a:tblPr firstRow="1" bandRow="1">
                <a:tableStyleId>{5C22544A-7EE6-4342-B048-85BDC9FD1C3A}</a:tableStyleId>
              </a:tblPr>
              <a:tblGrid>
                <a:gridCol w="4100285">
                  <a:extLst>
                    <a:ext uri="{9D8B030D-6E8A-4147-A177-3AD203B41FA5}">
                      <a16:colId xmlns:a16="http://schemas.microsoft.com/office/drawing/2014/main" val="2778337246"/>
                    </a:ext>
                  </a:extLst>
                </a:gridCol>
              </a:tblGrid>
              <a:tr h="338328">
                <a:tc>
                  <a:txBody>
                    <a:bodyPr/>
                    <a:lstStyle/>
                    <a:p>
                      <a:pPr algn="ctr"/>
                      <a:r>
                        <a:rPr lang="en-US" sz="1600" dirty="0"/>
                        <a:t>Application Group Assignment</a:t>
                      </a:r>
                    </a:p>
                  </a:txBody>
                  <a:tcPr>
                    <a:solidFill>
                      <a:schemeClr val="tx2"/>
                    </a:solidFill>
                  </a:tcPr>
                </a:tc>
                <a:extLst>
                  <a:ext uri="{0D108BD9-81ED-4DB2-BD59-A6C34878D82A}">
                    <a16:rowId xmlns:a16="http://schemas.microsoft.com/office/drawing/2014/main" val="4120476653"/>
                  </a:ext>
                </a:extLst>
              </a:tr>
              <a:tr h="17449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Does Okta Application Groups exist in AD or need to be created?</a:t>
                      </a:r>
                    </a:p>
                  </a:txBody>
                  <a:tcPr anchor="ctr"/>
                </a:tc>
                <a:extLst>
                  <a:ext uri="{0D108BD9-81ED-4DB2-BD59-A6C34878D82A}">
                    <a16:rowId xmlns:a16="http://schemas.microsoft.com/office/drawing/2014/main" val="3190514414"/>
                  </a:ext>
                </a:extLst>
              </a:tr>
              <a:tr h="17449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Should an existing AD Group be used for this application?</a:t>
                      </a:r>
                    </a:p>
                  </a:txBody>
                  <a:tcPr anchor="ctr"/>
                </a:tc>
                <a:extLst>
                  <a:ext uri="{0D108BD9-81ED-4DB2-BD59-A6C34878D82A}">
                    <a16:rowId xmlns:a16="http://schemas.microsoft.com/office/drawing/2014/main" val="2681795695"/>
                  </a:ext>
                </a:extLst>
              </a:tr>
              <a:tr h="17449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AD Group Name</a:t>
                      </a:r>
                    </a:p>
                  </a:txBody>
                  <a:tcPr anchor="ctr"/>
                </a:tc>
                <a:extLst>
                  <a:ext uri="{0D108BD9-81ED-4DB2-BD59-A6C34878D82A}">
                    <a16:rowId xmlns:a16="http://schemas.microsoft.com/office/drawing/2014/main" val="1023488311"/>
                  </a:ext>
                </a:extLst>
              </a:tr>
              <a:tr h="228043">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Should an Okta Mastered group be used for this application?</a:t>
                      </a:r>
                    </a:p>
                  </a:txBody>
                  <a:tcPr anchor="ctr"/>
                </a:tc>
                <a:extLst>
                  <a:ext uri="{0D108BD9-81ED-4DB2-BD59-A6C34878D82A}">
                    <a16:rowId xmlns:a16="http://schemas.microsoft.com/office/drawing/2014/main" val="2210507474"/>
                  </a:ext>
                </a:extLst>
              </a:tr>
              <a:tr h="123523">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Are Group rules required for user assignment to Okta Group?</a:t>
                      </a:r>
                    </a:p>
                  </a:txBody>
                  <a:tcPr anchor="ctr"/>
                </a:tc>
                <a:extLst>
                  <a:ext uri="{0D108BD9-81ED-4DB2-BD59-A6C34878D82A}">
                    <a16:rowId xmlns:a16="http://schemas.microsoft.com/office/drawing/2014/main" val="2623480055"/>
                  </a:ext>
                </a:extLst>
              </a:tr>
              <a:tr h="237544">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User Attribute for Okta Group Assignment?</a:t>
                      </a:r>
                    </a:p>
                  </a:txBody>
                  <a:tcPr anchor="ctr"/>
                </a:tc>
                <a:extLst>
                  <a:ext uri="{0D108BD9-81ED-4DB2-BD59-A6C34878D82A}">
                    <a16:rowId xmlns:a16="http://schemas.microsoft.com/office/drawing/2014/main" val="2060611527"/>
                  </a:ext>
                </a:extLst>
              </a:tr>
              <a:tr h="120595">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Group Membership for Okta Group Assignment?</a:t>
                      </a:r>
                    </a:p>
                  </a:txBody>
                  <a:tcPr anchor="ctr"/>
                </a:tc>
                <a:extLst>
                  <a:ext uri="{0D108BD9-81ED-4DB2-BD59-A6C34878D82A}">
                    <a16:rowId xmlns:a16="http://schemas.microsoft.com/office/drawing/2014/main" val="1401679473"/>
                  </a:ext>
                </a:extLst>
              </a:tr>
              <a:tr h="230808">
                <a:tc>
                  <a:txBody>
                    <a:bodyPr/>
                    <a:lstStyle/>
                    <a:p>
                      <a:pPr marL="0" indent="0" algn="l" fontAlgn="ctr">
                        <a:buFontTx/>
                        <a:buNone/>
                      </a:pPr>
                      <a:r>
                        <a:rPr lang="en-US" sz="900" b="0" i="0" u="none" strike="noStrike" dirty="0">
                          <a:solidFill>
                            <a:srgbClr val="000000"/>
                          </a:solidFill>
                          <a:effectLst/>
                          <a:latin typeface="Arial" panose="020B0604020202020204" pitchFamily="34" charset="0"/>
                        </a:rPr>
                        <a:t>Group Assignment Name?</a:t>
                      </a:r>
                    </a:p>
                  </a:txBody>
                  <a:tcPr anchor="ctr"/>
                </a:tc>
                <a:extLst>
                  <a:ext uri="{0D108BD9-81ED-4DB2-BD59-A6C34878D82A}">
                    <a16:rowId xmlns:a16="http://schemas.microsoft.com/office/drawing/2014/main" val="1736105486"/>
                  </a:ext>
                </a:extLst>
              </a:tr>
            </a:tbl>
          </a:graphicData>
        </a:graphic>
      </p:graphicFrame>
      <p:graphicFrame>
        <p:nvGraphicFramePr>
          <p:cNvPr id="6" name="Table 5">
            <a:extLst>
              <a:ext uri="{FF2B5EF4-FFF2-40B4-BE49-F238E27FC236}">
                <a16:creationId xmlns:a16="http://schemas.microsoft.com/office/drawing/2014/main" id="{408AB830-0375-4A8B-9959-8AEF37C581E5}"/>
              </a:ext>
            </a:extLst>
          </p:cNvPr>
          <p:cNvGraphicFramePr>
            <a:graphicFrameLocks noGrp="1"/>
          </p:cNvGraphicFramePr>
          <p:nvPr>
            <p:extLst>
              <p:ext uri="{D42A27DB-BD31-4B8C-83A1-F6EECF244321}">
                <p14:modId xmlns:p14="http://schemas.microsoft.com/office/powerpoint/2010/main" val="1022904154"/>
              </p:ext>
            </p:extLst>
          </p:nvPr>
        </p:nvGraphicFramePr>
        <p:xfrm>
          <a:off x="4826000" y="1080851"/>
          <a:ext cx="4100285" cy="2218744"/>
        </p:xfrm>
        <a:graphic>
          <a:graphicData uri="http://schemas.openxmlformats.org/drawingml/2006/table">
            <a:tbl>
              <a:tblPr firstRow="1" bandRow="1">
                <a:tableStyleId>{5C22544A-7EE6-4342-B048-85BDC9FD1C3A}</a:tableStyleId>
              </a:tblPr>
              <a:tblGrid>
                <a:gridCol w="4100285">
                  <a:extLst>
                    <a:ext uri="{9D8B030D-6E8A-4147-A177-3AD203B41FA5}">
                      <a16:colId xmlns:a16="http://schemas.microsoft.com/office/drawing/2014/main" val="2778337246"/>
                    </a:ext>
                  </a:extLst>
                </a:gridCol>
              </a:tblGrid>
              <a:tr h="307355">
                <a:tc>
                  <a:txBody>
                    <a:bodyPr/>
                    <a:lstStyle/>
                    <a:p>
                      <a:pPr algn="ctr"/>
                      <a:r>
                        <a:rPr lang="en-US" sz="1600" dirty="0"/>
                        <a:t>Identity Store Administration</a:t>
                      </a:r>
                    </a:p>
                  </a:txBody>
                  <a:tcPr>
                    <a:solidFill>
                      <a:schemeClr val="tx2"/>
                    </a:solidFill>
                  </a:tcPr>
                </a:tc>
                <a:extLst>
                  <a:ext uri="{0D108BD9-81ED-4DB2-BD59-A6C34878D82A}">
                    <a16:rowId xmlns:a16="http://schemas.microsoft.com/office/drawing/2014/main" val="4120476653"/>
                  </a:ext>
                </a:extLst>
              </a:tr>
              <a:tr h="174495">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How does a user get provisioned in the identity store currently?</a:t>
                      </a:r>
                    </a:p>
                  </a:txBody>
                  <a:tcPr anchor="ctr"/>
                </a:tc>
                <a:extLst>
                  <a:ext uri="{0D108BD9-81ED-4DB2-BD59-A6C34878D82A}">
                    <a16:rowId xmlns:a16="http://schemas.microsoft.com/office/drawing/2014/main" val="3190514414"/>
                  </a:ext>
                </a:extLst>
              </a:tr>
              <a:tr h="174495">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Current provisioning system? (OIM, Azure AD, Okta, SailPoint, Ping, Other)</a:t>
                      </a:r>
                    </a:p>
                  </a:txBody>
                  <a:tcPr anchor="ctr"/>
                </a:tc>
                <a:extLst>
                  <a:ext uri="{0D108BD9-81ED-4DB2-BD59-A6C34878D82A}">
                    <a16:rowId xmlns:a16="http://schemas.microsoft.com/office/drawing/2014/main" val="2681795695"/>
                  </a:ext>
                </a:extLst>
              </a:tr>
              <a:tr h="174495">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Provisioning method? (Agent, API, SAML, JIT, Manual, Other)</a:t>
                      </a:r>
                    </a:p>
                  </a:txBody>
                  <a:tcPr anchor="ctr"/>
                </a:tc>
                <a:extLst>
                  <a:ext uri="{0D108BD9-81ED-4DB2-BD59-A6C34878D82A}">
                    <a16:rowId xmlns:a16="http://schemas.microsoft.com/office/drawing/2014/main" val="1023488311"/>
                  </a:ext>
                </a:extLst>
              </a:tr>
              <a:tr h="228043">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Who performs the account administration and user provisioning for this application? E.g. AskIT / application team</a:t>
                      </a:r>
                    </a:p>
                  </a:txBody>
                  <a:tcPr anchor="ctr"/>
                </a:tc>
                <a:extLst>
                  <a:ext uri="{0D108BD9-81ED-4DB2-BD59-A6C34878D82A}">
                    <a16:rowId xmlns:a16="http://schemas.microsoft.com/office/drawing/2014/main" val="2210507474"/>
                  </a:ext>
                </a:extLst>
              </a:tr>
              <a:tr h="123523">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Is there a Ticketing system in place, currently? (e.g. ServiceNow)</a:t>
                      </a:r>
                    </a:p>
                  </a:txBody>
                  <a:tcPr anchor="ctr"/>
                </a:tc>
                <a:extLst>
                  <a:ext uri="{0D108BD9-81ED-4DB2-BD59-A6C34878D82A}">
                    <a16:rowId xmlns:a16="http://schemas.microsoft.com/office/drawing/2014/main" val="2623480055"/>
                  </a:ext>
                </a:extLst>
              </a:tr>
              <a:tr h="237544">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What happens when a user is deprovisioned? (Deleted, disabled? HR?)</a:t>
                      </a:r>
                    </a:p>
                  </a:txBody>
                  <a:tcPr anchor="ctr"/>
                </a:tc>
                <a:extLst>
                  <a:ext uri="{0D108BD9-81ED-4DB2-BD59-A6C34878D82A}">
                    <a16:rowId xmlns:a16="http://schemas.microsoft.com/office/drawing/2014/main" val="2060611527"/>
                  </a:ext>
                </a:extLst>
              </a:tr>
              <a:tr h="120595">
                <a:tc>
                  <a:txBody>
                    <a:bodyPr/>
                    <a:lstStyle/>
                    <a:p>
                      <a:pPr marL="0" indent="0" algn="l" defTabSz="457200" rtl="0" eaLnBrk="1" fontAlgn="ctr" latinLnBrk="0" hangingPunct="1">
                        <a:buFontTx/>
                        <a:buNone/>
                      </a:pPr>
                      <a:r>
                        <a:rPr lang="en-US" sz="900" b="0" i="0" u="none" strike="noStrike" kern="1200" dirty="0">
                          <a:solidFill>
                            <a:srgbClr val="000000"/>
                          </a:solidFill>
                          <a:effectLst/>
                          <a:latin typeface="Arial" panose="020B0604020202020204" pitchFamily="34" charset="0"/>
                          <a:ea typeface="+mn-ea"/>
                          <a:cs typeface="+mn-cs"/>
                        </a:rPr>
                        <a:t>How is Password management handled? (Azure AD, OIM, Local Application, Other)</a:t>
                      </a:r>
                    </a:p>
                  </a:txBody>
                  <a:tcPr anchor="ctr"/>
                </a:tc>
                <a:extLst>
                  <a:ext uri="{0D108BD9-81ED-4DB2-BD59-A6C34878D82A}">
                    <a16:rowId xmlns:a16="http://schemas.microsoft.com/office/drawing/2014/main" val="1401679473"/>
                  </a:ext>
                </a:extLst>
              </a:tr>
            </a:tbl>
          </a:graphicData>
        </a:graphic>
      </p:graphicFrame>
    </p:spTree>
    <p:extLst>
      <p:ext uri="{BB962C8B-B14F-4D97-AF65-F5344CB8AC3E}">
        <p14:creationId xmlns:p14="http://schemas.microsoft.com/office/powerpoint/2010/main" val="265937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pic>
        <p:nvPicPr>
          <p:cNvPr id="21" name="bjClassifierImageBott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 y="4804663"/>
            <a:ext cx="1655067" cy="326137"/>
          </a:xfrm>
          <a:prstGeom prst="rect">
            <a:avLst/>
          </a:prstGeom>
        </p:spPr>
      </p:pic>
      <p:sp>
        <p:nvSpPr>
          <p:cNvPr id="3" name="Rectangle 2">
            <a:extLst>
              <a:ext uri="{FF2B5EF4-FFF2-40B4-BE49-F238E27FC236}">
                <a16:creationId xmlns:a16="http://schemas.microsoft.com/office/drawing/2014/main" id="{D6E4CDEF-3A05-4535-8A7B-A89C0422B0FC}"/>
              </a:ext>
            </a:extLst>
          </p:cNvPr>
          <p:cNvSpPr/>
          <p:nvPr/>
        </p:nvSpPr>
        <p:spPr>
          <a:xfrm>
            <a:off x="561295" y="1191306"/>
            <a:ext cx="7001555" cy="2376292"/>
          </a:xfrm>
          <a:prstGeom prst="rect">
            <a:avLst/>
          </a:prstGeom>
        </p:spPr>
        <p:txBody>
          <a:bodyPr wrap="square">
            <a:spAutoFit/>
          </a:bodyPr>
          <a:lstStyle/>
          <a:p>
            <a:pPr marL="285750" indent="-285750">
              <a:lnSpc>
                <a:spcPct val="200000"/>
              </a:lnSpc>
              <a:spcAft>
                <a:spcPts val="600"/>
              </a:spcAft>
              <a:buSzPct val="90000"/>
              <a:buFont typeface="Arial" panose="020B060402020202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Avenir Book"/>
                <a:ea typeface="Avenir Book"/>
                <a:cs typeface="Avenir Book"/>
                <a:sym typeface="Avenir Book"/>
              </a:defRPr>
            </a:pPr>
            <a:r>
              <a:rPr lang="en-US" sz="1800" b="1" dirty="0">
                <a:solidFill>
                  <a:srgbClr val="222222"/>
                </a:solidFill>
                <a:latin typeface="+mn-lt"/>
              </a:rPr>
              <a:t>Define process for rapid application onboarding.</a:t>
            </a:r>
          </a:p>
          <a:p>
            <a:pPr marL="285750" indent="-285750">
              <a:lnSpc>
                <a:spcPct val="200000"/>
              </a:lnSpc>
              <a:spcAft>
                <a:spcPts val="600"/>
              </a:spcAft>
              <a:buSzPct val="90000"/>
              <a:buFont typeface="Arial" panose="020B060402020202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Avenir Book"/>
                <a:ea typeface="Avenir Book"/>
                <a:cs typeface="Avenir Book"/>
                <a:sym typeface="Avenir Book"/>
              </a:defRPr>
            </a:pPr>
            <a:r>
              <a:rPr lang="en-US" sz="1800" b="1" dirty="0">
                <a:solidFill>
                  <a:srgbClr val="222222"/>
                </a:solidFill>
                <a:latin typeface="+mn-lt"/>
              </a:rPr>
              <a:t>Provide repeatable “Patterns” and “Accelerators” for faster testing and implementation.</a:t>
            </a:r>
          </a:p>
          <a:p>
            <a:pPr marL="285750" indent="-285750">
              <a:lnSpc>
                <a:spcPct val="200000"/>
              </a:lnSpc>
              <a:spcAft>
                <a:spcPts val="600"/>
              </a:spcAft>
              <a:buSzPct val="90000"/>
              <a:buFont typeface="Arial" panose="020B060402020202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Avenir Book"/>
                <a:ea typeface="Avenir Book"/>
                <a:cs typeface="Avenir Book"/>
                <a:sym typeface="Avenir Book"/>
              </a:defRPr>
            </a:pPr>
            <a:r>
              <a:rPr lang="en-US" sz="1800" b="1" dirty="0">
                <a:solidFill>
                  <a:srgbClr val="222222"/>
                </a:solidFill>
                <a:latin typeface="+mn-lt"/>
              </a:rPr>
              <a:t>Application Onboarding Questionnaires</a:t>
            </a:r>
          </a:p>
        </p:txBody>
      </p:sp>
    </p:spTree>
    <p:extLst>
      <p:ext uri="{BB962C8B-B14F-4D97-AF65-F5344CB8AC3E}">
        <p14:creationId xmlns:p14="http://schemas.microsoft.com/office/powerpoint/2010/main" val="6359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Onboarding Approach</a:t>
            </a:r>
          </a:p>
        </p:txBody>
      </p:sp>
      <p:pic>
        <p:nvPicPr>
          <p:cNvPr id="21" name="bjClassifierImageBott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 y="4804663"/>
            <a:ext cx="1655067" cy="326137"/>
          </a:xfrm>
          <a:prstGeom prst="rect">
            <a:avLst/>
          </a:prstGeom>
        </p:spPr>
      </p:pic>
      <p:sp>
        <p:nvSpPr>
          <p:cNvPr id="3" name="Rectangle 2">
            <a:extLst>
              <a:ext uri="{FF2B5EF4-FFF2-40B4-BE49-F238E27FC236}">
                <a16:creationId xmlns:a16="http://schemas.microsoft.com/office/drawing/2014/main" id="{D6E4CDEF-3A05-4535-8A7B-A89C0422B0FC}"/>
              </a:ext>
            </a:extLst>
          </p:cNvPr>
          <p:cNvSpPr/>
          <p:nvPr/>
        </p:nvSpPr>
        <p:spPr>
          <a:xfrm>
            <a:off x="387124" y="1191306"/>
            <a:ext cx="4395334" cy="3671774"/>
          </a:xfrm>
          <a:prstGeom prst="rect">
            <a:avLst/>
          </a:prstGeom>
        </p:spPr>
        <p:txBody>
          <a:bodyPr wrap="square">
            <a:spAutoFit/>
          </a:bodyPr>
          <a:lstStyle/>
          <a:p>
            <a:pPr marL="285750" indent="-285750">
              <a:buFont typeface="Arial" panose="020B0604020202020204" pitchFamily="34" charset="0"/>
              <a:buChar char="•"/>
            </a:pPr>
            <a:r>
              <a:rPr lang="en-US" sz="1400" b="1" dirty="0">
                <a:solidFill>
                  <a:srgbClr val="222222"/>
                </a:solidFill>
                <a:latin typeface="+mn-lt"/>
              </a:rPr>
              <a:t>The Application Onboarding Factory is comprised of accelerators, standards and processes that applications will follow during application onboarding process to Okta.</a:t>
            </a:r>
          </a:p>
          <a:p>
            <a:pPr marL="285750" indent="-285750">
              <a:buFont typeface="Arial" panose="020B0604020202020204" pitchFamily="34" charset="0"/>
              <a:buChar char="•"/>
            </a:pPr>
            <a:endParaRPr lang="en-US" sz="1400" b="1" dirty="0">
              <a:solidFill>
                <a:srgbClr val="222222"/>
              </a:solidFill>
              <a:latin typeface="+mn-lt"/>
            </a:endParaRPr>
          </a:p>
          <a:p>
            <a:pPr marL="285750" indent="-285750">
              <a:lnSpc>
                <a:spcPct val="90000"/>
              </a:lnSpc>
              <a:buSzPct val="90000"/>
              <a:buFont typeface="Arial" panose="020B0604020202020204" pitchFamily="34" charset="0"/>
              <a:buChar char="•"/>
              <a:defRPr sz="3000">
                <a:latin typeface="Avenir Book"/>
                <a:ea typeface="Avenir Book"/>
                <a:cs typeface="Avenir Book"/>
                <a:sym typeface="Avenir Book"/>
              </a:defRPr>
            </a:pPr>
            <a:r>
              <a:rPr lang="en-US" sz="1400" b="1" dirty="0">
                <a:solidFill>
                  <a:srgbClr val="222222"/>
                </a:solidFill>
                <a:latin typeface="+mn-lt"/>
              </a:rPr>
              <a:t>Management is advocating for all applications owner to migrate into Okta for SSO capabilities.</a:t>
            </a:r>
          </a:p>
          <a:p>
            <a:pPr marL="285750" indent="-285750">
              <a:lnSpc>
                <a:spcPct val="90000"/>
              </a:lnSpc>
              <a:buSzPct val="90000"/>
              <a:buFont typeface="Arial" panose="020B0604020202020204" pitchFamily="34" charset="0"/>
              <a:buChar char="•"/>
              <a:defRPr sz="3000">
                <a:latin typeface="Avenir Book"/>
                <a:ea typeface="Avenir Book"/>
                <a:cs typeface="Avenir Book"/>
                <a:sym typeface="Avenir Book"/>
              </a:defRPr>
            </a:pPr>
            <a:endParaRPr lang="en-US" sz="1400" b="1" dirty="0">
              <a:solidFill>
                <a:srgbClr val="222222"/>
              </a:solidFill>
              <a:latin typeface="+mn-lt"/>
            </a:endParaRPr>
          </a:p>
          <a:p>
            <a:pPr marL="285750" indent="-285750">
              <a:lnSpc>
                <a:spcPct val="90000"/>
              </a:lnSpc>
              <a:buSzPct val="90000"/>
              <a:buFont typeface="Arial" panose="020B0604020202020204" pitchFamily="34" charset="0"/>
              <a:buChar char="•"/>
              <a:defRPr sz="3000">
                <a:latin typeface="Avenir Book"/>
                <a:ea typeface="Avenir Book"/>
                <a:cs typeface="Avenir Book"/>
                <a:sym typeface="Avenir Book"/>
              </a:defRPr>
            </a:pPr>
            <a:r>
              <a:rPr lang="en-US" sz="1400" b="1" dirty="0">
                <a:solidFill>
                  <a:srgbClr val="222222"/>
                </a:solidFill>
                <a:latin typeface="+mn-lt"/>
              </a:rPr>
              <a:t>A designated source in SharePoint to retrieve information on application onboarding expectations.</a:t>
            </a:r>
          </a:p>
          <a:p>
            <a:pPr marL="285750" indent="-285750">
              <a:lnSpc>
                <a:spcPct val="90000"/>
              </a:lnSpc>
              <a:buSzPct val="90000"/>
              <a:buFont typeface="Arial" panose="020B0604020202020204" pitchFamily="34" charset="0"/>
              <a:buChar char="•"/>
              <a:defRPr sz="3000">
                <a:latin typeface="Avenir Book"/>
                <a:ea typeface="Avenir Book"/>
                <a:cs typeface="Avenir Book"/>
                <a:sym typeface="Avenir Book"/>
              </a:defRPr>
            </a:pPr>
            <a:endParaRPr lang="en-US" sz="1400" b="1" dirty="0">
              <a:solidFill>
                <a:srgbClr val="222222"/>
              </a:solidFill>
              <a:latin typeface="+mn-lt"/>
            </a:endParaRPr>
          </a:p>
          <a:p>
            <a:pPr marL="285750" indent="-285750">
              <a:lnSpc>
                <a:spcPct val="90000"/>
              </a:lnSpc>
              <a:buSzPct val="90000"/>
              <a:buFont typeface="Arial" panose="020B0604020202020204" pitchFamily="34" charset="0"/>
              <a:buChar char="•"/>
              <a:defRPr sz="3000">
                <a:latin typeface="Avenir Book"/>
                <a:ea typeface="Avenir Book"/>
                <a:cs typeface="Avenir Book"/>
                <a:sym typeface="Avenir Book"/>
              </a:defRPr>
            </a:pPr>
            <a:r>
              <a:rPr lang="en-US" sz="1400" b="1" dirty="0">
                <a:solidFill>
                  <a:srgbClr val="222222"/>
                </a:solidFill>
                <a:latin typeface="+mn-lt"/>
              </a:rPr>
              <a:t>Joint team effort is required between BA, Operation and Application teams to ensure a successful delivery.</a:t>
            </a:r>
          </a:p>
          <a:p>
            <a:endParaRPr lang="en-US" dirty="0">
              <a:solidFill>
                <a:srgbClr val="222222"/>
              </a:solidFill>
              <a:latin typeface="Mallory"/>
            </a:endParaRPr>
          </a:p>
        </p:txBody>
      </p:sp>
      <p:pic>
        <p:nvPicPr>
          <p:cNvPr id="9" name="pasted-image.pdf">
            <a:extLst>
              <a:ext uri="{FF2B5EF4-FFF2-40B4-BE49-F238E27FC236}">
                <a16:creationId xmlns:a16="http://schemas.microsoft.com/office/drawing/2014/main" id="{FC0A06EB-EDB3-43B6-8B0F-FB72F0047434}"/>
              </a:ext>
            </a:extLst>
          </p:cNvPr>
          <p:cNvPicPr>
            <a:picLocks noChangeAspect="1"/>
          </p:cNvPicPr>
          <p:nvPr/>
        </p:nvPicPr>
        <p:blipFill>
          <a:blip r:embed="rId4"/>
          <a:stretch>
            <a:fillRect/>
          </a:stretch>
        </p:blipFill>
        <p:spPr>
          <a:xfrm>
            <a:off x="4827323" y="1248046"/>
            <a:ext cx="4027729" cy="2904961"/>
          </a:xfrm>
          <a:prstGeom prst="rect">
            <a:avLst/>
          </a:prstGeom>
          <a:ln w="12700">
            <a:miter lim="400000"/>
          </a:ln>
        </p:spPr>
      </p:pic>
      <p:sp>
        <p:nvSpPr>
          <p:cNvPr id="10" name="Shape 1190">
            <a:extLst>
              <a:ext uri="{FF2B5EF4-FFF2-40B4-BE49-F238E27FC236}">
                <a16:creationId xmlns:a16="http://schemas.microsoft.com/office/drawing/2014/main" id="{B9FD7FC3-5C5D-4A4C-A28A-306453F663E1}"/>
              </a:ext>
            </a:extLst>
          </p:cNvPr>
          <p:cNvSpPr/>
          <p:nvPr/>
        </p:nvSpPr>
        <p:spPr>
          <a:xfrm>
            <a:off x="5420890" y="1710213"/>
            <a:ext cx="753282" cy="28725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500" b="1">
                <a:latin typeface="+mj-lt"/>
                <a:ea typeface="+mj-ea"/>
                <a:cs typeface="+mj-cs"/>
                <a:sym typeface="Helvetica"/>
              </a:defRPr>
            </a:lvl1pPr>
          </a:lstStyle>
          <a:p>
            <a:r>
              <a:rPr sz="1200" dirty="0"/>
              <a:t>Process</a:t>
            </a:r>
          </a:p>
        </p:txBody>
      </p:sp>
      <p:sp>
        <p:nvSpPr>
          <p:cNvPr id="11" name="Shape 1191">
            <a:extLst>
              <a:ext uri="{FF2B5EF4-FFF2-40B4-BE49-F238E27FC236}">
                <a16:creationId xmlns:a16="http://schemas.microsoft.com/office/drawing/2014/main" id="{32AE96D7-B669-49C1-8729-A39DF812B2FA}"/>
              </a:ext>
            </a:extLst>
          </p:cNvPr>
          <p:cNvSpPr/>
          <p:nvPr/>
        </p:nvSpPr>
        <p:spPr>
          <a:xfrm>
            <a:off x="5344022" y="3072353"/>
            <a:ext cx="907017" cy="4719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500" b="1">
                <a:latin typeface="+mj-lt"/>
                <a:ea typeface="+mj-ea"/>
                <a:cs typeface="+mj-cs"/>
                <a:sym typeface="Helvetica"/>
              </a:defRPr>
            </a:lvl1pPr>
          </a:lstStyle>
          <a:p>
            <a:pPr algn="ctr"/>
            <a:r>
              <a:rPr lang="en-US" sz="1200" dirty="0"/>
              <a:t>Integration Pattern</a:t>
            </a:r>
            <a:endParaRPr sz="1200" dirty="0"/>
          </a:p>
        </p:txBody>
      </p:sp>
      <p:sp>
        <p:nvSpPr>
          <p:cNvPr id="12" name="Shape 1192">
            <a:extLst>
              <a:ext uri="{FF2B5EF4-FFF2-40B4-BE49-F238E27FC236}">
                <a16:creationId xmlns:a16="http://schemas.microsoft.com/office/drawing/2014/main" id="{A632B024-890F-4111-873F-661B90FACBE2}"/>
              </a:ext>
            </a:extLst>
          </p:cNvPr>
          <p:cNvSpPr/>
          <p:nvPr/>
        </p:nvSpPr>
        <p:spPr>
          <a:xfrm>
            <a:off x="7125564" y="2163774"/>
            <a:ext cx="1040092" cy="28725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500" b="1">
                <a:latin typeface="+mj-lt"/>
                <a:ea typeface="+mj-ea"/>
                <a:cs typeface="+mj-cs"/>
                <a:sym typeface="Helvetica"/>
              </a:defRPr>
            </a:lvl1pPr>
          </a:lstStyle>
          <a:p>
            <a:r>
              <a:rPr sz="1200" dirty="0"/>
              <a:t>Accelerators</a:t>
            </a:r>
          </a:p>
        </p:txBody>
      </p:sp>
      <p:pic>
        <p:nvPicPr>
          <p:cNvPr id="15" name="pasted-image.pdf">
            <a:extLst>
              <a:ext uri="{FF2B5EF4-FFF2-40B4-BE49-F238E27FC236}">
                <a16:creationId xmlns:a16="http://schemas.microsoft.com/office/drawing/2014/main" id="{EBB3179E-956A-489A-ACA5-0DCA8CD1A1B6}"/>
              </a:ext>
            </a:extLst>
          </p:cNvPr>
          <p:cNvPicPr>
            <a:picLocks noChangeAspect="1"/>
          </p:cNvPicPr>
          <p:nvPr/>
        </p:nvPicPr>
        <p:blipFill>
          <a:blip r:embed="rId5"/>
          <a:stretch>
            <a:fillRect/>
          </a:stretch>
        </p:blipFill>
        <p:spPr>
          <a:xfrm rot="6955926">
            <a:off x="6496382" y="5741403"/>
            <a:ext cx="714926" cy="656323"/>
          </a:xfrm>
          <a:prstGeom prst="rect">
            <a:avLst/>
          </a:prstGeom>
          <a:ln w="12700">
            <a:miter lim="400000"/>
          </a:ln>
        </p:spPr>
      </p:pic>
    </p:spTree>
    <p:extLst>
      <p:ext uri="{BB962C8B-B14F-4D97-AF65-F5344CB8AC3E}">
        <p14:creationId xmlns:p14="http://schemas.microsoft.com/office/powerpoint/2010/main" val="30519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CEBCD-7C69-CF4F-860D-C3B7335A3318}"/>
              </a:ext>
            </a:extLst>
          </p:cNvPr>
          <p:cNvSpPr>
            <a:spLocks noGrp="1"/>
          </p:cNvSpPr>
          <p:nvPr>
            <p:ph type="title"/>
          </p:nvPr>
        </p:nvSpPr>
        <p:spPr>
          <a:xfrm>
            <a:off x="114300" y="204787"/>
            <a:ext cx="8572500" cy="481013"/>
          </a:xfrm>
        </p:spPr>
        <p:txBody>
          <a:bodyPr/>
          <a:lstStyle/>
          <a:p>
            <a:r>
              <a:rPr lang="en-US" dirty="0"/>
              <a:t>Current Application Onboarding Process</a:t>
            </a:r>
            <a:endParaRPr lang="en-US" sz="1100" dirty="0"/>
          </a:p>
        </p:txBody>
      </p:sp>
      <p:sp>
        <p:nvSpPr>
          <p:cNvPr id="10" name="TextBox 9">
            <a:extLst>
              <a:ext uri="{FF2B5EF4-FFF2-40B4-BE49-F238E27FC236}">
                <a16:creationId xmlns:a16="http://schemas.microsoft.com/office/drawing/2014/main" id="{948657DA-2FED-4FFD-BA44-89B2C1977666}"/>
              </a:ext>
            </a:extLst>
          </p:cNvPr>
          <p:cNvSpPr txBox="1"/>
          <p:nvPr/>
        </p:nvSpPr>
        <p:spPr>
          <a:xfrm>
            <a:off x="114300" y="685800"/>
            <a:ext cx="8915400" cy="630942"/>
          </a:xfrm>
          <a:prstGeom prst="rect">
            <a:avLst/>
          </a:prstGeom>
          <a:noFill/>
        </p:spPr>
        <p:txBody>
          <a:bodyPr wrap="square" rtlCol="0">
            <a:spAutoFit/>
          </a:bodyPr>
          <a:lstStyle/>
          <a:p>
            <a:pPr>
              <a:spcAft>
                <a:spcPts val="600"/>
              </a:spcAft>
            </a:pPr>
            <a:r>
              <a:rPr lang="en-US" sz="1000" b="1" dirty="0"/>
              <a:t>Current onboarding process consist of manually onboarding an application in the preview environment. Once UAT has concluded, the operation team will follow the same application onboarding steps performed in preview environment to migrate the application into production.</a:t>
            </a:r>
          </a:p>
          <a:p>
            <a:pPr>
              <a:spcAft>
                <a:spcPts val="600"/>
              </a:spcAft>
            </a:pPr>
            <a:r>
              <a:rPr lang="en-US" sz="1000" b="1" dirty="0">
                <a:ea typeface="Times New Roman" panose="02020603050405020304" pitchFamily="18" charset="0"/>
              </a:rPr>
              <a:t>The image below shows a high-level flow of the current end-to-end application onboarding process:</a:t>
            </a:r>
            <a:endParaRPr lang="en-US" sz="1000" dirty="0"/>
          </a:p>
        </p:txBody>
      </p:sp>
      <p:pic>
        <p:nvPicPr>
          <p:cNvPr id="6" name="Picture 5">
            <a:extLst>
              <a:ext uri="{FF2B5EF4-FFF2-40B4-BE49-F238E27FC236}">
                <a16:creationId xmlns:a16="http://schemas.microsoft.com/office/drawing/2014/main" id="{2CA9E9FF-E210-452D-976D-6AFEFEFA5B4D}"/>
              </a:ext>
            </a:extLst>
          </p:cNvPr>
          <p:cNvPicPr>
            <a:picLocks noChangeAspect="1"/>
          </p:cNvPicPr>
          <p:nvPr/>
        </p:nvPicPr>
        <p:blipFill>
          <a:blip r:embed="rId2"/>
          <a:stretch>
            <a:fillRect/>
          </a:stretch>
        </p:blipFill>
        <p:spPr>
          <a:xfrm>
            <a:off x="545880" y="1451429"/>
            <a:ext cx="6217778" cy="3451921"/>
          </a:xfrm>
          <a:prstGeom prst="rect">
            <a:avLst/>
          </a:prstGeom>
        </p:spPr>
      </p:pic>
    </p:spTree>
    <p:extLst>
      <p:ext uri="{BB962C8B-B14F-4D97-AF65-F5344CB8AC3E}">
        <p14:creationId xmlns:p14="http://schemas.microsoft.com/office/powerpoint/2010/main" val="239100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Straight Connector 77">
            <a:extLst>
              <a:ext uri="{FF2B5EF4-FFF2-40B4-BE49-F238E27FC236}">
                <a16:creationId xmlns:a16="http://schemas.microsoft.com/office/drawing/2014/main" id="{F7FF1E2B-9F01-477D-A3BF-A953CB860043}"/>
              </a:ext>
            </a:extLst>
          </p:cNvPr>
          <p:cNvCxnSpPr>
            <a:cxnSpLocks/>
          </p:cNvCxnSpPr>
          <p:nvPr/>
        </p:nvCxnSpPr>
        <p:spPr>
          <a:xfrm>
            <a:off x="8289117" y="1978764"/>
            <a:ext cx="7798" cy="87154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4A29FC5-8E7D-47CB-B3A1-49DA8C17D856}"/>
              </a:ext>
            </a:extLst>
          </p:cNvPr>
          <p:cNvCxnSpPr>
            <a:cxnSpLocks/>
          </p:cNvCxnSpPr>
          <p:nvPr/>
        </p:nvCxnSpPr>
        <p:spPr>
          <a:xfrm>
            <a:off x="5321845" y="1982590"/>
            <a:ext cx="13353" cy="122768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899D92E-7C95-4A11-A853-B5C448D87753}"/>
              </a:ext>
            </a:extLst>
          </p:cNvPr>
          <p:cNvCxnSpPr>
            <a:cxnSpLocks/>
          </p:cNvCxnSpPr>
          <p:nvPr/>
        </p:nvCxnSpPr>
        <p:spPr>
          <a:xfrm>
            <a:off x="6793472" y="1971111"/>
            <a:ext cx="31677" cy="17896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ACA42A0-C7F7-4690-A6F4-05533A5801DC}"/>
              </a:ext>
            </a:extLst>
          </p:cNvPr>
          <p:cNvCxnSpPr>
            <a:cxnSpLocks/>
          </p:cNvCxnSpPr>
          <p:nvPr/>
        </p:nvCxnSpPr>
        <p:spPr>
          <a:xfrm flipH="1">
            <a:off x="3840543" y="1982590"/>
            <a:ext cx="14378" cy="13560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682031-05EC-45B5-8D2D-1E5833FEBEDD}"/>
              </a:ext>
            </a:extLst>
          </p:cNvPr>
          <p:cNvCxnSpPr>
            <a:cxnSpLocks/>
          </p:cNvCxnSpPr>
          <p:nvPr/>
        </p:nvCxnSpPr>
        <p:spPr>
          <a:xfrm>
            <a:off x="2365838" y="1974937"/>
            <a:ext cx="2211" cy="12346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AE413FB-3687-4D82-99D6-AE662ED397EF}"/>
              </a:ext>
            </a:extLst>
          </p:cNvPr>
          <p:cNvCxnSpPr/>
          <p:nvPr/>
        </p:nvCxnSpPr>
        <p:spPr>
          <a:xfrm>
            <a:off x="890551" y="1974937"/>
            <a:ext cx="1921" cy="26563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39DCEBCD-7C69-CF4F-860D-C3B7335A3318}"/>
              </a:ext>
            </a:extLst>
          </p:cNvPr>
          <p:cNvSpPr>
            <a:spLocks noGrp="1"/>
          </p:cNvSpPr>
          <p:nvPr>
            <p:ph type="title"/>
          </p:nvPr>
        </p:nvSpPr>
        <p:spPr>
          <a:xfrm>
            <a:off x="114300" y="204787"/>
            <a:ext cx="8572500" cy="481013"/>
          </a:xfrm>
        </p:spPr>
        <p:txBody>
          <a:bodyPr/>
          <a:lstStyle/>
          <a:p>
            <a:r>
              <a:rPr lang="en-US" dirty="0"/>
              <a:t>Application Onboarding Process                                             </a:t>
            </a:r>
            <a:r>
              <a:rPr lang="en-US" sz="1100" dirty="0"/>
              <a:t>Maturity Level 1</a:t>
            </a:r>
          </a:p>
        </p:txBody>
      </p:sp>
      <p:sp>
        <p:nvSpPr>
          <p:cNvPr id="46" name="Chevron 45">
            <a:extLst>
              <a:ext uri="{FF2B5EF4-FFF2-40B4-BE49-F238E27FC236}">
                <a16:creationId xmlns:a16="http://schemas.microsoft.com/office/drawing/2014/main" id="{F3A1583F-DE26-534E-BDB2-01602134204C}"/>
              </a:ext>
            </a:extLst>
          </p:cNvPr>
          <p:cNvSpPr/>
          <p:nvPr/>
        </p:nvSpPr>
        <p:spPr>
          <a:xfrm>
            <a:off x="114300" y="1654272"/>
            <a:ext cx="1554422" cy="322579"/>
          </a:xfrm>
          <a:prstGeom prst="chevron">
            <a:avLst/>
          </a:prstGeom>
          <a:solidFill>
            <a:srgbClr val="002060"/>
          </a:solidFill>
          <a:ln w="25400">
            <a:solidFill>
              <a:srgbClr val="00359E"/>
            </a:solid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lstStyle/>
          <a:p>
            <a:pPr algn="ctr"/>
            <a:r>
              <a:rPr lang="en-US" sz="1200" dirty="0"/>
              <a:t>Preparation</a:t>
            </a:r>
          </a:p>
        </p:txBody>
      </p:sp>
      <p:sp>
        <p:nvSpPr>
          <p:cNvPr id="51" name="Chevron 50">
            <a:extLst>
              <a:ext uri="{FF2B5EF4-FFF2-40B4-BE49-F238E27FC236}">
                <a16:creationId xmlns:a16="http://schemas.microsoft.com/office/drawing/2014/main" id="{4BC5661A-A3D0-0949-9217-13F302EF0A49}"/>
              </a:ext>
            </a:extLst>
          </p:cNvPr>
          <p:cNvSpPr/>
          <p:nvPr/>
        </p:nvSpPr>
        <p:spPr>
          <a:xfrm>
            <a:off x="1587293" y="1654272"/>
            <a:ext cx="1559300" cy="322579"/>
          </a:xfrm>
          <a:prstGeom prst="chevron">
            <a:avLst/>
          </a:prstGeom>
          <a:solidFill>
            <a:srgbClr val="00AAE0"/>
          </a:solidFill>
          <a:ln w="25400" algn="ctr">
            <a:solidFill>
              <a:srgbClr val="0095C4"/>
            </a:solidFill>
            <a:miter lim="800000"/>
            <a:headEnd type="none" w="sm" len="sm"/>
            <a:tailEnd type="none" w="sm" len="sm"/>
          </a:ln>
          <a:effectLst/>
        </p:spPr>
        <p:txBody>
          <a:bodyPr/>
          <a:lstStyle/>
          <a:p>
            <a:pPr algn="ctr"/>
            <a:r>
              <a:rPr lang="en-US" sz="1200" dirty="0">
                <a:solidFill>
                  <a:schemeClr val="bg1"/>
                </a:solidFill>
              </a:rPr>
              <a:t>Intake</a:t>
            </a:r>
          </a:p>
        </p:txBody>
      </p:sp>
      <p:sp>
        <p:nvSpPr>
          <p:cNvPr id="54" name="Chevron 53">
            <a:extLst>
              <a:ext uri="{FF2B5EF4-FFF2-40B4-BE49-F238E27FC236}">
                <a16:creationId xmlns:a16="http://schemas.microsoft.com/office/drawing/2014/main" id="{2FE291FE-F214-D54D-8E6C-AA1A9716E1ED}"/>
              </a:ext>
            </a:extLst>
          </p:cNvPr>
          <p:cNvSpPr/>
          <p:nvPr/>
        </p:nvSpPr>
        <p:spPr>
          <a:xfrm>
            <a:off x="3065164" y="1654272"/>
            <a:ext cx="1565136" cy="322579"/>
          </a:xfrm>
          <a:prstGeom prst="chevron">
            <a:avLst/>
          </a:prstGeom>
          <a:solidFill>
            <a:srgbClr val="00AAE0"/>
          </a:solidFill>
          <a:ln w="25400" algn="ctr">
            <a:solidFill>
              <a:srgbClr val="0095C4"/>
            </a:solidFill>
            <a:miter lim="800000"/>
            <a:headEnd type="none" w="sm" len="sm"/>
            <a:tailEnd type="none" w="sm" len="sm"/>
          </a:ln>
          <a:effectLst/>
        </p:spPr>
        <p:txBody>
          <a:bodyPr/>
          <a:lstStyle/>
          <a:p>
            <a:pPr algn="ctr"/>
            <a:r>
              <a:rPr lang="en-US" sz="1200" dirty="0">
                <a:solidFill>
                  <a:schemeClr val="bg1"/>
                </a:solidFill>
              </a:rPr>
              <a:t>Patterns</a:t>
            </a:r>
          </a:p>
        </p:txBody>
      </p:sp>
      <p:sp>
        <p:nvSpPr>
          <p:cNvPr id="34" name="Chevron 33">
            <a:extLst>
              <a:ext uri="{FF2B5EF4-FFF2-40B4-BE49-F238E27FC236}">
                <a16:creationId xmlns:a16="http://schemas.microsoft.com/office/drawing/2014/main" id="{2FE291FE-F214-D54D-8E6C-AA1A9716E1ED}"/>
              </a:ext>
            </a:extLst>
          </p:cNvPr>
          <p:cNvSpPr/>
          <p:nvPr/>
        </p:nvSpPr>
        <p:spPr>
          <a:xfrm>
            <a:off x="6026742" y="1654272"/>
            <a:ext cx="1565136" cy="322579"/>
          </a:xfrm>
          <a:prstGeom prst="chevron">
            <a:avLst/>
          </a:prstGeom>
          <a:solidFill>
            <a:srgbClr val="00AAE0"/>
          </a:solidFill>
          <a:ln w="25400" algn="ctr">
            <a:solidFill>
              <a:srgbClr val="0095C4"/>
            </a:solidFill>
            <a:miter lim="800000"/>
            <a:headEnd type="none" w="sm" len="sm"/>
            <a:tailEnd type="none" w="sm" len="sm"/>
          </a:ln>
          <a:effectLst/>
        </p:spPr>
        <p:txBody>
          <a:bodyPr/>
          <a:lstStyle/>
          <a:p>
            <a:pPr algn="ctr"/>
            <a:r>
              <a:rPr lang="en-US" sz="1200" dirty="0">
                <a:solidFill>
                  <a:schemeClr val="bg1"/>
                </a:solidFill>
              </a:rPr>
              <a:t>UAT</a:t>
            </a:r>
          </a:p>
        </p:txBody>
      </p:sp>
      <p:sp>
        <p:nvSpPr>
          <p:cNvPr id="35" name="Chevron 34">
            <a:extLst>
              <a:ext uri="{FF2B5EF4-FFF2-40B4-BE49-F238E27FC236}">
                <a16:creationId xmlns:a16="http://schemas.microsoft.com/office/drawing/2014/main" id="{4BC5661A-A3D0-0949-9217-13F302EF0A49}"/>
              </a:ext>
            </a:extLst>
          </p:cNvPr>
          <p:cNvSpPr/>
          <p:nvPr/>
        </p:nvSpPr>
        <p:spPr>
          <a:xfrm>
            <a:off x="4548871" y="1654272"/>
            <a:ext cx="1559300" cy="322579"/>
          </a:xfrm>
          <a:prstGeom prst="chevron">
            <a:avLst/>
          </a:prstGeom>
          <a:solidFill>
            <a:srgbClr val="00AAE0"/>
          </a:solidFill>
          <a:ln w="25400" algn="ctr">
            <a:solidFill>
              <a:srgbClr val="0095C4"/>
            </a:solidFill>
            <a:miter lim="800000"/>
            <a:headEnd type="none" w="sm" len="sm"/>
            <a:tailEnd type="none" w="sm" len="sm"/>
          </a:ln>
          <a:effectLst/>
        </p:spPr>
        <p:txBody>
          <a:bodyPr/>
          <a:lstStyle/>
          <a:p>
            <a:pPr algn="ctr"/>
            <a:r>
              <a:rPr lang="en-US" sz="1200" dirty="0">
                <a:solidFill>
                  <a:schemeClr val="bg1"/>
                </a:solidFill>
              </a:rPr>
              <a:t>Onboarding</a:t>
            </a:r>
          </a:p>
        </p:txBody>
      </p:sp>
      <p:sp>
        <p:nvSpPr>
          <p:cNvPr id="40" name="Chevron 39">
            <a:extLst>
              <a:ext uri="{FF2B5EF4-FFF2-40B4-BE49-F238E27FC236}">
                <a16:creationId xmlns:a16="http://schemas.microsoft.com/office/drawing/2014/main" id="{2FE291FE-F214-D54D-8E6C-AA1A9716E1ED}"/>
              </a:ext>
            </a:extLst>
          </p:cNvPr>
          <p:cNvSpPr/>
          <p:nvPr/>
        </p:nvSpPr>
        <p:spPr>
          <a:xfrm>
            <a:off x="7510448" y="1654272"/>
            <a:ext cx="1565136" cy="322579"/>
          </a:xfrm>
          <a:prstGeom prst="chevron">
            <a:avLst/>
          </a:prstGeom>
          <a:solidFill>
            <a:srgbClr val="00AAE0"/>
          </a:solidFill>
          <a:ln w="25400" algn="ctr">
            <a:solidFill>
              <a:srgbClr val="0095C4"/>
            </a:solidFill>
            <a:miter lim="800000"/>
            <a:headEnd type="none" w="sm" len="sm"/>
            <a:tailEnd type="none" w="sm" len="sm"/>
          </a:ln>
          <a:effectLst/>
        </p:spPr>
        <p:txBody>
          <a:bodyPr/>
          <a:lstStyle/>
          <a:p>
            <a:pPr algn="ctr"/>
            <a:r>
              <a:rPr lang="en-US" sz="1200" dirty="0">
                <a:solidFill>
                  <a:schemeClr val="bg1"/>
                </a:solidFill>
              </a:rPr>
              <a:t>Production</a:t>
            </a:r>
          </a:p>
        </p:txBody>
      </p:sp>
      <p:sp>
        <p:nvSpPr>
          <p:cNvPr id="86" name="Rectangle 85"/>
          <p:cNvSpPr/>
          <p:nvPr/>
        </p:nvSpPr>
        <p:spPr>
          <a:xfrm>
            <a:off x="7782095" y="2605601"/>
            <a:ext cx="1021842" cy="274320"/>
          </a:xfrm>
          <a:prstGeom prst="rect">
            <a:avLst/>
          </a:prstGeom>
          <a:solidFill>
            <a:schemeClr val="tx2">
              <a:lumMod val="20000"/>
              <a:lumOff val="80000"/>
            </a:schemeClr>
          </a:solidFill>
          <a:ln w="19050" cap="flat" cmpd="sng" algn="ctr">
            <a:solidFill>
              <a:srgbClr val="00AAE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00" kern="0" dirty="0">
                <a:solidFill>
                  <a:prstClr val="black"/>
                </a:solidFill>
                <a:latin typeface="Arial"/>
              </a:rPr>
              <a:t>Application side changes in Production</a:t>
            </a:r>
          </a:p>
        </p:txBody>
      </p:sp>
      <p:sp>
        <p:nvSpPr>
          <p:cNvPr id="91" name="Rectangle 90"/>
          <p:cNvSpPr/>
          <p:nvPr/>
        </p:nvSpPr>
        <p:spPr>
          <a:xfrm>
            <a:off x="6298389" y="2162948"/>
            <a:ext cx="1021842" cy="274320"/>
          </a:xfrm>
          <a:prstGeom prst="rect">
            <a:avLst/>
          </a:prstGeom>
          <a:solidFill>
            <a:srgbClr val="6EDC24"/>
          </a:solidFill>
          <a:ln w="19050" cap="flat" cmpd="sng" algn="ctr">
            <a:solidFill>
              <a:srgbClr val="5CB91D"/>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00" kern="0" dirty="0">
                <a:latin typeface="Arial"/>
              </a:rPr>
              <a:t>Notify App Team to start UAT</a:t>
            </a:r>
          </a:p>
        </p:txBody>
      </p:sp>
      <p:sp>
        <p:nvSpPr>
          <p:cNvPr id="93" name="Rectangle 92"/>
          <p:cNvSpPr/>
          <p:nvPr/>
        </p:nvSpPr>
        <p:spPr>
          <a:xfrm>
            <a:off x="6298389" y="2605601"/>
            <a:ext cx="1021842" cy="274320"/>
          </a:xfrm>
          <a:prstGeom prst="rect">
            <a:avLst/>
          </a:prstGeom>
          <a:solidFill>
            <a:schemeClr val="tx2">
              <a:lumMod val="20000"/>
              <a:lumOff val="80000"/>
            </a:schemeClr>
          </a:solidFill>
          <a:ln w="19050" cap="flat" cmpd="sng" algn="ctr">
            <a:solidFill>
              <a:srgbClr val="00AAE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700" kern="0" dirty="0">
                <a:solidFill>
                  <a:prstClr val="black"/>
                </a:solidFill>
                <a:latin typeface="Arial"/>
              </a:rPr>
              <a:t>Conduct UAT </a:t>
            </a:r>
          </a:p>
        </p:txBody>
      </p:sp>
      <p:sp>
        <p:nvSpPr>
          <p:cNvPr id="94" name="Rectangle 93"/>
          <p:cNvSpPr/>
          <p:nvPr/>
        </p:nvSpPr>
        <p:spPr>
          <a:xfrm>
            <a:off x="6298389" y="3067004"/>
            <a:ext cx="1021842" cy="274320"/>
          </a:xfrm>
          <a:prstGeom prst="rect">
            <a:avLst/>
          </a:prstGeom>
          <a:solidFill>
            <a:schemeClr val="tx2">
              <a:lumMod val="20000"/>
              <a:lumOff val="80000"/>
            </a:schemeClr>
          </a:solidFill>
          <a:ln w="19050" cap="flat" cmpd="sng" algn="ctr">
            <a:solidFill>
              <a:srgbClr val="00AAE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00" kern="0" dirty="0">
                <a:solidFill>
                  <a:prstClr val="black"/>
                </a:solidFill>
                <a:latin typeface="Arial"/>
              </a:rPr>
              <a:t>Address UAT Defects </a:t>
            </a:r>
          </a:p>
        </p:txBody>
      </p:sp>
      <p:sp>
        <p:nvSpPr>
          <p:cNvPr id="95" name="Rectangle 94"/>
          <p:cNvSpPr/>
          <p:nvPr/>
        </p:nvSpPr>
        <p:spPr>
          <a:xfrm>
            <a:off x="6298389" y="3496119"/>
            <a:ext cx="1021842" cy="274320"/>
          </a:xfrm>
          <a:prstGeom prst="rect">
            <a:avLst/>
          </a:prstGeom>
          <a:solidFill>
            <a:schemeClr val="tx2">
              <a:lumMod val="20000"/>
              <a:lumOff val="80000"/>
            </a:schemeClr>
          </a:solidFill>
          <a:ln w="19050" cap="flat" cmpd="sng" algn="ctr">
            <a:solidFill>
              <a:srgbClr val="00AAE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00" kern="0" dirty="0">
                <a:solidFill>
                  <a:prstClr val="black"/>
                </a:solidFill>
                <a:latin typeface="Arial"/>
              </a:rPr>
              <a:t>UAT Sign off</a:t>
            </a:r>
          </a:p>
        </p:txBody>
      </p:sp>
      <p:sp>
        <p:nvSpPr>
          <p:cNvPr id="105" name="Rectangle 104"/>
          <p:cNvSpPr/>
          <p:nvPr/>
        </p:nvSpPr>
        <p:spPr>
          <a:xfrm>
            <a:off x="1856022" y="2605601"/>
            <a:ext cx="1021842" cy="274320"/>
          </a:xfrm>
          <a:prstGeom prst="rect">
            <a:avLst/>
          </a:prstGeom>
          <a:solidFill>
            <a:srgbClr val="A8C6EA"/>
          </a:solidFill>
          <a:ln w="19050" cap="flat" cmpd="sng" algn="ctr">
            <a:solidFill>
              <a:srgbClr val="78A6DE"/>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00" kern="0" dirty="0">
                <a:solidFill>
                  <a:prstClr val="black"/>
                </a:solidFill>
                <a:latin typeface="Arial"/>
              </a:rPr>
              <a:t>Complete Questionnaire</a:t>
            </a:r>
          </a:p>
        </p:txBody>
      </p:sp>
      <p:sp>
        <p:nvSpPr>
          <p:cNvPr id="112" name="Rectangle 111"/>
          <p:cNvSpPr/>
          <p:nvPr/>
        </p:nvSpPr>
        <p:spPr>
          <a:xfrm>
            <a:off x="1856022" y="2162948"/>
            <a:ext cx="1021842" cy="274320"/>
          </a:xfrm>
          <a:prstGeom prst="rect">
            <a:avLst/>
          </a:prstGeom>
          <a:solidFill>
            <a:srgbClr val="A8C6EA"/>
          </a:solidFill>
          <a:ln w="19050" cap="flat" cmpd="sng" algn="ctr">
            <a:solidFill>
              <a:srgbClr val="78A6DE"/>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700" kern="0" dirty="0">
                <a:solidFill>
                  <a:prstClr val="black"/>
                </a:solidFill>
                <a:latin typeface="Arial"/>
              </a:rPr>
              <a:t>Onboarding </a:t>
            </a:r>
          </a:p>
          <a:p>
            <a:pPr algn="ctr">
              <a:defRPr/>
            </a:pPr>
            <a:r>
              <a:rPr lang="en-US" sz="700" kern="0" dirty="0">
                <a:solidFill>
                  <a:prstClr val="black"/>
                </a:solidFill>
                <a:latin typeface="Arial"/>
              </a:rPr>
              <a:t>Kick-Off</a:t>
            </a:r>
          </a:p>
        </p:txBody>
      </p:sp>
      <p:sp>
        <p:nvSpPr>
          <p:cNvPr id="113" name="Rectangle 112"/>
          <p:cNvSpPr/>
          <p:nvPr/>
        </p:nvSpPr>
        <p:spPr>
          <a:xfrm>
            <a:off x="1856022" y="3067004"/>
            <a:ext cx="1021842" cy="274320"/>
          </a:xfrm>
          <a:prstGeom prst="rect">
            <a:avLst/>
          </a:prstGeom>
          <a:solidFill>
            <a:srgbClr val="A8C6EA"/>
          </a:solidFill>
          <a:ln w="19050" cap="flat" cmpd="sng" algn="ctr">
            <a:solidFill>
              <a:srgbClr val="78A6DE"/>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700" kern="0" dirty="0">
                <a:solidFill>
                  <a:prstClr val="black"/>
                </a:solidFill>
                <a:latin typeface="Arial"/>
              </a:rPr>
              <a:t>Submit the Request</a:t>
            </a:r>
          </a:p>
        </p:txBody>
      </p:sp>
      <p:sp>
        <p:nvSpPr>
          <p:cNvPr id="97" name="Rectangle 96"/>
          <p:cNvSpPr/>
          <p:nvPr/>
        </p:nvSpPr>
        <p:spPr>
          <a:xfrm>
            <a:off x="380590" y="2162948"/>
            <a:ext cx="1021842" cy="274320"/>
          </a:xfrm>
          <a:prstGeom prst="rect">
            <a:avLst/>
          </a:prstGeom>
          <a:solidFill>
            <a:srgbClr val="A8C6EA"/>
          </a:solidFill>
          <a:ln w="19050" cap="flat" cmpd="sng" algn="ctr">
            <a:solidFill>
              <a:srgbClr val="78A6DE"/>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700" kern="0" dirty="0">
                <a:solidFill>
                  <a:prstClr val="black"/>
                </a:solidFill>
                <a:latin typeface="Arial"/>
              </a:rPr>
              <a:t>Application Onboarding Survey</a:t>
            </a:r>
          </a:p>
        </p:txBody>
      </p:sp>
      <p:sp>
        <p:nvSpPr>
          <p:cNvPr id="98" name="Rectangle 97"/>
          <p:cNvSpPr/>
          <p:nvPr/>
        </p:nvSpPr>
        <p:spPr>
          <a:xfrm>
            <a:off x="380590" y="3067004"/>
            <a:ext cx="1021842" cy="274320"/>
          </a:xfrm>
          <a:prstGeom prst="rect">
            <a:avLst/>
          </a:prstGeom>
          <a:solidFill>
            <a:srgbClr val="A8C6EA"/>
          </a:solidFill>
          <a:ln w="19050" cap="flat" cmpd="sng" algn="ctr">
            <a:solidFill>
              <a:srgbClr val="78A6DE"/>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700" kern="0" dirty="0">
                <a:solidFill>
                  <a:prstClr val="black"/>
                </a:solidFill>
                <a:latin typeface="Arial"/>
              </a:rPr>
              <a:t>Identify </a:t>
            </a:r>
          </a:p>
          <a:p>
            <a:pPr algn="ctr">
              <a:defRPr/>
            </a:pPr>
            <a:r>
              <a:rPr lang="en-US" sz="700" kern="0" dirty="0">
                <a:solidFill>
                  <a:prstClr val="black"/>
                </a:solidFill>
                <a:latin typeface="Arial"/>
              </a:rPr>
              <a:t>App Owner / SMEs</a:t>
            </a:r>
          </a:p>
        </p:txBody>
      </p:sp>
      <p:sp>
        <p:nvSpPr>
          <p:cNvPr id="99" name="Rectangle 98"/>
          <p:cNvSpPr/>
          <p:nvPr/>
        </p:nvSpPr>
        <p:spPr>
          <a:xfrm>
            <a:off x="380590" y="3496119"/>
            <a:ext cx="1021842" cy="274320"/>
          </a:xfrm>
          <a:prstGeom prst="rect">
            <a:avLst/>
          </a:prstGeom>
          <a:solidFill>
            <a:srgbClr val="FFFF69"/>
          </a:solidFill>
          <a:ln w="19050" cap="flat" cmpd="sng" algn="ctr">
            <a:solidFill>
              <a:srgbClr val="F6F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700" kern="0" dirty="0">
                <a:solidFill>
                  <a:prstClr val="black"/>
                </a:solidFill>
                <a:latin typeface="Arial"/>
              </a:rPr>
              <a:t>Obtain App Team’s Commitment</a:t>
            </a:r>
          </a:p>
        </p:txBody>
      </p:sp>
      <p:sp>
        <p:nvSpPr>
          <p:cNvPr id="100" name="Rectangle 99"/>
          <p:cNvSpPr/>
          <p:nvPr/>
        </p:nvSpPr>
        <p:spPr>
          <a:xfrm>
            <a:off x="380590" y="3941472"/>
            <a:ext cx="1021842" cy="274320"/>
          </a:xfrm>
          <a:prstGeom prst="rect">
            <a:avLst/>
          </a:prstGeom>
          <a:solidFill>
            <a:srgbClr val="FFFF69"/>
          </a:solidFill>
          <a:ln w="19050" cap="flat" cmpd="sng" algn="ctr">
            <a:solidFill>
              <a:srgbClr val="F6F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700" kern="0" dirty="0">
                <a:solidFill>
                  <a:prstClr val="black"/>
                </a:solidFill>
                <a:latin typeface="Arial"/>
              </a:rPr>
              <a:t>Distribute Onboarding Docs</a:t>
            </a:r>
          </a:p>
        </p:txBody>
      </p:sp>
      <p:sp>
        <p:nvSpPr>
          <p:cNvPr id="101" name="Rectangle 100"/>
          <p:cNvSpPr/>
          <p:nvPr/>
        </p:nvSpPr>
        <p:spPr>
          <a:xfrm>
            <a:off x="380590" y="4363711"/>
            <a:ext cx="1021842" cy="274320"/>
          </a:xfrm>
          <a:prstGeom prst="rect">
            <a:avLst/>
          </a:prstGeom>
          <a:solidFill>
            <a:srgbClr val="FFFF69"/>
          </a:solidFill>
          <a:ln w="19050" cap="flat" cmpd="sng" algn="ctr">
            <a:solidFill>
              <a:srgbClr val="F6F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700" kern="0" dirty="0">
                <a:solidFill>
                  <a:prstClr val="black"/>
                </a:solidFill>
                <a:latin typeface="Arial"/>
              </a:rPr>
              <a:t>Schedule Kick-Off</a:t>
            </a:r>
          </a:p>
        </p:txBody>
      </p:sp>
      <p:sp>
        <p:nvSpPr>
          <p:cNvPr id="49" name="Rectangle 48">
            <a:extLst>
              <a:ext uri="{FF2B5EF4-FFF2-40B4-BE49-F238E27FC236}">
                <a16:creationId xmlns:a16="http://schemas.microsoft.com/office/drawing/2014/main" id="{D2F79F5C-65C6-48A0-B75B-1E021CA439BA}"/>
              </a:ext>
            </a:extLst>
          </p:cNvPr>
          <p:cNvSpPr/>
          <p:nvPr/>
        </p:nvSpPr>
        <p:spPr>
          <a:xfrm>
            <a:off x="380590" y="2605601"/>
            <a:ext cx="1021842" cy="274320"/>
          </a:xfrm>
          <a:prstGeom prst="rect">
            <a:avLst/>
          </a:prstGeom>
          <a:solidFill>
            <a:srgbClr val="FFFF69"/>
          </a:solidFill>
          <a:ln w="19050" cap="flat" cmpd="sng" algn="ctr">
            <a:solidFill>
              <a:srgbClr val="F6F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700" kern="0" dirty="0">
                <a:solidFill>
                  <a:prstClr val="black"/>
                </a:solidFill>
                <a:latin typeface="Arial"/>
              </a:rPr>
              <a:t>Scope Applications</a:t>
            </a:r>
          </a:p>
        </p:txBody>
      </p:sp>
      <p:sp>
        <p:nvSpPr>
          <p:cNvPr id="57" name="Rectangle 56"/>
          <p:cNvSpPr/>
          <p:nvPr/>
        </p:nvSpPr>
        <p:spPr>
          <a:xfrm>
            <a:off x="3336811" y="3004240"/>
            <a:ext cx="1021842" cy="399849"/>
          </a:xfrm>
          <a:prstGeom prst="rect">
            <a:avLst/>
          </a:prstGeom>
          <a:solidFill>
            <a:srgbClr val="015AA3"/>
          </a:solidFill>
          <a:ln w="19050" cap="flat" cmpd="sng" algn="ctr">
            <a:solidFill>
              <a:srgbClr val="014175"/>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700" kern="0" dirty="0">
                <a:solidFill>
                  <a:schemeClr val="bg1"/>
                </a:solidFill>
                <a:latin typeface="Arial"/>
              </a:rPr>
              <a:t>Based on integration Pattern, bucket apps in queue</a:t>
            </a:r>
          </a:p>
        </p:txBody>
      </p:sp>
      <p:sp>
        <p:nvSpPr>
          <p:cNvPr id="58" name="Rectangle 57"/>
          <p:cNvSpPr/>
          <p:nvPr/>
        </p:nvSpPr>
        <p:spPr>
          <a:xfrm>
            <a:off x="3336811" y="2605601"/>
            <a:ext cx="1021842" cy="274320"/>
          </a:xfrm>
          <a:prstGeom prst="rect">
            <a:avLst/>
          </a:prstGeom>
          <a:solidFill>
            <a:srgbClr val="015AA3"/>
          </a:solidFill>
          <a:ln w="19050" cap="flat" cmpd="sng" algn="ctr">
            <a:solidFill>
              <a:srgbClr val="014175"/>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700" kern="0" dirty="0">
                <a:solidFill>
                  <a:schemeClr val="bg1"/>
                </a:solidFill>
                <a:latin typeface="Arial"/>
              </a:rPr>
              <a:t>Identify Patterns</a:t>
            </a:r>
          </a:p>
        </p:txBody>
      </p:sp>
      <p:sp>
        <p:nvSpPr>
          <p:cNvPr id="65" name="Rectangle 64">
            <a:extLst>
              <a:ext uri="{FF2B5EF4-FFF2-40B4-BE49-F238E27FC236}">
                <a16:creationId xmlns:a16="http://schemas.microsoft.com/office/drawing/2014/main" id="{EEF4CD65-778D-42F7-A6F2-7F8F77774F97}"/>
              </a:ext>
            </a:extLst>
          </p:cNvPr>
          <p:cNvSpPr/>
          <p:nvPr/>
        </p:nvSpPr>
        <p:spPr>
          <a:xfrm>
            <a:off x="3336811" y="2162948"/>
            <a:ext cx="1021842" cy="274320"/>
          </a:xfrm>
          <a:prstGeom prst="rect">
            <a:avLst/>
          </a:prstGeom>
          <a:solidFill>
            <a:srgbClr val="015AA3"/>
          </a:solidFill>
          <a:ln w="19050" cap="flat" cmpd="sng" algn="ctr">
            <a:solidFill>
              <a:srgbClr val="014175"/>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700" kern="0" dirty="0">
                <a:solidFill>
                  <a:schemeClr val="bg1"/>
                </a:solidFill>
                <a:latin typeface="Arial"/>
              </a:rPr>
              <a:t>Review Data</a:t>
            </a:r>
          </a:p>
        </p:txBody>
      </p:sp>
      <p:sp>
        <p:nvSpPr>
          <p:cNvPr id="72" name="Rectangle 71"/>
          <p:cNvSpPr/>
          <p:nvPr/>
        </p:nvSpPr>
        <p:spPr>
          <a:xfrm>
            <a:off x="4817600" y="2605601"/>
            <a:ext cx="1021842" cy="274320"/>
          </a:xfrm>
          <a:prstGeom prst="rect">
            <a:avLst/>
          </a:prstGeom>
          <a:solidFill>
            <a:schemeClr val="tx2">
              <a:lumMod val="20000"/>
              <a:lumOff val="80000"/>
            </a:schemeClr>
          </a:solidFill>
          <a:ln w="19050" cap="flat" cmpd="sng" algn="ctr">
            <a:solidFill>
              <a:srgbClr val="00AAE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75" kern="0" dirty="0">
                <a:solidFill>
                  <a:prstClr val="black"/>
                </a:solidFill>
                <a:latin typeface="Arial"/>
              </a:rPr>
              <a:t>Application changes</a:t>
            </a:r>
          </a:p>
        </p:txBody>
      </p:sp>
      <p:sp>
        <p:nvSpPr>
          <p:cNvPr id="89" name="Rectangle 88"/>
          <p:cNvSpPr/>
          <p:nvPr/>
        </p:nvSpPr>
        <p:spPr>
          <a:xfrm>
            <a:off x="4817600" y="3067004"/>
            <a:ext cx="1021842" cy="274320"/>
          </a:xfrm>
          <a:prstGeom prst="rect">
            <a:avLst/>
          </a:prstGeom>
          <a:solidFill>
            <a:srgbClr val="6EDC24"/>
          </a:solidFill>
          <a:ln w="19050" cap="flat" cmpd="sng" algn="ctr">
            <a:solidFill>
              <a:srgbClr val="5CB91D"/>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675" kern="0" dirty="0">
                <a:latin typeface="Arial"/>
              </a:rPr>
              <a:t>Sanity testing</a:t>
            </a:r>
          </a:p>
        </p:txBody>
      </p:sp>
      <p:sp>
        <p:nvSpPr>
          <p:cNvPr id="68" name="Rectangle 67">
            <a:extLst>
              <a:ext uri="{FF2B5EF4-FFF2-40B4-BE49-F238E27FC236}">
                <a16:creationId xmlns:a16="http://schemas.microsoft.com/office/drawing/2014/main" id="{702C3283-5A02-47A7-B9A4-435753206FEA}"/>
              </a:ext>
            </a:extLst>
          </p:cNvPr>
          <p:cNvSpPr/>
          <p:nvPr/>
        </p:nvSpPr>
        <p:spPr>
          <a:xfrm>
            <a:off x="4817600" y="2162948"/>
            <a:ext cx="1021842" cy="274320"/>
          </a:xfrm>
          <a:prstGeom prst="rect">
            <a:avLst/>
          </a:prstGeom>
          <a:solidFill>
            <a:srgbClr val="6EDC24"/>
          </a:solidFill>
          <a:ln w="19050" cap="flat" cmpd="sng" algn="ctr">
            <a:solidFill>
              <a:srgbClr val="5CB91D"/>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675" kern="0" dirty="0">
                <a:latin typeface="Arial"/>
              </a:rPr>
              <a:t>Promote App to Preview Tenant</a:t>
            </a:r>
          </a:p>
        </p:txBody>
      </p:sp>
      <p:sp>
        <p:nvSpPr>
          <p:cNvPr id="2" name="Rectangle 1"/>
          <p:cNvSpPr/>
          <p:nvPr/>
        </p:nvSpPr>
        <p:spPr>
          <a:xfrm>
            <a:off x="120922" y="712588"/>
            <a:ext cx="8794478" cy="907941"/>
          </a:xfrm>
          <a:prstGeom prst="rect">
            <a:avLst/>
          </a:prstGeom>
        </p:spPr>
        <p:txBody>
          <a:bodyPr wrap="square">
            <a:spAutoFit/>
          </a:bodyPr>
          <a:lstStyle/>
          <a:p>
            <a:pPr>
              <a:spcAft>
                <a:spcPts val="600"/>
              </a:spcAft>
            </a:pPr>
            <a:r>
              <a:rPr lang="en-US" sz="1200" b="1" dirty="0"/>
              <a:t>Onboarding an application into Okta is typically performed in 6 phases (Preparation (Shared steps with Saviynt), Data Gathering/Intake form, Patterns Identification, Onboarding apps to preview tenant, User Acceptance Testing (UAT) and Production Deployment).</a:t>
            </a:r>
          </a:p>
          <a:p>
            <a:pPr>
              <a:spcAft>
                <a:spcPts val="600"/>
              </a:spcAft>
            </a:pPr>
            <a:r>
              <a:rPr lang="en-US" sz="1200" b="1" dirty="0">
                <a:ea typeface="Times New Roman" panose="02020603050405020304" pitchFamily="18" charset="0"/>
              </a:rPr>
              <a:t>The image below shows a high-level flow of the end-to-end application onboarding process.</a:t>
            </a:r>
          </a:p>
        </p:txBody>
      </p:sp>
      <p:sp>
        <p:nvSpPr>
          <p:cNvPr id="79" name="Rectangle 78">
            <a:extLst>
              <a:ext uri="{FF2B5EF4-FFF2-40B4-BE49-F238E27FC236}">
                <a16:creationId xmlns:a16="http://schemas.microsoft.com/office/drawing/2014/main" id="{A61B8EFE-C9F2-481B-84D0-BBEFEBFE2403}"/>
              </a:ext>
            </a:extLst>
          </p:cNvPr>
          <p:cNvSpPr/>
          <p:nvPr/>
        </p:nvSpPr>
        <p:spPr>
          <a:xfrm>
            <a:off x="7782095" y="2162948"/>
            <a:ext cx="1021842" cy="274320"/>
          </a:xfrm>
          <a:prstGeom prst="rect">
            <a:avLst/>
          </a:prstGeom>
          <a:solidFill>
            <a:srgbClr val="6EDC24"/>
          </a:solidFill>
          <a:ln w="19050" cap="flat" cmpd="sng" algn="ctr">
            <a:solidFill>
              <a:srgbClr val="5CB91D"/>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00" kern="0" dirty="0">
                <a:latin typeface="Arial"/>
              </a:rPr>
              <a:t>Promote App to Production Okta</a:t>
            </a:r>
          </a:p>
        </p:txBody>
      </p:sp>
      <p:grpSp>
        <p:nvGrpSpPr>
          <p:cNvPr id="11" name="Group 10">
            <a:extLst>
              <a:ext uri="{FF2B5EF4-FFF2-40B4-BE49-F238E27FC236}">
                <a16:creationId xmlns:a16="http://schemas.microsoft.com/office/drawing/2014/main" id="{C0D0F758-FAA7-446D-8DDE-488E2156D39D}"/>
              </a:ext>
            </a:extLst>
          </p:cNvPr>
          <p:cNvGrpSpPr/>
          <p:nvPr/>
        </p:nvGrpSpPr>
        <p:grpSpPr>
          <a:xfrm>
            <a:off x="1944215" y="3527106"/>
            <a:ext cx="858835" cy="715432"/>
            <a:chOff x="4600235" y="3641555"/>
            <a:chExt cx="858835" cy="715432"/>
          </a:xfrm>
        </p:grpSpPr>
        <p:sp>
          <p:nvSpPr>
            <p:cNvPr id="10" name="Oval 9">
              <a:extLst>
                <a:ext uri="{FF2B5EF4-FFF2-40B4-BE49-F238E27FC236}">
                  <a16:creationId xmlns:a16="http://schemas.microsoft.com/office/drawing/2014/main" id="{C751B135-3FEC-4D3B-B9F7-EFAFBEB83E30}"/>
                </a:ext>
              </a:extLst>
            </p:cNvPr>
            <p:cNvSpPr/>
            <p:nvPr/>
          </p:nvSpPr>
          <p:spPr>
            <a:xfrm>
              <a:off x="4600235" y="3641555"/>
              <a:ext cx="858835" cy="715432"/>
            </a:xfrm>
            <a:prstGeom prst="ellipse">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BCB7E13-4FC4-493D-BD37-F0E319F14483}"/>
                </a:ext>
              </a:extLst>
            </p:cNvPr>
            <p:cNvSpPr txBox="1"/>
            <p:nvPr/>
          </p:nvSpPr>
          <p:spPr>
            <a:xfrm>
              <a:off x="4607071" y="3722554"/>
              <a:ext cx="845162" cy="584775"/>
            </a:xfrm>
            <a:prstGeom prst="rect">
              <a:avLst/>
            </a:prstGeom>
            <a:noFill/>
          </p:spPr>
          <p:txBody>
            <a:bodyPr wrap="square" rtlCol="0">
              <a:spAutoFit/>
            </a:bodyPr>
            <a:lstStyle/>
            <a:p>
              <a:pPr algn="ctr"/>
              <a:r>
                <a:rPr lang="en-US" sz="800" b="1" dirty="0">
                  <a:solidFill>
                    <a:schemeClr val="bg1"/>
                  </a:solidFill>
                </a:rPr>
                <a:t>Steps shared with Saviynt Onboarding Process</a:t>
              </a:r>
            </a:p>
          </p:txBody>
        </p:sp>
      </p:grpSp>
      <p:cxnSp>
        <p:nvCxnSpPr>
          <p:cNvPr id="15" name="Straight Connector 14">
            <a:extLst>
              <a:ext uri="{FF2B5EF4-FFF2-40B4-BE49-F238E27FC236}">
                <a16:creationId xmlns:a16="http://schemas.microsoft.com/office/drawing/2014/main" id="{30200D3D-2737-458C-8EDB-07E41E15A68B}"/>
              </a:ext>
            </a:extLst>
          </p:cNvPr>
          <p:cNvCxnSpPr>
            <a:cxnSpLocks/>
          </p:cNvCxnSpPr>
          <p:nvPr/>
        </p:nvCxnSpPr>
        <p:spPr>
          <a:xfrm>
            <a:off x="202666" y="1982590"/>
            <a:ext cx="0" cy="2909593"/>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5C125BD-9F62-44B4-8C92-845B5170748B}"/>
              </a:ext>
            </a:extLst>
          </p:cNvPr>
          <p:cNvCxnSpPr>
            <a:cxnSpLocks/>
            <a:stCxn id="10" idx="4"/>
          </p:cNvCxnSpPr>
          <p:nvPr/>
        </p:nvCxnSpPr>
        <p:spPr>
          <a:xfrm>
            <a:off x="2373633" y="4242538"/>
            <a:ext cx="0" cy="680520"/>
          </a:xfrm>
          <a:prstGeom prst="line">
            <a:avLst/>
          </a:prstGeom>
          <a:ln w="12700">
            <a:solidFill>
              <a:schemeClr val="tx1"/>
            </a:solidFill>
            <a:prstDash val="sysDash"/>
            <a:headEnd type="stealt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8751229-F632-49BC-94FE-87DE1134FC75}"/>
              </a:ext>
            </a:extLst>
          </p:cNvPr>
          <p:cNvCxnSpPr/>
          <p:nvPr/>
        </p:nvCxnSpPr>
        <p:spPr>
          <a:xfrm>
            <a:off x="211919" y="4913173"/>
            <a:ext cx="2153919" cy="0"/>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graphicFrame>
        <p:nvGraphicFramePr>
          <p:cNvPr id="26" name="Table 26">
            <a:extLst>
              <a:ext uri="{FF2B5EF4-FFF2-40B4-BE49-F238E27FC236}">
                <a16:creationId xmlns:a16="http://schemas.microsoft.com/office/drawing/2014/main" id="{AC944D29-DA29-465A-B140-81800CDF7B53}"/>
              </a:ext>
            </a:extLst>
          </p:cNvPr>
          <p:cNvGraphicFramePr>
            <a:graphicFrameLocks noGrp="1"/>
          </p:cNvGraphicFramePr>
          <p:nvPr>
            <p:extLst>
              <p:ext uri="{D42A27DB-BD31-4B8C-83A1-F6EECF244321}">
                <p14:modId xmlns:p14="http://schemas.microsoft.com/office/powerpoint/2010/main" val="3582977216"/>
              </p:ext>
            </p:extLst>
          </p:nvPr>
        </p:nvGraphicFramePr>
        <p:xfrm>
          <a:off x="3053722" y="3975091"/>
          <a:ext cx="3378366" cy="1051560"/>
        </p:xfrm>
        <a:graphic>
          <a:graphicData uri="http://schemas.openxmlformats.org/drawingml/2006/table">
            <a:tbl>
              <a:tblPr firstRow="1" bandRow="1">
                <a:tableStyleId>{B301B821-A1FF-4177-AEE7-76D212191A09}</a:tableStyleId>
              </a:tblPr>
              <a:tblGrid>
                <a:gridCol w="1187620">
                  <a:extLst>
                    <a:ext uri="{9D8B030D-6E8A-4147-A177-3AD203B41FA5}">
                      <a16:colId xmlns:a16="http://schemas.microsoft.com/office/drawing/2014/main" val="4131009961"/>
                    </a:ext>
                  </a:extLst>
                </a:gridCol>
                <a:gridCol w="2190746">
                  <a:extLst>
                    <a:ext uri="{9D8B030D-6E8A-4147-A177-3AD203B41FA5}">
                      <a16:colId xmlns:a16="http://schemas.microsoft.com/office/drawing/2014/main" val="2059314270"/>
                    </a:ext>
                  </a:extLst>
                </a:gridCol>
              </a:tblGrid>
              <a:tr h="168383">
                <a:tc>
                  <a:txBody>
                    <a:bodyPr/>
                    <a:lstStyle/>
                    <a:p>
                      <a:pPr algn="ctr"/>
                      <a:r>
                        <a:rPr lang="en-US" sz="700" dirty="0"/>
                        <a:t>Legend</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1"/>
                    </a:solidFill>
                  </a:tcPr>
                </a:tc>
                <a:tc>
                  <a:txBody>
                    <a:bodyPr/>
                    <a:lstStyle/>
                    <a:p>
                      <a:endParaRPr lang="en-US" sz="800" dirty="0"/>
                    </a:p>
                  </a:txBody>
                  <a:tcP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647809"/>
                  </a:ext>
                </a:extLst>
              </a:tr>
              <a:tr h="16838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700" b="1" dirty="0"/>
                        <a:t>PMO Team</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69"/>
                    </a:solidFill>
                  </a:tcPr>
                </a:tc>
                <a:tc>
                  <a:txBody>
                    <a:bodyPr/>
                    <a:lstStyle/>
                    <a:p>
                      <a:endParaRPr lang="en-US" sz="800" dirty="0"/>
                    </a:p>
                  </a:txBody>
                  <a:tcP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8013366"/>
                  </a:ext>
                </a:extLst>
              </a:tr>
              <a:tr h="168383">
                <a:tc>
                  <a:txBody>
                    <a:bodyPr/>
                    <a:lstStyle/>
                    <a:p>
                      <a:pPr algn="ctr"/>
                      <a:r>
                        <a:rPr lang="en-US" sz="700" b="1" dirty="0"/>
                        <a:t>Application Team</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6D9F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dirty="0"/>
                    </a:p>
                  </a:txBody>
                  <a:tcPr>
                    <a:lnL w="19050" cap="flat" cmpd="sng" algn="ctr">
                      <a:solidFill>
                        <a:schemeClr val="tx1"/>
                      </a:solidFill>
                      <a:prstDash val="solid"/>
                      <a:round/>
                      <a:headEnd type="none" w="med" len="med"/>
                      <a:tailEnd type="none" w="med" len="med"/>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1142576"/>
                  </a:ext>
                </a:extLst>
              </a:tr>
              <a:tr h="156356">
                <a:tc>
                  <a:txBody>
                    <a:bodyPr/>
                    <a:lstStyle/>
                    <a:p>
                      <a:pPr algn="ctr"/>
                      <a:r>
                        <a:rPr lang="en-US" sz="700" b="1" dirty="0">
                          <a:solidFill>
                            <a:schemeClr val="bg1"/>
                          </a:solidFill>
                        </a:rPr>
                        <a:t>BA/Operation Team</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15AA3"/>
                    </a:solidFill>
                  </a:tcPr>
                </a:tc>
                <a:tc row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b="1" dirty="0">
                          <a:solidFill>
                            <a:srgbClr val="B53C39"/>
                          </a:solidFill>
                        </a:rPr>
                        <a:t>Note: Once Saviynt will be ready then Intake Process and all tasks done through Script will move to Saviynt.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8998555"/>
                  </a:ext>
                </a:extLst>
              </a:tr>
              <a:tr h="168383">
                <a:tc>
                  <a:txBody>
                    <a:bodyPr/>
                    <a:lstStyle/>
                    <a:p>
                      <a:pPr algn="ctr"/>
                      <a:r>
                        <a:rPr lang="en-US" sz="700" b="1" dirty="0"/>
                        <a:t>Tasks done via Scripts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6EDC24"/>
                    </a:solidFill>
                  </a:tcPr>
                </a:tc>
                <a:tc vMerge="1">
                  <a:txBody>
                    <a:bodyPr/>
                    <a:lstStyle/>
                    <a:p>
                      <a:endParaRPr lang="en-US" dirty="0"/>
                    </a:p>
                  </a:txBody>
                  <a:tcPr/>
                </a:tc>
                <a:extLst>
                  <a:ext uri="{0D108BD9-81ED-4DB2-BD59-A6C34878D82A}">
                    <a16:rowId xmlns:a16="http://schemas.microsoft.com/office/drawing/2014/main" val="2599891688"/>
                  </a:ext>
                </a:extLst>
              </a:tr>
            </a:tbl>
          </a:graphicData>
        </a:graphic>
      </p:graphicFrame>
    </p:spTree>
    <p:extLst>
      <p:ext uri="{BB962C8B-B14F-4D97-AF65-F5344CB8AC3E}">
        <p14:creationId xmlns:p14="http://schemas.microsoft.com/office/powerpoint/2010/main" val="398751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22A954-998D-4204-97F6-7838CC77E5B1}"/>
              </a:ext>
            </a:extLst>
          </p:cNvPr>
          <p:cNvSpPr>
            <a:spLocks noGrp="1"/>
          </p:cNvSpPr>
          <p:nvPr>
            <p:ph idx="1"/>
          </p:nvPr>
        </p:nvSpPr>
        <p:spPr>
          <a:xfrm>
            <a:off x="218599" y="788670"/>
            <a:ext cx="8229600" cy="3200400"/>
          </a:xfrm>
        </p:spPr>
        <p:txBody>
          <a:bodyPr/>
          <a:lstStyle/>
          <a:p>
            <a:pPr marL="0" indent="0">
              <a:buNone/>
            </a:pPr>
            <a:r>
              <a:rPr lang="en-US" sz="1200" b="1" dirty="0"/>
              <a:t>Below are the new features that will help accelerate application onboarding process within Okta.</a:t>
            </a:r>
          </a:p>
          <a:p>
            <a:pPr lvl="1"/>
            <a:endParaRPr lang="en-US" b="1" dirty="0"/>
          </a:p>
          <a:p>
            <a:pPr lvl="1"/>
            <a:endParaRPr lang="en-US" b="1" dirty="0"/>
          </a:p>
          <a:p>
            <a:endParaRPr lang="en-US" b="1" dirty="0"/>
          </a:p>
        </p:txBody>
      </p:sp>
      <p:sp>
        <p:nvSpPr>
          <p:cNvPr id="3" name="Title 2">
            <a:extLst>
              <a:ext uri="{FF2B5EF4-FFF2-40B4-BE49-F238E27FC236}">
                <a16:creationId xmlns:a16="http://schemas.microsoft.com/office/drawing/2014/main" id="{4719CF36-6767-45DB-B3B6-7EBDBAB4BCC7}"/>
              </a:ext>
            </a:extLst>
          </p:cNvPr>
          <p:cNvSpPr>
            <a:spLocks noGrp="1"/>
          </p:cNvSpPr>
          <p:nvPr>
            <p:ph type="title"/>
          </p:nvPr>
        </p:nvSpPr>
        <p:spPr>
          <a:xfrm>
            <a:off x="0" y="205979"/>
            <a:ext cx="8682038" cy="484584"/>
          </a:xfrm>
        </p:spPr>
        <p:txBody>
          <a:bodyPr/>
          <a:lstStyle/>
          <a:p>
            <a:r>
              <a:rPr lang="en-US" dirty="0"/>
              <a:t>Comparison between  Onboarding Processes</a:t>
            </a:r>
          </a:p>
        </p:txBody>
      </p:sp>
      <p:sp>
        <p:nvSpPr>
          <p:cNvPr id="4" name="Slide Number Placeholder 3">
            <a:extLst>
              <a:ext uri="{FF2B5EF4-FFF2-40B4-BE49-F238E27FC236}">
                <a16:creationId xmlns:a16="http://schemas.microsoft.com/office/drawing/2014/main" id="{9C6A83D3-BD46-4590-AA7C-1801D22C841D}"/>
              </a:ext>
            </a:extLst>
          </p:cNvPr>
          <p:cNvSpPr>
            <a:spLocks noGrp="1"/>
          </p:cNvSpPr>
          <p:nvPr>
            <p:ph type="sldNum" sz="quarter" idx="10"/>
          </p:nvPr>
        </p:nvSpPr>
        <p:spPr/>
        <p:txBody>
          <a:bodyPr/>
          <a:lstStyle/>
          <a:p>
            <a:fld id="{38EC0547-4173-4FD2-B3AD-CE0209F6F09F}"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764ABFBF-D405-4107-A868-9B0280CD6382}"/>
              </a:ext>
            </a:extLst>
          </p:cNvPr>
          <p:cNvSpPr>
            <a:spLocks noGrp="1"/>
          </p:cNvSpPr>
          <p:nvPr>
            <p:ph type="ftr" sz="quarter" idx="11"/>
          </p:nvPr>
        </p:nvSpPr>
        <p:spPr/>
        <p:txBody>
          <a:bodyPr/>
          <a:lstStyle/>
          <a:p>
            <a:r>
              <a:rPr lang="en-US" altLang="en-US" dirty="0"/>
              <a:t>Confidential, unpublished property of Cigna. Do not duplicate or distribute. For internal use only. Use and distribution limited solely to authorized personnel. © 2019 Cigna</a:t>
            </a:r>
          </a:p>
        </p:txBody>
      </p:sp>
      <p:graphicFrame>
        <p:nvGraphicFramePr>
          <p:cNvPr id="10" name="Table 10">
            <a:extLst>
              <a:ext uri="{FF2B5EF4-FFF2-40B4-BE49-F238E27FC236}">
                <a16:creationId xmlns:a16="http://schemas.microsoft.com/office/drawing/2014/main" id="{86B84D11-69E5-40D5-8811-1A8BC0362316}"/>
              </a:ext>
            </a:extLst>
          </p:cNvPr>
          <p:cNvGraphicFramePr>
            <a:graphicFrameLocks noGrp="1"/>
          </p:cNvGraphicFramePr>
          <p:nvPr>
            <p:extLst>
              <p:ext uri="{D42A27DB-BD31-4B8C-83A1-F6EECF244321}">
                <p14:modId xmlns:p14="http://schemas.microsoft.com/office/powerpoint/2010/main" val="2347630298"/>
              </p:ext>
            </p:extLst>
          </p:nvPr>
        </p:nvGraphicFramePr>
        <p:xfrm>
          <a:off x="1261381" y="1477010"/>
          <a:ext cx="6621237" cy="2877820"/>
        </p:xfrm>
        <a:graphic>
          <a:graphicData uri="http://schemas.openxmlformats.org/drawingml/2006/table">
            <a:tbl>
              <a:tblPr firstRow="1" bandRow="1">
                <a:tableStyleId>{B301B821-A1FF-4177-AEE7-76D212191A09}</a:tableStyleId>
              </a:tblPr>
              <a:tblGrid>
                <a:gridCol w="2351769">
                  <a:extLst>
                    <a:ext uri="{9D8B030D-6E8A-4147-A177-3AD203B41FA5}">
                      <a16:colId xmlns:a16="http://schemas.microsoft.com/office/drawing/2014/main" val="2254840743"/>
                    </a:ext>
                  </a:extLst>
                </a:gridCol>
                <a:gridCol w="1316718">
                  <a:extLst>
                    <a:ext uri="{9D8B030D-6E8A-4147-A177-3AD203B41FA5}">
                      <a16:colId xmlns:a16="http://schemas.microsoft.com/office/drawing/2014/main" val="1199055642"/>
                    </a:ext>
                  </a:extLst>
                </a:gridCol>
                <a:gridCol w="2952750">
                  <a:extLst>
                    <a:ext uri="{9D8B030D-6E8A-4147-A177-3AD203B41FA5}">
                      <a16:colId xmlns:a16="http://schemas.microsoft.com/office/drawing/2014/main" val="2056422525"/>
                    </a:ext>
                  </a:extLst>
                </a:gridCol>
              </a:tblGrid>
              <a:tr h="370840">
                <a:tc>
                  <a:txBody>
                    <a:bodyPr/>
                    <a:lstStyle/>
                    <a:p>
                      <a:pPr marL="0" algn="ctr" defTabSz="457200" rtl="0" eaLnBrk="1" latinLnBrk="0" hangingPunct="1"/>
                      <a:r>
                        <a:rPr lang="en-US" sz="1050" kern="1200" dirty="0"/>
                        <a:t>Tasks</a:t>
                      </a:r>
                      <a:endParaRPr lang="en-US" sz="1050" b="1" kern="1200" dirty="0">
                        <a:solidFill>
                          <a:schemeClr val="lt1"/>
                        </a:solidFill>
                        <a:latin typeface="+mn-lt"/>
                        <a:ea typeface="+mn-ea"/>
                        <a:cs typeface="+mn-cs"/>
                      </a:endParaRPr>
                    </a:p>
                  </a:txBody>
                  <a:tcPr anchor="ctr">
                    <a:lnL w="1905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algn="ctr"/>
                      <a:r>
                        <a:rPr lang="en-US" sz="1050" dirty="0"/>
                        <a:t>Current Process</a:t>
                      </a:r>
                      <a:endParaRPr lang="en-US" sz="1050" b="1" dirty="0"/>
                    </a:p>
                  </a:txBody>
                  <a:tcPr anchor="ctr">
                    <a:lnL w="1270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marL="0" algn="ctr" defTabSz="457200" rtl="0" eaLnBrk="1" latinLnBrk="0" hangingPunct="1"/>
                      <a:r>
                        <a:rPr lang="en-US" sz="1050" kern="1200" dirty="0"/>
                        <a:t>New Process</a:t>
                      </a:r>
                      <a:endParaRPr lang="en-US" sz="1050" b="1" kern="1200" dirty="0">
                        <a:solidFill>
                          <a:schemeClr val="lt1"/>
                        </a:solidFill>
                        <a:latin typeface="+mn-lt"/>
                        <a:ea typeface="+mn-ea"/>
                        <a:cs typeface="+mn-cs"/>
                      </a:endParaRPr>
                    </a:p>
                  </a:txBody>
                  <a:tcPr anchor="ctr">
                    <a:lnL w="12700" cap="flat" cmpd="sng" algn="ctr">
                      <a:solidFill>
                        <a:srgbClr val="396499"/>
                      </a:solidFill>
                      <a:prstDash val="solid"/>
                      <a:round/>
                      <a:headEnd type="none" w="med" len="med"/>
                      <a:tailEnd type="none" w="med" len="med"/>
                    </a:lnL>
                    <a:lnR w="1905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extLst>
                  <a:ext uri="{0D108BD9-81ED-4DB2-BD59-A6C34878D82A}">
                    <a16:rowId xmlns:a16="http://schemas.microsoft.com/office/drawing/2014/main" val="3937630781"/>
                  </a:ext>
                </a:extLst>
              </a:tr>
              <a:tr h="370840">
                <a:tc>
                  <a:txBody>
                    <a:bodyPr/>
                    <a:lstStyle/>
                    <a:p>
                      <a:pPr algn="ctr"/>
                      <a:r>
                        <a:rPr lang="en-US" sz="1050" dirty="0"/>
                        <a:t>Scoping of application for onboarding </a:t>
                      </a:r>
                      <a:endParaRPr lang="en-US" sz="1050" b="1" dirty="0"/>
                    </a:p>
                  </a:txBody>
                  <a:tcPr anchor="ctr">
                    <a:lnL w="1905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marL="0" algn="ctr" defTabSz="457200" rtl="0" eaLnBrk="1" latinLnBrk="0" hangingPunct="1"/>
                      <a:r>
                        <a:rPr lang="en-US" sz="1050" kern="1200" dirty="0"/>
                        <a:t>No</a:t>
                      </a:r>
                      <a:endParaRPr lang="en-US" sz="1050" b="1" kern="1200" dirty="0">
                        <a:solidFill>
                          <a:schemeClr val="dk1"/>
                        </a:solidFill>
                        <a:latin typeface="+mn-lt"/>
                        <a:ea typeface="+mn-ea"/>
                        <a:cs typeface="+mn-cs"/>
                      </a:endParaRPr>
                    </a:p>
                  </a:txBody>
                  <a:tcPr anchor="ctr">
                    <a:lnL w="1270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marL="0" algn="ctr" defTabSz="457200" rtl="0" eaLnBrk="1" latinLnBrk="0" hangingPunct="1"/>
                      <a:r>
                        <a:rPr lang="en-US" sz="1050" kern="1200" dirty="0"/>
                        <a:t>Yes</a:t>
                      </a:r>
                      <a:endParaRPr lang="en-US" sz="1050" b="1" kern="1200" dirty="0">
                        <a:solidFill>
                          <a:schemeClr val="dk1"/>
                        </a:solidFill>
                        <a:latin typeface="+mn-lt"/>
                        <a:ea typeface="+mn-ea"/>
                        <a:cs typeface="+mn-cs"/>
                      </a:endParaRPr>
                    </a:p>
                  </a:txBody>
                  <a:tcPr anchor="ctr">
                    <a:lnL w="12700" cap="flat" cmpd="sng" algn="ctr">
                      <a:solidFill>
                        <a:srgbClr val="396499"/>
                      </a:solidFill>
                      <a:prstDash val="solid"/>
                      <a:round/>
                      <a:headEnd type="none" w="med" len="med"/>
                      <a:tailEnd type="none" w="med" len="med"/>
                    </a:lnL>
                    <a:lnR w="1905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extLst>
                  <a:ext uri="{0D108BD9-81ED-4DB2-BD59-A6C34878D82A}">
                    <a16:rowId xmlns:a16="http://schemas.microsoft.com/office/drawing/2014/main" val="2016002245"/>
                  </a:ext>
                </a:extLst>
              </a:tr>
              <a:tr h="370840">
                <a:tc>
                  <a:txBody>
                    <a:bodyPr/>
                    <a:lstStyle/>
                    <a:p>
                      <a:pPr marL="0" algn="ctr" defTabSz="457200" rtl="0" eaLnBrk="1" latinLnBrk="0" hangingPunct="1"/>
                      <a:r>
                        <a:rPr lang="en-US" sz="1050" kern="1200" dirty="0"/>
                        <a:t>Onboarding Process</a:t>
                      </a:r>
                      <a:endParaRPr lang="en-US" sz="1050" b="1" kern="1200" dirty="0">
                        <a:solidFill>
                          <a:schemeClr val="dk1"/>
                        </a:solidFill>
                        <a:latin typeface="+mn-lt"/>
                        <a:ea typeface="+mn-ea"/>
                        <a:cs typeface="+mn-cs"/>
                      </a:endParaRPr>
                    </a:p>
                  </a:txBody>
                  <a:tcPr anchor="ctr">
                    <a:lnL w="1905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marL="0" algn="ctr" defTabSz="457200" rtl="0" eaLnBrk="1" latinLnBrk="0" hangingPunct="1"/>
                      <a:r>
                        <a:rPr lang="en-US" sz="1050" kern="1200" dirty="0"/>
                        <a:t>Manual</a:t>
                      </a:r>
                      <a:endParaRPr lang="en-US" sz="1050" b="1" kern="1200" dirty="0">
                        <a:solidFill>
                          <a:schemeClr val="dk1"/>
                        </a:solidFill>
                        <a:latin typeface="+mn-lt"/>
                        <a:ea typeface="+mn-ea"/>
                        <a:cs typeface="+mn-cs"/>
                      </a:endParaRPr>
                    </a:p>
                  </a:txBody>
                  <a:tcPr anchor="ctr">
                    <a:lnL w="1270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marL="0" algn="ctr" defTabSz="457200" rtl="0" eaLnBrk="1" latinLnBrk="0" hangingPunct="1"/>
                      <a:r>
                        <a:rPr lang="en-US" sz="1050" kern="1200" dirty="0"/>
                        <a:t>Automated through Script</a:t>
                      </a:r>
                      <a:endParaRPr lang="en-US" sz="1050" b="1" kern="1200" dirty="0">
                        <a:solidFill>
                          <a:schemeClr val="dk1"/>
                        </a:solidFill>
                        <a:latin typeface="+mn-lt"/>
                        <a:ea typeface="+mn-ea"/>
                        <a:cs typeface="+mn-cs"/>
                      </a:endParaRPr>
                    </a:p>
                  </a:txBody>
                  <a:tcPr anchor="ctr">
                    <a:lnL w="12700" cap="flat" cmpd="sng" algn="ctr">
                      <a:solidFill>
                        <a:srgbClr val="396499"/>
                      </a:solidFill>
                      <a:prstDash val="solid"/>
                      <a:round/>
                      <a:headEnd type="none" w="med" len="med"/>
                      <a:tailEnd type="none" w="med" len="med"/>
                    </a:lnL>
                    <a:lnR w="1905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extLst>
                  <a:ext uri="{0D108BD9-81ED-4DB2-BD59-A6C34878D82A}">
                    <a16:rowId xmlns:a16="http://schemas.microsoft.com/office/drawing/2014/main" val="3440183269"/>
                  </a:ext>
                </a:extLst>
              </a:tr>
              <a:tr h="370840">
                <a:tc>
                  <a:txBody>
                    <a:bodyPr/>
                    <a:lstStyle/>
                    <a:p>
                      <a:pPr marL="0" algn="ctr" defTabSz="457200" rtl="0" eaLnBrk="1" latinLnBrk="0" hangingPunct="1"/>
                      <a:r>
                        <a:rPr lang="en-US" sz="1050" kern="1200" dirty="0"/>
                        <a:t>Bulk Onboarding</a:t>
                      </a:r>
                      <a:endParaRPr lang="en-US" sz="1050" b="1" kern="1200" dirty="0">
                        <a:solidFill>
                          <a:schemeClr val="dk1"/>
                        </a:solidFill>
                        <a:latin typeface="+mn-lt"/>
                        <a:ea typeface="+mn-ea"/>
                        <a:cs typeface="+mn-cs"/>
                      </a:endParaRPr>
                    </a:p>
                  </a:txBody>
                  <a:tcPr anchor="ctr">
                    <a:lnL w="1905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marL="0" algn="ctr" defTabSz="457200" rtl="0" eaLnBrk="1" latinLnBrk="0" hangingPunct="1"/>
                      <a:r>
                        <a:rPr lang="en-US" sz="1050" kern="1200" dirty="0"/>
                        <a:t>No</a:t>
                      </a:r>
                      <a:endParaRPr lang="en-US" sz="1050" b="1" kern="1200" dirty="0">
                        <a:solidFill>
                          <a:schemeClr val="dk1"/>
                        </a:solidFill>
                        <a:latin typeface="+mn-lt"/>
                        <a:ea typeface="+mn-ea"/>
                        <a:cs typeface="+mn-cs"/>
                      </a:endParaRPr>
                    </a:p>
                  </a:txBody>
                  <a:tcPr anchor="ctr">
                    <a:lnL w="1270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marL="0" algn="ctr" defTabSz="457200" rtl="0" eaLnBrk="1" latinLnBrk="0" hangingPunct="1"/>
                      <a:r>
                        <a:rPr lang="en-US" sz="1050" kern="1200" dirty="0"/>
                        <a:t>Yes</a:t>
                      </a:r>
                      <a:endParaRPr lang="en-US" sz="1050" b="1" kern="1200" dirty="0">
                        <a:solidFill>
                          <a:schemeClr val="dk1"/>
                        </a:solidFill>
                        <a:latin typeface="+mn-lt"/>
                        <a:ea typeface="+mn-ea"/>
                        <a:cs typeface="+mn-cs"/>
                      </a:endParaRPr>
                    </a:p>
                  </a:txBody>
                  <a:tcPr anchor="ctr">
                    <a:lnL w="12700" cap="flat" cmpd="sng" algn="ctr">
                      <a:solidFill>
                        <a:srgbClr val="396499"/>
                      </a:solidFill>
                      <a:prstDash val="solid"/>
                      <a:round/>
                      <a:headEnd type="none" w="med" len="med"/>
                      <a:tailEnd type="none" w="med" len="med"/>
                    </a:lnL>
                    <a:lnR w="1905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extLst>
                  <a:ext uri="{0D108BD9-81ED-4DB2-BD59-A6C34878D82A}">
                    <a16:rowId xmlns:a16="http://schemas.microsoft.com/office/drawing/2014/main" val="1994328333"/>
                  </a:ext>
                </a:extLst>
              </a:tr>
              <a:tr h="370840">
                <a:tc>
                  <a:txBody>
                    <a:bodyPr/>
                    <a:lstStyle/>
                    <a:p>
                      <a:pPr marL="0" algn="ctr" defTabSz="457200" rtl="0" eaLnBrk="1" latinLnBrk="0" hangingPunct="1"/>
                      <a:r>
                        <a:rPr lang="en-US" sz="1050" kern="1200" dirty="0"/>
                        <a:t>Automated testing</a:t>
                      </a:r>
                      <a:endParaRPr lang="en-US" sz="1050" b="1" kern="1200" dirty="0">
                        <a:solidFill>
                          <a:schemeClr val="dk1"/>
                        </a:solidFill>
                        <a:latin typeface="+mn-lt"/>
                        <a:ea typeface="+mn-ea"/>
                        <a:cs typeface="+mn-cs"/>
                      </a:endParaRPr>
                    </a:p>
                  </a:txBody>
                  <a:tcPr anchor="ctr">
                    <a:lnL w="1905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marL="0" algn="ctr" defTabSz="457200" rtl="0" eaLnBrk="1" latinLnBrk="0" hangingPunct="1"/>
                      <a:r>
                        <a:rPr lang="en-US" sz="1050" kern="1200" dirty="0"/>
                        <a:t>No</a:t>
                      </a:r>
                      <a:endParaRPr lang="en-US" sz="1050" b="1" kern="1200" dirty="0">
                        <a:solidFill>
                          <a:schemeClr val="dk1"/>
                        </a:solidFill>
                        <a:latin typeface="+mn-lt"/>
                        <a:ea typeface="+mn-ea"/>
                        <a:cs typeface="+mn-cs"/>
                      </a:endParaRPr>
                    </a:p>
                  </a:txBody>
                  <a:tcPr anchor="ctr">
                    <a:lnL w="1270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marL="0" algn="ctr" defTabSz="457200" rtl="0" eaLnBrk="1" latinLnBrk="0" hangingPunct="1"/>
                      <a:r>
                        <a:rPr lang="en-US" sz="1050" kern="1200" dirty="0"/>
                        <a:t>Yes</a:t>
                      </a:r>
                      <a:endParaRPr lang="en-US" sz="1050" b="1" kern="1200" dirty="0">
                        <a:solidFill>
                          <a:schemeClr val="dk1"/>
                        </a:solidFill>
                        <a:latin typeface="+mn-lt"/>
                        <a:ea typeface="+mn-ea"/>
                        <a:cs typeface="+mn-cs"/>
                      </a:endParaRPr>
                    </a:p>
                  </a:txBody>
                  <a:tcPr anchor="ctr">
                    <a:lnL w="12700" cap="flat" cmpd="sng" algn="ctr">
                      <a:solidFill>
                        <a:srgbClr val="396499"/>
                      </a:solidFill>
                      <a:prstDash val="solid"/>
                      <a:round/>
                      <a:headEnd type="none" w="med" len="med"/>
                      <a:tailEnd type="none" w="med" len="med"/>
                    </a:lnL>
                    <a:lnR w="1905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extLst>
                  <a:ext uri="{0D108BD9-81ED-4DB2-BD59-A6C34878D82A}">
                    <a16:rowId xmlns:a16="http://schemas.microsoft.com/office/drawing/2014/main" val="2125590851"/>
                  </a:ext>
                </a:extLst>
              </a:tr>
              <a:tr h="370840">
                <a:tc>
                  <a:txBody>
                    <a:bodyPr/>
                    <a:lstStyle/>
                    <a:p>
                      <a:pPr marL="0" algn="ctr" defTabSz="457200" rtl="0" eaLnBrk="1" latinLnBrk="0" hangingPunct="1"/>
                      <a:r>
                        <a:rPr lang="en-US" sz="1050" kern="1200" dirty="0"/>
                        <a:t>Onboarding document and test cases for each integration type</a:t>
                      </a:r>
                      <a:endParaRPr lang="en-US" sz="1050" b="1" kern="1200" dirty="0">
                        <a:solidFill>
                          <a:schemeClr val="dk1"/>
                        </a:solidFill>
                        <a:latin typeface="+mn-lt"/>
                        <a:ea typeface="+mn-ea"/>
                        <a:cs typeface="+mn-cs"/>
                      </a:endParaRPr>
                    </a:p>
                  </a:txBody>
                  <a:tcPr anchor="ctr">
                    <a:lnL w="1905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marL="0" algn="ctr" defTabSz="457200" rtl="0" eaLnBrk="1" latinLnBrk="0" hangingPunct="1"/>
                      <a:r>
                        <a:rPr lang="en-US" sz="1050" kern="1200" dirty="0"/>
                        <a:t>No</a:t>
                      </a:r>
                      <a:endParaRPr lang="en-US" sz="1050" b="1" kern="1200" dirty="0">
                        <a:solidFill>
                          <a:schemeClr val="dk1"/>
                        </a:solidFill>
                        <a:latin typeface="+mn-lt"/>
                        <a:ea typeface="+mn-ea"/>
                        <a:cs typeface="+mn-cs"/>
                      </a:endParaRPr>
                    </a:p>
                  </a:txBody>
                  <a:tcPr anchor="ctr">
                    <a:lnL w="1270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marL="0" algn="ctr" defTabSz="457200" rtl="0" eaLnBrk="1" latinLnBrk="0" hangingPunct="1"/>
                      <a:r>
                        <a:rPr lang="en-US" sz="1050" kern="1200" dirty="0"/>
                        <a:t>Yes</a:t>
                      </a:r>
                      <a:endParaRPr lang="en-US" sz="1050" b="1" kern="1200" dirty="0">
                        <a:solidFill>
                          <a:schemeClr val="dk1"/>
                        </a:solidFill>
                        <a:latin typeface="+mn-lt"/>
                        <a:ea typeface="+mn-ea"/>
                        <a:cs typeface="+mn-cs"/>
                      </a:endParaRPr>
                    </a:p>
                  </a:txBody>
                  <a:tcPr anchor="ctr">
                    <a:lnL w="12700" cap="flat" cmpd="sng" algn="ctr">
                      <a:solidFill>
                        <a:srgbClr val="396499"/>
                      </a:solidFill>
                      <a:prstDash val="solid"/>
                      <a:round/>
                      <a:headEnd type="none" w="med" len="med"/>
                      <a:tailEnd type="none" w="med" len="med"/>
                    </a:lnL>
                    <a:lnR w="1905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extLst>
                  <a:ext uri="{0D108BD9-81ED-4DB2-BD59-A6C34878D82A}">
                    <a16:rowId xmlns:a16="http://schemas.microsoft.com/office/drawing/2014/main" val="414655557"/>
                  </a:ext>
                </a:extLst>
              </a:tr>
              <a:tr h="370840">
                <a:tc>
                  <a:txBody>
                    <a:bodyPr/>
                    <a:lstStyle/>
                    <a:p>
                      <a:pPr marL="0" algn="ctr" defTabSz="457200" rtl="0" eaLnBrk="1" latinLnBrk="0" hangingPunct="1"/>
                      <a:r>
                        <a:rPr lang="en-US" sz="1050" kern="1200" dirty="0"/>
                        <a:t>Onboarding </a:t>
                      </a:r>
                      <a:r>
                        <a:rPr lang="en-US" sz="1050" dirty="0"/>
                        <a:t>Questionnaires</a:t>
                      </a:r>
                      <a:endParaRPr lang="en-US" sz="1050" b="1" kern="1200" dirty="0">
                        <a:solidFill>
                          <a:schemeClr val="dk1"/>
                        </a:solidFill>
                        <a:latin typeface="+mn-lt"/>
                        <a:ea typeface="+mn-ea"/>
                        <a:cs typeface="+mn-cs"/>
                      </a:endParaRPr>
                    </a:p>
                  </a:txBody>
                  <a:tcPr anchor="ctr">
                    <a:lnL w="1905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marL="0" algn="ctr" defTabSz="457200" rtl="0" eaLnBrk="1" latinLnBrk="0" hangingPunct="1"/>
                      <a:r>
                        <a:rPr lang="en-US" sz="1050" kern="1200" dirty="0"/>
                        <a:t>Yes</a:t>
                      </a:r>
                      <a:endParaRPr lang="en-US" sz="1050" b="1" kern="1200" dirty="0">
                        <a:solidFill>
                          <a:schemeClr val="dk1"/>
                        </a:solidFill>
                        <a:latin typeface="+mn-lt"/>
                        <a:ea typeface="+mn-ea"/>
                        <a:cs typeface="+mn-cs"/>
                      </a:endParaRPr>
                    </a:p>
                  </a:txBody>
                  <a:tcPr anchor="ctr">
                    <a:lnL w="12700" cap="flat" cmpd="sng" algn="ctr">
                      <a:solidFill>
                        <a:srgbClr val="396499"/>
                      </a:solidFill>
                      <a:prstDash val="solid"/>
                      <a:round/>
                      <a:headEnd type="none" w="med" len="med"/>
                      <a:tailEnd type="none" w="med" len="med"/>
                    </a:lnL>
                    <a:lnR w="1270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tc>
                  <a:txBody>
                    <a:bodyPr/>
                    <a:lstStyle/>
                    <a:p>
                      <a:pPr marL="0" algn="ctr" defTabSz="457200" rtl="0" eaLnBrk="1" latinLnBrk="0" hangingPunct="1"/>
                      <a:r>
                        <a:rPr lang="en-US" sz="1050" kern="1200" dirty="0"/>
                        <a:t>Yes</a:t>
                      </a:r>
                    </a:p>
                    <a:p>
                      <a:pPr marL="0" algn="ctr" defTabSz="457200" rtl="0" eaLnBrk="1" latinLnBrk="0" hangingPunct="1"/>
                      <a:r>
                        <a:rPr lang="en-US" sz="1050" kern="1200" dirty="0"/>
                        <a:t>(Additional questions added to determine integration pattern)</a:t>
                      </a:r>
                      <a:endParaRPr lang="en-US" sz="1050" b="1" kern="1200" dirty="0">
                        <a:solidFill>
                          <a:schemeClr val="dk1"/>
                        </a:solidFill>
                        <a:latin typeface="+mn-lt"/>
                        <a:ea typeface="+mn-ea"/>
                        <a:cs typeface="+mn-cs"/>
                      </a:endParaRPr>
                    </a:p>
                  </a:txBody>
                  <a:tcPr anchor="ctr">
                    <a:lnL w="12700" cap="flat" cmpd="sng" algn="ctr">
                      <a:solidFill>
                        <a:srgbClr val="396499"/>
                      </a:solidFill>
                      <a:prstDash val="solid"/>
                      <a:round/>
                      <a:headEnd type="none" w="med" len="med"/>
                      <a:tailEnd type="none" w="med" len="med"/>
                    </a:lnL>
                    <a:lnR w="19050" cap="flat" cmpd="sng" algn="ctr">
                      <a:solidFill>
                        <a:srgbClr val="396499"/>
                      </a:solidFill>
                      <a:prstDash val="solid"/>
                      <a:round/>
                      <a:headEnd type="none" w="med" len="med"/>
                      <a:tailEnd type="none" w="med" len="med"/>
                    </a:lnR>
                    <a:lnT w="19050" cap="flat" cmpd="sng" algn="ctr">
                      <a:solidFill>
                        <a:srgbClr val="396499"/>
                      </a:solidFill>
                      <a:prstDash val="solid"/>
                      <a:round/>
                      <a:headEnd type="none" w="med" len="med"/>
                      <a:tailEnd type="none" w="med" len="med"/>
                    </a:lnT>
                    <a:lnB w="19050" cap="flat" cmpd="sng" algn="ctr">
                      <a:solidFill>
                        <a:srgbClr val="396499"/>
                      </a:solidFill>
                      <a:prstDash val="solid"/>
                      <a:round/>
                      <a:headEnd type="none" w="med" len="med"/>
                      <a:tailEnd type="none" w="med" len="med"/>
                    </a:lnB>
                  </a:tcPr>
                </a:tc>
                <a:extLst>
                  <a:ext uri="{0D108BD9-81ED-4DB2-BD59-A6C34878D82A}">
                    <a16:rowId xmlns:a16="http://schemas.microsoft.com/office/drawing/2014/main" val="4074436965"/>
                  </a:ext>
                </a:extLst>
              </a:tr>
            </a:tbl>
          </a:graphicData>
        </a:graphic>
      </p:graphicFrame>
    </p:spTree>
    <p:extLst>
      <p:ext uri="{BB962C8B-B14F-4D97-AF65-F5344CB8AC3E}">
        <p14:creationId xmlns:p14="http://schemas.microsoft.com/office/powerpoint/2010/main" val="408926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6ACCEABB-9DF4-4454-9212-CDA2D16BCD4F}"/>
              </a:ext>
            </a:extLst>
          </p:cNvPr>
          <p:cNvGraphicFramePr>
            <a:graphicFrameLocks noGrp="1"/>
          </p:cNvGraphicFramePr>
          <p:nvPr>
            <p:ph idx="1"/>
            <p:extLst>
              <p:ext uri="{D42A27DB-BD31-4B8C-83A1-F6EECF244321}">
                <p14:modId xmlns:p14="http://schemas.microsoft.com/office/powerpoint/2010/main" val="4064581041"/>
              </p:ext>
            </p:extLst>
          </p:nvPr>
        </p:nvGraphicFramePr>
        <p:xfrm>
          <a:off x="591776" y="1401006"/>
          <a:ext cx="7498485" cy="2798124"/>
        </p:xfrm>
        <a:graphic>
          <a:graphicData uri="http://schemas.openxmlformats.org/drawingml/2006/table">
            <a:tbl>
              <a:tblPr firstRow="1" bandRow="1">
                <a:tableStyleId>{B301B821-A1FF-4177-AEE7-76D212191A09}</a:tableStyleId>
              </a:tblPr>
              <a:tblGrid>
                <a:gridCol w="1294574">
                  <a:extLst>
                    <a:ext uri="{9D8B030D-6E8A-4147-A177-3AD203B41FA5}">
                      <a16:colId xmlns:a16="http://schemas.microsoft.com/office/drawing/2014/main" val="135154864"/>
                    </a:ext>
                  </a:extLst>
                </a:gridCol>
                <a:gridCol w="2896665">
                  <a:extLst>
                    <a:ext uri="{9D8B030D-6E8A-4147-A177-3AD203B41FA5}">
                      <a16:colId xmlns:a16="http://schemas.microsoft.com/office/drawing/2014/main" val="1147380843"/>
                    </a:ext>
                  </a:extLst>
                </a:gridCol>
                <a:gridCol w="722568">
                  <a:extLst>
                    <a:ext uri="{9D8B030D-6E8A-4147-A177-3AD203B41FA5}">
                      <a16:colId xmlns:a16="http://schemas.microsoft.com/office/drawing/2014/main" val="2398761712"/>
                    </a:ext>
                  </a:extLst>
                </a:gridCol>
                <a:gridCol w="959535">
                  <a:extLst>
                    <a:ext uri="{9D8B030D-6E8A-4147-A177-3AD203B41FA5}">
                      <a16:colId xmlns:a16="http://schemas.microsoft.com/office/drawing/2014/main" val="3514568425"/>
                    </a:ext>
                  </a:extLst>
                </a:gridCol>
                <a:gridCol w="1625143">
                  <a:extLst>
                    <a:ext uri="{9D8B030D-6E8A-4147-A177-3AD203B41FA5}">
                      <a16:colId xmlns:a16="http://schemas.microsoft.com/office/drawing/2014/main" val="1862061632"/>
                    </a:ext>
                  </a:extLst>
                </a:gridCol>
              </a:tblGrid>
              <a:tr h="448071">
                <a:tc>
                  <a:txBody>
                    <a:bodyPr/>
                    <a:lstStyle/>
                    <a:p>
                      <a:pPr algn="ctr"/>
                      <a:r>
                        <a:rPr lang="en-US" sz="1100" dirty="0"/>
                        <a:t>Integration Type</a:t>
                      </a:r>
                    </a:p>
                  </a:txBody>
                  <a:tcPr anchor="ctr">
                    <a:lnL w="1905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tcPr>
                </a:tc>
                <a:tc>
                  <a:txBody>
                    <a:bodyPr/>
                    <a:lstStyle/>
                    <a:p>
                      <a:pPr algn="ctr"/>
                      <a:r>
                        <a:rPr lang="en-US" sz="1100" dirty="0"/>
                        <a:t>Application Type</a:t>
                      </a:r>
                    </a:p>
                  </a:txBody>
                  <a:tcPr anchor="ct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tcPr>
                </a:tc>
                <a:tc>
                  <a:txBody>
                    <a:bodyPr/>
                    <a:lstStyle/>
                    <a:p>
                      <a:pPr algn="ctr"/>
                      <a:r>
                        <a:rPr lang="en-US" sz="1100" dirty="0"/>
                        <a:t>Priority</a:t>
                      </a:r>
                    </a:p>
                  </a:txBody>
                  <a:tcPr anchor="ct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tcPr>
                </a:tc>
                <a:tc>
                  <a:txBody>
                    <a:bodyPr/>
                    <a:lstStyle/>
                    <a:p>
                      <a:pPr algn="ctr"/>
                      <a:r>
                        <a:rPr lang="en-US" sz="1100" dirty="0"/>
                        <a:t>Complexity </a:t>
                      </a:r>
                    </a:p>
                  </a:txBody>
                  <a:tcPr anchor="ct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tcPr>
                </a:tc>
                <a:tc>
                  <a:txBody>
                    <a:bodyPr/>
                    <a:lstStyle/>
                    <a:p>
                      <a:pPr algn="ctr"/>
                      <a:r>
                        <a:rPr lang="en-US" sz="1100" dirty="0"/>
                        <a:t>Onboarding Process</a:t>
                      </a:r>
                    </a:p>
                  </a:txBody>
                  <a:tcPr anchor="ctr">
                    <a:lnL w="12700" cap="flat" cmpd="sng" algn="ctr">
                      <a:solidFill>
                        <a:srgbClr val="4070AA"/>
                      </a:solidFill>
                      <a:prstDash val="solid"/>
                      <a:round/>
                      <a:headEnd type="none" w="med" len="med"/>
                      <a:tailEnd type="none" w="med" len="med"/>
                    </a:lnL>
                    <a:lnR w="1905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tcPr>
                </a:tc>
                <a:extLst>
                  <a:ext uri="{0D108BD9-81ED-4DB2-BD59-A6C34878D82A}">
                    <a16:rowId xmlns:a16="http://schemas.microsoft.com/office/drawing/2014/main" val="4197845868"/>
                  </a:ext>
                </a:extLst>
              </a:tr>
              <a:tr h="448071">
                <a:tc>
                  <a:txBody>
                    <a:bodyPr/>
                    <a:lstStyle/>
                    <a:p>
                      <a:pPr algn="ctr"/>
                      <a:r>
                        <a:rPr lang="en-US" sz="900" dirty="0"/>
                        <a:t>Okta pre-integrated applications</a:t>
                      </a:r>
                    </a:p>
                  </a:txBody>
                  <a:tcPr anchor="ctr">
                    <a:lnL w="1905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tc>
                  <a:txBody>
                    <a:bodyPr/>
                    <a:lstStyle/>
                    <a:p>
                      <a:pPr marL="0" indent="0" algn="l" defTabSz="457200" rtl="0" eaLnBrk="1" latinLnBrk="0" hangingPunct="1">
                        <a:buFont typeface="Arial" panose="020B0604020202020204" pitchFamily="34" charset="0"/>
                        <a:buNone/>
                      </a:pPr>
                      <a:r>
                        <a:rPr lang="en-US" sz="900" kern="1200" dirty="0"/>
                        <a:t>Application already present In OIN Catalog (e.g. Salesforce, Google Apps, Workday, etc.),</a:t>
                      </a:r>
                      <a:endParaRPr lang="en-US" sz="900" kern="1200" dirty="0">
                        <a:solidFill>
                          <a:schemeClr val="dk1"/>
                        </a:solidFill>
                        <a:latin typeface="+mn-lt"/>
                        <a:ea typeface="+mn-ea"/>
                        <a:cs typeface="+mn-cs"/>
                      </a:endParaRPr>
                    </a:p>
                  </a:txBody>
                  <a:tcP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tc>
                  <a:txBody>
                    <a:bodyPr/>
                    <a:lstStyle/>
                    <a:p>
                      <a:pPr marL="0" indent="0" algn="ctr" defTabSz="457200" rtl="0" eaLnBrk="1" latinLnBrk="0" hangingPunct="1">
                        <a:buFont typeface="Arial" panose="020B0604020202020204" pitchFamily="34" charset="0"/>
                        <a:buNone/>
                      </a:pPr>
                      <a:r>
                        <a:rPr lang="en-US" sz="900" kern="1200" dirty="0"/>
                        <a:t>High</a:t>
                      </a: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tc>
                  <a:txBody>
                    <a:bodyPr/>
                    <a:lstStyle/>
                    <a:p>
                      <a:pPr algn="ctr"/>
                      <a:r>
                        <a:rPr lang="en-US" sz="900" kern="1200" dirty="0"/>
                        <a:t>Low</a:t>
                      </a: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tc>
                  <a:txBody>
                    <a:bodyPr/>
                    <a:lstStyle/>
                    <a:p>
                      <a:pPr algn="ctr"/>
                      <a:r>
                        <a:rPr lang="en-US" sz="900" kern="1200" dirty="0"/>
                        <a:t>Automated</a:t>
                      </a: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905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extLst>
                  <a:ext uri="{0D108BD9-81ED-4DB2-BD59-A6C34878D82A}">
                    <a16:rowId xmlns:a16="http://schemas.microsoft.com/office/drawing/2014/main" val="287317254"/>
                  </a:ext>
                </a:extLst>
              </a:tr>
              <a:tr h="448071">
                <a:tc>
                  <a:txBody>
                    <a:bodyPr/>
                    <a:lstStyle/>
                    <a:p>
                      <a:pPr marL="0" algn="ctr" defTabSz="457200" rtl="0" eaLnBrk="1" latinLnBrk="0" hangingPunct="1"/>
                      <a:r>
                        <a:rPr lang="en-US" sz="900" kern="1200" dirty="0"/>
                        <a:t>SAML</a:t>
                      </a:r>
                      <a:endParaRPr lang="en-US" sz="900" kern="1200" dirty="0">
                        <a:solidFill>
                          <a:schemeClr val="dk1"/>
                        </a:solidFill>
                        <a:latin typeface="+mn-lt"/>
                        <a:ea typeface="+mn-ea"/>
                        <a:cs typeface="+mn-cs"/>
                      </a:endParaRPr>
                    </a:p>
                  </a:txBody>
                  <a:tcPr anchor="ctr">
                    <a:lnL w="1905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tc>
                  <a:txBody>
                    <a:bodyPr/>
                    <a:lstStyle/>
                    <a:p>
                      <a:pPr marL="0" indent="0" algn="l" defTabSz="457200" rtl="0" eaLnBrk="1" latinLnBrk="0" hangingPunct="1">
                        <a:buFont typeface="Arial" panose="020B0604020202020204" pitchFamily="34" charset="0"/>
                        <a:buNone/>
                      </a:pPr>
                      <a:r>
                        <a:rPr lang="en-US" sz="900" kern="1200" dirty="0"/>
                        <a:t>Application support Service Provider (SP) Initiated or Identity Provider (IdP) Initiated Authentication with SAML 2.0 POST profile.</a:t>
                      </a:r>
                      <a:endParaRPr lang="en-US" sz="900" kern="1200" dirty="0">
                        <a:solidFill>
                          <a:schemeClr val="dk1"/>
                        </a:solidFill>
                        <a:latin typeface="+mn-lt"/>
                        <a:ea typeface="+mn-ea"/>
                        <a:cs typeface="+mn-cs"/>
                      </a:endParaRPr>
                    </a:p>
                  </a:txBody>
                  <a:tcP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tc>
                  <a:txBody>
                    <a:bodyPr/>
                    <a:lstStyle/>
                    <a:p>
                      <a:pPr marL="0" indent="0" algn="ctr" defTabSz="457200" rtl="0" eaLnBrk="1" latinLnBrk="0" hangingPunct="1">
                        <a:buFont typeface="Arial" panose="020B0604020202020204" pitchFamily="34" charset="0"/>
                        <a:buNone/>
                      </a:pPr>
                      <a:r>
                        <a:rPr lang="en-US" sz="900" kern="1200" dirty="0"/>
                        <a:t>High</a:t>
                      </a: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tc>
                  <a:txBody>
                    <a:bodyPr/>
                    <a:lstStyle/>
                    <a:p>
                      <a:pPr algn="ctr"/>
                      <a:r>
                        <a:rPr lang="en-US" sz="900" kern="1200" dirty="0"/>
                        <a:t>Medium</a:t>
                      </a: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kern="1200" dirty="0"/>
                        <a:t>Automated</a:t>
                      </a:r>
                    </a:p>
                    <a:p>
                      <a:pPr algn="ct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905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extLst>
                  <a:ext uri="{0D108BD9-81ED-4DB2-BD59-A6C34878D82A}">
                    <a16:rowId xmlns:a16="http://schemas.microsoft.com/office/drawing/2014/main" val="1597331091"/>
                  </a:ext>
                </a:extLst>
              </a:tr>
              <a:tr h="448071">
                <a:tc>
                  <a:txBody>
                    <a:bodyPr/>
                    <a:lstStyle/>
                    <a:p>
                      <a:pPr marL="0" indent="0" algn="ctr" defTabSz="457200" rtl="0" eaLnBrk="1" latinLnBrk="0" hangingPunct="1">
                        <a:buFont typeface="Arial" panose="020B0604020202020204" pitchFamily="34" charset="0"/>
                        <a:buNone/>
                      </a:pPr>
                      <a:r>
                        <a:rPr lang="en-US" sz="900" kern="1200" dirty="0"/>
                        <a:t>OIDC</a:t>
                      </a:r>
                      <a:endParaRPr lang="en-US" sz="900" kern="1200" dirty="0">
                        <a:solidFill>
                          <a:schemeClr val="dk1"/>
                        </a:solidFill>
                        <a:latin typeface="+mn-lt"/>
                        <a:ea typeface="+mn-ea"/>
                        <a:cs typeface="+mn-cs"/>
                      </a:endParaRPr>
                    </a:p>
                  </a:txBody>
                  <a:tcPr anchor="ctr">
                    <a:lnL w="1905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tc>
                  <a:txBody>
                    <a:bodyPr/>
                    <a:lstStyle/>
                    <a:p>
                      <a:pPr marL="0" indent="0" algn="l" defTabSz="457200" rtl="0" eaLnBrk="1" latinLnBrk="0" hangingPunct="1">
                        <a:buFont typeface="Arial" panose="020B0604020202020204" pitchFamily="34" charset="0"/>
                        <a:buNone/>
                      </a:pPr>
                      <a:r>
                        <a:rPr lang="en-US" sz="900" kern="1200" dirty="0"/>
                        <a:t>Application require OIDC (authentication), OAuth (authorization) or both and support OIDC.</a:t>
                      </a:r>
                      <a:endParaRPr lang="en-US" sz="900" kern="1200" dirty="0">
                        <a:solidFill>
                          <a:schemeClr val="dk1"/>
                        </a:solidFill>
                        <a:latin typeface="+mn-lt"/>
                        <a:ea typeface="+mn-ea"/>
                        <a:cs typeface="+mn-cs"/>
                      </a:endParaRPr>
                    </a:p>
                  </a:txBody>
                  <a:tcP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tc>
                  <a:txBody>
                    <a:bodyPr/>
                    <a:lstStyle/>
                    <a:p>
                      <a:pPr marL="0" indent="0" algn="ctr" defTabSz="457200" rtl="0" eaLnBrk="1" latinLnBrk="0" hangingPunct="1">
                        <a:buFont typeface="Arial" panose="020B0604020202020204" pitchFamily="34" charset="0"/>
                        <a:buNone/>
                      </a:pPr>
                      <a:r>
                        <a:rPr lang="en-US" sz="900" kern="1200" dirty="0"/>
                        <a:t>High</a:t>
                      </a: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tc>
                  <a:txBody>
                    <a:bodyPr/>
                    <a:lstStyle/>
                    <a:p>
                      <a:pPr marL="0" indent="0" algn="ctr" defTabSz="457200" rtl="0" eaLnBrk="1" latinLnBrk="0" hangingPunct="1">
                        <a:buFont typeface="Arial" panose="020B0604020202020204" pitchFamily="34" charset="0"/>
                        <a:buNone/>
                      </a:pPr>
                      <a:r>
                        <a:rPr lang="en-US" sz="900" kern="1200" dirty="0"/>
                        <a:t>Medium</a:t>
                      </a: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dirty="0"/>
                        <a:t>Automated</a:t>
                      </a:r>
                    </a:p>
                    <a:p>
                      <a:pPr marL="0" indent="0" algn="ctr" defTabSz="457200" rtl="0" eaLnBrk="1" latinLnBrk="0" hangingPunct="1">
                        <a:buFont typeface="Arial" panose="020B0604020202020204" pitchFamily="34" charset="0"/>
                        <a:buNone/>
                      </a:pP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905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5BCD6B"/>
                    </a:solidFill>
                  </a:tcPr>
                </a:tc>
                <a:extLst>
                  <a:ext uri="{0D108BD9-81ED-4DB2-BD59-A6C34878D82A}">
                    <a16:rowId xmlns:a16="http://schemas.microsoft.com/office/drawing/2014/main" val="976109179"/>
                  </a:ext>
                </a:extLst>
              </a:tr>
              <a:tr h="448071">
                <a:tc>
                  <a:txBody>
                    <a:bodyPr/>
                    <a:lstStyle/>
                    <a:p>
                      <a:pPr marL="0" indent="0" algn="ctr" defTabSz="457200" rtl="0" eaLnBrk="1" latinLnBrk="0" hangingPunct="1">
                        <a:buFont typeface="Arial" panose="020B0604020202020204" pitchFamily="34" charset="0"/>
                        <a:buNone/>
                      </a:pPr>
                      <a:r>
                        <a:rPr lang="en-US" sz="900" kern="1200" dirty="0"/>
                        <a:t>OAuth</a:t>
                      </a:r>
                      <a:endParaRPr lang="en-US" sz="900" kern="1200" dirty="0">
                        <a:solidFill>
                          <a:schemeClr val="dk1"/>
                        </a:solidFill>
                        <a:latin typeface="+mn-lt"/>
                        <a:ea typeface="+mn-ea"/>
                        <a:cs typeface="+mn-cs"/>
                      </a:endParaRPr>
                    </a:p>
                  </a:txBody>
                  <a:tcPr anchor="ctr">
                    <a:lnL w="1905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9BE1A5"/>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dirty="0"/>
                        <a:t>Service application with no user (System to System)</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dirty="0"/>
                        <a:t>API Protection</a:t>
                      </a:r>
                      <a:endParaRPr lang="en-US" sz="900" kern="1200" dirty="0">
                        <a:solidFill>
                          <a:schemeClr val="dk1"/>
                        </a:solidFill>
                        <a:latin typeface="+mn-lt"/>
                        <a:ea typeface="+mn-ea"/>
                        <a:cs typeface="+mn-cs"/>
                      </a:endParaRPr>
                    </a:p>
                  </a:txBody>
                  <a:tcP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9BE1A5"/>
                    </a:solidFill>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dirty="0"/>
                        <a:t>Low</a:t>
                      </a: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9BE1A5"/>
                    </a:solidFill>
                  </a:tcPr>
                </a:tc>
                <a:tc>
                  <a:txBody>
                    <a:bodyPr/>
                    <a:lstStyle/>
                    <a:p>
                      <a:pPr marL="0" indent="0" algn="ctr" defTabSz="457200" rtl="0" eaLnBrk="1" latinLnBrk="0" hangingPunct="1">
                        <a:buFont typeface="Arial" panose="020B0604020202020204" pitchFamily="34" charset="0"/>
                        <a:buNone/>
                      </a:pPr>
                      <a:r>
                        <a:rPr lang="en-US" sz="900" kern="1200" dirty="0"/>
                        <a:t>High</a:t>
                      </a: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9BE1A5"/>
                    </a:solidFill>
                  </a:tcPr>
                </a:tc>
                <a:tc>
                  <a:txBody>
                    <a:bodyPr/>
                    <a:lstStyle/>
                    <a:p>
                      <a:pPr marL="0" indent="0" algn="ctr" defTabSz="457200" rtl="0" eaLnBrk="1" latinLnBrk="0" hangingPunct="1">
                        <a:buFont typeface="Arial" panose="020B0604020202020204" pitchFamily="34" charset="0"/>
                        <a:buNone/>
                      </a:pPr>
                      <a:r>
                        <a:rPr lang="en-US" sz="900" kern="1200" dirty="0"/>
                        <a:t>Manual</a:t>
                      </a: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905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solidFill>
                      <a:srgbClr val="9BE1A5"/>
                    </a:solidFill>
                  </a:tcPr>
                </a:tc>
                <a:extLst>
                  <a:ext uri="{0D108BD9-81ED-4DB2-BD59-A6C34878D82A}">
                    <a16:rowId xmlns:a16="http://schemas.microsoft.com/office/drawing/2014/main" val="2647497805"/>
                  </a:ext>
                </a:extLst>
              </a:tr>
              <a:tr h="448071">
                <a:tc>
                  <a:txBody>
                    <a:bodyPr/>
                    <a:lstStyle/>
                    <a:p>
                      <a:pPr marL="0" indent="0" algn="ctr" defTabSz="457200" rtl="0" eaLnBrk="1" latinLnBrk="0" hangingPunct="1">
                        <a:buFont typeface="Arial" panose="020B0604020202020204" pitchFamily="34" charset="0"/>
                        <a:buNone/>
                      </a:pPr>
                      <a:r>
                        <a:rPr lang="en-US" sz="900" kern="1200" dirty="0"/>
                        <a:t>OKTA OIDC for Mobile apps</a:t>
                      </a:r>
                      <a:endParaRPr lang="en-US" sz="900" kern="1200" dirty="0">
                        <a:solidFill>
                          <a:schemeClr val="dk1"/>
                        </a:solidFill>
                        <a:latin typeface="+mn-lt"/>
                        <a:ea typeface="+mn-ea"/>
                        <a:cs typeface="+mn-cs"/>
                      </a:endParaRPr>
                    </a:p>
                  </a:txBody>
                  <a:tcPr anchor="ctr">
                    <a:lnL w="1905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t>Mobile application developed on Android 5.0 (Lolipop) and above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t>Native iOS application.</a:t>
                      </a:r>
                      <a:endParaRPr lang="en-US" sz="900" kern="1200" dirty="0">
                        <a:solidFill>
                          <a:schemeClr val="dk1"/>
                        </a:solidFill>
                        <a:latin typeface="+mn-lt"/>
                        <a:ea typeface="+mn-ea"/>
                        <a:cs typeface="+mn-cs"/>
                      </a:endParaRPr>
                    </a:p>
                  </a:txBody>
                  <a:tcP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dirty="0"/>
                        <a:t>Low</a:t>
                      </a: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tcPr>
                </a:tc>
                <a:tc>
                  <a:txBody>
                    <a:bodyPr/>
                    <a:lstStyle/>
                    <a:p>
                      <a:pPr marL="0" indent="0" algn="ctr" defTabSz="457200" rtl="0" eaLnBrk="1" latinLnBrk="0" hangingPunct="1">
                        <a:buFont typeface="Arial" panose="020B0604020202020204" pitchFamily="34" charset="0"/>
                        <a:buNone/>
                      </a:pPr>
                      <a:r>
                        <a:rPr lang="en-US" sz="900" kern="1200" dirty="0"/>
                        <a:t>High</a:t>
                      </a: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270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tcPr>
                </a:tc>
                <a:tc>
                  <a:txBody>
                    <a:bodyPr/>
                    <a:lstStyle/>
                    <a:p>
                      <a:pPr marL="0" indent="0" algn="ctr" defTabSz="457200" rtl="0" eaLnBrk="1" latinLnBrk="0" hangingPunct="1">
                        <a:buFont typeface="Arial" panose="020B0604020202020204" pitchFamily="34" charset="0"/>
                        <a:buNone/>
                      </a:pPr>
                      <a:r>
                        <a:rPr lang="en-US" sz="900" kern="1200" dirty="0"/>
                        <a:t>Manual</a:t>
                      </a:r>
                      <a:endParaRPr lang="en-US" sz="900" kern="1200" dirty="0">
                        <a:solidFill>
                          <a:schemeClr val="dk1"/>
                        </a:solidFill>
                        <a:latin typeface="+mn-lt"/>
                        <a:ea typeface="+mn-ea"/>
                        <a:cs typeface="+mn-cs"/>
                      </a:endParaRPr>
                    </a:p>
                  </a:txBody>
                  <a:tcPr anchor="ctr">
                    <a:lnL w="12700" cap="flat" cmpd="sng" algn="ctr">
                      <a:solidFill>
                        <a:srgbClr val="4070AA"/>
                      </a:solidFill>
                      <a:prstDash val="solid"/>
                      <a:round/>
                      <a:headEnd type="none" w="med" len="med"/>
                      <a:tailEnd type="none" w="med" len="med"/>
                    </a:lnL>
                    <a:lnR w="19050" cap="flat" cmpd="sng" algn="ctr">
                      <a:solidFill>
                        <a:srgbClr val="4070AA"/>
                      </a:solidFill>
                      <a:prstDash val="solid"/>
                      <a:round/>
                      <a:headEnd type="none" w="med" len="med"/>
                      <a:tailEnd type="none" w="med" len="med"/>
                    </a:lnR>
                    <a:lnT w="19050" cap="flat" cmpd="sng" algn="ctr">
                      <a:solidFill>
                        <a:srgbClr val="4070AA"/>
                      </a:solidFill>
                      <a:prstDash val="solid"/>
                      <a:round/>
                      <a:headEnd type="none" w="med" len="med"/>
                      <a:tailEnd type="none" w="med" len="med"/>
                    </a:lnT>
                    <a:lnB w="19050" cap="flat" cmpd="sng" algn="ctr">
                      <a:solidFill>
                        <a:srgbClr val="4070AA"/>
                      </a:solidFill>
                      <a:prstDash val="solid"/>
                      <a:round/>
                      <a:headEnd type="none" w="med" len="med"/>
                      <a:tailEnd type="none" w="med" len="med"/>
                    </a:lnB>
                  </a:tcPr>
                </a:tc>
                <a:extLst>
                  <a:ext uri="{0D108BD9-81ED-4DB2-BD59-A6C34878D82A}">
                    <a16:rowId xmlns:a16="http://schemas.microsoft.com/office/drawing/2014/main" val="3218088237"/>
                  </a:ext>
                </a:extLst>
              </a:tr>
            </a:tbl>
          </a:graphicData>
        </a:graphic>
      </p:graphicFrame>
      <p:sp>
        <p:nvSpPr>
          <p:cNvPr id="3" name="Title 2">
            <a:extLst>
              <a:ext uri="{FF2B5EF4-FFF2-40B4-BE49-F238E27FC236}">
                <a16:creationId xmlns:a16="http://schemas.microsoft.com/office/drawing/2014/main" id="{01624F4F-C9B8-40E7-8AD3-4F1AA5EDBF8D}"/>
              </a:ext>
            </a:extLst>
          </p:cNvPr>
          <p:cNvSpPr>
            <a:spLocks noGrp="1"/>
          </p:cNvSpPr>
          <p:nvPr>
            <p:ph type="title"/>
          </p:nvPr>
        </p:nvSpPr>
        <p:spPr>
          <a:xfrm>
            <a:off x="0" y="150800"/>
            <a:ext cx="8682038" cy="484584"/>
          </a:xfrm>
          <a:noFill/>
        </p:spPr>
        <p:txBody>
          <a:bodyPr/>
          <a:lstStyle/>
          <a:p>
            <a:r>
              <a:rPr lang="en-US" dirty="0"/>
              <a:t>Integration Patterns</a:t>
            </a:r>
          </a:p>
        </p:txBody>
      </p:sp>
      <p:sp>
        <p:nvSpPr>
          <p:cNvPr id="4" name="Slide Number Placeholder 3">
            <a:extLst>
              <a:ext uri="{FF2B5EF4-FFF2-40B4-BE49-F238E27FC236}">
                <a16:creationId xmlns:a16="http://schemas.microsoft.com/office/drawing/2014/main" id="{3715545B-E97A-40EA-A90B-EA02D7533793}"/>
              </a:ext>
            </a:extLst>
          </p:cNvPr>
          <p:cNvSpPr>
            <a:spLocks noGrp="1"/>
          </p:cNvSpPr>
          <p:nvPr>
            <p:ph type="sldNum" sz="quarter" idx="10"/>
          </p:nvPr>
        </p:nvSpPr>
        <p:spPr/>
        <p:txBody>
          <a:bodyPr/>
          <a:lstStyle/>
          <a:p>
            <a:fld id="{38EC0547-4173-4FD2-B3AD-CE0209F6F09F}"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8FF76941-44FE-4240-B772-DBA7436424EF}"/>
              </a:ext>
            </a:extLst>
          </p:cNvPr>
          <p:cNvSpPr>
            <a:spLocks noGrp="1"/>
          </p:cNvSpPr>
          <p:nvPr>
            <p:ph type="ftr" sz="quarter" idx="11"/>
          </p:nvPr>
        </p:nvSpPr>
        <p:spPr/>
        <p:txBody>
          <a:bodyPr/>
          <a:lstStyle/>
          <a:p>
            <a:r>
              <a:rPr lang="en-US" altLang="en-US" dirty="0"/>
              <a:t>Confidential, unpublished property of Cigna. Do not duplicate or distribute. For internal use only. Use and distribution limited solely to authorized personnel. © 2019 Cigna</a:t>
            </a:r>
          </a:p>
        </p:txBody>
      </p:sp>
      <p:sp>
        <p:nvSpPr>
          <p:cNvPr id="9" name="TextBox 8">
            <a:extLst>
              <a:ext uri="{FF2B5EF4-FFF2-40B4-BE49-F238E27FC236}">
                <a16:creationId xmlns:a16="http://schemas.microsoft.com/office/drawing/2014/main" id="{06BF7A19-71FF-478F-9783-E8CA0BBA48BD}"/>
              </a:ext>
            </a:extLst>
          </p:cNvPr>
          <p:cNvSpPr txBox="1"/>
          <p:nvPr/>
        </p:nvSpPr>
        <p:spPr>
          <a:xfrm>
            <a:off x="202687" y="643602"/>
            <a:ext cx="7948941" cy="276999"/>
          </a:xfrm>
          <a:prstGeom prst="rect">
            <a:avLst/>
          </a:prstGeom>
          <a:noFill/>
        </p:spPr>
        <p:txBody>
          <a:bodyPr wrap="square" rtlCol="0">
            <a:spAutoFit/>
          </a:bodyPr>
          <a:lstStyle/>
          <a:p>
            <a:r>
              <a:rPr lang="en-US" sz="1200" b="1" dirty="0"/>
              <a:t>Below are the Cigna Preferred Integration Patterns for onboarding the applications in Okta</a:t>
            </a:r>
          </a:p>
        </p:txBody>
      </p:sp>
    </p:spTree>
    <p:extLst>
      <p:ext uri="{BB962C8B-B14F-4D97-AF65-F5344CB8AC3E}">
        <p14:creationId xmlns:p14="http://schemas.microsoft.com/office/powerpoint/2010/main" val="76227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22A954-998D-4204-97F6-7838CC77E5B1}"/>
              </a:ext>
            </a:extLst>
          </p:cNvPr>
          <p:cNvSpPr>
            <a:spLocks noGrp="1"/>
          </p:cNvSpPr>
          <p:nvPr>
            <p:ph idx="1"/>
          </p:nvPr>
        </p:nvSpPr>
        <p:spPr>
          <a:xfrm>
            <a:off x="218599" y="788670"/>
            <a:ext cx="8229600" cy="3200400"/>
          </a:xfrm>
        </p:spPr>
        <p:txBody>
          <a:bodyPr/>
          <a:lstStyle/>
          <a:p>
            <a:pPr marL="0" indent="0">
              <a:buNone/>
            </a:pPr>
            <a:r>
              <a:rPr lang="en-US" sz="1200" b="1" dirty="0"/>
              <a:t>Integration Pattern which will require discussion and approval before using it to onboard the applications in Okta</a:t>
            </a:r>
          </a:p>
          <a:p>
            <a:pPr marL="0" indent="0">
              <a:buNone/>
            </a:pPr>
            <a:endParaRPr lang="en-US" sz="1200" b="1" dirty="0"/>
          </a:p>
          <a:p>
            <a:pPr lvl="1"/>
            <a:r>
              <a:rPr lang="en-US" sz="1200" dirty="0"/>
              <a:t>Radius</a:t>
            </a:r>
          </a:p>
          <a:p>
            <a:pPr lvl="1"/>
            <a:r>
              <a:rPr lang="en-US" sz="1200" dirty="0"/>
              <a:t>Secure web Authentication (SWA)</a:t>
            </a:r>
          </a:p>
          <a:p>
            <a:pPr lvl="1"/>
            <a:r>
              <a:rPr lang="en-US" sz="1200" dirty="0"/>
              <a:t>Reverse Proxies (Header based Authentication)</a:t>
            </a:r>
          </a:p>
          <a:p>
            <a:pPr lvl="1"/>
            <a:r>
              <a:rPr lang="en-US" sz="1200" dirty="0"/>
              <a:t>Web Services Federation (WS-Federation)</a:t>
            </a:r>
          </a:p>
          <a:p>
            <a:pPr lvl="1"/>
            <a:r>
              <a:rPr lang="en-US" sz="1200" dirty="0">
                <a:highlight>
                  <a:srgbClr val="FFFF00"/>
                </a:highlight>
              </a:rPr>
              <a:t>Kerberos/IWA (Not an Okta Supported Pattern)</a:t>
            </a:r>
          </a:p>
          <a:p>
            <a:pPr lvl="1"/>
            <a:endParaRPr lang="en-US" b="1" dirty="0"/>
          </a:p>
          <a:p>
            <a:pPr lvl="1"/>
            <a:endParaRPr lang="en-US" b="1" dirty="0"/>
          </a:p>
          <a:p>
            <a:endParaRPr lang="en-US" b="1" dirty="0"/>
          </a:p>
        </p:txBody>
      </p:sp>
      <p:sp>
        <p:nvSpPr>
          <p:cNvPr id="3" name="Title 2">
            <a:extLst>
              <a:ext uri="{FF2B5EF4-FFF2-40B4-BE49-F238E27FC236}">
                <a16:creationId xmlns:a16="http://schemas.microsoft.com/office/drawing/2014/main" id="{4719CF36-6767-45DB-B3B6-7EBDBAB4BCC7}"/>
              </a:ext>
            </a:extLst>
          </p:cNvPr>
          <p:cNvSpPr>
            <a:spLocks noGrp="1"/>
          </p:cNvSpPr>
          <p:nvPr>
            <p:ph type="title"/>
          </p:nvPr>
        </p:nvSpPr>
        <p:spPr>
          <a:xfrm>
            <a:off x="0" y="205979"/>
            <a:ext cx="8682038" cy="484584"/>
          </a:xfrm>
        </p:spPr>
        <p:txBody>
          <a:bodyPr/>
          <a:lstStyle/>
          <a:p>
            <a:r>
              <a:rPr lang="en-US" dirty="0"/>
              <a:t>Integration Patterns</a:t>
            </a:r>
          </a:p>
        </p:txBody>
      </p:sp>
      <p:sp>
        <p:nvSpPr>
          <p:cNvPr id="4" name="Slide Number Placeholder 3">
            <a:extLst>
              <a:ext uri="{FF2B5EF4-FFF2-40B4-BE49-F238E27FC236}">
                <a16:creationId xmlns:a16="http://schemas.microsoft.com/office/drawing/2014/main" id="{9C6A83D3-BD46-4590-AA7C-1801D22C841D}"/>
              </a:ext>
            </a:extLst>
          </p:cNvPr>
          <p:cNvSpPr>
            <a:spLocks noGrp="1"/>
          </p:cNvSpPr>
          <p:nvPr>
            <p:ph type="sldNum" sz="quarter" idx="10"/>
          </p:nvPr>
        </p:nvSpPr>
        <p:spPr/>
        <p:txBody>
          <a:bodyPr/>
          <a:lstStyle/>
          <a:p>
            <a:fld id="{38EC0547-4173-4FD2-B3AD-CE0209F6F09F}"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764ABFBF-D405-4107-A868-9B0280CD6382}"/>
              </a:ext>
            </a:extLst>
          </p:cNvPr>
          <p:cNvSpPr>
            <a:spLocks noGrp="1"/>
          </p:cNvSpPr>
          <p:nvPr>
            <p:ph type="ftr" sz="quarter" idx="11"/>
          </p:nvPr>
        </p:nvSpPr>
        <p:spPr/>
        <p:txBody>
          <a:bodyPr/>
          <a:lstStyle/>
          <a:p>
            <a:r>
              <a:rPr lang="en-US" altLang="en-US" dirty="0"/>
              <a:t>Confidential, unpublished property of Cigna. Do not duplicate or distribute. For internal use only. Use and distribution limited solely to authorized personnel. © 2019 Cigna</a:t>
            </a:r>
          </a:p>
        </p:txBody>
      </p:sp>
    </p:spTree>
    <p:extLst>
      <p:ext uri="{BB962C8B-B14F-4D97-AF65-F5344CB8AC3E}">
        <p14:creationId xmlns:p14="http://schemas.microsoft.com/office/powerpoint/2010/main" val="213763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0E4797-942E-436C-A7C9-8F1CD72B804F}"/>
              </a:ext>
            </a:extLst>
          </p:cNvPr>
          <p:cNvSpPr>
            <a:spLocks noGrp="1"/>
          </p:cNvSpPr>
          <p:nvPr>
            <p:ph idx="1"/>
          </p:nvPr>
        </p:nvSpPr>
        <p:spPr>
          <a:xfrm>
            <a:off x="213063" y="774571"/>
            <a:ext cx="8229600" cy="283956"/>
          </a:xfrm>
        </p:spPr>
        <p:txBody>
          <a:bodyPr/>
          <a:lstStyle/>
          <a:p>
            <a:pPr marL="0" indent="0">
              <a:buNone/>
            </a:pPr>
            <a:r>
              <a:rPr lang="en-US" sz="1200" b="1" dirty="0"/>
              <a:t>Decision tree to select the integration option that best fits with Application for Onboarding</a:t>
            </a:r>
          </a:p>
          <a:p>
            <a:endParaRPr lang="en-US" dirty="0"/>
          </a:p>
        </p:txBody>
      </p:sp>
      <p:sp>
        <p:nvSpPr>
          <p:cNvPr id="3" name="Title 2">
            <a:extLst>
              <a:ext uri="{FF2B5EF4-FFF2-40B4-BE49-F238E27FC236}">
                <a16:creationId xmlns:a16="http://schemas.microsoft.com/office/drawing/2014/main" id="{A35B69F2-E137-435B-B337-D5620684DE0A}"/>
              </a:ext>
            </a:extLst>
          </p:cNvPr>
          <p:cNvSpPr>
            <a:spLocks noGrp="1"/>
          </p:cNvSpPr>
          <p:nvPr>
            <p:ph type="title"/>
          </p:nvPr>
        </p:nvSpPr>
        <p:spPr>
          <a:xfrm>
            <a:off x="94343" y="205979"/>
            <a:ext cx="8587695" cy="484584"/>
          </a:xfrm>
        </p:spPr>
        <p:txBody>
          <a:bodyPr/>
          <a:lstStyle/>
          <a:p>
            <a:r>
              <a:rPr lang="en-US" dirty="0"/>
              <a:t>Decision tree</a:t>
            </a:r>
          </a:p>
        </p:txBody>
      </p:sp>
      <p:sp>
        <p:nvSpPr>
          <p:cNvPr id="4" name="Slide Number Placeholder 3">
            <a:extLst>
              <a:ext uri="{FF2B5EF4-FFF2-40B4-BE49-F238E27FC236}">
                <a16:creationId xmlns:a16="http://schemas.microsoft.com/office/drawing/2014/main" id="{B1B44A70-5995-40A3-BD8D-909C40CDB3FA}"/>
              </a:ext>
            </a:extLst>
          </p:cNvPr>
          <p:cNvSpPr>
            <a:spLocks noGrp="1"/>
          </p:cNvSpPr>
          <p:nvPr>
            <p:ph type="sldNum" sz="quarter" idx="10"/>
          </p:nvPr>
        </p:nvSpPr>
        <p:spPr/>
        <p:txBody>
          <a:bodyPr/>
          <a:lstStyle/>
          <a:p>
            <a:fld id="{38EC0547-4173-4FD2-B3AD-CE0209F6F09F}"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1490D22F-3E0B-45BA-BAAE-A8D2A3836EE8}"/>
              </a:ext>
            </a:extLst>
          </p:cNvPr>
          <p:cNvSpPr>
            <a:spLocks noGrp="1"/>
          </p:cNvSpPr>
          <p:nvPr>
            <p:ph type="ftr" sz="quarter" idx="11"/>
          </p:nvPr>
        </p:nvSpPr>
        <p:spPr/>
        <p:txBody>
          <a:bodyPr/>
          <a:lstStyle/>
          <a:p>
            <a:r>
              <a:rPr lang="en-US" altLang="en-US" dirty="0"/>
              <a:t>Confidential, unpublished property of Cigna. Do not duplicate or distribute. For internal use only. Use and distribution limited solely to authorized personnel. © 2019 Cigna</a:t>
            </a:r>
          </a:p>
        </p:txBody>
      </p:sp>
      <p:pic>
        <p:nvPicPr>
          <p:cNvPr id="7" name="Picture 6">
            <a:extLst>
              <a:ext uri="{FF2B5EF4-FFF2-40B4-BE49-F238E27FC236}">
                <a16:creationId xmlns:a16="http://schemas.microsoft.com/office/drawing/2014/main" id="{39332552-F28A-4987-A19B-38BC64049520}"/>
              </a:ext>
            </a:extLst>
          </p:cNvPr>
          <p:cNvPicPr>
            <a:picLocks noChangeAspect="1"/>
          </p:cNvPicPr>
          <p:nvPr/>
        </p:nvPicPr>
        <p:blipFill>
          <a:blip r:embed="rId2"/>
          <a:stretch>
            <a:fillRect/>
          </a:stretch>
        </p:blipFill>
        <p:spPr>
          <a:xfrm>
            <a:off x="2751693" y="1139508"/>
            <a:ext cx="3272993" cy="3842939"/>
          </a:xfrm>
          <a:prstGeom prst="rect">
            <a:avLst/>
          </a:prstGeom>
        </p:spPr>
      </p:pic>
    </p:spTree>
    <p:extLst>
      <p:ext uri="{BB962C8B-B14F-4D97-AF65-F5344CB8AC3E}">
        <p14:creationId xmlns:p14="http://schemas.microsoft.com/office/powerpoint/2010/main" val="29844280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Verdana&quot; UsePPTTheme=&quot;True&quot; /&gt;&lt;/Font&gt;&lt;/MekkoFormats&gt;"/>
</p:tagLst>
</file>

<file path=ppt/theme/theme1.xml><?xml version="1.0" encoding="utf-8"?>
<a:theme xmlns:a="http://schemas.openxmlformats.org/drawingml/2006/main" name="2017_LowInk_Blue_16x9_Template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65A6"/>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06dbc50a-7c40-497c-8ead-392c4a2b388e" origin="userSelected">
  <element uid="3a0f620a-74f7-4504-a030-448d9ea0e08a" value=""/>
  <element uid="4ccf64bc-f240-4d04-9210-66ba0df04095" value=""/>
  <element uid="id_classification_generalbusiness" value=""/>
</sisl>
</file>

<file path=customXml/itemProps1.xml><?xml version="1.0" encoding="utf-8"?>
<ds:datastoreItem xmlns:ds="http://schemas.openxmlformats.org/officeDocument/2006/customXml" ds:itemID="{F6C3D885-495D-486B-8AA5-D4AD57B8C60D}">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Brand_Blue_PPT_Internal_LowInk_16x9-2017</Template>
  <TotalTime>21876</TotalTime>
  <Words>2074</Words>
  <Application>Microsoft Office PowerPoint</Application>
  <PresentationFormat>On-screen Show (16:9)</PresentationFormat>
  <Paragraphs>261</Paragraphs>
  <Slides>18</Slides>
  <Notes>3</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Narrow</vt:lpstr>
      <vt:lpstr>Calibri</vt:lpstr>
      <vt:lpstr>Frutiger 55 Roman</vt:lpstr>
      <vt:lpstr>Mallory</vt:lpstr>
      <vt:lpstr>2017_LowInk_Blue_16x9_Template_v1</vt:lpstr>
      <vt:lpstr>Okta Application Onboarding Process</vt:lpstr>
      <vt:lpstr>Objectives</vt:lpstr>
      <vt:lpstr>Onboarding Approach</vt:lpstr>
      <vt:lpstr>Current Application Onboarding Process</vt:lpstr>
      <vt:lpstr>Application Onboarding Process                                             Maturity Level 1</vt:lpstr>
      <vt:lpstr>Comparison between  Onboarding Processes</vt:lpstr>
      <vt:lpstr>Integration Patterns</vt:lpstr>
      <vt:lpstr>Integration Patterns</vt:lpstr>
      <vt:lpstr>Decision tree</vt:lpstr>
      <vt:lpstr> Accelerators                                                                                             Maturity Level 1 </vt:lpstr>
      <vt:lpstr> Accelerators                                                                                             Maturity Level 2 </vt:lpstr>
      <vt:lpstr>Onboarding Process Through Saviynt </vt:lpstr>
      <vt:lpstr>Application Onboarding Form (Questionnaire)</vt:lpstr>
      <vt:lpstr>Application Onboarding Form (Questionnaire)</vt:lpstr>
      <vt:lpstr> Application Onboarding Process for  Preview Tenant     Maturity Stage 1 </vt:lpstr>
      <vt:lpstr> Migration of Application from Preview to Production Tenant    Maturity Stage 1 </vt:lpstr>
      <vt:lpstr>Application Onboarding Form (Questionnaire)</vt:lpstr>
      <vt:lpstr>Application Onboarding Form (Questionnaire)</vt:lpstr>
    </vt:vector>
  </TitlesOfParts>
  <Company>KPMG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Lessons Learnt</dc:title>
  <dc:creator>Kapoor, Lav</dc:creator>
  <cp:lastModifiedBy>Gupta, Vineet</cp:lastModifiedBy>
  <cp:revision>624</cp:revision>
  <dcterms:created xsi:type="dcterms:W3CDTF">2019-09-19T16:42:08Z</dcterms:created>
  <dcterms:modified xsi:type="dcterms:W3CDTF">2023-09-13T20:29:00Z</dcterms:modified>
  <cp:version>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d03be454-3120-40a9-91fd-656d15168dbb</vt:lpwstr>
  </property>
  <property fmtid="{D5CDD505-2E9C-101B-9397-08002B2CF9AE}" pid="3" name="bjSaver">
    <vt:lpwstr>13rXKeQK2qz88ZmPZgyTGhqffIlmA020</vt:lpwstr>
  </property>
  <property fmtid="{D5CDD505-2E9C-101B-9397-08002B2CF9AE}" pid="4" name="bjDocumentLabelXML">
    <vt:lpwstr>&lt;?xml version="1.0" encoding="us-ascii"?&gt;&lt;sisl xmlns:xsi="http://www.w3.org/2001/XMLSchema-instance" xmlns:xsd="http://www.w3.org/2001/XMLSchema" sislVersion="0" policy="06dbc50a-7c40-497c-8ead-392c4a2b388e" origin="userSelected" xmlns="http://www.boldonj</vt:lpwstr>
  </property>
  <property fmtid="{D5CDD505-2E9C-101B-9397-08002B2CF9AE}" pid="5" name="bjDocumentLabelXML-0">
    <vt:lpwstr>ames.com/2008/01/sie/internal/label"&gt;&lt;element uid="3a0f620a-74f7-4504-a030-448d9ea0e08a" value="" /&gt;&lt;element uid="4ccf64bc-f240-4d04-9210-66ba0df04095" value="" /&gt;&lt;element uid="id_classification_generalbusiness" value="" /&gt;&lt;/sisl&gt;</vt:lpwstr>
  </property>
  <property fmtid="{D5CDD505-2E9C-101B-9397-08002B2CF9AE}" pid="6" name="bjDocumentSecurityLabel">
    <vt:lpwstr>Internal</vt:lpwstr>
  </property>
  <property fmtid="{D5CDD505-2E9C-101B-9397-08002B2CF9AE}" pid="7" name="bjESIDataClassification">
    <vt:lpwstr>XYZZYInternalfwo[qei34890ty@^C@#%^11dc45</vt:lpwstr>
  </property>
</Properties>
</file>