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8D"/>
                </a:solidFill>
                <a:latin typeface="KPMG Bold"/>
                <a:cs typeface="KPMG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8D"/>
                </a:solidFill>
                <a:latin typeface="KPMG Bold"/>
                <a:cs typeface="KPMG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38D"/>
                </a:solidFill>
                <a:latin typeface="KPMG Bold"/>
                <a:cs typeface="KPMG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98219" y="972311"/>
            <a:ext cx="7062216" cy="4942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0499" y="260627"/>
            <a:ext cx="4607560" cy="97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338D"/>
                </a:solidFill>
                <a:latin typeface="KPMG Bold"/>
                <a:cs typeface="KPMG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04375" y="1519197"/>
            <a:ext cx="7481570" cy="2753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jpg"/><Relationship Id="rId5" Type="http://schemas.openxmlformats.org/officeDocument/2006/relationships/image" Target="../media/image35.png"/><Relationship Id="rId6" Type="http://schemas.openxmlformats.org/officeDocument/2006/relationships/image" Target="../media/image36.jpg"/><Relationship Id="rId7" Type="http://schemas.openxmlformats.org/officeDocument/2006/relationships/image" Target="../media/image37.jpg"/><Relationship Id="rId8" Type="http://schemas.openxmlformats.org/officeDocument/2006/relationships/image" Target="../media/image38.png"/><Relationship Id="rId9" Type="http://schemas.openxmlformats.org/officeDocument/2006/relationships/image" Target="../media/image39.jpg"/><Relationship Id="rId10" Type="http://schemas.openxmlformats.org/officeDocument/2006/relationships/image" Target="../media/image40.jpg"/><Relationship Id="rId11" Type="http://schemas.openxmlformats.org/officeDocument/2006/relationships/image" Target="../media/image41.jpg"/><Relationship Id="rId12" Type="http://schemas.openxmlformats.org/officeDocument/2006/relationships/image" Target="../media/image42.png"/><Relationship Id="rId13" Type="http://schemas.openxmlformats.org/officeDocument/2006/relationships/image" Target="../media/image43.jpg"/><Relationship Id="rId14" Type="http://schemas.openxmlformats.org/officeDocument/2006/relationships/image" Target="../media/image44.jpg"/><Relationship Id="rId15" Type="http://schemas.openxmlformats.org/officeDocument/2006/relationships/image" Target="../media/image4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barth@kpmg.com" TargetMode="External"/><Relationship Id="rId3" Type="http://schemas.openxmlformats.org/officeDocument/2006/relationships/image" Target="../media/image5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Relationship Id="rId3" Type="http://schemas.openxmlformats.org/officeDocument/2006/relationships/hyperlink" Target="mailto:egoldstrom@kpmg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barth@kpmg.com" TargetMode="Externa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8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21250" y="418273"/>
            <a:ext cx="911225" cy="364490"/>
          </a:xfrm>
          <a:custGeom>
            <a:avLst/>
            <a:gdLst/>
            <a:ahLst/>
            <a:cxnLst/>
            <a:rect l="l" t="t" r="r" b="b"/>
            <a:pathLst>
              <a:path w="911225" h="364490">
                <a:moveTo>
                  <a:pt x="45406" y="360310"/>
                </a:moveTo>
                <a:lnTo>
                  <a:pt x="0" y="360310"/>
                </a:lnTo>
                <a:lnTo>
                  <a:pt x="51672" y="188971"/>
                </a:lnTo>
                <a:lnTo>
                  <a:pt x="51672" y="0"/>
                </a:lnTo>
                <a:lnTo>
                  <a:pt x="253863" y="0"/>
                </a:lnTo>
                <a:lnTo>
                  <a:pt x="253863" y="7200"/>
                </a:lnTo>
                <a:lnTo>
                  <a:pt x="58838" y="7200"/>
                </a:lnTo>
                <a:lnTo>
                  <a:pt x="58838" y="165802"/>
                </a:lnTo>
                <a:lnTo>
                  <a:pt x="104084" y="165802"/>
                </a:lnTo>
                <a:lnTo>
                  <a:pt x="79950" y="245807"/>
                </a:lnTo>
                <a:lnTo>
                  <a:pt x="137024" y="245807"/>
                </a:lnTo>
                <a:lnTo>
                  <a:pt x="120344" y="262800"/>
                </a:lnTo>
                <a:lnTo>
                  <a:pt x="127253" y="277425"/>
                </a:lnTo>
                <a:lnTo>
                  <a:pt x="910920" y="277425"/>
                </a:lnTo>
                <a:lnTo>
                  <a:pt x="910920" y="284401"/>
                </a:lnTo>
                <a:lnTo>
                  <a:pt x="714866" y="284401"/>
                </a:lnTo>
                <a:lnTo>
                  <a:pt x="68189" y="284433"/>
                </a:lnTo>
                <a:lnTo>
                  <a:pt x="45406" y="360310"/>
                </a:lnTo>
                <a:close/>
              </a:path>
              <a:path w="911225" h="364490">
                <a:moveTo>
                  <a:pt x="336309" y="165802"/>
                </a:moveTo>
                <a:lnTo>
                  <a:pt x="270573" y="165802"/>
                </a:lnTo>
                <a:lnTo>
                  <a:pt x="270573" y="0"/>
                </a:lnTo>
                <a:lnTo>
                  <a:pt x="472828" y="0"/>
                </a:lnTo>
                <a:lnTo>
                  <a:pt x="472828" y="7200"/>
                </a:lnTo>
                <a:lnTo>
                  <a:pt x="277771" y="7200"/>
                </a:lnTo>
                <a:lnTo>
                  <a:pt x="277771" y="165482"/>
                </a:lnTo>
                <a:lnTo>
                  <a:pt x="315079" y="165482"/>
                </a:lnTo>
                <a:lnTo>
                  <a:pt x="332267" y="165513"/>
                </a:lnTo>
                <a:lnTo>
                  <a:pt x="336309" y="165802"/>
                </a:lnTo>
                <a:close/>
              </a:path>
              <a:path w="911225" h="364490">
                <a:moveTo>
                  <a:pt x="435488" y="277329"/>
                </a:moveTo>
                <a:lnTo>
                  <a:pt x="386386" y="277329"/>
                </a:lnTo>
                <a:lnTo>
                  <a:pt x="418521" y="165546"/>
                </a:lnTo>
                <a:lnTo>
                  <a:pt x="489570" y="165546"/>
                </a:lnTo>
                <a:lnTo>
                  <a:pt x="489570" y="0"/>
                </a:lnTo>
                <a:lnTo>
                  <a:pt x="691762" y="0"/>
                </a:lnTo>
                <a:lnTo>
                  <a:pt x="691762" y="7200"/>
                </a:lnTo>
                <a:lnTo>
                  <a:pt x="496736" y="7200"/>
                </a:lnTo>
                <a:lnTo>
                  <a:pt x="496736" y="207404"/>
                </a:lnTo>
                <a:lnTo>
                  <a:pt x="455251" y="207404"/>
                </a:lnTo>
                <a:lnTo>
                  <a:pt x="435488" y="277329"/>
                </a:lnTo>
                <a:close/>
              </a:path>
              <a:path w="911225" h="364490">
                <a:moveTo>
                  <a:pt x="764432" y="197964"/>
                </a:moveTo>
                <a:lnTo>
                  <a:pt x="691762" y="197964"/>
                </a:lnTo>
                <a:lnTo>
                  <a:pt x="696864" y="192063"/>
                </a:lnTo>
                <a:lnTo>
                  <a:pt x="702511" y="186651"/>
                </a:lnTo>
                <a:lnTo>
                  <a:pt x="708632" y="181803"/>
                </a:lnTo>
                <a:lnTo>
                  <a:pt x="708632" y="0"/>
                </a:lnTo>
                <a:lnTo>
                  <a:pt x="910920" y="0"/>
                </a:lnTo>
                <a:lnTo>
                  <a:pt x="910920" y="7104"/>
                </a:lnTo>
                <a:lnTo>
                  <a:pt x="715766" y="7104"/>
                </a:lnTo>
                <a:lnTo>
                  <a:pt x="715766" y="176715"/>
                </a:lnTo>
                <a:lnTo>
                  <a:pt x="865282" y="176715"/>
                </a:lnTo>
                <a:lnTo>
                  <a:pt x="866670" y="178027"/>
                </a:lnTo>
                <a:lnTo>
                  <a:pt x="872202" y="189617"/>
                </a:lnTo>
                <a:lnTo>
                  <a:pt x="872691" y="193004"/>
                </a:lnTo>
                <a:lnTo>
                  <a:pt x="786784" y="193004"/>
                </a:lnTo>
                <a:lnTo>
                  <a:pt x="764432" y="197964"/>
                </a:lnTo>
                <a:close/>
              </a:path>
              <a:path w="911225" h="364490">
                <a:moveTo>
                  <a:pt x="910920" y="277329"/>
                </a:moveTo>
                <a:lnTo>
                  <a:pt x="903689" y="277329"/>
                </a:lnTo>
                <a:lnTo>
                  <a:pt x="903689" y="7104"/>
                </a:lnTo>
                <a:lnTo>
                  <a:pt x="910920" y="7104"/>
                </a:lnTo>
                <a:lnTo>
                  <a:pt x="910920" y="277329"/>
                </a:lnTo>
                <a:close/>
              </a:path>
              <a:path w="911225" h="364490">
                <a:moveTo>
                  <a:pt x="910920" y="277425"/>
                </a:moveTo>
                <a:lnTo>
                  <a:pt x="215880" y="277425"/>
                </a:lnTo>
                <a:lnTo>
                  <a:pt x="216940" y="274225"/>
                </a:lnTo>
                <a:lnTo>
                  <a:pt x="243805" y="185163"/>
                </a:lnTo>
                <a:lnTo>
                  <a:pt x="246761" y="175562"/>
                </a:lnTo>
                <a:lnTo>
                  <a:pt x="246568" y="7200"/>
                </a:lnTo>
                <a:lnTo>
                  <a:pt x="253863" y="7200"/>
                </a:lnTo>
                <a:lnTo>
                  <a:pt x="253863" y="165802"/>
                </a:lnTo>
                <a:lnTo>
                  <a:pt x="336309" y="165802"/>
                </a:lnTo>
                <a:lnTo>
                  <a:pt x="349066" y="166714"/>
                </a:lnTo>
                <a:lnTo>
                  <a:pt x="364015" y="170747"/>
                </a:lnTo>
                <a:lnTo>
                  <a:pt x="375653" y="179275"/>
                </a:lnTo>
                <a:lnTo>
                  <a:pt x="380788" y="187595"/>
                </a:lnTo>
                <a:lnTo>
                  <a:pt x="383252" y="196556"/>
                </a:lnTo>
                <a:lnTo>
                  <a:pt x="288729" y="196556"/>
                </a:lnTo>
                <a:lnTo>
                  <a:pt x="282302" y="220365"/>
                </a:lnTo>
                <a:lnTo>
                  <a:pt x="279667" y="230542"/>
                </a:lnTo>
                <a:lnTo>
                  <a:pt x="274108" y="250991"/>
                </a:lnTo>
                <a:lnTo>
                  <a:pt x="370731" y="250991"/>
                </a:lnTo>
                <a:lnTo>
                  <a:pt x="366989" y="256908"/>
                </a:lnTo>
                <a:lnTo>
                  <a:pt x="353615" y="268722"/>
                </a:lnTo>
                <a:lnTo>
                  <a:pt x="336449" y="277329"/>
                </a:lnTo>
                <a:lnTo>
                  <a:pt x="496736" y="277329"/>
                </a:lnTo>
                <a:lnTo>
                  <a:pt x="910920" y="277393"/>
                </a:lnTo>
                <a:close/>
              </a:path>
              <a:path w="911225" h="364490">
                <a:moveTo>
                  <a:pt x="472828" y="165546"/>
                </a:moveTo>
                <a:lnTo>
                  <a:pt x="465534" y="165546"/>
                </a:lnTo>
                <a:lnTo>
                  <a:pt x="465469" y="7200"/>
                </a:lnTo>
                <a:lnTo>
                  <a:pt x="472828" y="7200"/>
                </a:lnTo>
                <a:lnTo>
                  <a:pt x="472828" y="165546"/>
                </a:lnTo>
                <a:close/>
              </a:path>
              <a:path w="911225" h="364490">
                <a:moveTo>
                  <a:pt x="715766" y="277329"/>
                </a:moveTo>
                <a:lnTo>
                  <a:pt x="656478" y="277329"/>
                </a:lnTo>
                <a:lnTo>
                  <a:pt x="657046" y="271808"/>
                </a:lnTo>
                <a:lnTo>
                  <a:pt x="669404" y="232995"/>
                </a:lnTo>
                <a:lnTo>
                  <a:pt x="684499" y="207404"/>
                </a:lnTo>
                <a:lnTo>
                  <a:pt x="684595" y="7200"/>
                </a:lnTo>
                <a:lnTo>
                  <a:pt x="691762" y="7200"/>
                </a:lnTo>
                <a:lnTo>
                  <a:pt x="691762" y="197964"/>
                </a:lnTo>
                <a:lnTo>
                  <a:pt x="764432" y="197964"/>
                </a:lnTo>
                <a:lnTo>
                  <a:pt x="726840" y="235207"/>
                </a:lnTo>
                <a:lnTo>
                  <a:pt x="716473" y="267440"/>
                </a:lnTo>
                <a:lnTo>
                  <a:pt x="715766" y="270928"/>
                </a:lnTo>
                <a:lnTo>
                  <a:pt x="715766" y="277329"/>
                </a:lnTo>
                <a:close/>
              </a:path>
              <a:path w="911225" h="364490">
                <a:moveTo>
                  <a:pt x="865282" y="176715"/>
                </a:moveTo>
                <a:lnTo>
                  <a:pt x="715766" y="176715"/>
                </a:lnTo>
                <a:lnTo>
                  <a:pt x="737521" y="165546"/>
                </a:lnTo>
                <a:lnTo>
                  <a:pt x="759586" y="158865"/>
                </a:lnTo>
                <a:lnTo>
                  <a:pt x="780536" y="155635"/>
                </a:lnTo>
                <a:lnTo>
                  <a:pt x="798995" y="154793"/>
                </a:lnTo>
                <a:lnTo>
                  <a:pt x="821133" y="156092"/>
                </a:lnTo>
                <a:lnTo>
                  <a:pt x="840099" y="160193"/>
                </a:lnTo>
                <a:lnTo>
                  <a:pt x="855432" y="167403"/>
                </a:lnTo>
                <a:lnTo>
                  <a:pt x="865282" y="176715"/>
                </a:lnTo>
                <a:close/>
              </a:path>
              <a:path w="911225" h="364490">
                <a:moveTo>
                  <a:pt x="137024" y="245807"/>
                </a:moveTo>
                <a:lnTo>
                  <a:pt x="79950" y="245807"/>
                </a:lnTo>
                <a:lnTo>
                  <a:pt x="154503" y="165802"/>
                </a:lnTo>
                <a:lnTo>
                  <a:pt x="215559" y="165802"/>
                </a:lnTo>
                <a:lnTo>
                  <a:pt x="137024" y="245807"/>
                </a:lnTo>
                <a:close/>
              </a:path>
              <a:path w="911225" h="364490">
                <a:moveTo>
                  <a:pt x="910920" y="277393"/>
                </a:moveTo>
                <a:lnTo>
                  <a:pt x="501942" y="277393"/>
                </a:lnTo>
                <a:lnTo>
                  <a:pt x="573024" y="165802"/>
                </a:lnTo>
                <a:lnTo>
                  <a:pt x="652461" y="165802"/>
                </a:lnTo>
                <a:lnTo>
                  <a:pt x="643046" y="210317"/>
                </a:lnTo>
                <a:lnTo>
                  <a:pt x="594104" y="210317"/>
                </a:lnTo>
                <a:lnTo>
                  <a:pt x="551333" y="277329"/>
                </a:lnTo>
                <a:lnTo>
                  <a:pt x="910920" y="277329"/>
                </a:lnTo>
                <a:close/>
              </a:path>
              <a:path w="911225" h="364490">
                <a:moveTo>
                  <a:pt x="871362" y="219629"/>
                </a:moveTo>
                <a:lnTo>
                  <a:pt x="814934" y="219629"/>
                </a:lnTo>
                <a:lnTo>
                  <a:pt x="813531" y="206666"/>
                </a:lnTo>
                <a:lnTo>
                  <a:pt x="807306" y="198492"/>
                </a:lnTo>
                <a:lnTo>
                  <a:pt x="797856" y="194230"/>
                </a:lnTo>
                <a:lnTo>
                  <a:pt x="786784" y="193004"/>
                </a:lnTo>
                <a:lnTo>
                  <a:pt x="872691" y="193004"/>
                </a:lnTo>
                <a:lnTo>
                  <a:pt x="873621" y="199458"/>
                </a:lnTo>
                <a:lnTo>
                  <a:pt x="873716" y="202540"/>
                </a:lnTo>
                <a:lnTo>
                  <a:pt x="873060" y="211225"/>
                </a:lnTo>
                <a:lnTo>
                  <a:pt x="871362" y="219629"/>
                </a:lnTo>
                <a:close/>
              </a:path>
              <a:path w="911225" h="364490">
                <a:moveTo>
                  <a:pt x="370812" y="250863"/>
                </a:moveTo>
                <a:lnTo>
                  <a:pt x="298980" y="250863"/>
                </a:lnTo>
                <a:lnTo>
                  <a:pt x="313532" y="248200"/>
                </a:lnTo>
                <a:lnTo>
                  <a:pt x="323475" y="242763"/>
                </a:lnTo>
                <a:lnTo>
                  <a:pt x="330152" y="234415"/>
                </a:lnTo>
                <a:lnTo>
                  <a:pt x="334907" y="223021"/>
                </a:lnTo>
                <a:lnTo>
                  <a:pt x="338216" y="212973"/>
                </a:lnTo>
                <a:lnTo>
                  <a:pt x="338570" y="206380"/>
                </a:lnTo>
                <a:lnTo>
                  <a:pt x="335774" y="202540"/>
                </a:lnTo>
                <a:lnTo>
                  <a:pt x="331864" y="199458"/>
                </a:lnTo>
                <a:lnTo>
                  <a:pt x="325628" y="197640"/>
                </a:lnTo>
                <a:lnTo>
                  <a:pt x="317066" y="196775"/>
                </a:lnTo>
                <a:lnTo>
                  <a:pt x="306178" y="196556"/>
                </a:lnTo>
                <a:lnTo>
                  <a:pt x="383252" y="196556"/>
                </a:lnTo>
                <a:lnTo>
                  <a:pt x="383518" y="197524"/>
                </a:lnTo>
                <a:lnTo>
                  <a:pt x="383820" y="206380"/>
                </a:lnTo>
                <a:lnTo>
                  <a:pt x="383805" y="210317"/>
                </a:lnTo>
                <a:lnTo>
                  <a:pt x="382080" y="223597"/>
                </a:lnTo>
                <a:lnTo>
                  <a:pt x="376500" y="241871"/>
                </a:lnTo>
                <a:lnTo>
                  <a:pt x="370812" y="250863"/>
                </a:lnTo>
                <a:close/>
              </a:path>
              <a:path w="911225" h="364490">
                <a:moveTo>
                  <a:pt x="496736" y="277329"/>
                </a:moveTo>
                <a:lnTo>
                  <a:pt x="455958" y="277329"/>
                </a:lnTo>
                <a:lnTo>
                  <a:pt x="455251" y="207404"/>
                </a:lnTo>
                <a:lnTo>
                  <a:pt x="496736" y="207404"/>
                </a:lnTo>
                <a:lnTo>
                  <a:pt x="496736" y="277329"/>
                </a:lnTo>
                <a:close/>
              </a:path>
              <a:path w="911225" h="364490">
                <a:moveTo>
                  <a:pt x="628874" y="277329"/>
                </a:moveTo>
                <a:lnTo>
                  <a:pt x="579612" y="277329"/>
                </a:lnTo>
                <a:lnTo>
                  <a:pt x="594104" y="210317"/>
                </a:lnTo>
                <a:lnTo>
                  <a:pt x="643046" y="210317"/>
                </a:lnTo>
                <a:lnTo>
                  <a:pt x="628874" y="277329"/>
                </a:lnTo>
                <a:close/>
              </a:path>
              <a:path w="911225" h="364490">
                <a:moveTo>
                  <a:pt x="856355" y="277329"/>
                </a:moveTo>
                <a:lnTo>
                  <a:pt x="761558" y="277329"/>
                </a:lnTo>
                <a:lnTo>
                  <a:pt x="769367" y="246191"/>
                </a:lnTo>
                <a:lnTo>
                  <a:pt x="864196" y="246191"/>
                </a:lnTo>
                <a:lnTo>
                  <a:pt x="856355" y="277329"/>
                </a:lnTo>
                <a:close/>
              </a:path>
              <a:path w="911225" h="364490">
                <a:moveTo>
                  <a:pt x="370731" y="250991"/>
                </a:moveTo>
                <a:lnTo>
                  <a:pt x="295124" y="250991"/>
                </a:lnTo>
                <a:lnTo>
                  <a:pt x="296956" y="250767"/>
                </a:lnTo>
                <a:lnTo>
                  <a:pt x="298787" y="250767"/>
                </a:lnTo>
                <a:lnTo>
                  <a:pt x="298980" y="250863"/>
                </a:lnTo>
                <a:lnTo>
                  <a:pt x="370812" y="250863"/>
                </a:lnTo>
                <a:lnTo>
                  <a:pt x="370731" y="250991"/>
                </a:lnTo>
                <a:close/>
              </a:path>
              <a:path w="911225" h="364490">
                <a:moveTo>
                  <a:pt x="844364" y="326196"/>
                </a:moveTo>
                <a:lnTo>
                  <a:pt x="761204" y="326196"/>
                </a:lnTo>
                <a:lnTo>
                  <a:pt x="769150" y="325923"/>
                </a:lnTo>
                <a:lnTo>
                  <a:pt x="777071" y="325298"/>
                </a:lnTo>
                <a:lnTo>
                  <a:pt x="784956" y="324321"/>
                </a:lnTo>
                <a:lnTo>
                  <a:pt x="792793" y="322996"/>
                </a:lnTo>
                <a:lnTo>
                  <a:pt x="802401" y="284401"/>
                </a:lnTo>
                <a:lnTo>
                  <a:pt x="910920" y="284401"/>
                </a:lnTo>
                <a:lnTo>
                  <a:pt x="854716" y="284433"/>
                </a:lnTo>
                <a:lnTo>
                  <a:pt x="844364" y="326196"/>
                </a:lnTo>
                <a:close/>
              </a:path>
              <a:path w="911225" h="364490">
                <a:moveTo>
                  <a:pt x="167357" y="360310"/>
                </a:moveTo>
                <a:lnTo>
                  <a:pt x="112246" y="360310"/>
                </a:lnTo>
                <a:lnTo>
                  <a:pt x="74616" y="284433"/>
                </a:lnTo>
                <a:lnTo>
                  <a:pt x="130691" y="284433"/>
                </a:lnTo>
                <a:lnTo>
                  <a:pt x="167357" y="360310"/>
                </a:lnTo>
                <a:close/>
              </a:path>
              <a:path w="911225" h="364490">
                <a:moveTo>
                  <a:pt x="240174" y="360310"/>
                </a:moveTo>
                <a:lnTo>
                  <a:pt x="190558" y="360310"/>
                </a:lnTo>
                <a:lnTo>
                  <a:pt x="213566" y="284433"/>
                </a:lnTo>
                <a:lnTo>
                  <a:pt x="273722" y="284433"/>
                </a:lnTo>
                <a:lnTo>
                  <a:pt x="273722" y="284657"/>
                </a:lnTo>
                <a:lnTo>
                  <a:pt x="262861" y="284657"/>
                </a:lnTo>
                <a:lnTo>
                  <a:pt x="240174" y="360310"/>
                </a:lnTo>
                <a:close/>
              </a:path>
              <a:path w="911225" h="364490">
                <a:moveTo>
                  <a:pt x="412255" y="360086"/>
                </a:moveTo>
                <a:lnTo>
                  <a:pt x="362253" y="360086"/>
                </a:lnTo>
                <a:lnTo>
                  <a:pt x="384137" y="284433"/>
                </a:lnTo>
                <a:lnTo>
                  <a:pt x="433463" y="284433"/>
                </a:lnTo>
                <a:lnTo>
                  <a:pt x="412255" y="360086"/>
                </a:lnTo>
                <a:close/>
              </a:path>
              <a:path w="911225" h="364490">
                <a:moveTo>
                  <a:pt x="498504" y="360086"/>
                </a:moveTo>
                <a:lnTo>
                  <a:pt x="456568" y="360086"/>
                </a:lnTo>
                <a:lnTo>
                  <a:pt x="455958" y="284433"/>
                </a:lnTo>
                <a:lnTo>
                  <a:pt x="546706" y="284433"/>
                </a:lnTo>
                <a:lnTo>
                  <a:pt x="498504" y="360086"/>
                </a:lnTo>
                <a:close/>
              </a:path>
              <a:path w="911225" h="364490">
                <a:moveTo>
                  <a:pt x="611136" y="360086"/>
                </a:moveTo>
                <a:lnTo>
                  <a:pt x="561970" y="360086"/>
                </a:lnTo>
                <a:lnTo>
                  <a:pt x="578230" y="284433"/>
                </a:lnTo>
                <a:lnTo>
                  <a:pt x="627203" y="284433"/>
                </a:lnTo>
                <a:lnTo>
                  <a:pt x="611136" y="360086"/>
                </a:lnTo>
                <a:close/>
              </a:path>
              <a:path w="911225" h="364490">
                <a:moveTo>
                  <a:pt x="746230" y="364310"/>
                </a:moveTo>
                <a:lnTo>
                  <a:pt x="692129" y="354144"/>
                </a:lnTo>
                <a:lnTo>
                  <a:pt x="659647" y="317419"/>
                </a:lnTo>
                <a:lnTo>
                  <a:pt x="655674" y="284433"/>
                </a:lnTo>
                <a:lnTo>
                  <a:pt x="714872" y="284433"/>
                </a:lnTo>
                <a:lnTo>
                  <a:pt x="718460" y="303271"/>
                </a:lnTo>
                <a:lnTo>
                  <a:pt x="728021" y="316267"/>
                </a:lnTo>
                <a:lnTo>
                  <a:pt x="742590" y="323779"/>
                </a:lnTo>
                <a:lnTo>
                  <a:pt x="761204" y="326196"/>
                </a:lnTo>
                <a:lnTo>
                  <a:pt x="844364" y="326196"/>
                </a:lnTo>
                <a:lnTo>
                  <a:pt x="837685" y="353142"/>
                </a:lnTo>
                <a:lnTo>
                  <a:pt x="815078" y="357810"/>
                </a:lnTo>
                <a:lnTo>
                  <a:pt x="792266" y="361233"/>
                </a:lnTo>
                <a:lnTo>
                  <a:pt x="769299" y="363402"/>
                </a:lnTo>
                <a:lnTo>
                  <a:pt x="746230" y="3643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0851" y="1091184"/>
            <a:ext cx="6425184" cy="4927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662" y="1468504"/>
            <a:ext cx="4467860" cy="1671320"/>
          </a:xfrm>
          <a:prstGeom prst="rect"/>
        </p:spPr>
        <p:txBody>
          <a:bodyPr wrap="square" lIns="0" tIns="195580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540"/>
              </a:spcBef>
            </a:pPr>
            <a:r>
              <a:rPr dirty="0" sz="6000">
                <a:solidFill>
                  <a:srgbClr val="FFFFFF"/>
                </a:solidFill>
              </a:rPr>
              <a:t>Crisis-level</a:t>
            </a:r>
            <a:r>
              <a:rPr dirty="0" sz="6000" spc="-60">
                <a:solidFill>
                  <a:srgbClr val="FFFFFF"/>
                </a:solidFill>
              </a:rPr>
              <a:t> </a:t>
            </a:r>
            <a:r>
              <a:rPr dirty="0" sz="6000">
                <a:solidFill>
                  <a:srgbClr val="FFFFFF"/>
                </a:solidFill>
              </a:rPr>
              <a:t>Incident  Response for</a:t>
            </a:r>
            <a:r>
              <a:rPr dirty="0" sz="6000" spc="-50">
                <a:solidFill>
                  <a:srgbClr val="FFFFFF"/>
                </a:solidFill>
              </a:rPr>
              <a:t> </a:t>
            </a:r>
            <a:r>
              <a:rPr dirty="0" sz="6000">
                <a:solidFill>
                  <a:srgbClr val="FFFFFF"/>
                </a:solidFill>
              </a:rPr>
              <a:t>Cigna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982662" y="4574321"/>
            <a:ext cx="58324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Advancing cyber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resilience through </a:t>
            </a:r>
            <a:r>
              <a:rPr dirty="0" sz="1600" spc="-5" b="1">
                <a:solidFill>
                  <a:srgbClr val="FFFFFF"/>
                </a:solidFill>
                <a:latin typeface="Arial"/>
                <a:cs typeface="Arial"/>
              </a:rPr>
              <a:t>KPMG </a:t>
            </a:r>
            <a:r>
              <a:rPr dirty="0" sz="1600" spc="-15" b="1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dirty="0" sz="1600" spc="3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framework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480" y="5175253"/>
            <a:ext cx="5920740" cy="637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0"/>
              </a:spcBef>
            </a:pPr>
            <a:r>
              <a:rPr dirty="0" sz="800" spc="-5" b="1">
                <a:solidFill>
                  <a:srgbClr val="FFFFFF"/>
                </a:solidFill>
                <a:latin typeface="Calibri"/>
                <a:cs typeface="Calibri"/>
              </a:rPr>
              <a:t>Restrictions on disclosure </a:t>
            </a:r>
            <a:r>
              <a:rPr dirty="0" sz="800" b="1">
                <a:solidFill>
                  <a:srgbClr val="FFFFFF"/>
                </a:solidFill>
                <a:latin typeface="Calibri"/>
                <a:cs typeface="Calibri"/>
              </a:rPr>
              <a:t>and use </a:t>
            </a:r>
            <a:r>
              <a:rPr dirty="0" sz="800" spc="-5" b="1">
                <a:solidFill>
                  <a:srgbClr val="FFFFFF"/>
                </a:solidFill>
                <a:latin typeface="Calibri"/>
                <a:cs typeface="Calibri"/>
              </a:rPr>
              <a:t>of data: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800" spc="-5">
                <a:solidFill>
                  <a:srgbClr val="FFFFFF"/>
                </a:solidFill>
                <a:latin typeface="Calibri"/>
                <a:cs typeface="Calibri"/>
              </a:rPr>
              <a:t>data in this proposal contains trade secrets and confidential or proprietary information of 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KPMG, </a:t>
            </a:r>
            <a:r>
              <a:rPr dirty="0" sz="800" spc="-5">
                <a:solidFill>
                  <a:srgbClr val="FFFFFF"/>
                </a:solidFill>
                <a:latin typeface="Calibri"/>
                <a:cs typeface="Calibri"/>
              </a:rPr>
              <a:t>the disclosure of which would provide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800" spc="-5">
                <a:solidFill>
                  <a:srgbClr val="FFFFFF"/>
                </a:solidFill>
                <a:latin typeface="Calibri"/>
                <a:cs typeface="Calibri"/>
              </a:rPr>
              <a:t>competitive advantage to others. Therefore, this document shall not be disclosed, used or  duplicated, in whole or in part, for any purpose other than to evaluate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KPMG’s </a:t>
            </a:r>
            <a:r>
              <a:rPr dirty="0" sz="800" spc="-5">
                <a:solidFill>
                  <a:srgbClr val="FFFFFF"/>
                </a:solidFill>
                <a:latin typeface="Calibri"/>
                <a:cs typeface="Calibri"/>
              </a:rPr>
              <a:t>services described in this proposal.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800" spc="-5">
                <a:solidFill>
                  <a:srgbClr val="FFFFFF"/>
                </a:solidFill>
                <a:latin typeface="Calibri"/>
                <a:cs typeface="Calibri"/>
              </a:rPr>
              <a:t>proposal set out in this  document are in all respects subject to the negotiation, agreement and signing of an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engagement </a:t>
            </a:r>
            <a:r>
              <a:rPr dirty="0" sz="800" spc="-5">
                <a:solidFill>
                  <a:srgbClr val="FFFFFF"/>
                </a:solidFill>
                <a:latin typeface="Calibri"/>
                <a:cs typeface="Calibri"/>
              </a:rPr>
              <a:t>letter between us. This proposal is subject to  clearances of internal risk</a:t>
            </a:r>
            <a:r>
              <a:rPr dirty="0" sz="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Calibri"/>
                <a:cs typeface="Calibri"/>
              </a:rPr>
              <a:t>processes.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6683" y="6263501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38D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2983" y="6252772"/>
            <a:ext cx="467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A6A6A6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partnership and a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firm of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firms 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affiliated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with 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International Limited, a private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4283" y="41216"/>
            <a:ext cx="10113010" cy="1450975"/>
          </a:xfrm>
          <a:prstGeom prst="rect"/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3800"/>
              <a:t>Estimated project</a:t>
            </a:r>
            <a:r>
              <a:rPr dirty="0" sz="3800" spc="-70"/>
              <a:t> </a:t>
            </a:r>
            <a:r>
              <a:rPr dirty="0" sz="3800"/>
              <a:t>timeline</a:t>
            </a:r>
            <a:endParaRPr sz="3800"/>
          </a:p>
          <a:p>
            <a:pPr marL="20955" marR="5080">
              <a:lnSpc>
                <a:spcPct val="100000"/>
              </a:lnSpc>
              <a:spcBef>
                <a:spcPts val="565"/>
              </a:spcBef>
            </a:pP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Based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on our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experience, </a:t>
            </a:r>
            <a:r>
              <a:rPr dirty="0" sz="1200" spc="-10" b="0">
                <a:solidFill>
                  <a:srgbClr val="000000"/>
                </a:solidFill>
                <a:latin typeface="Arial"/>
                <a:cs typeface="Arial"/>
              </a:rPr>
              <a:t>we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developed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notional timeline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for the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program.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effort needed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to identify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gaps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and update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documentation depends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on  the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amount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stakeholder interviews needed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and and the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number documents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that </a:t>
            </a:r>
            <a:r>
              <a:rPr dirty="0" sz="1200" spc="-10" b="0">
                <a:solidFill>
                  <a:srgbClr val="000000"/>
                </a:solidFill>
                <a:latin typeface="Arial"/>
                <a:cs typeface="Arial"/>
              </a:rPr>
              <a:t>will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be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revised. </a:t>
            </a:r>
            <a:r>
              <a:rPr dirty="0" sz="1200" spc="5" b="0">
                <a:solidFill>
                  <a:srgbClr val="000000"/>
                </a:solidFill>
                <a:latin typeface="Arial"/>
                <a:cs typeface="Arial"/>
              </a:rPr>
              <a:t>We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used assumptions based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on </a:t>
            </a:r>
            <a:r>
              <a:rPr dirty="0" sz="1200" spc="-10" b="0">
                <a:solidFill>
                  <a:srgbClr val="000000"/>
                </a:solidFill>
                <a:latin typeface="Arial"/>
                <a:cs typeface="Arial"/>
              </a:rPr>
              <a:t>Cigna’s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profile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to 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develop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our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timeline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are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happy to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continue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revise</a:t>
            </a:r>
            <a:r>
              <a:rPr dirty="0" sz="1200" spc="-17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spc="-10" b="0">
                <a:solidFill>
                  <a:srgbClr val="000000"/>
                </a:solidFill>
                <a:latin typeface="Arial"/>
                <a:cs typeface="Arial"/>
              </a:rPr>
              <a:t>collaboratively.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991" y="92319"/>
            <a:ext cx="1024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338D"/>
                </a:solidFill>
                <a:latin typeface="Arial"/>
                <a:cs typeface="Arial"/>
              </a:rPr>
              <a:t>02 |</a:t>
            </a:r>
            <a:r>
              <a:rPr dirty="0" sz="1200" spc="-114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0338D"/>
                </a:solidFill>
                <a:latin typeface="Arial"/>
                <a:cs typeface="Arial"/>
              </a:rPr>
              <a:t>Approach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07327" y="1795827"/>
          <a:ext cx="10812780" cy="2721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6975"/>
                <a:gridCol w="832485"/>
                <a:gridCol w="832485"/>
                <a:gridCol w="832485"/>
                <a:gridCol w="832485"/>
                <a:gridCol w="832484"/>
                <a:gridCol w="832484"/>
                <a:gridCol w="832484"/>
                <a:gridCol w="832484"/>
                <a:gridCol w="832484"/>
                <a:gridCol w="832484"/>
              </a:tblGrid>
              <a:tr h="274319">
                <a:tc>
                  <a:txBody>
                    <a:bodyPr/>
                    <a:lstStyle/>
                    <a:p>
                      <a:pPr algn="r" marR="844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eek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</a:tr>
              <a:tr h="6086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sz="1200" spc="-10" b="1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initiation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A2A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</a:tr>
              <a:tr h="608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Identify</a:t>
                      </a:r>
                      <a:r>
                        <a:rPr dirty="0" sz="1200" b="1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gaps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</a:tr>
              <a:tr h="6086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Uplift</a:t>
                      </a:r>
                      <a:r>
                        <a:rPr dirty="0" sz="1200" spc="5" b="1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documentation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F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E48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</a:tr>
              <a:tr h="608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Validate </a:t>
                      </a:r>
                      <a:r>
                        <a:rPr dirty="0" sz="1200" spc="5" b="1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200" spc="-35" b="1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stakeholders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8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B8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6683" y="6263501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38D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2983" y="6252772"/>
            <a:ext cx="467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A6A6A6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partnership and a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firm of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firms 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affiliated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with 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International Limited, a private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4283" y="92319"/>
            <a:ext cx="6371590" cy="7804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955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02 |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Approach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4530"/>
              </a:lnSpc>
            </a:pPr>
            <a:r>
              <a:rPr dirty="0" sz="3800"/>
              <a:t>Example </a:t>
            </a:r>
            <a:r>
              <a:rPr dirty="0" sz="3800" spc="-5"/>
              <a:t>deliverables </a:t>
            </a:r>
            <a:r>
              <a:rPr dirty="0" sz="3800"/>
              <a:t>from our previous</a:t>
            </a:r>
            <a:r>
              <a:rPr dirty="0" sz="3800" spc="-135"/>
              <a:t> </a:t>
            </a:r>
            <a:r>
              <a:rPr dirty="0" sz="3800"/>
              <a:t>work</a:t>
            </a:r>
            <a:endParaRPr sz="3800"/>
          </a:p>
        </p:txBody>
      </p:sp>
      <p:sp>
        <p:nvSpPr>
          <p:cNvPr id="6" name="object 6"/>
          <p:cNvSpPr/>
          <p:nvPr/>
        </p:nvSpPr>
        <p:spPr>
          <a:xfrm>
            <a:off x="147828" y="937260"/>
            <a:ext cx="5122151" cy="4975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2900" y="1132332"/>
            <a:ext cx="4533899" cy="4387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45420" y="1485900"/>
            <a:ext cx="4573498" cy="4977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40479" y="1680972"/>
            <a:ext cx="3985260" cy="4389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66600" y="954036"/>
            <a:ext cx="6722350" cy="4439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61659" y="1149096"/>
            <a:ext cx="6134098" cy="38511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7160" y="1019253"/>
            <a:ext cx="2759075" cy="189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345"/>
              </a:lnSpc>
              <a:spcBef>
                <a:spcPts val="100"/>
              </a:spcBef>
            </a:pPr>
            <a:r>
              <a:rPr dirty="0" sz="7200" b="1">
                <a:solidFill>
                  <a:srgbClr val="FFFFFF"/>
                </a:solidFill>
                <a:latin typeface="KPMG Bold"/>
                <a:cs typeface="KPMG Bold"/>
              </a:rPr>
              <a:t>3</a:t>
            </a:r>
            <a:endParaRPr sz="7200">
              <a:latin typeface="KPMG Bold"/>
              <a:cs typeface="KPMG Bold"/>
            </a:endParaRPr>
          </a:p>
          <a:p>
            <a:pPr marL="12700">
              <a:lnSpc>
                <a:spcPts val="7345"/>
              </a:lnSpc>
            </a:pPr>
            <a:r>
              <a:rPr dirty="0" sz="7200" b="1">
                <a:solidFill>
                  <a:srgbClr val="FFFFFF"/>
                </a:solidFill>
                <a:latin typeface="KPMG Bold"/>
                <a:cs typeface="KPMG Bold"/>
              </a:rPr>
              <a:t>Why</a:t>
            </a:r>
            <a:r>
              <a:rPr dirty="0" sz="7200" spc="-90" b="1">
                <a:solidFill>
                  <a:srgbClr val="FFFFFF"/>
                </a:solidFill>
                <a:latin typeface="KPMG Bold"/>
                <a:cs typeface="KPMG Bold"/>
              </a:rPr>
              <a:t> </a:t>
            </a:r>
            <a:r>
              <a:rPr dirty="0" sz="7200" b="1">
                <a:solidFill>
                  <a:srgbClr val="FFFFFF"/>
                </a:solidFill>
                <a:latin typeface="KPMG Bold"/>
                <a:cs typeface="KPMG Bold"/>
              </a:rPr>
              <a:t>KPMG</a:t>
            </a:r>
            <a:endParaRPr sz="7200">
              <a:latin typeface="KPMG Bold"/>
              <a:cs typeface="KPMG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6683" y="6263501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38D"/>
                </a:solidFill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2983" y="6252772"/>
            <a:ext cx="467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A6A6A6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partnership and a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firm of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firms 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affiliated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with 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International Limited, a private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6627" y="1142221"/>
            <a:ext cx="3290980" cy="50783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16039" y="1136699"/>
            <a:ext cx="9047480" cy="291147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950" spc="-5" b="1">
                <a:solidFill>
                  <a:srgbClr val="00338D"/>
                </a:solidFill>
                <a:latin typeface="Arial"/>
                <a:cs typeface="Arial"/>
              </a:rPr>
              <a:t>1. </a:t>
            </a:r>
            <a:r>
              <a:rPr dirty="0" sz="950" b="1">
                <a:solidFill>
                  <a:srgbClr val="00338D"/>
                </a:solidFill>
                <a:latin typeface="Arial"/>
                <a:cs typeface="Arial"/>
              </a:rPr>
              <a:t>Global </a:t>
            </a:r>
            <a:r>
              <a:rPr dirty="0" sz="950" spc="5" b="1">
                <a:solidFill>
                  <a:srgbClr val="00338D"/>
                </a:solidFill>
                <a:latin typeface="Arial"/>
                <a:cs typeface="Arial"/>
              </a:rPr>
              <a:t>network </a:t>
            </a:r>
            <a:r>
              <a:rPr dirty="0" sz="950" b="1">
                <a:solidFill>
                  <a:srgbClr val="00338D"/>
                </a:solidFill>
                <a:latin typeface="Arial"/>
                <a:cs typeface="Arial"/>
              </a:rPr>
              <a:t>of </a:t>
            </a:r>
            <a:r>
              <a:rPr dirty="0" sz="950" spc="-5" b="1">
                <a:solidFill>
                  <a:srgbClr val="00338D"/>
                </a:solidFill>
                <a:latin typeface="Arial"/>
                <a:cs typeface="Arial"/>
              </a:rPr>
              <a:t>cyber resilience</a:t>
            </a:r>
            <a:r>
              <a:rPr dirty="0" sz="950" spc="90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950" b="1">
                <a:solidFill>
                  <a:srgbClr val="00338D"/>
                </a:solidFill>
                <a:latin typeface="Arial"/>
                <a:cs typeface="Arial"/>
              </a:rPr>
              <a:t>professionals</a:t>
            </a:r>
            <a:endParaRPr sz="950">
              <a:latin typeface="Arial"/>
              <a:cs typeface="Arial"/>
            </a:endParaRPr>
          </a:p>
          <a:p>
            <a:pPr marL="193675" marR="94615" indent="-172085">
              <a:lnSpc>
                <a:spcPct val="101099"/>
              </a:lnSpc>
              <a:spcBef>
                <a:spcPts val="190"/>
              </a:spcBef>
              <a:buChar char="•"/>
              <a:tabLst>
                <a:tab pos="193675" algn="l"/>
                <a:tab pos="194310" algn="l"/>
              </a:tabLst>
            </a:pPr>
            <a:r>
              <a:rPr dirty="0" sz="950" spc="25">
                <a:latin typeface="Arial"/>
                <a:cs typeface="Arial"/>
              </a:rPr>
              <a:t>We </a:t>
            </a:r>
            <a:r>
              <a:rPr dirty="0" sz="950" spc="10">
                <a:latin typeface="Arial"/>
                <a:cs typeface="Arial"/>
              </a:rPr>
              <a:t>have </a:t>
            </a:r>
            <a:r>
              <a:rPr dirty="0" sz="950" spc="5">
                <a:latin typeface="Arial"/>
                <a:cs typeface="Arial"/>
              </a:rPr>
              <a:t>a </a:t>
            </a:r>
            <a:r>
              <a:rPr dirty="0" sz="950" spc="10">
                <a:latin typeface="Arial"/>
                <a:cs typeface="Arial"/>
              </a:rPr>
              <a:t>highly capable </a:t>
            </a:r>
            <a:r>
              <a:rPr dirty="0" sz="950" spc="5">
                <a:latin typeface="Arial"/>
                <a:cs typeface="Arial"/>
              </a:rPr>
              <a:t>global team of </a:t>
            </a:r>
            <a:r>
              <a:rPr dirty="0" sz="950" spc="10">
                <a:latin typeface="Arial"/>
                <a:cs typeface="Arial"/>
              </a:rPr>
              <a:t>over </a:t>
            </a:r>
            <a:r>
              <a:rPr dirty="0" sz="950" spc="5">
                <a:latin typeface="Arial"/>
                <a:cs typeface="Arial"/>
              </a:rPr>
              <a:t>450 </a:t>
            </a:r>
            <a:r>
              <a:rPr dirty="0" sz="950" spc="10">
                <a:latin typeface="Arial"/>
                <a:cs typeface="Arial"/>
              </a:rPr>
              <a:t>resilience experts across </a:t>
            </a:r>
            <a:r>
              <a:rPr dirty="0" sz="950" spc="5">
                <a:latin typeface="Arial"/>
                <a:cs typeface="Arial"/>
              </a:rPr>
              <a:t>the globe. </a:t>
            </a:r>
            <a:r>
              <a:rPr dirty="0" sz="950" spc="10">
                <a:latin typeface="Arial"/>
                <a:cs typeface="Arial"/>
              </a:rPr>
              <a:t>Every resilience consultant </a:t>
            </a:r>
            <a:r>
              <a:rPr dirty="0" sz="950" spc="5">
                <a:latin typeface="Arial"/>
                <a:cs typeface="Arial"/>
              </a:rPr>
              <a:t>at </a:t>
            </a:r>
            <a:r>
              <a:rPr dirty="0" sz="950" spc="10">
                <a:latin typeface="Arial"/>
                <a:cs typeface="Arial"/>
              </a:rPr>
              <a:t>KPMG </a:t>
            </a:r>
            <a:r>
              <a:rPr dirty="0" sz="950" spc="5">
                <a:latin typeface="Arial"/>
                <a:cs typeface="Arial"/>
              </a:rPr>
              <a:t>has </a:t>
            </a:r>
            <a:r>
              <a:rPr dirty="0" sz="950" spc="10">
                <a:latin typeface="Arial"/>
                <a:cs typeface="Arial"/>
              </a:rPr>
              <a:t>access </a:t>
            </a:r>
            <a:r>
              <a:rPr dirty="0" sz="950" spc="5">
                <a:latin typeface="Arial"/>
                <a:cs typeface="Arial"/>
              </a:rPr>
              <a:t>to our </a:t>
            </a:r>
            <a:r>
              <a:rPr dirty="0" sz="950" spc="10">
                <a:latin typeface="Arial"/>
                <a:cs typeface="Arial"/>
              </a:rPr>
              <a:t>extensive global  knowledge </a:t>
            </a:r>
            <a:r>
              <a:rPr dirty="0" sz="950" spc="5">
                <a:latin typeface="Arial"/>
                <a:cs typeface="Arial"/>
              </a:rPr>
              <a:t>base, and a </a:t>
            </a:r>
            <a:r>
              <a:rPr dirty="0" sz="950" spc="10">
                <a:latin typeface="Arial"/>
                <a:cs typeface="Arial"/>
              </a:rPr>
              <a:t>network </a:t>
            </a:r>
            <a:r>
              <a:rPr dirty="0" sz="950" spc="5">
                <a:latin typeface="Arial"/>
                <a:cs typeface="Arial"/>
              </a:rPr>
              <a:t>of</a:t>
            </a:r>
            <a:r>
              <a:rPr dirty="0" sz="950" spc="14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contacts.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486409">
              <a:lnSpc>
                <a:spcPct val="100000"/>
              </a:lnSpc>
            </a:pPr>
            <a:r>
              <a:rPr dirty="0" sz="950" spc="-5" b="1">
                <a:solidFill>
                  <a:srgbClr val="1E48E1"/>
                </a:solidFill>
                <a:latin typeface="Arial"/>
                <a:cs typeface="Arial"/>
              </a:rPr>
              <a:t>2. </a:t>
            </a:r>
            <a:r>
              <a:rPr dirty="0" sz="950" b="1">
                <a:solidFill>
                  <a:srgbClr val="1E48E1"/>
                </a:solidFill>
                <a:latin typeface="Arial"/>
                <a:cs typeface="Arial"/>
              </a:rPr>
              <a:t>We </a:t>
            </a:r>
            <a:r>
              <a:rPr dirty="0" sz="950" spc="-5" b="1">
                <a:solidFill>
                  <a:srgbClr val="1E48E1"/>
                </a:solidFill>
                <a:latin typeface="Arial"/>
                <a:cs typeface="Arial"/>
              </a:rPr>
              <a:t>have </a:t>
            </a:r>
            <a:r>
              <a:rPr dirty="0" sz="950" spc="5" b="1">
                <a:solidFill>
                  <a:srgbClr val="1E48E1"/>
                </a:solidFill>
                <a:latin typeface="Arial"/>
                <a:cs typeface="Arial"/>
              </a:rPr>
              <a:t>done </a:t>
            </a:r>
            <a:r>
              <a:rPr dirty="0" sz="950" b="1">
                <a:solidFill>
                  <a:srgbClr val="1E48E1"/>
                </a:solidFill>
                <a:latin typeface="Arial"/>
                <a:cs typeface="Arial"/>
              </a:rPr>
              <a:t>this</a:t>
            </a:r>
            <a:r>
              <a:rPr dirty="0" sz="950" spc="30" b="1">
                <a:solidFill>
                  <a:srgbClr val="1E48E1"/>
                </a:solidFill>
                <a:latin typeface="Arial"/>
                <a:cs typeface="Arial"/>
              </a:rPr>
              <a:t> </a:t>
            </a:r>
            <a:r>
              <a:rPr dirty="0" sz="950" b="1">
                <a:solidFill>
                  <a:srgbClr val="1E48E1"/>
                </a:solidFill>
                <a:latin typeface="Arial"/>
                <a:cs typeface="Arial"/>
              </a:rPr>
              <a:t>before</a:t>
            </a:r>
            <a:endParaRPr sz="950">
              <a:latin typeface="Arial"/>
              <a:cs typeface="Arial"/>
            </a:endParaRPr>
          </a:p>
          <a:p>
            <a:pPr marL="667385" indent="-172720">
              <a:lnSpc>
                <a:spcPct val="100000"/>
              </a:lnSpc>
              <a:spcBef>
                <a:spcPts val="110"/>
              </a:spcBef>
              <a:buChar char="•"/>
              <a:tabLst>
                <a:tab pos="667385" algn="l"/>
                <a:tab pos="668020" algn="l"/>
              </a:tabLst>
            </a:pPr>
            <a:r>
              <a:rPr dirty="0" sz="950" spc="-10">
                <a:latin typeface="Arial"/>
                <a:cs typeface="Arial"/>
              </a:rPr>
              <a:t>Our resilience team has </a:t>
            </a:r>
            <a:r>
              <a:rPr dirty="0" sz="950" spc="-15">
                <a:latin typeface="Arial"/>
                <a:cs typeface="Arial"/>
              </a:rPr>
              <a:t>designed </a:t>
            </a:r>
            <a:r>
              <a:rPr dirty="0" sz="950" spc="-10">
                <a:latin typeface="Arial"/>
                <a:cs typeface="Arial"/>
              </a:rPr>
              <a:t>and implemented </a:t>
            </a:r>
            <a:r>
              <a:rPr dirty="0" sz="950" spc="5">
                <a:latin typeface="Arial"/>
                <a:cs typeface="Arial"/>
              </a:rPr>
              <a:t>a </a:t>
            </a:r>
            <a:r>
              <a:rPr dirty="0" sz="950" spc="-10">
                <a:latin typeface="Arial"/>
                <a:cs typeface="Arial"/>
              </a:rPr>
              <a:t>range of </a:t>
            </a:r>
            <a:r>
              <a:rPr dirty="0" sz="950" spc="-15">
                <a:latin typeface="Arial"/>
                <a:cs typeface="Arial"/>
              </a:rPr>
              <a:t>cyber </a:t>
            </a:r>
            <a:r>
              <a:rPr dirty="0" sz="950" spc="-10">
                <a:latin typeface="Arial"/>
                <a:cs typeface="Arial"/>
              </a:rPr>
              <a:t>crisis planning assessment and resilience</a:t>
            </a:r>
            <a:r>
              <a:rPr dirty="0" sz="950" spc="21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programs.</a:t>
            </a:r>
            <a:endParaRPr sz="950">
              <a:latin typeface="Arial"/>
              <a:cs typeface="Arial"/>
            </a:endParaRPr>
          </a:p>
          <a:p>
            <a:pPr marL="667385" marR="775970" indent="-172085">
              <a:lnSpc>
                <a:spcPct val="101099"/>
              </a:lnSpc>
              <a:spcBef>
                <a:spcPts val="200"/>
              </a:spcBef>
              <a:buChar char="•"/>
              <a:tabLst>
                <a:tab pos="667385" algn="l"/>
                <a:tab pos="668020" algn="l"/>
              </a:tabLst>
            </a:pPr>
            <a:r>
              <a:rPr dirty="0" sz="950" spc="-5">
                <a:latin typeface="Arial"/>
                <a:cs typeface="Arial"/>
              </a:rPr>
              <a:t>The </a:t>
            </a:r>
            <a:r>
              <a:rPr dirty="0" sz="950" spc="-10">
                <a:latin typeface="Arial"/>
                <a:cs typeface="Arial"/>
              </a:rPr>
              <a:t>team includes people who have delivered end- to-end </a:t>
            </a:r>
            <a:r>
              <a:rPr dirty="0" sz="950" spc="-15">
                <a:latin typeface="Arial"/>
                <a:cs typeface="Arial"/>
              </a:rPr>
              <a:t>sustainable global </a:t>
            </a:r>
            <a:r>
              <a:rPr dirty="0" sz="950" spc="-10">
                <a:latin typeface="Arial"/>
                <a:cs typeface="Arial"/>
              </a:rPr>
              <a:t>resilience </a:t>
            </a:r>
            <a:r>
              <a:rPr dirty="0" sz="950" spc="-15">
                <a:latin typeface="Arial"/>
                <a:cs typeface="Arial"/>
              </a:rPr>
              <a:t>change </a:t>
            </a:r>
            <a:r>
              <a:rPr dirty="0" sz="950" spc="-10">
                <a:latin typeface="Arial"/>
                <a:cs typeface="Arial"/>
              </a:rPr>
              <a:t>programs, </a:t>
            </a:r>
            <a:r>
              <a:rPr dirty="0" sz="950" spc="-5">
                <a:latin typeface="Arial"/>
                <a:cs typeface="Arial"/>
              </a:rPr>
              <a:t>in </a:t>
            </a:r>
            <a:r>
              <a:rPr dirty="0" sz="950" spc="-10">
                <a:latin typeface="Arial"/>
                <a:cs typeface="Arial"/>
              </a:rPr>
              <a:t>complex industries including health  services, retail, </a:t>
            </a:r>
            <a:r>
              <a:rPr dirty="0" sz="950" spc="-15">
                <a:latin typeface="Arial"/>
                <a:cs typeface="Arial"/>
              </a:rPr>
              <a:t>technology, </a:t>
            </a:r>
            <a:r>
              <a:rPr dirty="0" sz="950" spc="-10">
                <a:latin typeface="Arial"/>
                <a:cs typeface="Arial"/>
              </a:rPr>
              <a:t>telecoms and financial</a:t>
            </a:r>
            <a:r>
              <a:rPr dirty="0" sz="950" spc="6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services.</a:t>
            </a:r>
            <a:endParaRPr sz="950">
              <a:latin typeface="Arial"/>
              <a:cs typeface="Arial"/>
            </a:endParaRPr>
          </a:p>
          <a:p>
            <a:pPr marL="667385" marR="554355" indent="-172720">
              <a:lnSpc>
                <a:spcPct val="101099"/>
              </a:lnSpc>
              <a:spcBef>
                <a:spcPts val="195"/>
              </a:spcBef>
              <a:buChar char="•"/>
              <a:tabLst>
                <a:tab pos="667385" algn="l"/>
                <a:tab pos="668020" algn="l"/>
              </a:tabLst>
            </a:pPr>
            <a:r>
              <a:rPr dirty="0" sz="950" spc="15">
                <a:latin typeface="Arial"/>
                <a:cs typeface="Arial"/>
              </a:rPr>
              <a:t>We </a:t>
            </a:r>
            <a:r>
              <a:rPr dirty="0" sz="950" spc="-10">
                <a:latin typeface="Arial"/>
                <a:cs typeface="Arial"/>
              </a:rPr>
              <a:t>understand that </a:t>
            </a:r>
            <a:r>
              <a:rPr dirty="0" sz="950" spc="-15">
                <a:latin typeface="Arial"/>
                <a:cs typeface="Arial"/>
              </a:rPr>
              <a:t>cyber </a:t>
            </a:r>
            <a:r>
              <a:rPr dirty="0" sz="950" spc="-10">
                <a:latin typeface="Arial"/>
                <a:cs typeface="Arial"/>
              </a:rPr>
              <a:t>resilience and crisis planning </a:t>
            </a:r>
            <a:r>
              <a:rPr dirty="0" sz="950" spc="-5">
                <a:latin typeface="Arial"/>
                <a:cs typeface="Arial"/>
              </a:rPr>
              <a:t>is </a:t>
            </a:r>
            <a:r>
              <a:rPr dirty="0" sz="950" spc="-10">
                <a:latin typeface="Arial"/>
                <a:cs typeface="Arial"/>
              </a:rPr>
              <a:t>not standalone and </a:t>
            </a:r>
            <a:r>
              <a:rPr dirty="0" sz="950" spc="-15">
                <a:latin typeface="Arial"/>
                <a:cs typeface="Arial"/>
              </a:rPr>
              <a:t>needs </a:t>
            </a:r>
            <a:r>
              <a:rPr dirty="0" sz="950" spc="-5">
                <a:latin typeface="Arial"/>
                <a:cs typeface="Arial"/>
              </a:rPr>
              <a:t>to </a:t>
            </a:r>
            <a:r>
              <a:rPr dirty="0" sz="950" spc="-10">
                <a:latin typeface="Arial"/>
                <a:cs typeface="Arial"/>
              </a:rPr>
              <a:t>work with the </a:t>
            </a:r>
            <a:r>
              <a:rPr dirty="0" sz="950" spc="-15">
                <a:latin typeface="Arial"/>
                <a:cs typeface="Arial"/>
              </a:rPr>
              <a:t>business </a:t>
            </a:r>
            <a:r>
              <a:rPr dirty="0" sz="950" spc="-5">
                <a:latin typeface="Arial"/>
                <a:cs typeface="Arial"/>
              </a:rPr>
              <a:t>to </a:t>
            </a:r>
            <a:r>
              <a:rPr dirty="0" sz="950" spc="-10">
                <a:latin typeface="Arial"/>
                <a:cs typeface="Arial"/>
              </a:rPr>
              <a:t>successfully identify and </a:t>
            </a:r>
            <a:r>
              <a:rPr dirty="0" sz="950" spc="-15">
                <a:latin typeface="Arial"/>
                <a:cs typeface="Arial"/>
              </a:rPr>
              <a:t>manage  </a:t>
            </a:r>
            <a:r>
              <a:rPr dirty="0" sz="950" spc="-10">
                <a:latin typeface="Arial"/>
                <a:cs typeface="Arial"/>
              </a:rPr>
              <a:t>complex interdependencies with both </a:t>
            </a:r>
            <a:r>
              <a:rPr dirty="0" sz="950" spc="-15">
                <a:latin typeface="Arial"/>
                <a:cs typeface="Arial"/>
              </a:rPr>
              <a:t>business </a:t>
            </a:r>
            <a:r>
              <a:rPr dirty="0" sz="950" spc="-10">
                <a:latin typeface="Arial"/>
                <a:cs typeface="Arial"/>
              </a:rPr>
              <a:t>functions and </a:t>
            </a:r>
            <a:r>
              <a:rPr dirty="0" sz="950" spc="-15">
                <a:latin typeface="Arial"/>
                <a:cs typeface="Arial"/>
              </a:rPr>
              <a:t>other </a:t>
            </a:r>
            <a:r>
              <a:rPr dirty="0" sz="950" spc="-10">
                <a:latin typeface="Arial"/>
                <a:cs typeface="Arial"/>
              </a:rPr>
              <a:t>programs, </a:t>
            </a:r>
            <a:r>
              <a:rPr dirty="0" sz="950" spc="-5">
                <a:latin typeface="Arial"/>
                <a:cs typeface="Arial"/>
              </a:rPr>
              <a:t>so </a:t>
            </a:r>
            <a:r>
              <a:rPr dirty="0" sz="950" spc="-10">
                <a:latin typeface="Arial"/>
                <a:cs typeface="Arial"/>
              </a:rPr>
              <a:t>that </a:t>
            </a:r>
            <a:r>
              <a:rPr dirty="0" sz="950" spc="-15">
                <a:latin typeface="Arial"/>
                <a:cs typeface="Arial"/>
              </a:rPr>
              <a:t>change </a:t>
            </a:r>
            <a:r>
              <a:rPr dirty="0" sz="950" spc="-5">
                <a:latin typeface="Arial"/>
                <a:cs typeface="Arial"/>
              </a:rPr>
              <a:t>is </a:t>
            </a:r>
            <a:r>
              <a:rPr dirty="0" sz="950" spc="-10">
                <a:latin typeface="Arial"/>
                <a:cs typeface="Arial"/>
              </a:rPr>
              <a:t>implemented </a:t>
            </a:r>
            <a:r>
              <a:rPr dirty="0" sz="950" spc="-5">
                <a:latin typeface="Arial"/>
                <a:cs typeface="Arial"/>
              </a:rPr>
              <a:t>in </a:t>
            </a:r>
            <a:r>
              <a:rPr dirty="0" sz="950" spc="5">
                <a:latin typeface="Arial"/>
                <a:cs typeface="Arial"/>
              </a:rPr>
              <a:t>a</a:t>
            </a:r>
            <a:r>
              <a:rPr dirty="0" sz="950" spc="14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coordinated and manageable </a:t>
            </a:r>
            <a:r>
              <a:rPr dirty="0" sz="950" spc="-15">
                <a:latin typeface="Arial"/>
                <a:cs typeface="Arial"/>
              </a:rPr>
              <a:t>way.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915035">
              <a:lnSpc>
                <a:spcPct val="100000"/>
              </a:lnSpc>
              <a:spcBef>
                <a:spcPts val="5"/>
              </a:spcBef>
            </a:pPr>
            <a:r>
              <a:rPr dirty="0" sz="950" spc="-5" b="1">
                <a:solidFill>
                  <a:srgbClr val="00B8F5"/>
                </a:solidFill>
                <a:latin typeface="Arial"/>
                <a:cs typeface="Arial"/>
              </a:rPr>
              <a:t>3. Resilience</a:t>
            </a:r>
            <a:r>
              <a:rPr dirty="0" sz="950" spc="20" b="1">
                <a:solidFill>
                  <a:srgbClr val="00B8F5"/>
                </a:solidFill>
                <a:latin typeface="Arial"/>
                <a:cs typeface="Arial"/>
              </a:rPr>
              <a:t> </a:t>
            </a:r>
            <a:r>
              <a:rPr dirty="0" sz="950" b="1">
                <a:solidFill>
                  <a:srgbClr val="00B8F5"/>
                </a:solidFill>
                <a:latin typeface="Arial"/>
                <a:cs typeface="Arial"/>
              </a:rPr>
              <a:t>approach</a:t>
            </a:r>
            <a:endParaRPr sz="950">
              <a:latin typeface="Arial"/>
              <a:cs typeface="Arial"/>
            </a:endParaRPr>
          </a:p>
          <a:p>
            <a:pPr marL="1096010" marR="64769" indent="-172720">
              <a:lnSpc>
                <a:spcPct val="101099"/>
              </a:lnSpc>
              <a:spcBef>
                <a:spcPts val="95"/>
              </a:spcBef>
              <a:buChar char="•"/>
              <a:tabLst>
                <a:tab pos="1096010" algn="l"/>
                <a:tab pos="1096645" algn="l"/>
              </a:tabLst>
            </a:pPr>
            <a:r>
              <a:rPr dirty="0" sz="950" spc="-10">
                <a:latin typeface="Arial"/>
                <a:cs typeface="Arial"/>
              </a:rPr>
              <a:t>Our extensive experience </a:t>
            </a:r>
            <a:r>
              <a:rPr dirty="0" sz="950" spc="-5">
                <a:latin typeface="Arial"/>
                <a:cs typeface="Arial"/>
              </a:rPr>
              <a:t>in </a:t>
            </a:r>
            <a:r>
              <a:rPr dirty="0" sz="950" spc="-10">
                <a:latin typeface="Arial"/>
                <a:cs typeface="Arial"/>
              </a:rPr>
              <a:t>designing and successfully implementing </a:t>
            </a:r>
            <a:r>
              <a:rPr dirty="0" sz="950" spc="-15">
                <a:latin typeface="Arial"/>
                <a:cs typeface="Arial"/>
              </a:rPr>
              <a:t>global strategies </a:t>
            </a:r>
            <a:r>
              <a:rPr dirty="0" sz="950" spc="-10">
                <a:latin typeface="Arial"/>
                <a:cs typeface="Arial"/>
              </a:rPr>
              <a:t>and supporting roadmaps has enabled </a:t>
            </a:r>
            <a:r>
              <a:rPr dirty="0" sz="950" spc="-5">
                <a:latin typeface="Arial"/>
                <a:cs typeface="Arial"/>
              </a:rPr>
              <a:t>us to </a:t>
            </a:r>
            <a:r>
              <a:rPr dirty="0" sz="950" spc="-10">
                <a:latin typeface="Arial"/>
                <a:cs typeface="Arial"/>
              </a:rPr>
              <a:t>develop </a:t>
            </a:r>
            <a:r>
              <a:rPr dirty="0" sz="950" spc="-15">
                <a:latin typeface="Arial"/>
                <a:cs typeface="Arial"/>
              </a:rPr>
              <a:t>propriety  </a:t>
            </a:r>
            <a:r>
              <a:rPr dirty="0" sz="950" spc="-10">
                <a:latin typeface="Arial"/>
                <a:cs typeface="Arial"/>
              </a:rPr>
              <a:t>KPMG resilience maturity models and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toolkits.</a:t>
            </a:r>
            <a:endParaRPr sz="950">
              <a:latin typeface="Arial"/>
              <a:cs typeface="Arial"/>
            </a:endParaRPr>
          </a:p>
          <a:p>
            <a:pPr marL="1096010" indent="-172720">
              <a:lnSpc>
                <a:spcPct val="100000"/>
              </a:lnSpc>
              <a:spcBef>
                <a:spcPts val="215"/>
              </a:spcBef>
              <a:buChar char="•"/>
              <a:tabLst>
                <a:tab pos="1096010" algn="l"/>
                <a:tab pos="1096645" algn="l"/>
              </a:tabLst>
            </a:pPr>
            <a:r>
              <a:rPr dirty="0" sz="950" spc="-10">
                <a:latin typeface="Arial"/>
                <a:cs typeface="Arial"/>
              </a:rPr>
              <a:t>These </a:t>
            </a:r>
            <a:r>
              <a:rPr dirty="0" sz="950" spc="-15">
                <a:latin typeface="Arial"/>
                <a:cs typeface="Arial"/>
              </a:rPr>
              <a:t>enablers </a:t>
            </a:r>
            <a:r>
              <a:rPr dirty="0" sz="950" spc="-10">
                <a:latin typeface="Arial"/>
                <a:cs typeface="Arial"/>
              </a:rPr>
              <a:t>will </a:t>
            </a:r>
            <a:r>
              <a:rPr dirty="0" sz="950" spc="-5">
                <a:latin typeface="Arial"/>
                <a:cs typeface="Arial"/>
              </a:rPr>
              <a:t>be </a:t>
            </a:r>
            <a:r>
              <a:rPr dirty="0" sz="950" spc="-10">
                <a:latin typeface="Arial"/>
                <a:cs typeface="Arial"/>
              </a:rPr>
              <a:t>used </a:t>
            </a:r>
            <a:r>
              <a:rPr dirty="0" sz="950" spc="-5">
                <a:latin typeface="Arial"/>
                <a:cs typeface="Arial"/>
              </a:rPr>
              <a:t>to </a:t>
            </a:r>
            <a:r>
              <a:rPr dirty="0" sz="950" spc="-10">
                <a:latin typeface="Arial"/>
                <a:cs typeface="Arial"/>
              </a:rPr>
              <a:t>accelerate delivery, provide efficiencies, and help reduce our overall cost of</a:t>
            </a:r>
            <a:r>
              <a:rPr dirty="0" sz="950" spc="13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delivery.</a:t>
            </a:r>
            <a:endParaRPr sz="950">
              <a:latin typeface="Arial"/>
              <a:cs typeface="Arial"/>
            </a:endParaRPr>
          </a:p>
          <a:p>
            <a:pPr marL="1096010" indent="-172720">
              <a:lnSpc>
                <a:spcPct val="100000"/>
              </a:lnSpc>
              <a:spcBef>
                <a:spcPts val="204"/>
              </a:spcBef>
              <a:buChar char="•"/>
              <a:tabLst>
                <a:tab pos="1096010" algn="l"/>
                <a:tab pos="1096645" algn="l"/>
              </a:tabLst>
            </a:pPr>
            <a:r>
              <a:rPr dirty="0" sz="950" spc="-15">
                <a:latin typeface="Arial"/>
                <a:cs typeface="Arial"/>
              </a:rPr>
              <a:t>Stakeholder </a:t>
            </a:r>
            <a:r>
              <a:rPr dirty="0" sz="950" spc="-10">
                <a:latin typeface="Arial"/>
                <a:cs typeface="Arial"/>
              </a:rPr>
              <a:t>management will </a:t>
            </a:r>
            <a:r>
              <a:rPr dirty="0" sz="950" spc="-5">
                <a:latin typeface="Arial"/>
                <a:cs typeface="Arial"/>
              </a:rPr>
              <a:t>be </a:t>
            </a:r>
            <a:r>
              <a:rPr dirty="0" sz="950" spc="-10">
                <a:latin typeface="Arial"/>
                <a:cs typeface="Arial"/>
              </a:rPr>
              <a:t>prioritised </a:t>
            </a:r>
            <a:r>
              <a:rPr dirty="0" sz="950" spc="-5">
                <a:latin typeface="Arial"/>
                <a:cs typeface="Arial"/>
              </a:rPr>
              <a:t>in </a:t>
            </a:r>
            <a:r>
              <a:rPr dirty="0" sz="950" spc="-10">
                <a:latin typeface="Arial"/>
                <a:cs typeface="Arial"/>
              </a:rPr>
              <a:t>the development of the roadmap </a:t>
            </a:r>
            <a:r>
              <a:rPr dirty="0" sz="950" spc="-5">
                <a:latin typeface="Arial"/>
                <a:cs typeface="Arial"/>
              </a:rPr>
              <a:t>to </a:t>
            </a:r>
            <a:r>
              <a:rPr dirty="0" sz="950" spc="-10">
                <a:latin typeface="Arial"/>
                <a:cs typeface="Arial"/>
              </a:rPr>
              <a:t>get buy-in and endorsement </a:t>
            </a:r>
            <a:r>
              <a:rPr dirty="0" sz="950" spc="-5">
                <a:latin typeface="Arial"/>
                <a:cs typeface="Arial"/>
              </a:rPr>
              <a:t>from </a:t>
            </a:r>
            <a:r>
              <a:rPr dirty="0" sz="950" spc="-10">
                <a:latin typeface="Arial"/>
                <a:cs typeface="Arial"/>
              </a:rPr>
              <a:t>key</a:t>
            </a:r>
            <a:r>
              <a:rPr dirty="0" sz="950" spc="15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individuals and </a:t>
            </a:r>
            <a:r>
              <a:rPr dirty="0" sz="950" spc="-15">
                <a:latin typeface="Arial"/>
                <a:cs typeface="Arial"/>
              </a:rPr>
              <a:t>business </a:t>
            </a:r>
            <a:r>
              <a:rPr dirty="0" sz="950" spc="-10">
                <a:latin typeface="Arial"/>
                <a:cs typeface="Arial"/>
              </a:rPr>
              <a:t>units.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6808" y="4376350"/>
            <a:ext cx="8916035" cy="1780539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437515">
              <a:lnSpc>
                <a:spcPct val="100000"/>
              </a:lnSpc>
              <a:spcBef>
                <a:spcPts val="204"/>
              </a:spcBef>
            </a:pPr>
            <a:r>
              <a:rPr dirty="0" sz="950" spc="-5" b="1">
                <a:solidFill>
                  <a:srgbClr val="7113EA"/>
                </a:solidFill>
                <a:latin typeface="Arial"/>
                <a:cs typeface="Arial"/>
              </a:rPr>
              <a:t>4. </a:t>
            </a:r>
            <a:r>
              <a:rPr dirty="0" sz="950" b="1">
                <a:solidFill>
                  <a:srgbClr val="7113EA"/>
                </a:solidFill>
                <a:latin typeface="Arial"/>
                <a:cs typeface="Arial"/>
              </a:rPr>
              <a:t>Health </a:t>
            </a:r>
            <a:r>
              <a:rPr dirty="0" sz="950" spc="-5" b="1">
                <a:solidFill>
                  <a:srgbClr val="7113EA"/>
                </a:solidFill>
                <a:latin typeface="Arial"/>
                <a:cs typeface="Arial"/>
              </a:rPr>
              <a:t>services</a:t>
            </a:r>
            <a:r>
              <a:rPr dirty="0" sz="950" spc="55" b="1">
                <a:solidFill>
                  <a:srgbClr val="7113EA"/>
                </a:solidFill>
                <a:latin typeface="Arial"/>
                <a:cs typeface="Arial"/>
              </a:rPr>
              <a:t> </a:t>
            </a:r>
            <a:r>
              <a:rPr dirty="0" sz="950" spc="-5" b="1">
                <a:solidFill>
                  <a:srgbClr val="7113EA"/>
                </a:solidFill>
                <a:latin typeface="Arial"/>
                <a:cs typeface="Arial"/>
              </a:rPr>
              <a:t>expertise</a:t>
            </a:r>
            <a:endParaRPr sz="950">
              <a:latin typeface="Arial"/>
              <a:cs typeface="Arial"/>
            </a:endParaRPr>
          </a:p>
          <a:p>
            <a:pPr marL="619125" marR="5080" indent="-172720">
              <a:lnSpc>
                <a:spcPct val="101099"/>
              </a:lnSpc>
              <a:spcBef>
                <a:spcPts val="95"/>
              </a:spcBef>
              <a:buChar char="•"/>
              <a:tabLst>
                <a:tab pos="619125" algn="l"/>
                <a:tab pos="619760" algn="l"/>
              </a:tabLst>
            </a:pPr>
            <a:r>
              <a:rPr dirty="0" sz="950" spc="15">
                <a:latin typeface="Arial"/>
                <a:cs typeface="Arial"/>
              </a:rPr>
              <a:t>We </a:t>
            </a:r>
            <a:r>
              <a:rPr dirty="0" sz="950" spc="-15">
                <a:latin typeface="Arial"/>
                <a:cs typeface="Arial"/>
              </a:rPr>
              <a:t>support </a:t>
            </a:r>
            <a:r>
              <a:rPr dirty="0" sz="950" spc="-10">
                <a:latin typeface="Arial"/>
                <a:cs typeface="Arial"/>
              </a:rPr>
              <a:t>many large health services organisations </a:t>
            </a:r>
            <a:r>
              <a:rPr dirty="0" sz="950" spc="-5">
                <a:latin typeface="Arial"/>
                <a:cs typeface="Arial"/>
              </a:rPr>
              <a:t>in </a:t>
            </a:r>
            <a:r>
              <a:rPr dirty="0" sz="950" spc="-15">
                <a:latin typeface="Arial"/>
                <a:cs typeface="Arial"/>
              </a:rPr>
              <a:t>technical </a:t>
            </a:r>
            <a:r>
              <a:rPr dirty="0" sz="950" spc="-10">
                <a:latin typeface="Arial"/>
                <a:cs typeface="Arial"/>
              </a:rPr>
              <a:t>areas such </a:t>
            </a:r>
            <a:r>
              <a:rPr dirty="0" sz="950" spc="-5">
                <a:latin typeface="Arial"/>
                <a:cs typeface="Arial"/>
              </a:rPr>
              <a:t>as </a:t>
            </a:r>
            <a:r>
              <a:rPr dirty="0" sz="950" spc="-10">
                <a:latin typeface="Arial"/>
                <a:cs typeface="Arial"/>
              </a:rPr>
              <a:t>security and </a:t>
            </a:r>
            <a:r>
              <a:rPr dirty="0" sz="950" spc="-15">
                <a:latin typeface="Arial"/>
                <a:cs typeface="Arial"/>
              </a:rPr>
              <a:t>business continuity, </a:t>
            </a:r>
            <a:r>
              <a:rPr dirty="0" sz="950" spc="-10">
                <a:latin typeface="Arial"/>
                <a:cs typeface="Arial"/>
              </a:rPr>
              <a:t>which puts </a:t>
            </a:r>
            <a:r>
              <a:rPr dirty="0" sz="950" spc="-5">
                <a:latin typeface="Arial"/>
                <a:cs typeface="Arial"/>
              </a:rPr>
              <a:t>us </a:t>
            </a:r>
            <a:r>
              <a:rPr dirty="0" sz="950" spc="10">
                <a:latin typeface="Arial"/>
                <a:cs typeface="Arial"/>
              </a:rPr>
              <a:t>in </a:t>
            </a:r>
            <a:r>
              <a:rPr dirty="0" sz="950" spc="5">
                <a:latin typeface="Arial"/>
                <a:cs typeface="Arial"/>
              </a:rPr>
              <a:t>a </a:t>
            </a:r>
            <a:r>
              <a:rPr dirty="0" sz="950" spc="-10">
                <a:latin typeface="Arial"/>
                <a:cs typeface="Arial"/>
              </a:rPr>
              <a:t>position where we clearly  understand </a:t>
            </a:r>
            <a:r>
              <a:rPr dirty="0" sz="950" spc="-15">
                <a:latin typeface="Arial"/>
                <a:cs typeface="Arial"/>
              </a:rPr>
              <a:t>what </a:t>
            </a:r>
            <a:r>
              <a:rPr dirty="0" sz="950" spc="-10">
                <a:latin typeface="Arial"/>
                <a:cs typeface="Arial"/>
              </a:rPr>
              <a:t>benchmarks look </a:t>
            </a:r>
            <a:r>
              <a:rPr dirty="0" sz="950" spc="-5">
                <a:latin typeface="Arial"/>
                <a:cs typeface="Arial"/>
              </a:rPr>
              <a:t>like in </a:t>
            </a:r>
            <a:r>
              <a:rPr dirty="0" sz="950" spc="-10">
                <a:latin typeface="Arial"/>
                <a:cs typeface="Arial"/>
              </a:rPr>
              <a:t>this sector, </a:t>
            </a:r>
            <a:r>
              <a:rPr dirty="0" sz="950" spc="-15">
                <a:latin typeface="Arial"/>
                <a:cs typeface="Arial"/>
              </a:rPr>
              <a:t>together </a:t>
            </a:r>
            <a:r>
              <a:rPr dirty="0" sz="950" spc="-10">
                <a:latin typeface="Arial"/>
                <a:cs typeface="Arial"/>
              </a:rPr>
              <a:t>with the </a:t>
            </a:r>
            <a:r>
              <a:rPr dirty="0" sz="950" spc="-15">
                <a:latin typeface="Arial"/>
                <a:cs typeface="Arial"/>
              </a:rPr>
              <a:t>expectations </a:t>
            </a:r>
            <a:r>
              <a:rPr dirty="0" sz="950" spc="-10">
                <a:latin typeface="Arial"/>
                <a:cs typeface="Arial"/>
              </a:rPr>
              <a:t>of suppliers and service</a:t>
            </a:r>
            <a:r>
              <a:rPr dirty="0" sz="950" spc="14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providers.</a:t>
            </a:r>
            <a:endParaRPr sz="950">
              <a:latin typeface="Arial"/>
              <a:cs typeface="Arial"/>
            </a:endParaRPr>
          </a:p>
          <a:p>
            <a:pPr marL="619125" indent="-172720">
              <a:lnSpc>
                <a:spcPct val="100000"/>
              </a:lnSpc>
              <a:spcBef>
                <a:spcPts val="215"/>
              </a:spcBef>
              <a:buChar char="•"/>
              <a:tabLst>
                <a:tab pos="619125" algn="l"/>
                <a:tab pos="619760" algn="l"/>
              </a:tabLst>
            </a:pPr>
            <a:r>
              <a:rPr dirty="0" sz="950" spc="15">
                <a:latin typeface="Arial"/>
                <a:cs typeface="Arial"/>
              </a:rPr>
              <a:t>We </a:t>
            </a:r>
            <a:r>
              <a:rPr dirty="0" sz="950" spc="-10">
                <a:latin typeface="Arial"/>
                <a:cs typeface="Arial"/>
              </a:rPr>
              <a:t>can leverage this experience and </a:t>
            </a:r>
            <a:r>
              <a:rPr dirty="0" sz="950" spc="-15">
                <a:latin typeface="Arial"/>
                <a:cs typeface="Arial"/>
              </a:rPr>
              <a:t>knowledge </a:t>
            </a:r>
            <a:r>
              <a:rPr dirty="0" sz="950" spc="-5">
                <a:latin typeface="Arial"/>
                <a:cs typeface="Arial"/>
              </a:rPr>
              <a:t>to </a:t>
            </a:r>
            <a:r>
              <a:rPr dirty="0" sz="950" spc="-10">
                <a:latin typeface="Arial"/>
                <a:cs typeface="Arial"/>
              </a:rPr>
              <a:t>help you navigate </a:t>
            </a:r>
            <a:r>
              <a:rPr dirty="0" sz="950" spc="-15">
                <a:latin typeface="Arial"/>
                <a:cs typeface="Arial"/>
              </a:rPr>
              <a:t>your cyber </a:t>
            </a:r>
            <a:r>
              <a:rPr dirty="0" sz="950" spc="-10">
                <a:latin typeface="Arial"/>
                <a:cs typeface="Arial"/>
              </a:rPr>
              <a:t>resilience </a:t>
            </a:r>
            <a:r>
              <a:rPr dirty="0" sz="950" spc="-15">
                <a:latin typeface="Arial"/>
                <a:cs typeface="Arial"/>
              </a:rPr>
              <a:t>journey </a:t>
            </a:r>
            <a:r>
              <a:rPr dirty="0" sz="950" spc="-5">
                <a:latin typeface="Arial"/>
                <a:cs typeface="Arial"/>
              </a:rPr>
              <a:t>to </a:t>
            </a:r>
            <a:r>
              <a:rPr dirty="0" sz="950" spc="-15">
                <a:latin typeface="Arial"/>
                <a:cs typeface="Arial"/>
              </a:rPr>
              <a:t>better </a:t>
            </a:r>
            <a:r>
              <a:rPr dirty="0" sz="950" spc="-10">
                <a:latin typeface="Arial"/>
                <a:cs typeface="Arial"/>
              </a:rPr>
              <a:t>meet </a:t>
            </a:r>
            <a:r>
              <a:rPr dirty="0" sz="950" spc="-15">
                <a:latin typeface="Arial"/>
                <a:cs typeface="Arial"/>
              </a:rPr>
              <a:t>stakeholder</a:t>
            </a:r>
            <a:r>
              <a:rPr dirty="0" sz="950" spc="65">
                <a:latin typeface="Arial"/>
                <a:cs typeface="Arial"/>
              </a:rPr>
              <a:t> </a:t>
            </a:r>
            <a:r>
              <a:rPr dirty="0" sz="950" spc="-15">
                <a:latin typeface="Arial"/>
                <a:cs typeface="Arial"/>
              </a:rPr>
              <a:t>expectations.</a:t>
            </a:r>
            <a:endParaRPr sz="950">
              <a:latin typeface="Arial"/>
              <a:cs typeface="Arial"/>
            </a:endParaRPr>
          </a:p>
          <a:p>
            <a:pPr marL="619125" indent="-172720">
              <a:lnSpc>
                <a:spcPct val="100000"/>
              </a:lnSpc>
              <a:spcBef>
                <a:spcPts val="204"/>
              </a:spcBef>
              <a:buChar char="•"/>
              <a:tabLst>
                <a:tab pos="619125" algn="l"/>
                <a:tab pos="619760" algn="l"/>
              </a:tabLst>
            </a:pPr>
            <a:r>
              <a:rPr dirty="0" sz="950" spc="15">
                <a:latin typeface="Arial"/>
                <a:cs typeface="Arial"/>
              </a:rPr>
              <a:t>We </a:t>
            </a:r>
            <a:r>
              <a:rPr dirty="0" sz="950" spc="-10">
                <a:latin typeface="Arial"/>
                <a:cs typeface="Arial"/>
              </a:rPr>
              <a:t>are the largest provider of </a:t>
            </a:r>
            <a:r>
              <a:rPr dirty="0" sz="950" spc="-15">
                <a:latin typeface="Arial"/>
                <a:cs typeface="Arial"/>
              </a:rPr>
              <a:t>professional </a:t>
            </a:r>
            <a:r>
              <a:rPr dirty="0" sz="950" spc="-10">
                <a:latin typeface="Arial"/>
                <a:cs typeface="Arial"/>
              </a:rPr>
              <a:t>services </a:t>
            </a:r>
            <a:r>
              <a:rPr dirty="0" sz="950" spc="-5">
                <a:latin typeface="Arial"/>
                <a:cs typeface="Arial"/>
              </a:rPr>
              <a:t>to </a:t>
            </a:r>
            <a:r>
              <a:rPr dirty="0" sz="950" spc="-15">
                <a:latin typeface="Arial"/>
                <a:cs typeface="Arial"/>
              </a:rPr>
              <a:t>healthcare </a:t>
            </a:r>
            <a:r>
              <a:rPr dirty="0" sz="950" spc="-10">
                <a:latin typeface="Arial"/>
                <a:cs typeface="Arial"/>
              </a:rPr>
              <a:t>and health services companies</a:t>
            </a:r>
            <a:r>
              <a:rPr dirty="0" sz="950" spc="105">
                <a:latin typeface="Arial"/>
                <a:cs typeface="Arial"/>
              </a:rPr>
              <a:t> </a:t>
            </a:r>
            <a:r>
              <a:rPr dirty="0" sz="950" spc="-15">
                <a:latin typeface="Arial"/>
                <a:cs typeface="Arial"/>
              </a:rPr>
              <a:t>globally.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 spc="-5" b="1">
                <a:solidFill>
                  <a:srgbClr val="0B223B"/>
                </a:solidFill>
                <a:latin typeface="Arial"/>
                <a:cs typeface="Arial"/>
              </a:rPr>
              <a:t>5. </a:t>
            </a:r>
            <a:r>
              <a:rPr dirty="0" sz="950" spc="5" b="1">
                <a:solidFill>
                  <a:srgbClr val="0B223B"/>
                </a:solidFill>
                <a:latin typeface="Arial"/>
                <a:cs typeface="Arial"/>
              </a:rPr>
              <a:t>KPMG </a:t>
            </a:r>
            <a:r>
              <a:rPr dirty="0" sz="950" b="1">
                <a:solidFill>
                  <a:srgbClr val="0B223B"/>
                </a:solidFill>
                <a:latin typeface="Arial"/>
                <a:cs typeface="Arial"/>
              </a:rPr>
              <a:t>know</a:t>
            </a:r>
            <a:r>
              <a:rPr dirty="0" sz="950" spc="-10" b="1">
                <a:solidFill>
                  <a:srgbClr val="0B223B"/>
                </a:solidFill>
                <a:latin typeface="Arial"/>
                <a:cs typeface="Arial"/>
              </a:rPr>
              <a:t> </a:t>
            </a:r>
            <a:r>
              <a:rPr dirty="0" sz="950" b="1">
                <a:solidFill>
                  <a:srgbClr val="0B223B"/>
                </a:solidFill>
                <a:latin typeface="Arial"/>
                <a:cs typeface="Arial"/>
              </a:rPr>
              <a:t>Cigna</a:t>
            </a:r>
            <a:endParaRPr sz="950">
              <a:latin typeface="Arial"/>
              <a:cs typeface="Arial"/>
            </a:endParaRPr>
          </a:p>
          <a:p>
            <a:pPr marL="193675" marR="38100" indent="-172720">
              <a:lnSpc>
                <a:spcPct val="101099"/>
              </a:lnSpc>
              <a:spcBef>
                <a:spcPts val="95"/>
              </a:spcBef>
              <a:buChar char="•"/>
              <a:tabLst>
                <a:tab pos="193675" algn="l"/>
                <a:tab pos="194310" algn="l"/>
              </a:tabLst>
            </a:pPr>
            <a:r>
              <a:rPr dirty="0" sz="950" spc="-10">
                <a:latin typeface="Arial"/>
                <a:cs typeface="Arial"/>
              </a:rPr>
              <a:t>KPMG understand Cigna and </a:t>
            </a:r>
            <a:r>
              <a:rPr dirty="0" sz="950" spc="-15">
                <a:latin typeface="Arial"/>
                <a:cs typeface="Arial"/>
              </a:rPr>
              <a:t>your expectations. </a:t>
            </a:r>
            <a:r>
              <a:rPr dirty="0" sz="950" spc="20">
                <a:latin typeface="Arial"/>
                <a:cs typeface="Arial"/>
              </a:rPr>
              <a:t>We </a:t>
            </a:r>
            <a:r>
              <a:rPr dirty="0" sz="950" spc="-10">
                <a:latin typeface="Arial"/>
                <a:cs typeface="Arial"/>
              </a:rPr>
              <a:t>have supported Cigna since 2008 and have over </a:t>
            </a:r>
            <a:r>
              <a:rPr dirty="0" sz="950" spc="-5">
                <a:latin typeface="Arial"/>
                <a:cs typeface="Arial"/>
              </a:rPr>
              <a:t>25 </a:t>
            </a:r>
            <a:r>
              <a:rPr dirty="0" sz="950" spc="-10">
                <a:latin typeface="Arial"/>
                <a:cs typeface="Arial"/>
              </a:rPr>
              <a:t>current engagements with Cigna globally across </a:t>
            </a:r>
            <a:r>
              <a:rPr dirty="0" sz="950" spc="-15">
                <a:latin typeface="Arial"/>
                <a:cs typeface="Arial"/>
              </a:rPr>
              <a:t>consulting  </a:t>
            </a:r>
            <a:r>
              <a:rPr dirty="0" sz="950" spc="-10">
                <a:latin typeface="Arial"/>
                <a:cs typeface="Arial"/>
              </a:rPr>
              <a:t>and tax</a:t>
            </a:r>
            <a:r>
              <a:rPr dirty="0" sz="950" spc="-5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services.</a:t>
            </a:r>
            <a:endParaRPr sz="950">
              <a:latin typeface="Arial"/>
              <a:cs typeface="Arial"/>
            </a:endParaRPr>
          </a:p>
          <a:p>
            <a:pPr marL="193675" indent="-172720">
              <a:lnSpc>
                <a:spcPct val="100000"/>
              </a:lnSpc>
              <a:spcBef>
                <a:spcPts val="215"/>
              </a:spcBef>
              <a:buChar char="•"/>
              <a:tabLst>
                <a:tab pos="193675" algn="l"/>
                <a:tab pos="194310" algn="l"/>
              </a:tabLst>
            </a:pPr>
            <a:r>
              <a:rPr dirty="0" sz="950" spc="15">
                <a:latin typeface="Arial"/>
                <a:cs typeface="Arial"/>
              </a:rPr>
              <a:t>We </a:t>
            </a:r>
            <a:r>
              <a:rPr dirty="0" sz="950" spc="-10">
                <a:latin typeface="Arial"/>
                <a:cs typeface="Arial"/>
              </a:rPr>
              <a:t>have </a:t>
            </a:r>
            <a:r>
              <a:rPr dirty="0" sz="950" spc="5">
                <a:latin typeface="Arial"/>
                <a:cs typeface="Arial"/>
              </a:rPr>
              <a:t>a </a:t>
            </a:r>
            <a:r>
              <a:rPr dirty="0" sz="950" spc="-10">
                <a:latin typeface="Arial"/>
                <a:cs typeface="Arial"/>
              </a:rPr>
              <a:t>long history of close collaboration with Cigna, </a:t>
            </a:r>
            <a:r>
              <a:rPr dirty="0" sz="950" spc="-15">
                <a:latin typeface="Arial"/>
                <a:cs typeface="Arial"/>
              </a:rPr>
              <a:t>spanning </a:t>
            </a:r>
            <a:r>
              <a:rPr dirty="0" sz="950" spc="-10">
                <a:latin typeface="Arial"/>
                <a:cs typeface="Arial"/>
              </a:rPr>
              <a:t>across </a:t>
            </a:r>
            <a:r>
              <a:rPr dirty="0" sz="950" spc="-15">
                <a:latin typeface="Arial"/>
                <a:cs typeface="Arial"/>
              </a:rPr>
              <a:t>cyber security, </a:t>
            </a:r>
            <a:r>
              <a:rPr dirty="0" sz="950" spc="-10">
                <a:latin typeface="Arial"/>
                <a:cs typeface="Arial"/>
              </a:rPr>
              <a:t>privacy, tax, and finance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-10">
                <a:latin typeface="Arial"/>
                <a:cs typeface="Arial"/>
              </a:rPr>
              <a:t>operations.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58372" y="6548443"/>
            <a:ext cx="8255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4195" y="81217"/>
            <a:ext cx="1786255" cy="8883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03 | Why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KPMG</a:t>
            </a:r>
            <a:endParaRPr sz="1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70"/>
              </a:spcBef>
            </a:pPr>
            <a:r>
              <a:rPr dirty="0" sz="4400"/>
              <a:t>Why</a:t>
            </a:r>
            <a:r>
              <a:rPr dirty="0" sz="4400" spc="-80"/>
              <a:t> </a:t>
            </a:r>
            <a:r>
              <a:rPr dirty="0" sz="4400"/>
              <a:t>KPMG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6683" y="6263501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38D"/>
                </a:solidFill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2983" y="6252772"/>
            <a:ext cx="467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A6A6A6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partnership and a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firm of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firms 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affiliated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with 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International Limited, a private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50123" y="3112020"/>
            <a:ext cx="842771" cy="1046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34884" y="1408176"/>
            <a:ext cx="842771" cy="104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05312" y="3055620"/>
            <a:ext cx="873239" cy="1075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35779" y="3086100"/>
            <a:ext cx="751331" cy="95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07363" y="3055620"/>
            <a:ext cx="873251" cy="10972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7844" y="3086100"/>
            <a:ext cx="751331" cy="975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82201" y="3101008"/>
            <a:ext cx="1949450" cy="10394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800" spc="-25" b="1">
                <a:solidFill>
                  <a:srgbClr val="00338D"/>
                </a:solidFill>
                <a:latin typeface="Arial"/>
                <a:cs typeface="Arial"/>
              </a:rPr>
              <a:t>Health services innovation </a:t>
            </a:r>
            <a:r>
              <a:rPr dirty="0" sz="800" spc="-10" b="1">
                <a:solidFill>
                  <a:srgbClr val="00338D"/>
                </a:solidFill>
                <a:latin typeface="Arial"/>
                <a:cs typeface="Arial"/>
              </a:rPr>
              <a:t>and </a:t>
            </a:r>
            <a:r>
              <a:rPr dirty="0" sz="800" spc="-20" b="1">
                <a:solidFill>
                  <a:srgbClr val="00338D"/>
                </a:solidFill>
                <a:latin typeface="Arial"/>
                <a:cs typeface="Arial"/>
              </a:rPr>
              <a:t>cyber </a:t>
            </a: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and  </a:t>
            </a:r>
            <a:r>
              <a:rPr dirty="0" sz="800" spc="-10" b="1">
                <a:solidFill>
                  <a:srgbClr val="00338D"/>
                </a:solidFill>
                <a:latin typeface="Arial"/>
                <a:cs typeface="Arial"/>
              </a:rPr>
              <a:t>privacy:</a:t>
            </a: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Inseparable</a:t>
            </a:r>
            <a:endParaRPr sz="800">
              <a:latin typeface="Arial"/>
              <a:cs typeface="Arial"/>
            </a:endParaRPr>
          </a:p>
          <a:p>
            <a:pPr marL="12700" marR="107950">
              <a:lnSpc>
                <a:spcPct val="100000"/>
              </a:lnSpc>
              <a:spcBef>
                <a:spcPts val="295"/>
              </a:spcBef>
            </a:pP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15">
                <a:latin typeface="Arial"/>
                <a:cs typeface="Arial"/>
              </a:rPr>
              <a:t>cyber-security </a:t>
            </a:r>
            <a:r>
              <a:rPr dirty="0" sz="800" spc="-25">
                <a:latin typeface="Arial"/>
                <a:cs typeface="Arial"/>
              </a:rPr>
              <a:t>report </a:t>
            </a:r>
            <a:r>
              <a:rPr dirty="0" sz="800">
                <a:latin typeface="Arial"/>
                <a:cs typeface="Arial"/>
              </a:rPr>
              <a:t>based </a:t>
            </a:r>
            <a:r>
              <a:rPr dirty="0" sz="800" spc="-10">
                <a:latin typeface="Arial"/>
                <a:cs typeface="Arial"/>
              </a:rPr>
              <a:t>on </a:t>
            </a:r>
            <a:r>
              <a:rPr dirty="0" sz="800" spc="-15">
                <a:latin typeface="Arial"/>
                <a:cs typeface="Arial"/>
              </a:rPr>
              <a:t>two  separate </a:t>
            </a:r>
            <a:r>
              <a:rPr dirty="0" sz="800" spc="-5">
                <a:latin typeface="Arial"/>
                <a:cs typeface="Arial"/>
              </a:rPr>
              <a:t>surveys: </a:t>
            </a:r>
            <a:r>
              <a:rPr dirty="0" sz="800" spc="-20">
                <a:latin typeface="Arial"/>
                <a:cs typeface="Arial"/>
              </a:rPr>
              <a:t>one </a:t>
            </a:r>
            <a:r>
              <a:rPr dirty="0" sz="800" spc="-10">
                <a:latin typeface="Arial"/>
                <a:cs typeface="Arial"/>
              </a:rPr>
              <a:t>for </a:t>
            </a:r>
            <a:r>
              <a:rPr dirty="0" sz="800" spc="-15">
                <a:latin typeface="Arial"/>
                <a:cs typeface="Arial"/>
              </a:rPr>
              <a:t>health services  organisations, </a:t>
            </a:r>
            <a:r>
              <a:rPr dirty="0" sz="800" spc="-25">
                <a:latin typeface="Arial"/>
                <a:cs typeface="Arial"/>
              </a:rPr>
              <a:t>which </a:t>
            </a:r>
            <a:r>
              <a:rPr dirty="0" sz="800" spc="-30">
                <a:latin typeface="Arial"/>
                <a:cs typeface="Arial"/>
              </a:rPr>
              <a:t>includes  </a:t>
            </a:r>
            <a:r>
              <a:rPr dirty="0" sz="800" spc="-15">
                <a:latin typeface="Arial"/>
                <a:cs typeface="Arial"/>
              </a:rPr>
              <a:t>pharmaceutical </a:t>
            </a:r>
            <a:r>
              <a:rPr dirty="0" sz="800">
                <a:latin typeface="Arial"/>
                <a:cs typeface="Arial"/>
              </a:rPr>
              <a:t>makers, </a:t>
            </a:r>
            <a:r>
              <a:rPr dirty="0" sz="800" spc="-25">
                <a:latin typeface="Arial"/>
                <a:cs typeface="Arial"/>
              </a:rPr>
              <a:t>biopharma </a:t>
            </a:r>
            <a:r>
              <a:rPr dirty="0" sz="800" spc="-5">
                <a:latin typeface="Arial"/>
                <a:cs typeface="Arial"/>
              </a:rPr>
              <a:t>and  </a:t>
            </a:r>
            <a:r>
              <a:rPr dirty="0" sz="800" spc="-15">
                <a:latin typeface="Arial"/>
                <a:cs typeface="Arial"/>
              </a:rPr>
              <a:t>medical device </a:t>
            </a:r>
            <a:r>
              <a:rPr dirty="0" sz="800">
                <a:latin typeface="Arial"/>
                <a:cs typeface="Arial"/>
              </a:rPr>
              <a:t>makers,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15">
                <a:latin typeface="Arial"/>
                <a:cs typeface="Arial"/>
              </a:rPr>
              <a:t>second </a:t>
            </a:r>
            <a:r>
              <a:rPr dirty="0" sz="800" spc="-10">
                <a:latin typeface="Arial"/>
                <a:cs typeface="Arial"/>
              </a:rPr>
              <a:t>for  </a:t>
            </a:r>
            <a:r>
              <a:rPr dirty="0" sz="800" spc="-15">
                <a:latin typeface="Arial"/>
                <a:cs typeface="Arial"/>
              </a:rPr>
              <a:t>healthcare </a:t>
            </a:r>
            <a:r>
              <a:rPr dirty="0" sz="800" spc="-5">
                <a:latin typeface="Arial"/>
                <a:cs typeface="Arial"/>
              </a:rPr>
              <a:t>payers and</a:t>
            </a:r>
            <a:r>
              <a:rPr dirty="0" sz="800" spc="3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providers.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3870" y="2950092"/>
            <a:ext cx="1920875" cy="136398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800" spc="-25" b="1">
                <a:solidFill>
                  <a:srgbClr val="00338D"/>
                </a:solidFill>
                <a:latin typeface="Arial"/>
                <a:cs typeface="Arial"/>
              </a:rPr>
              <a:t>Digitalisation </a:t>
            </a:r>
            <a:r>
              <a:rPr dirty="0" sz="800" spc="-10" b="1">
                <a:solidFill>
                  <a:srgbClr val="00338D"/>
                </a:solidFill>
                <a:latin typeface="Arial"/>
                <a:cs typeface="Arial"/>
              </a:rPr>
              <a:t>in </a:t>
            </a:r>
            <a:r>
              <a:rPr dirty="0" sz="800" spc="-25" b="1">
                <a:solidFill>
                  <a:srgbClr val="00338D"/>
                </a:solidFill>
                <a:latin typeface="Arial"/>
                <a:cs typeface="Arial"/>
              </a:rPr>
              <a:t>health</a:t>
            </a:r>
            <a:r>
              <a:rPr dirty="0" sz="800" spc="-110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800" spc="-25" b="1">
                <a:solidFill>
                  <a:srgbClr val="00338D"/>
                </a:solidFill>
                <a:latin typeface="Arial"/>
                <a:cs typeface="Arial"/>
              </a:rPr>
              <a:t>services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20"/>
              </a:spcBef>
            </a:pPr>
            <a:r>
              <a:rPr dirty="0" sz="800" spc="-15">
                <a:latin typeface="Arial"/>
                <a:cs typeface="Arial"/>
              </a:rPr>
              <a:t>health services companies are </a:t>
            </a:r>
            <a:r>
              <a:rPr dirty="0" sz="800" spc="-30">
                <a:latin typeface="Arial"/>
                <a:cs typeface="Arial"/>
              </a:rPr>
              <a:t>confronted  </a:t>
            </a:r>
            <a:r>
              <a:rPr dirty="0" sz="800" spc="-10">
                <a:latin typeface="Arial"/>
                <a:cs typeface="Arial"/>
              </a:rPr>
              <a:t>by </a:t>
            </a:r>
            <a:r>
              <a:rPr dirty="0" sz="800" spc="-25">
                <a:latin typeface="Arial"/>
                <a:cs typeface="Arial"/>
              </a:rPr>
              <a:t>the twin </a:t>
            </a:r>
            <a:r>
              <a:rPr dirty="0" sz="800" spc="-15">
                <a:latin typeface="Arial"/>
                <a:cs typeface="Arial"/>
              </a:rPr>
              <a:t>challenges </a:t>
            </a:r>
            <a:r>
              <a:rPr dirty="0" sz="800" spc="-10">
                <a:latin typeface="Arial"/>
                <a:cs typeface="Arial"/>
              </a:rPr>
              <a:t>of </a:t>
            </a:r>
            <a:r>
              <a:rPr dirty="0" sz="800" spc="-25">
                <a:latin typeface="Arial"/>
                <a:cs typeface="Arial"/>
              </a:rPr>
              <a:t>reducing </a:t>
            </a:r>
            <a:r>
              <a:rPr dirty="0" sz="800" spc="-10">
                <a:latin typeface="Arial"/>
                <a:cs typeface="Arial"/>
              </a:rPr>
              <a:t>costs  </a:t>
            </a:r>
            <a:r>
              <a:rPr dirty="0" sz="800" spc="-15">
                <a:latin typeface="Arial"/>
                <a:cs typeface="Arial"/>
              </a:rPr>
              <a:t>and enhancing patient outcomes. </a:t>
            </a:r>
            <a:r>
              <a:rPr dirty="0" sz="800">
                <a:latin typeface="Arial"/>
                <a:cs typeface="Arial"/>
              </a:rPr>
              <a:t>And </a:t>
            </a:r>
            <a:r>
              <a:rPr dirty="0" sz="800" spc="-5">
                <a:latin typeface="Arial"/>
                <a:cs typeface="Arial"/>
              </a:rPr>
              <a:t>all </a:t>
            </a:r>
            <a:r>
              <a:rPr dirty="0" sz="800" spc="-20">
                <a:latin typeface="Arial"/>
                <a:cs typeface="Arial"/>
              </a:rPr>
              <a:t>of  this </a:t>
            </a:r>
            <a:r>
              <a:rPr dirty="0" sz="800" spc="-10">
                <a:latin typeface="Arial"/>
                <a:cs typeface="Arial"/>
              </a:rPr>
              <a:t>in </a:t>
            </a:r>
            <a:r>
              <a:rPr dirty="0" sz="800" spc="-15">
                <a:latin typeface="Arial"/>
                <a:cs typeface="Arial"/>
              </a:rPr>
              <a:t>the </a:t>
            </a:r>
            <a:r>
              <a:rPr dirty="0" sz="800" spc="-25">
                <a:latin typeface="Arial"/>
                <a:cs typeface="Arial"/>
              </a:rPr>
              <a:t>context </a:t>
            </a:r>
            <a:r>
              <a:rPr dirty="0" sz="800" spc="-10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15">
                <a:latin typeface="Arial"/>
                <a:cs typeface="Arial"/>
              </a:rPr>
              <a:t>sweeping </a:t>
            </a:r>
            <a:r>
              <a:rPr dirty="0" sz="800" spc="-10">
                <a:latin typeface="Arial"/>
                <a:cs typeface="Arial"/>
              </a:rPr>
              <a:t>wave </a:t>
            </a:r>
            <a:r>
              <a:rPr dirty="0" sz="800" spc="-20">
                <a:latin typeface="Arial"/>
                <a:cs typeface="Arial"/>
              </a:rPr>
              <a:t>of  digitalization.</a:t>
            </a:r>
            <a:endParaRPr sz="800">
              <a:latin typeface="Arial"/>
              <a:cs typeface="Arial"/>
            </a:endParaRPr>
          </a:p>
          <a:p>
            <a:pPr marL="12700" marR="8255">
              <a:lnSpc>
                <a:spcPct val="100000"/>
              </a:lnSpc>
              <a:spcBef>
                <a:spcPts val="295"/>
              </a:spcBef>
            </a:pPr>
            <a:r>
              <a:rPr dirty="0" sz="800" spc="-5">
                <a:latin typeface="Arial"/>
                <a:cs typeface="Arial"/>
              </a:rPr>
              <a:t>Our survey </a:t>
            </a:r>
            <a:r>
              <a:rPr dirty="0" sz="800" spc="-15">
                <a:latin typeface="Arial"/>
                <a:cs typeface="Arial"/>
              </a:rPr>
              <a:t>covers digitalization; </a:t>
            </a:r>
            <a:r>
              <a:rPr dirty="0" sz="800" spc="-10">
                <a:latin typeface="Arial"/>
                <a:cs typeface="Arial"/>
              </a:rPr>
              <a:t>in </a:t>
            </a:r>
            <a:r>
              <a:rPr dirty="0" sz="800" spc="-30">
                <a:latin typeface="Arial"/>
                <a:cs typeface="Arial"/>
              </a:rPr>
              <a:t>other  </a:t>
            </a:r>
            <a:r>
              <a:rPr dirty="0" sz="800" spc="-25">
                <a:latin typeface="Arial"/>
                <a:cs typeface="Arial"/>
              </a:rPr>
              <a:t>words, </a:t>
            </a:r>
            <a:r>
              <a:rPr dirty="0" sz="800" spc="-15">
                <a:latin typeface="Arial"/>
                <a:cs typeface="Arial"/>
              </a:rPr>
              <a:t>the </a:t>
            </a:r>
            <a:r>
              <a:rPr dirty="0" sz="800" spc="-10">
                <a:latin typeface="Arial"/>
                <a:cs typeface="Arial"/>
              </a:rPr>
              <a:t>use of </a:t>
            </a:r>
            <a:r>
              <a:rPr dirty="0" sz="800" spc="-15">
                <a:latin typeface="Arial"/>
                <a:cs typeface="Arial"/>
              </a:rPr>
              <a:t>digital technologies </a:t>
            </a:r>
            <a:r>
              <a:rPr dirty="0" sz="800" spc="-5">
                <a:latin typeface="Arial"/>
                <a:cs typeface="Arial"/>
              </a:rPr>
              <a:t>to  </a:t>
            </a:r>
            <a:r>
              <a:rPr dirty="0" sz="800" spc="-10">
                <a:latin typeface="Arial"/>
                <a:cs typeface="Arial"/>
              </a:rPr>
              <a:t>modify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15">
                <a:latin typeface="Arial"/>
                <a:cs typeface="Arial"/>
              </a:rPr>
              <a:t>business model, enabling</a:t>
            </a:r>
            <a:r>
              <a:rPr dirty="0" sz="800" spc="-165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revenue  </a:t>
            </a:r>
            <a:r>
              <a:rPr dirty="0" sz="800" spc="-5">
                <a:latin typeface="Arial"/>
                <a:cs typeface="Arial"/>
              </a:rPr>
              <a:t>and value- </a:t>
            </a:r>
            <a:r>
              <a:rPr dirty="0" sz="800" spc="-25">
                <a:latin typeface="Arial"/>
                <a:cs typeface="Arial"/>
              </a:rPr>
              <a:t>producing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25">
                <a:latin typeface="Arial"/>
                <a:cs typeface="Arial"/>
              </a:rPr>
              <a:t>opportunities.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7674" y="1379978"/>
            <a:ext cx="1813560" cy="1161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32080">
              <a:lnSpc>
                <a:spcPct val="100000"/>
              </a:lnSpc>
              <a:spcBef>
                <a:spcPts val="105"/>
              </a:spcBef>
            </a:pP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The </a:t>
            </a:r>
            <a:r>
              <a:rPr dirty="0" sz="800" spc="-20" b="1">
                <a:solidFill>
                  <a:srgbClr val="00338D"/>
                </a:solidFill>
                <a:latin typeface="Arial"/>
                <a:cs typeface="Arial"/>
              </a:rPr>
              <a:t>time </a:t>
            </a: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to </a:t>
            </a: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address </a:t>
            </a: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medical</a:t>
            </a:r>
            <a:r>
              <a:rPr dirty="0" sz="800" spc="-110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800" spc="-20" b="1">
                <a:solidFill>
                  <a:srgbClr val="00338D"/>
                </a:solidFill>
                <a:latin typeface="Arial"/>
                <a:cs typeface="Arial"/>
              </a:rPr>
              <a:t>device  cyber </a:t>
            </a: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security </a:t>
            </a:r>
            <a:r>
              <a:rPr dirty="0" sz="800" spc="-10" b="1">
                <a:solidFill>
                  <a:srgbClr val="00338D"/>
                </a:solidFill>
                <a:latin typeface="Arial"/>
                <a:cs typeface="Arial"/>
              </a:rPr>
              <a:t>is</a:t>
            </a: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800" spc="-25" b="1">
                <a:solidFill>
                  <a:srgbClr val="00338D"/>
                </a:solidFill>
                <a:latin typeface="Arial"/>
                <a:cs typeface="Arial"/>
              </a:rPr>
              <a:t>now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25">
                <a:latin typeface="Arial"/>
                <a:cs typeface="Arial"/>
              </a:rPr>
              <a:t>current </a:t>
            </a:r>
            <a:r>
              <a:rPr dirty="0" sz="800" spc="-10">
                <a:latin typeface="Arial"/>
                <a:cs typeface="Arial"/>
              </a:rPr>
              <a:t>state of </a:t>
            </a:r>
            <a:r>
              <a:rPr dirty="0" sz="800" spc="-20">
                <a:latin typeface="Arial"/>
                <a:cs typeface="Arial"/>
              </a:rPr>
              <a:t>vulnerable </a:t>
            </a:r>
            <a:r>
              <a:rPr dirty="0" sz="800" spc="-15">
                <a:latin typeface="Arial"/>
                <a:cs typeface="Arial"/>
              </a:rPr>
              <a:t>medical  </a:t>
            </a:r>
            <a:r>
              <a:rPr dirty="0" sz="800" spc="-5">
                <a:latin typeface="Arial"/>
                <a:cs typeface="Arial"/>
              </a:rPr>
              <a:t>devices </a:t>
            </a:r>
            <a:r>
              <a:rPr dirty="0" sz="800" spc="-10">
                <a:latin typeface="Arial"/>
                <a:cs typeface="Arial"/>
              </a:rPr>
              <a:t>is </a:t>
            </a:r>
            <a:r>
              <a:rPr dirty="0" sz="800" spc="-15">
                <a:latin typeface="Arial"/>
                <a:cs typeface="Arial"/>
              </a:rPr>
              <a:t>unacceptable, </a:t>
            </a:r>
            <a:r>
              <a:rPr dirty="0" sz="800" spc="-25">
                <a:latin typeface="Arial"/>
                <a:cs typeface="Arial"/>
              </a:rPr>
              <a:t>requiring </a:t>
            </a:r>
            <a:r>
              <a:rPr dirty="0" sz="800" spc="-5">
                <a:latin typeface="Arial"/>
                <a:cs typeface="Arial"/>
              </a:rPr>
              <a:t>an  </a:t>
            </a:r>
            <a:r>
              <a:rPr dirty="0" sz="800" spc="-15">
                <a:latin typeface="Arial"/>
                <a:cs typeface="Arial"/>
              </a:rPr>
              <a:t>immediate, </a:t>
            </a:r>
            <a:r>
              <a:rPr dirty="0" sz="800" spc="-25">
                <a:latin typeface="Arial"/>
                <a:cs typeface="Arial"/>
              </a:rPr>
              <a:t>industrywide </a:t>
            </a:r>
            <a:r>
              <a:rPr dirty="0" sz="800" spc="-10">
                <a:latin typeface="Arial"/>
                <a:cs typeface="Arial"/>
              </a:rPr>
              <a:t>call </a:t>
            </a:r>
            <a:r>
              <a:rPr dirty="0" sz="800" spc="-5">
                <a:latin typeface="Arial"/>
                <a:cs typeface="Arial"/>
              </a:rPr>
              <a:t>to </a:t>
            </a:r>
            <a:r>
              <a:rPr dirty="0" sz="800" spc="-25">
                <a:latin typeface="Arial"/>
                <a:cs typeface="Arial"/>
              </a:rPr>
              <a:t>action. </a:t>
            </a:r>
            <a:r>
              <a:rPr dirty="0" sz="800">
                <a:latin typeface="Arial"/>
                <a:cs typeface="Arial"/>
              </a:rPr>
              <a:t>To  </a:t>
            </a:r>
            <a:r>
              <a:rPr dirty="0" sz="800" spc="-15">
                <a:latin typeface="Arial"/>
                <a:cs typeface="Arial"/>
              </a:rPr>
              <a:t>address </a:t>
            </a:r>
            <a:r>
              <a:rPr dirty="0" sz="800" spc="-5">
                <a:latin typeface="Arial"/>
                <a:cs typeface="Arial"/>
              </a:rPr>
              <a:t>ever </a:t>
            </a:r>
            <a:r>
              <a:rPr dirty="0" sz="800" spc="-20">
                <a:latin typeface="Arial"/>
                <a:cs typeface="Arial"/>
              </a:rPr>
              <a:t>mounting </a:t>
            </a:r>
            <a:r>
              <a:rPr dirty="0" sz="800" spc="-15">
                <a:latin typeface="Arial"/>
                <a:cs typeface="Arial"/>
              </a:rPr>
              <a:t>cybersecurity  threats, organisations </a:t>
            </a:r>
            <a:r>
              <a:rPr dirty="0" sz="800">
                <a:latin typeface="Arial"/>
                <a:cs typeface="Arial"/>
              </a:rPr>
              <a:t>must take a  </a:t>
            </a:r>
            <a:r>
              <a:rPr dirty="0" sz="800" spc="-15">
                <a:latin typeface="Arial"/>
                <a:cs typeface="Arial"/>
              </a:rPr>
              <a:t>programmatic approach </a:t>
            </a:r>
            <a:r>
              <a:rPr dirty="0" sz="800" spc="-5">
                <a:latin typeface="Arial"/>
                <a:cs typeface="Arial"/>
              </a:rPr>
              <a:t>to </a:t>
            </a:r>
            <a:r>
              <a:rPr dirty="0" sz="800" spc="-25">
                <a:latin typeface="Arial"/>
                <a:cs typeface="Arial"/>
              </a:rPr>
              <a:t>identification,  </a:t>
            </a:r>
            <a:r>
              <a:rPr dirty="0" sz="800" spc="-15">
                <a:latin typeface="Arial"/>
                <a:cs typeface="Arial"/>
              </a:rPr>
              <a:t>mitigation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remediation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1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risk.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35779" y="1400556"/>
            <a:ext cx="842771" cy="1046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49496" y="1388364"/>
            <a:ext cx="720851" cy="10302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02791" y="1357883"/>
            <a:ext cx="853439" cy="11582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33272" y="1388376"/>
            <a:ext cx="731519" cy="10363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023525" y="1330443"/>
            <a:ext cx="1948180" cy="10769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Privacy </a:t>
            </a:r>
            <a:r>
              <a:rPr dirty="0" sz="800" spc="-25" b="1">
                <a:solidFill>
                  <a:srgbClr val="00338D"/>
                </a:solidFill>
                <a:latin typeface="Arial"/>
                <a:cs typeface="Arial"/>
              </a:rPr>
              <a:t>technology: </a:t>
            </a:r>
            <a:r>
              <a:rPr dirty="0" sz="800" spc="-10" b="1">
                <a:solidFill>
                  <a:srgbClr val="00338D"/>
                </a:solidFill>
                <a:latin typeface="Arial"/>
                <a:cs typeface="Arial"/>
              </a:rPr>
              <a:t>What’s</a:t>
            </a:r>
            <a:r>
              <a:rPr dirty="0" sz="800" spc="40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next?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dirty="0" sz="800" spc="-15">
                <a:latin typeface="Arial"/>
                <a:cs typeface="Arial"/>
              </a:rPr>
              <a:t>Data-privacy </a:t>
            </a:r>
            <a:r>
              <a:rPr dirty="0" sz="800" spc="-25">
                <a:latin typeface="Arial"/>
                <a:cs typeface="Arial"/>
              </a:rPr>
              <a:t>technology will </a:t>
            </a:r>
            <a:r>
              <a:rPr dirty="0" sz="800" spc="-15">
                <a:latin typeface="Arial"/>
                <a:cs typeface="Arial"/>
              </a:rPr>
              <a:t>need </a:t>
            </a:r>
            <a:r>
              <a:rPr dirty="0" sz="800" spc="-5">
                <a:latin typeface="Arial"/>
                <a:cs typeface="Arial"/>
              </a:rPr>
              <a:t>to </a:t>
            </a:r>
            <a:r>
              <a:rPr dirty="0" sz="800" spc="-10">
                <a:latin typeface="Arial"/>
                <a:cs typeface="Arial"/>
              </a:rPr>
              <a:t>mature  </a:t>
            </a:r>
            <a:r>
              <a:rPr dirty="0" sz="800" spc="-15">
                <a:latin typeface="Arial"/>
                <a:cs typeface="Arial"/>
              </a:rPr>
              <a:t>quickly </a:t>
            </a:r>
            <a:r>
              <a:rPr dirty="0" sz="800" spc="-5">
                <a:latin typeface="Arial"/>
                <a:cs typeface="Arial"/>
              </a:rPr>
              <a:t>to </a:t>
            </a:r>
            <a:r>
              <a:rPr dirty="0" sz="800" spc="-15">
                <a:latin typeface="Arial"/>
                <a:cs typeface="Arial"/>
              </a:rPr>
              <a:t>effectively </a:t>
            </a:r>
            <a:r>
              <a:rPr dirty="0" sz="800">
                <a:latin typeface="Arial"/>
                <a:cs typeface="Arial"/>
              </a:rPr>
              <a:t>manage </a:t>
            </a:r>
            <a:r>
              <a:rPr dirty="0" sz="800" spc="-5">
                <a:latin typeface="Arial"/>
                <a:cs typeface="Arial"/>
              </a:rPr>
              <a:t>today’s  </a:t>
            </a:r>
            <a:r>
              <a:rPr dirty="0" sz="800" spc="-15">
                <a:latin typeface="Arial"/>
                <a:cs typeface="Arial"/>
              </a:rPr>
              <a:t>endlessly </a:t>
            </a:r>
            <a:r>
              <a:rPr dirty="0" sz="800" spc="-25">
                <a:latin typeface="Arial"/>
                <a:cs typeface="Arial"/>
              </a:rPr>
              <a:t>expanding </a:t>
            </a:r>
            <a:r>
              <a:rPr dirty="0" sz="800" spc="-15">
                <a:latin typeface="Arial"/>
                <a:cs typeface="Arial"/>
              </a:rPr>
              <a:t>data universe. </a:t>
            </a:r>
            <a:r>
              <a:rPr dirty="0" sz="800" spc="5">
                <a:latin typeface="Arial"/>
                <a:cs typeface="Arial"/>
              </a:rPr>
              <a:t>In </a:t>
            </a:r>
            <a:r>
              <a:rPr dirty="0" sz="800" spc="-20">
                <a:latin typeface="Arial"/>
                <a:cs typeface="Arial"/>
              </a:rPr>
              <a:t>this  </a:t>
            </a:r>
            <a:r>
              <a:rPr dirty="0" sz="800" spc="-25">
                <a:latin typeface="Arial"/>
                <a:cs typeface="Arial"/>
              </a:rPr>
              <a:t>report, </a:t>
            </a:r>
            <a:r>
              <a:rPr dirty="0" sz="800" spc="-15">
                <a:latin typeface="Arial"/>
                <a:cs typeface="Arial"/>
              </a:rPr>
              <a:t>we examine </a:t>
            </a:r>
            <a:r>
              <a:rPr dirty="0" sz="800" spc="-25">
                <a:latin typeface="Arial"/>
                <a:cs typeface="Arial"/>
              </a:rPr>
              <a:t>where </a:t>
            </a:r>
            <a:r>
              <a:rPr dirty="0" sz="800" spc="-15">
                <a:latin typeface="Arial"/>
                <a:cs typeface="Arial"/>
              </a:rPr>
              <a:t>data-privacy  </a:t>
            </a:r>
            <a:r>
              <a:rPr dirty="0" sz="800" spc="-25">
                <a:latin typeface="Arial"/>
                <a:cs typeface="Arial"/>
              </a:rPr>
              <a:t>technology </a:t>
            </a:r>
            <a:r>
              <a:rPr dirty="0" sz="800" spc="-1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management </a:t>
            </a:r>
            <a:r>
              <a:rPr dirty="0" sz="800" spc="-15">
                <a:latin typeface="Arial"/>
                <a:cs typeface="Arial"/>
              </a:rPr>
              <a:t>are going </a:t>
            </a:r>
            <a:r>
              <a:rPr dirty="0" sz="800">
                <a:latin typeface="Arial"/>
                <a:cs typeface="Arial"/>
              </a:rPr>
              <a:t>— 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needs </a:t>
            </a:r>
            <a:r>
              <a:rPr dirty="0" sz="800" spc="-5">
                <a:latin typeface="Arial"/>
                <a:cs typeface="Arial"/>
              </a:rPr>
              <a:t>to </a:t>
            </a:r>
            <a:r>
              <a:rPr dirty="0" sz="800">
                <a:latin typeface="Arial"/>
                <a:cs typeface="Arial"/>
              </a:rPr>
              <a:t>go — </a:t>
            </a:r>
            <a:r>
              <a:rPr dirty="0" sz="800" spc="-5">
                <a:latin typeface="Arial"/>
                <a:cs typeface="Arial"/>
              </a:rPr>
              <a:t>to </a:t>
            </a:r>
            <a:r>
              <a:rPr dirty="0" sz="800" spc="-15">
                <a:latin typeface="Arial"/>
                <a:cs typeface="Arial"/>
              </a:rPr>
              <a:t>effectively </a:t>
            </a:r>
            <a:r>
              <a:rPr dirty="0" sz="800" spc="-25">
                <a:latin typeface="Arial"/>
                <a:cs typeface="Arial"/>
              </a:rPr>
              <a:t>respond </a:t>
            </a:r>
            <a:r>
              <a:rPr dirty="0" sz="800" spc="-5">
                <a:latin typeface="Arial"/>
                <a:cs typeface="Arial"/>
              </a:rPr>
              <a:t>to 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10">
                <a:latin typeface="Arial"/>
                <a:cs typeface="Arial"/>
              </a:rPr>
              <a:t>complex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fast- </a:t>
            </a:r>
            <a:r>
              <a:rPr dirty="0" sz="800" spc="-5">
                <a:latin typeface="Arial"/>
                <a:cs typeface="Arial"/>
              </a:rPr>
              <a:t>evolving</a:t>
            </a:r>
            <a:r>
              <a:rPr dirty="0" sz="800" spc="-14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environment.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33272" y="4671059"/>
            <a:ext cx="731519" cy="9845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986972" y="4534411"/>
            <a:ext cx="2209165" cy="148082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Driving value </a:t>
            </a: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from</a:t>
            </a:r>
            <a:r>
              <a:rPr dirty="0" sz="800" spc="-114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800" spc="-25" b="1">
                <a:solidFill>
                  <a:srgbClr val="00338D"/>
                </a:solidFill>
                <a:latin typeface="Arial"/>
                <a:cs typeface="Arial"/>
              </a:rPr>
              <a:t>genomics</a:t>
            </a:r>
            <a:endParaRPr sz="800">
              <a:latin typeface="Arial"/>
              <a:cs typeface="Arial"/>
            </a:endParaRPr>
          </a:p>
          <a:p>
            <a:pPr marL="12700" marR="297180">
              <a:lnSpc>
                <a:spcPct val="100000"/>
              </a:lnSpc>
              <a:spcBef>
                <a:spcPts val="295"/>
              </a:spcBef>
            </a:pPr>
            <a:r>
              <a:rPr dirty="0" sz="800">
                <a:latin typeface="Arial"/>
                <a:cs typeface="Arial"/>
              </a:rPr>
              <a:t>Genomics can </a:t>
            </a:r>
            <a:r>
              <a:rPr dirty="0" sz="800" spc="-5">
                <a:latin typeface="Arial"/>
                <a:cs typeface="Arial"/>
              </a:rPr>
              <a:t>bring </a:t>
            </a:r>
            <a:r>
              <a:rPr dirty="0" sz="800">
                <a:latin typeface="Arial"/>
                <a:cs typeface="Arial"/>
              </a:rPr>
              <a:t>significant </a:t>
            </a:r>
            <a:r>
              <a:rPr dirty="0" sz="800" spc="-5">
                <a:latin typeface="Arial"/>
                <a:cs typeface="Arial"/>
              </a:rPr>
              <a:t>benefits </a:t>
            </a:r>
            <a:r>
              <a:rPr dirty="0" sz="800">
                <a:latin typeface="Arial"/>
                <a:cs typeface="Arial"/>
              </a:rPr>
              <a:t>to  </a:t>
            </a:r>
            <a:r>
              <a:rPr dirty="0" sz="800" spc="-5">
                <a:latin typeface="Arial"/>
                <a:cs typeface="Arial"/>
              </a:rPr>
              <a:t>healthcare by </a:t>
            </a:r>
            <a:r>
              <a:rPr dirty="0" sz="800">
                <a:latin typeface="Arial"/>
                <a:cs typeface="Arial"/>
              </a:rPr>
              <a:t>accelerating clinical  research </a:t>
            </a:r>
            <a:r>
              <a:rPr dirty="0" sz="800" spc="-5">
                <a:latin typeface="Arial"/>
                <a:cs typeface="Arial"/>
              </a:rPr>
              <a:t>and drug</a:t>
            </a:r>
            <a:r>
              <a:rPr dirty="0" sz="800" spc="3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development,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personalizing </a:t>
            </a:r>
            <a:r>
              <a:rPr dirty="0" sz="800">
                <a:latin typeface="Arial"/>
                <a:cs typeface="Arial"/>
              </a:rPr>
              <a:t>treatment regimens, </a:t>
            </a:r>
            <a:r>
              <a:rPr dirty="0" sz="800" spc="-5">
                <a:latin typeface="Arial"/>
                <a:cs typeface="Arial"/>
              </a:rPr>
              <a:t>improving  patient </a:t>
            </a:r>
            <a:r>
              <a:rPr dirty="0" sz="800">
                <a:latin typeface="Arial"/>
                <a:cs typeface="Arial"/>
              </a:rPr>
              <a:t>outcomes, </a:t>
            </a:r>
            <a:r>
              <a:rPr dirty="0" sz="800" spc="-5">
                <a:latin typeface="Arial"/>
                <a:cs typeface="Arial"/>
              </a:rPr>
              <a:t>and reducing </a:t>
            </a:r>
            <a:r>
              <a:rPr dirty="0" sz="800">
                <a:latin typeface="Arial"/>
                <a:cs typeface="Arial"/>
              </a:rPr>
              <a:t>the cost </a:t>
            </a:r>
            <a:r>
              <a:rPr dirty="0" sz="800" spc="-5">
                <a:latin typeface="Arial"/>
                <a:cs typeface="Arial"/>
              </a:rPr>
              <a:t>of care.  Managing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data has </a:t>
            </a:r>
            <a:r>
              <a:rPr dirty="0" sz="800">
                <a:latin typeface="Arial"/>
                <a:cs typeface="Arial"/>
              </a:rPr>
              <a:t>led to a </a:t>
            </a:r>
            <a:r>
              <a:rPr dirty="0" sz="800" spc="-5">
                <a:latin typeface="Arial"/>
                <a:cs typeface="Arial"/>
              </a:rPr>
              <a:t>change </a:t>
            </a:r>
            <a:r>
              <a:rPr dirty="0" sz="800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the  </a:t>
            </a:r>
            <a:r>
              <a:rPr dirty="0" sz="800" spc="-10">
                <a:latin typeface="Arial"/>
                <a:cs typeface="Arial"/>
              </a:rPr>
              <a:t>way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such</a:t>
            </a:r>
            <a:endParaRPr sz="800">
              <a:latin typeface="Arial"/>
              <a:cs typeface="Arial"/>
            </a:endParaRPr>
          </a:p>
          <a:p>
            <a:pPr marL="12700" marR="14414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information is </a:t>
            </a:r>
            <a:r>
              <a:rPr dirty="0" sz="800" spc="-5">
                <a:latin typeface="Arial"/>
                <a:cs typeface="Arial"/>
              </a:rPr>
              <a:t>gathered, stored, analysed and  </a:t>
            </a:r>
            <a:r>
              <a:rPr dirty="0" sz="800">
                <a:latin typeface="Arial"/>
                <a:cs typeface="Arial"/>
              </a:rPr>
              <a:t>used; </a:t>
            </a:r>
            <a:r>
              <a:rPr dirty="0" sz="800" spc="-5">
                <a:latin typeface="Arial"/>
                <a:cs typeface="Arial"/>
              </a:rPr>
              <a:t>with privacy, reliability,</a:t>
            </a:r>
            <a:r>
              <a:rPr dirty="0" sz="800" spc="3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and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Arial"/>
                <a:cs typeface="Arial"/>
              </a:rPr>
              <a:t>security posing prickly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challenges.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35779" y="4619244"/>
            <a:ext cx="822959" cy="11490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290023" y="4538221"/>
            <a:ext cx="1851660" cy="123698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Healthcare</a:t>
            </a:r>
            <a:r>
              <a:rPr dirty="0" sz="800" spc="20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800" spc="-20" b="1">
                <a:solidFill>
                  <a:srgbClr val="00338D"/>
                </a:solidFill>
                <a:latin typeface="Arial"/>
                <a:cs typeface="Arial"/>
              </a:rPr>
              <a:t>2030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dirty="0" sz="800">
                <a:latin typeface="Arial"/>
                <a:cs typeface="Arial"/>
              </a:rPr>
              <a:t>What </a:t>
            </a:r>
            <a:r>
              <a:rPr dirty="0" sz="800" spc="-15">
                <a:latin typeface="Arial"/>
                <a:cs typeface="Arial"/>
              </a:rPr>
              <a:t>are the strategic </a:t>
            </a:r>
            <a:r>
              <a:rPr dirty="0" sz="800" spc="-5">
                <a:latin typeface="Arial"/>
                <a:cs typeface="Arial"/>
              </a:rPr>
              <a:t>changes </a:t>
            </a:r>
            <a:r>
              <a:rPr dirty="0" sz="800" spc="-25">
                <a:latin typeface="Arial"/>
                <a:cs typeface="Arial"/>
              </a:rPr>
              <a:t>which </a:t>
            </a:r>
            <a:r>
              <a:rPr dirty="0" sz="800" spc="-15">
                <a:latin typeface="Arial"/>
                <a:cs typeface="Arial"/>
              </a:rPr>
              <a:t>are  taking place </a:t>
            </a:r>
            <a:r>
              <a:rPr dirty="0" sz="800" spc="-10">
                <a:latin typeface="Arial"/>
                <a:cs typeface="Arial"/>
              </a:rPr>
              <a:t>in </a:t>
            </a:r>
            <a:r>
              <a:rPr dirty="0" sz="800" spc="-15">
                <a:latin typeface="Arial"/>
                <a:cs typeface="Arial"/>
              </a:rPr>
              <a:t>healthcare </a:t>
            </a:r>
            <a:r>
              <a:rPr dirty="0" sz="800" spc="-5">
                <a:latin typeface="Arial"/>
                <a:cs typeface="Arial"/>
              </a:rPr>
              <a:t>as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15">
                <a:latin typeface="Arial"/>
                <a:cs typeface="Arial"/>
              </a:rPr>
              <a:t>result </a:t>
            </a:r>
            <a:r>
              <a:rPr dirty="0" sz="800" spc="-20">
                <a:latin typeface="Arial"/>
                <a:cs typeface="Arial"/>
              </a:rPr>
              <a:t>of  </a:t>
            </a:r>
            <a:r>
              <a:rPr dirty="0" sz="800" spc="-15">
                <a:latin typeface="Arial"/>
                <a:cs typeface="Arial"/>
              </a:rPr>
              <a:t>personalisation </a:t>
            </a:r>
            <a:r>
              <a:rPr dirty="0" sz="800" spc="-5">
                <a:latin typeface="Arial"/>
                <a:cs typeface="Arial"/>
              </a:rPr>
              <a:t>and</a:t>
            </a:r>
            <a:r>
              <a:rPr dirty="0" sz="800" spc="-50">
                <a:latin typeface="Arial"/>
                <a:cs typeface="Arial"/>
              </a:rPr>
              <a:t> </a:t>
            </a:r>
            <a:r>
              <a:rPr dirty="0" sz="800" spc="-20">
                <a:latin typeface="Arial"/>
                <a:cs typeface="Arial"/>
              </a:rPr>
              <a:t>digitisation?</a:t>
            </a:r>
            <a:endParaRPr sz="800">
              <a:latin typeface="Arial"/>
              <a:cs typeface="Arial"/>
            </a:endParaRPr>
          </a:p>
          <a:p>
            <a:pPr marL="12700" marR="24130">
              <a:lnSpc>
                <a:spcPct val="100000"/>
              </a:lnSpc>
              <a:spcBef>
                <a:spcPts val="300"/>
              </a:spcBef>
            </a:pPr>
            <a:r>
              <a:rPr dirty="0" sz="800" spc="-15">
                <a:latin typeface="Arial"/>
                <a:cs typeface="Arial"/>
              </a:rPr>
              <a:t>This paper </a:t>
            </a:r>
            <a:r>
              <a:rPr dirty="0" sz="800" spc="-30">
                <a:latin typeface="Arial"/>
                <a:cs typeface="Arial"/>
              </a:rPr>
              <a:t>explores </a:t>
            </a:r>
            <a:r>
              <a:rPr dirty="0" sz="800">
                <a:latin typeface="Arial"/>
                <a:cs typeface="Arial"/>
              </a:rPr>
              <a:t>some </a:t>
            </a:r>
            <a:r>
              <a:rPr dirty="0" sz="800" spc="-10">
                <a:latin typeface="Arial"/>
                <a:cs typeface="Arial"/>
              </a:rPr>
              <a:t>of </a:t>
            </a:r>
            <a:r>
              <a:rPr dirty="0" sz="800" spc="-15">
                <a:latin typeface="Arial"/>
                <a:cs typeface="Arial"/>
              </a:rPr>
              <a:t>the strategic  </a:t>
            </a:r>
            <a:r>
              <a:rPr dirty="0" sz="800" spc="-25">
                <a:latin typeface="Arial"/>
                <a:cs typeface="Arial"/>
              </a:rPr>
              <a:t>decisions </a:t>
            </a:r>
            <a:r>
              <a:rPr dirty="0" sz="800" spc="-15">
                <a:latin typeface="Arial"/>
                <a:cs typeface="Arial"/>
              </a:rPr>
              <a:t>that healthcare and health  services companies ought </a:t>
            </a:r>
            <a:r>
              <a:rPr dirty="0" sz="800" spc="-5">
                <a:latin typeface="Arial"/>
                <a:cs typeface="Arial"/>
              </a:rPr>
              <a:t>to </a:t>
            </a:r>
            <a:r>
              <a:rPr dirty="0" sz="800" spc="10">
                <a:latin typeface="Arial"/>
                <a:cs typeface="Arial"/>
              </a:rPr>
              <a:t>make </a:t>
            </a:r>
            <a:r>
              <a:rPr dirty="0" sz="800" spc="-10">
                <a:latin typeface="Arial"/>
                <a:cs typeface="Arial"/>
              </a:rPr>
              <a:t>in  terms of </a:t>
            </a:r>
            <a:r>
              <a:rPr dirty="0" sz="800" spc="-15">
                <a:latin typeface="Arial"/>
                <a:cs typeface="Arial"/>
              </a:rPr>
              <a:t>organisational </a:t>
            </a:r>
            <a:r>
              <a:rPr dirty="0" sz="800" spc="-25">
                <a:latin typeface="Arial"/>
                <a:cs typeface="Arial"/>
              </a:rPr>
              <a:t>structure, </a:t>
            </a:r>
            <a:r>
              <a:rPr dirty="0" sz="800" spc="-15">
                <a:latin typeface="Arial"/>
                <a:cs typeface="Arial"/>
              </a:rPr>
              <a:t>focus 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 spc="-15">
                <a:latin typeface="Arial"/>
                <a:cs typeface="Arial"/>
              </a:rPr>
              <a:t>customer</a:t>
            </a:r>
            <a:r>
              <a:rPr dirty="0" sz="800" spc="-7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base.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25717" y="4533320"/>
            <a:ext cx="1974214" cy="11150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800" spc="-10" b="1">
                <a:solidFill>
                  <a:srgbClr val="00338D"/>
                </a:solidFill>
                <a:latin typeface="Arial"/>
                <a:cs typeface="Arial"/>
              </a:rPr>
              <a:t>Medical </a:t>
            </a: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devices, </a:t>
            </a:r>
            <a:r>
              <a:rPr dirty="0" sz="800" spc="-20" b="1">
                <a:solidFill>
                  <a:srgbClr val="00338D"/>
                </a:solidFill>
                <a:latin typeface="Arial"/>
                <a:cs typeface="Arial"/>
              </a:rPr>
              <a:t>cyber</a:t>
            </a:r>
            <a:r>
              <a:rPr dirty="0" sz="800" spc="25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800" spc="-25" b="1">
                <a:solidFill>
                  <a:srgbClr val="00338D"/>
                </a:solidFill>
                <a:latin typeface="Arial"/>
                <a:cs typeface="Arial"/>
              </a:rPr>
              <a:t>trends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dirty="0" sz="800">
                <a:latin typeface="Arial"/>
                <a:cs typeface="Arial"/>
              </a:rPr>
              <a:t>For </a:t>
            </a:r>
            <a:r>
              <a:rPr dirty="0" sz="800" spc="-15">
                <a:latin typeface="Arial"/>
                <a:cs typeface="Arial"/>
              </a:rPr>
              <a:t>the medical device </a:t>
            </a:r>
            <a:r>
              <a:rPr dirty="0" sz="800" spc="-25">
                <a:latin typeface="Arial"/>
                <a:cs typeface="Arial"/>
              </a:rPr>
              <a:t>industry </a:t>
            </a:r>
            <a:r>
              <a:rPr dirty="0" sz="800" spc="-5">
                <a:latin typeface="Arial"/>
                <a:cs typeface="Arial"/>
              </a:rPr>
              <a:t>as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25">
                <a:latin typeface="Arial"/>
                <a:cs typeface="Arial"/>
              </a:rPr>
              <a:t>whole  </a:t>
            </a:r>
            <a:r>
              <a:rPr dirty="0" sz="800" spc="-5">
                <a:latin typeface="Arial"/>
                <a:cs typeface="Arial"/>
              </a:rPr>
              <a:t>to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thrive,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each</a:t>
            </a:r>
            <a:r>
              <a:rPr dirty="0" sz="800" spc="-15">
                <a:latin typeface="Arial"/>
                <a:cs typeface="Arial"/>
              </a:rPr>
              <a:t> organization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must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consider</a:t>
            </a:r>
            <a:r>
              <a:rPr dirty="0" sz="800" spc="-5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its  </a:t>
            </a:r>
            <a:r>
              <a:rPr dirty="0" sz="800" spc="-20">
                <a:latin typeface="Arial"/>
                <a:cs typeface="Arial"/>
              </a:rPr>
              <a:t>next </a:t>
            </a:r>
            <a:r>
              <a:rPr dirty="0" sz="800" spc="-5">
                <a:latin typeface="Arial"/>
                <a:cs typeface="Arial"/>
              </a:rPr>
              <a:t>movements and </a:t>
            </a:r>
            <a:r>
              <a:rPr dirty="0" sz="800" spc="-25">
                <a:latin typeface="Arial"/>
                <a:cs typeface="Arial"/>
              </a:rPr>
              <a:t>where </a:t>
            </a:r>
            <a:r>
              <a:rPr dirty="0" sz="800" spc="-5">
                <a:latin typeface="Arial"/>
                <a:cs typeface="Arial"/>
              </a:rPr>
              <a:t>to get </a:t>
            </a:r>
            <a:r>
              <a:rPr dirty="0" sz="800" spc="-15">
                <a:latin typeface="Arial"/>
                <a:cs typeface="Arial"/>
              </a:rPr>
              <a:t>the </a:t>
            </a:r>
            <a:r>
              <a:rPr dirty="0" sz="800">
                <a:latin typeface="Arial"/>
                <a:cs typeface="Arial"/>
              </a:rPr>
              <a:t>most  </a:t>
            </a:r>
            <a:r>
              <a:rPr dirty="0" sz="800" spc="-25">
                <a:latin typeface="Arial"/>
                <a:cs typeface="Arial"/>
              </a:rPr>
              <a:t>return </a:t>
            </a:r>
            <a:r>
              <a:rPr dirty="0" sz="800" spc="-10">
                <a:latin typeface="Arial"/>
                <a:cs typeface="Arial"/>
              </a:rPr>
              <a:t>for </a:t>
            </a:r>
            <a:r>
              <a:rPr dirty="0" sz="800" spc="-15">
                <a:latin typeface="Arial"/>
                <a:cs typeface="Arial"/>
              </a:rPr>
              <a:t>its investment</a:t>
            </a:r>
            <a:r>
              <a:rPr dirty="0" sz="800" spc="-7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dollars.</a:t>
            </a:r>
            <a:endParaRPr sz="800">
              <a:latin typeface="Arial"/>
              <a:cs typeface="Arial"/>
            </a:endParaRPr>
          </a:p>
          <a:p>
            <a:pPr marL="12700" marR="92075">
              <a:lnSpc>
                <a:spcPct val="100000"/>
              </a:lnSpc>
              <a:spcBef>
                <a:spcPts val="300"/>
              </a:spcBef>
            </a:pPr>
            <a:r>
              <a:rPr dirty="0" sz="800" spc="-15">
                <a:latin typeface="Arial"/>
                <a:cs typeface="Arial"/>
              </a:rPr>
              <a:t>This paper looks </a:t>
            </a:r>
            <a:r>
              <a:rPr dirty="0" sz="800" spc="-5">
                <a:latin typeface="Arial"/>
                <a:cs typeface="Arial"/>
              </a:rPr>
              <a:t>at </a:t>
            </a:r>
            <a:r>
              <a:rPr dirty="0" sz="800" spc="-15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cyber risks, </a:t>
            </a:r>
            <a:r>
              <a:rPr dirty="0" sz="800" spc="-25">
                <a:latin typeface="Arial"/>
                <a:cs typeface="Arial"/>
              </a:rPr>
              <a:t>threats  </a:t>
            </a:r>
            <a:r>
              <a:rPr dirty="0" sz="800" spc="-15">
                <a:latin typeface="Arial"/>
                <a:cs typeface="Arial"/>
              </a:rPr>
              <a:t>and </a:t>
            </a:r>
            <a:r>
              <a:rPr dirty="0" sz="800" spc="-25">
                <a:latin typeface="Arial"/>
                <a:cs typeface="Arial"/>
              </a:rPr>
              <a:t>trends </a:t>
            </a:r>
            <a:r>
              <a:rPr dirty="0" sz="800" spc="-15">
                <a:latin typeface="Arial"/>
                <a:cs typeface="Arial"/>
              </a:rPr>
              <a:t>associated </a:t>
            </a:r>
            <a:r>
              <a:rPr dirty="0" sz="800" spc="-25">
                <a:latin typeface="Arial"/>
                <a:cs typeface="Arial"/>
              </a:rPr>
              <a:t>with </a:t>
            </a:r>
            <a:r>
              <a:rPr dirty="0" sz="800" spc="-15">
                <a:latin typeface="Arial"/>
                <a:cs typeface="Arial"/>
              </a:rPr>
              <a:t>the medical  device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industry.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39455" y="4553711"/>
            <a:ext cx="883919" cy="10972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69935" y="4584191"/>
            <a:ext cx="761999" cy="9753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937661" y="6567298"/>
            <a:ext cx="13843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latin typeface="Arial"/>
                <a:cs typeface="Arial"/>
              </a:rPr>
              <a:t>25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862316" y="3086100"/>
            <a:ext cx="737616" cy="9784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855119" y="3072320"/>
            <a:ext cx="2000885" cy="11360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solidFill>
                  <a:srgbClr val="00338D"/>
                </a:solidFill>
                <a:latin typeface="Arial"/>
                <a:cs typeface="Arial"/>
              </a:rPr>
              <a:t>Build </a:t>
            </a:r>
            <a:r>
              <a:rPr dirty="0" sz="800" b="1">
                <a:solidFill>
                  <a:srgbClr val="00338D"/>
                </a:solidFill>
                <a:latin typeface="Arial"/>
                <a:cs typeface="Arial"/>
              </a:rPr>
              <a:t>a </a:t>
            </a: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proactive, resilient organization </a:t>
            </a:r>
            <a:r>
              <a:rPr dirty="0" sz="800" spc="-10" b="1">
                <a:solidFill>
                  <a:srgbClr val="00338D"/>
                </a:solidFill>
                <a:latin typeface="Arial"/>
                <a:cs typeface="Arial"/>
              </a:rPr>
              <a:t>to  </a:t>
            </a: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ensure continuity </a:t>
            </a:r>
            <a:r>
              <a:rPr dirty="0" sz="800" spc="-10" b="1">
                <a:solidFill>
                  <a:srgbClr val="00338D"/>
                </a:solidFill>
                <a:latin typeface="Arial"/>
                <a:cs typeface="Arial"/>
              </a:rPr>
              <a:t>of</a:t>
            </a:r>
            <a:r>
              <a:rPr dirty="0" sz="800" spc="-25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800" spc="-20" b="1">
                <a:solidFill>
                  <a:srgbClr val="00338D"/>
                </a:solidFill>
                <a:latin typeface="Arial"/>
                <a:cs typeface="Arial"/>
              </a:rPr>
              <a:t>service.</a:t>
            </a:r>
            <a:endParaRPr sz="800">
              <a:latin typeface="Arial"/>
              <a:cs typeface="Arial"/>
            </a:endParaRPr>
          </a:p>
          <a:p>
            <a:pPr marL="24765" marR="37465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Arial"/>
                <a:cs typeface="Arial"/>
              </a:rPr>
              <a:t>Our </a:t>
            </a:r>
            <a:r>
              <a:rPr dirty="0" sz="800" spc="-20">
                <a:latin typeface="Arial"/>
                <a:cs typeface="Arial"/>
              </a:rPr>
              <a:t>growing </a:t>
            </a:r>
            <a:r>
              <a:rPr dirty="0" sz="800" spc="-15">
                <a:latin typeface="Arial"/>
                <a:cs typeface="Arial"/>
              </a:rPr>
              <a:t>dependence </a:t>
            </a:r>
            <a:r>
              <a:rPr dirty="0" sz="800" spc="-10">
                <a:latin typeface="Arial"/>
                <a:cs typeface="Arial"/>
              </a:rPr>
              <a:t>on </a:t>
            </a:r>
            <a:r>
              <a:rPr dirty="0" sz="800" spc="-15">
                <a:latin typeface="Arial"/>
                <a:cs typeface="Arial"/>
              </a:rPr>
              <a:t>electricity  </a:t>
            </a:r>
            <a:r>
              <a:rPr dirty="0" sz="800" spc="-10">
                <a:latin typeface="Arial"/>
                <a:cs typeface="Arial"/>
              </a:rPr>
              <a:t>makes it more </a:t>
            </a:r>
            <a:r>
              <a:rPr dirty="0" sz="800" spc="-15">
                <a:latin typeface="Arial"/>
                <a:cs typeface="Arial"/>
              </a:rPr>
              <a:t>critical than ever </a:t>
            </a:r>
            <a:r>
              <a:rPr dirty="0" sz="800" spc="-5">
                <a:latin typeface="Arial"/>
                <a:cs typeface="Arial"/>
              </a:rPr>
              <a:t>to </a:t>
            </a:r>
            <a:r>
              <a:rPr dirty="0" sz="800" spc="-15">
                <a:latin typeface="Arial"/>
                <a:cs typeface="Arial"/>
              </a:rPr>
              <a:t>build </a:t>
            </a:r>
            <a:r>
              <a:rPr dirty="0" sz="800">
                <a:latin typeface="Arial"/>
                <a:cs typeface="Arial"/>
              </a:rPr>
              <a:t>a  </a:t>
            </a:r>
            <a:r>
              <a:rPr dirty="0" sz="800" spc="-15">
                <a:latin typeface="Arial"/>
                <a:cs typeface="Arial"/>
              </a:rPr>
              <a:t>proactive, resilient organization </a:t>
            </a:r>
            <a:r>
              <a:rPr dirty="0" sz="800" spc="-5">
                <a:latin typeface="Arial"/>
                <a:cs typeface="Arial"/>
              </a:rPr>
              <a:t>to </a:t>
            </a:r>
            <a:r>
              <a:rPr dirty="0" sz="800" spc="-15">
                <a:latin typeface="Arial"/>
                <a:cs typeface="Arial"/>
              </a:rPr>
              <a:t>ensure  continuity</a:t>
            </a:r>
            <a:r>
              <a:rPr dirty="0" sz="800" spc="-7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of</a:t>
            </a:r>
            <a:r>
              <a:rPr dirty="0" sz="800" spc="-15">
                <a:latin typeface="Arial"/>
                <a:cs typeface="Arial"/>
              </a:rPr>
              <a:t> service.</a:t>
            </a:r>
            <a:r>
              <a:rPr dirty="0" sz="800" spc="-6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In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this</a:t>
            </a:r>
            <a:r>
              <a:rPr dirty="0" sz="800" spc="-5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article,</a:t>
            </a:r>
            <a:r>
              <a:rPr dirty="0" sz="800" spc="-5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we</a:t>
            </a:r>
            <a:r>
              <a:rPr dirty="0" sz="800" spc="-2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take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  </a:t>
            </a:r>
            <a:r>
              <a:rPr dirty="0" sz="800" spc="-15">
                <a:latin typeface="Arial"/>
                <a:cs typeface="Arial"/>
              </a:rPr>
              <a:t>deeper look </a:t>
            </a:r>
            <a:r>
              <a:rPr dirty="0" sz="800" spc="-10">
                <a:latin typeface="Arial"/>
                <a:cs typeface="Arial"/>
              </a:rPr>
              <a:t>at the main </a:t>
            </a:r>
            <a:r>
              <a:rPr dirty="0" sz="800" spc="-15">
                <a:latin typeface="Arial"/>
                <a:cs typeface="Arial"/>
              </a:rPr>
              <a:t>drivers </a:t>
            </a:r>
            <a:r>
              <a:rPr dirty="0" sz="800" spc="-10">
                <a:latin typeface="Arial"/>
                <a:cs typeface="Arial"/>
              </a:rPr>
              <a:t>of </a:t>
            </a:r>
            <a:r>
              <a:rPr dirty="0" sz="800" spc="-15">
                <a:latin typeface="Arial"/>
                <a:cs typeface="Arial"/>
              </a:rPr>
              <a:t>resilience  and discuss how companies </a:t>
            </a:r>
            <a:r>
              <a:rPr dirty="0" sz="800" spc="-10">
                <a:latin typeface="Arial"/>
                <a:cs typeface="Arial"/>
              </a:rPr>
              <a:t>can </a:t>
            </a:r>
            <a:r>
              <a:rPr dirty="0" sz="800" spc="-15">
                <a:latin typeface="Arial"/>
                <a:cs typeface="Arial"/>
              </a:rPr>
              <a:t>integrate  </a:t>
            </a:r>
            <a:r>
              <a:rPr dirty="0" sz="800" spc="-10">
                <a:latin typeface="Arial"/>
                <a:cs typeface="Arial"/>
              </a:rPr>
              <a:t>these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elements</a:t>
            </a:r>
            <a:r>
              <a:rPr dirty="0" sz="800" spc="-6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to</a:t>
            </a:r>
            <a:r>
              <a:rPr dirty="0" sz="800" spc="-35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maintain</a:t>
            </a:r>
            <a:r>
              <a:rPr dirty="0" sz="800" spc="-6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their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services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65364" y="1431036"/>
            <a:ext cx="708659" cy="9250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867311" y="1371513"/>
            <a:ext cx="1938655" cy="102552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180"/>
              </a:spcBef>
            </a:pPr>
            <a:r>
              <a:rPr dirty="0" sz="800" spc="-25" b="1">
                <a:solidFill>
                  <a:srgbClr val="00338D"/>
                </a:solidFill>
                <a:latin typeface="Arial"/>
                <a:cs typeface="Arial"/>
              </a:rPr>
              <a:t>Are you </a:t>
            </a: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prepared </a:t>
            </a:r>
            <a:r>
              <a:rPr dirty="0" sz="800" spc="-10" b="1">
                <a:solidFill>
                  <a:srgbClr val="00338D"/>
                </a:solidFill>
                <a:latin typeface="Arial"/>
                <a:cs typeface="Arial"/>
              </a:rPr>
              <a:t>for </a:t>
            </a:r>
            <a:r>
              <a:rPr dirty="0" sz="800" b="1">
                <a:solidFill>
                  <a:srgbClr val="00338D"/>
                </a:solidFill>
                <a:latin typeface="Arial"/>
                <a:cs typeface="Arial"/>
              </a:rPr>
              <a:t>a </a:t>
            </a:r>
            <a:r>
              <a:rPr dirty="0" sz="800" spc="-20" b="1">
                <a:solidFill>
                  <a:srgbClr val="00338D"/>
                </a:solidFill>
                <a:latin typeface="Arial"/>
                <a:cs typeface="Arial"/>
              </a:rPr>
              <a:t>cyber </a:t>
            </a:r>
            <a:r>
              <a:rPr dirty="0" sz="800" spc="-15" b="1">
                <a:solidFill>
                  <a:srgbClr val="00338D"/>
                </a:solidFill>
                <a:latin typeface="Arial"/>
                <a:cs typeface="Arial"/>
              </a:rPr>
              <a:t>incident?  </a:t>
            </a:r>
            <a:r>
              <a:rPr dirty="0" sz="800">
                <a:latin typeface="Arial"/>
                <a:cs typeface="Arial"/>
              </a:rPr>
              <a:t>In a </a:t>
            </a:r>
            <a:r>
              <a:rPr dirty="0" sz="800" spc="-5">
                <a:latin typeface="Arial"/>
                <a:cs typeface="Arial"/>
              </a:rPr>
              <a:t>digital world, where everything </a:t>
            </a:r>
            <a:r>
              <a:rPr dirty="0" sz="800">
                <a:latin typeface="Arial"/>
                <a:cs typeface="Arial"/>
              </a:rPr>
              <a:t>is  connected, </a:t>
            </a:r>
            <a:r>
              <a:rPr dirty="0" sz="800" spc="-5">
                <a:latin typeface="Arial"/>
                <a:cs typeface="Arial"/>
              </a:rPr>
              <a:t>grid shutdowns </a:t>
            </a:r>
            <a:r>
              <a:rPr dirty="0" sz="800">
                <a:latin typeface="Arial"/>
                <a:cs typeface="Arial"/>
              </a:rPr>
              <a:t>can </a:t>
            </a:r>
            <a:r>
              <a:rPr dirty="0" sz="800" spc="-5">
                <a:latin typeface="Arial"/>
                <a:cs typeface="Arial"/>
              </a:rPr>
              <a:t>bring  public </a:t>
            </a:r>
            <a:r>
              <a:rPr dirty="0" sz="800">
                <a:latin typeface="Arial"/>
                <a:cs typeface="Arial"/>
              </a:rPr>
              <a:t>services, businesses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homes to  a standstill. A </a:t>
            </a:r>
            <a:r>
              <a:rPr dirty="0" sz="800" spc="-5">
                <a:latin typeface="Arial"/>
                <a:cs typeface="Arial"/>
              </a:rPr>
              <a:t>robust cyber </a:t>
            </a:r>
            <a:r>
              <a:rPr dirty="0" sz="800">
                <a:latin typeface="Arial"/>
                <a:cs typeface="Arial"/>
              </a:rPr>
              <a:t>security culture  can significantly </a:t>
            </a:r>
            <a:r>
              <a:rPr dirty="0" sz="800" spc="-5">
                <a:latin typeface="Arial"/>
                <a:cs typeface="Arial"/>
              </a:rPr>
              <a:t>reduce </a:t>
            </a:r>
            <a:r>
              <a:rPr dirty="0" sz="800">
                <a:latin typeface="Arial"/>
                <a:cs typeface="Arial"/>
              </a:rPr>
              <a:t>the chance </a:t>
            </a:r>
            <a:r>
              <a:rPr dirty="0" sz="800" spc="-5">
                <a:latin typeface="Arial"/>
                <a:cs typeface="Arial"/>
              </a:rPr>
              <a:t>of an  </a:t>
            </a:r>
            <a:r>
              <a:rPr dirty="0" sz="800">
                <a:latin typeface="Arial"/>
                <a:cs typeface="Arial"/>
              </a:rPr>
              <a:t>attack, </a:t>
            </a:r>
            <a:r>
              <a:rPr dirty="0" sz="800" spc="-5">
                <a:latin typeface="Arial"/>
                <a:cs typeface="Arial"/>
              </a:rPr>
              <a:t>but organizations </a:t>
            </a:r>
            <a:r>
              <a:rPr dirty="0" sz="800">
                <a:latin typeface="Arial"/>
                <a:cs typeface="Arial"/>
              </a:rPr>
              <a:t>should also </a:t>
            </a:r>
            <a:r>
              <a:rPr dirty="0" sz="800" spc="-5">
                <a:latin typeface="Arial"/>
                <a:cs typeface="Arial"/>
              </a:rPr>
              <a:t>be  ready </a:t>
            </a:r>
            <a:r>
              <a:rPr dirty="0" sz="800">
                <a:latin typeface="Arial"/>
                <a:cs typeface="Arial"/>
              </a:rPr>
              <a:t>should </a:t>
            </a:r>
            <a:r>
              <a:rPr dirty="0" sz="800" spc="-5">
                <a:latin typeface="Arial"/>
                <a:cs typeface="Arial"/>
              </a:rPr>
              <a:t>an incident</a:t>
            </a:r>
            <a:r>
              <a:rPr dirty="0" sz="800" spc="4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occur.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2054" y="1028264"/>
            <a:ext cx="64516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00338D"/>
                </a:solidFill>
                <a:latin typeface="Arial"/>
                <a:cs typeface="Arial"/>
              </a:rPr>
              <a:t>KPMG have provided </a:t>
            </a:r>
            <a:r>
              <a:rPr dirty="0" sz="1000" spc="-5">
                <a:solidFill>
                  <a:srgbClr val="00338D"/>
                </a:solidFill>
                <a:latin typeface="Arial"/>
                <a:cs typeface="Arial"/>
              </a:rPr>
              <a:t>several </a:t>
            </a:r>
            <a:r>
              <a:rPr dirty="0" sz="1000" spc="-10">
                <a:solidFill>
                  <a:srgbClr val="00338D"/>
                </a:solidFill>
                <a:latin typeface="Arial"/>
                <a:cs typeface="Arial"/>
              </a:rPr>
              <a:t>thought leadership papers </a:t>
            </a:r>
            <a:r>
              <a:rPr dirty="0" sz="1000" spc="-5">
                <a:solidFill>
                  <a:srgbClr val="00338D"/>
                </a:solidFill>
                <a:latin typeface="Arial"/>
                <a:cs typeface="Arial"/>
              </a:rPr>
              <a:t>across </a:t>
            </a:r>
            <a:r>
              <a:rPr dirty="0" sz="1000" spc="-10">
                <a:solidFill>
                  <a:srgbClr val="00338D"/>
                </a:solidFill>
                <a:latin typeface="Arial"/>
                <a:cs typeface="Arial"/>
              </a:rPr>
              <a:t>health </a:t>
            </a:r>
            <a:r>
              <a:rPr dirty="0" sz="1000" spc="-5">
                <a:solidFill>
                  <a:srgbClr val="00338D"/>
                </a:solidFill>
                <a:latin typeface="Arial"/>
                <a:cs typeface="Arial"/>
              </a:rPr>
              <a:t>services </a:t>
            </a:r>
            <a:r>
              <a:rPr dirty="0" sz="1000" spc="-10">
                <a:solidFill>
                  <a:srgbClr val="00338D"/>
                </a:solidFill>
                <a:latin typeface="Arial"/>
                <a:cs typeface="Arial"/>
              </a:rPr>
              <a:t>and technology </a:t>
            </a:r>
            <a:r>
              <a:rPr dirty="0" sz="1000" spc="-5">
                <a:solidFill>
                  <a:srgbClr val="00338D"/>
                </a:solidFill>
                <a:latin typeface="Arial"/>
                <a:cs typeface="Arial"/>
              </a:rPr>
              <a:t>areas, </a:t>
            </a:r>
            <a:r>
              <a:rPr dirty="0" sz="1000">
                <a:solidFill>
                  <a:srgbClr val="00338D"/>
                </a:solidFill>
                <a:latin typeface="Arial"/>
                <a:cs typeface="Arial"/>
              </a:rPr>
              <a:t>for</a:t>
            </a:r>
            <a:r>
              <a:rPr dirty="0" sz="1000" spc="165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00338D"/>
                </a:solidFill>
                <a:latin typeface="Arial"/>
                <a:cs typeface="Arial"/>
              </a:rPr>
              <a:t>example: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914195" y="81217"/>
            <a:ext cx="8558530" cy="868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03 | Why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KPMG</a:t>
            </a:r>
            <a:endParaRPr sz="1200">
              <a:latin typeface="Arial"/>
              <a:cs typeface="Arial"/>
            </a:endParaRPr>
          </a:p>
          <a:p>
            <a:pPr marL="80645">
              <a:lnSpc>
                <a:spcPts val="5240"/>
              </a:lnSpc>
            </a:pPr>
            <a:r>
              <a:rPr dirty="0" sz="4400"/>
              <a:t>Thought </a:t>
            </a:r>
            <a:r>
              <a:rPr dirty="0" sz="4400" spc="-5"/>
              <a:t>leadership </a:t>
            </a:r>
            <a:r>
              <a:rPr dirty="0" sz="4400"/>
              <a:t>- KPMG’s cyber &amp; health</a:t>
            </a:r>
            <a:r>
              <a:rPr dirty="0" sz="4400" spc="-114"/>
              <a:t> </a:t>
            </a:r>
            <a:r>
              <a:rPr dirty="0" sz="4400"/>
              <a:t>services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6683" y="6263501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38D"/>
                </a:solidFill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2983" y="6252772"/>
            <a:ext cx="467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A6A6A6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partnership and a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firm of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firms 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affiliated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with 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International Limited, a private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2663" y="252983"/>
            <a:ext cx="630110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Our </a:t>
            </a:r>
            <a:r>
              <a:rPr dirty="0" sz="4400"/>
              <a:t>recent </a:t>
            </a:r>
            <a:r>
              <a:rPr dirty="0" sz="4400" spc="-5"/>
              <a:t>health services</a:t>
            </a:r>
            <a:r>
              <a:rPr dirty="0" sz="4400" spc="-60"/>
              <a:t> </a:t>
            </a:r>
            <a:r>
              <a:rPr dirty="0" sz="4400" spc="-5"/>
              <a:t>credentials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995172" y="1513332"/>
            <a:ext cx="433070" cy="792480"/>
          </a:xfrm>
          <a:custGeom>
            <a:avLst/>
            <a:gdLst/>
            <a:ahLst/>
            <a:cxnLst/>
            <a:rect l="l" t="t" r="r" b="b"/>
            <a:pathLst>
              <a:path w="433069" h="792480">
                <a:moveTo>
                  <a:pt x="0" y="0"/>
                </a:moveTo>
                <a:lnTo>
                  <a:pt x="432816" y="0"/>
                </a:lnTo>
                <a:lnTo>
                  <a:pt x="432816" y="792479"/>
                </a:lnTo>
                <a:lnTo>
                  <a:pt x="0" y="792479"/>
                </a:lnTo>
                <a:lnTo>
                  <a:pt x="0" y="0"/>
                </a:lnTo>
                <a:close/>
              </a:path>
            </a:pathLst>
          </a:custGeom>
          <a:solidFill>
            <a:srgbClr val="AC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12019" y="1634484"/>
            <a:ext cx="374650" cy="549910"/>
          </a:xfrm>
          <a:prstGeom prst="rect">
            <a:avLst/>
          </a:prstGeom>
        </p:spPr>
        <p:txBody>
          <a:bodyPr wrap="square" lIns="0" tIns="39370" rIns="0" bIns="0" rtlCol="0" vert="vert270">
            <a:spAutoFit/>
          </a:bodyPr>
          <a:lstStyle/>
          <a:p>
            <a:pPr marL="12700" marR="5080" indent="109220">
              <a:lnSpc>
                <a:spcPct val="80000"/>
              </a:lnSpc>
              <a:spcBef>
                <a:spcPts val="310"/>
              </a:spcBef>
            </a:pPr>
            <a:r>
              <a:rPr dirty="0" sz="1400" spc="-5" b="1">
                <a:solidFill>
                  <a:srgbClr val="1E48E1"/>
                </a:solidFill>
                <a:latin typeface="KPMG Bold"/>
                <a:cs typeface="KPMG Bold"/>
              </a:rPr>
              <a:t>Client  </a:t>
            </a:r>
            <a:r>
              <a:rPr dirty="0" sz="1400" b="1">
                <a:solidFill>
                  <a:srgbClr val="1E48E1"/>
                </a:solidFill>
                <a:latin typeface="KPMG Bold"/>
                <a:cs typeface="KPMG Bold"/>
              </a:rPr>
              <a:t>c</a:t>
            </a:r>
            <a:r>
              <a:rPr dirty="0" sz="1400" spc="5" b="1">
                <a:solidFill>
                  <a:srgbClr val="1E48E1"/>
                </a:solidFill>
                <a:latin typeface="KPMG Bold"/>
                <a:cs typeface="KPMG Bold"/>
              </a:rPr>
              <a:t>h</a:t>
            </a:r>
            <a:r>
              <a:rPr dirty="0" sz="1400" b="1">
                <a:solidFill>
                  <a:srgbClr val="1E48E1"/>
                </a:solidFill>
                <a:latin typeface="KPMG Bold"/>
                <a:cs typeface="KPMG Bold"/>
              </a:rPr>
              <a:t>a</a:t>
            </a:r>
            <a:r>
              <a:rPr dirty="0" sz="1400" spc="-10" b="1">
                <a:solidFill>
                  <a:srgbClr val="1E48E1"/>
                </a:solidFill>
                <a:latin typeface="KPMG Bold"/>
                <a:cs typeface="KPMG Bold"/>
              </a:rPr>
              <a:t>ll</a:t>
            </a:r>
            <a:r>
              <a:rPr dirty="0" sz="1400" spc="5" b="1">
                <a:solidFill>
                  <a:srgbClr val="1E48E1"/>
                </a:solidFill>
                <a:latin typeface="KPMG Bold"/>
                <a:cs typeface="KPMG Bold"/>
              </a:rPr>
              <a:t>enge</a:t>
            </a:r>
            <a:endParaRPr sz="1400">
              <a:latin typeface="KPMG Bold"/>
              <a:cs typeface="KPMG Bol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5172" y="2505455"/>
            <a:ext cx="433070" cy="2155190"/>
          </a:xfrm>
          <a:custGeom>
            <a:avLst/>
            <a:gdLst/>
            <a:ahLst/>
            <a:cxnLst/>
            <a:rect l="l" t="t" r="r" b="b"/>
            <a:pathLst>
              <a:path w="433069" h="2155190">
                <a:moveTo>
                  <a:pt x="0" y="0"/>
                </a:moveTo>
                <a:lnTo>
                  <a:pt x="432816" y="0"/>
                </a:lnTo>
                <a:lnTo>
                  <a:pt x="432816" y="2154936"/>
                </a:lnTo>
                <a:lnTo>
                  <a:pt x="0" y="2154936"/>
                </a:lnTo>
                <a:lnTo>
                  <a:pt x="0" y="0"/>
                </a:lnTo>
                <a:close/>
              </a:path>
            </a:pathLst>
          </a:custGeom>
          <a:solidFill>
            <a:srgbClr val="AC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12019" y="3318865"/>
            <a:ext cx="374650" cy="527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algn="ctr">
              <a:lnSpc>
                <a:spcPts val="1490"/>
              </a:lnSpc>
            </a:pPr>
            <a:r>
              <a:rPr dirty="0" sz="1400" spc="-5" b="1">
                <a:solidFill>
                  <a:srgbClr val="1E48E1"/>
                </a:solidFill>
                <a:latin typeface="KPMG Bold"/>
                <a:cs typeface="KPMG Bold"/>
              </a:rPr>
              <a:t>KPMG</a:t>
            </a:r>
            <a:endParaRPr sz="1400">
              <a:latin typeface="KPMG Bold"/>
              <a:cs typeface="KPMG Bold"/>
            </a:endParaRPr>
          </a:p>
          <a:p>
            <a:pPr algn="ctr">
              <a:lnSpc>
                <a:spcPts val="1460"/>
              </a:lnSpc>
            </a:pPr>
            <a:r>
              <a:rPr dirty="0" sz="1400" spc="-5" b="1">
                <a:solidFill>
                  <a:srgbClr val="1E48E1"/>
                </a:solidFill>
                <a:latin typeface="KPMG Bold"/>
                <a:cs typeface="KPMG Bold"/>
              </a:rPr>
              <a:t>r</a:t>
            </a:r>
            <a:r>
              <a:rPr dirty="0" sz="1400" spc="5" b="1">
                <a:solidFill>
                  <a:srgbClr val="1E48E1"/>
                </a:solidFill>
                <a:latin typeface="KPMG Bold"/>
                <a:cs typeface="KPMG Bold"/>
              </a:rPr>
              <a:t>e</a:t>
            </a:r>
            <a:r>
              <a:rPr dirty="0" sz="1400" b="1">
                <a:solidFill>
                  <a:srgbClr val="1E48E1"/>
                </a:solidFill>
                <a:latin typeface="KPMG Bold"/>
                <a:cs typeface="KPMG Bold"/>
              </a:rPr>
              <a:t>s</a:t>
            </a:r>
            <a:r>
              <a:rPr dirty="0" sz="1400" spc="5" b="1">
                <a:solidFill>
                  <a:srgbClr val="1E48E1"/>
                </a:solidFill>
                <a:latin typeface="KPMG Bold"/>
                <a:cs typeface="KPMG Bold"/>
              </a:rPr>
              <a:t>p</a:t>
            </a:r>
            <a:r>
              <a:rPr dirty="0" sz="1400" spc="-5" b="1">
                <a:solidFill>
                  <a:srgbClr val="1E48E1"/>
                </a:solidFill>
                <a:latin typeface="KPMG Bold"/>
                <a:cs typeface="KPMG Bold"/>
              </a:rPr>
              <a:t>o</a:t>
            </a:r>
            <a:r>
              <a:rPr dirty="0" sz="1400" spc="5" b="1">
                <a:solidFill>
                  <a:srgbClr val="1E48E1"/>
                </a:solidFill>
                <a:latin typeface="KPMG Bold"/>
                <a:cs typeface="KPMG Bold"/>
              </a:rPr>
              <a:t>n</a:t>
            </a:r>
            <a:r>
              <a:rPr dirty="0" sz="1400" b="1">
                <a:solidFill>
                  <a:srgbClr val="1E48E1"/>
                </a:solidFill>
                <a:latin typeface="KPMG Bold"/>
                <a:cs typeface="KPMG Bold"/>
              </a:rPr>
              <a:t>se</a:t>
            </a:r>
            <a:endParaRPr sz="1400">
              <a:latin typeface="KPMG Bold"/>
              <a:cs typeface="KPMG 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5172" y="4914900"/>
            <a:ext cx="433070" cy="1071880"/>
          </a:xfrm>
          <a:custGeom>
            <a:avLst/>
            <a:gdLst/>
            <a:ahLst/>
            <a:cxnLst/>
            <a:rect l="l" t="t" r="r" b="b"/>
            <a:pathLst>
              <a:path w="433069" h="1071879">
                <a:moveTo>
                  <a:pt x="0" y="0"/>
                </a:moveTo>
                <a:lnTo>
                  <a:pt x="432816" y="0"/>
                </a:lnTo>
                <a:lnTo>
                  <a:pt x="432816" y="1071372"/>
                </a:lnTo>
                <a:lnTo>
                  <a:pt x="0" y="1071372"/>
                </a:lnTo>
                <a:lnTo>
                  <a:pt x="0" y="0"/>
                </a:lnTo>
                <a:close/>
              </a:path>
            </a:pathLst>
          </a:custGeom>
          <a:solidFill>
            <a:srgbClr val="ACEA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12019" y="5051851"/>
            <a:ext cx="374650" cy="798195"/>
          </a:xfrm>
          <a:prstGeom prst="rect">
            <a:avLst/>
          </a:prstGeom>
        </p:spPr>
        <p:txBody>
          <a:bodyPr wrap="square" lIns="0" tIns="39370" rIns="0" bIns="0" rtlCol="0" vert="vert270">
            <a:spAutoFit/>
          </a:bodyPr>
          <a:lstStyle/>
          <a:p>
            <a:pPr marL="247015" marR="5080" indent="-234950">
              <a:lnSpc>
                <a:spcPct val="80000"/>
              </a:lnSpc>
              <a:spcBef>
                <a:spcPts val="310"/>
              </a:spcBef>
            </a:pPr>
            <a:r>
              <a:rPr dirty="0" sz="1400" b="1">
                <a:solidFill>
                  <a:srgbClr val="1E48E1"/>
                </a:solidFill>
                <a:latin typeface="KPMG Bold"/>
                <a:cs typeface="KPMG Bold"/>
              </a:rPr>
              <a:t>Benefits </a:t>
            </a:r>
            <a:r>
              <a:rPr dirty="0" sz="1400" spc="-5" b="1">
                <a:solidFill>
                  <a:srgbClr val="1E48E1"/>
                </a:solidFill>
                <a:latin typeface="KPMG Bold"/>
                <a:cs typeface="KPMG Bold"/>
              </a:rPr>
              <a:t>to</a:t>
            </a:r>
            <a:r>
              <a:rPr dirty="0" sz="1400" spc="-85" b="1">
                <a:solidFill>
                  <a:srgbClr val="1E48E1"/>
                </a:solidFill>
                <a:latin typeface="KPMG Bold"/>
                <a:cs typeface="KPMG Bold"/>
              </a:rPr>
              <a:t> </a:t>
            </a:r>
            <a:r>
              <a:rPr dirty="0" sz="1400" b="1">
                <a:solidFill>
                  <a:srgbClr val="1E48E1"/>
                </a:solidFill>
                <a:latin typeface="KPMG Bold"/>
                <a:cs typeface="KPMG Bold"/>
              </a:rPr>
              <a:t>the  </a:t>
            </a:r>
            <a:r>
              <a:rPr dirty="0" sz="1400" spc="-5" b="1">
                <a:solidFill>
                  <a:srgbClr val="1E48E1"/>
                </a:solidFill>
                <a:latin typeface="KPMG Bold"/>
                <a:cs typeface="KPMG Bold"/>
              </a:rPr>
              <a:t>client</a:t>
            </a:r>
            <a:endParaRPr sz="1400">
              <a:latin typeface="KPMG Bold"/>
              <a:cs typeface="KPMG Bol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70933" y="2310257"/>
            <a:ext cx="189229" cy="189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70933" y="4721225"/>
            <a:ext cx="189229" cy="187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89532" y="1059180"/>
            <a:ext cx="3095625" cy="378460"/>
          </a:xfrm>
          <a:prstGeom prst="rect">
            <a:avLst/>
          </a:prstGeom>
          <a:solidFill>
            <a:srgbClr val="00338D"/>
          </a:solidFill>
        </p:spPr>
        <p:txBody>
          <a:bodyPr wrap="square" lIns="0" tIns="88265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695"/>
              </a:spcBef>
            </a:pPr>
            <a:r>
              <a:rPr dirty="0" sz="1200" b="1">
                <a:solidFill>
                  <a:srgbClr val="FFFFFF"/>
                </a:solidFill>
                <a:latin typeface="KPMG Bold"/>
                <a:cs typeface="KPMG Bold"/>
              </a:rPr>
              <a:t>Global </a:t>
            </a:r>
            <a:r>
              <a:rPr dirty="0" sz="1200" spc="5" b="1">
                <a:solidFill>
                  <a:srgbClr val="FFFFFF"/>
                </a:solidFill>
                <a:latin typeface="KPMG Bold"/>
                <a:cs typeface="KPMG Bold"/>
              </a:rPr>
              <a:t>pharmaceuticalcompany– </a:t>
            </a:r>
            <a:r>
              <a:rPr dirty="0" sz="1200" spc="-5" b="1">
                <a:solidFill>
                  <a:srgbClr val="FFFFFF"/>
                </a:solidFill>
                <a:latin typeface="KPMG Bold"/>
                <a:cs typeface="KPMG Bold"/>
              </a:rPr>
              <a:t>BCM </a:t>
            </a:r>
            <a:r>
              <a:rPr dirty="0" sz="1200" b="1">
                <a:solidFill>
                  <a:srgbClr val="FFFFFF"/>
                </a:solidFill>
                <a:latin typeface="KPMG Bold"/>
                <a:cs typeface="KPMG Bold"/>
              </a:rPr>
              <a:t>and crisis</a:t>
            </a:r>
            <a:r>
              <a:rPr dirty="0" sz="1200" spc="-15" b="1">
                <a:solidFill>
                  <a:srgbClr val="FFFFFF"/>
                </a:solidFill>
                <a:latin typeface="KPMG Bold"/>
                <a:cs typeface="KPMG Bold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KPMG Bold"/>
                <a:cs typeface="KPMG Bold"/>
              </a:rPr>
              <a:t>management</a:t>
            </a:r>
            <a:endParaRPr sz="1200">
              <a:latin typeface="KPMG Bold"/>
              <a:cs typeface="KPMG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46320" y="1059180"/>
            <a:ext cx="3096895" cy="378460"/>
          </a:xfrm>
          <a:prstGeom prst="rect">
            <a:avLst/>
          </a:prstGeom>
          <a:solidFill>
            <a:srgbClr val="00338D"/>
          </a:solidFill>
        </p:spPr>
        <p:txBody>
          <a:bodyPr wrap="square" lIns="0" tIns="88265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695"/>
              </a:spcBef>
            </a:pPr>
            <a:r>
              <a:rPr dirty="0" sz="1200" spc="5" b="1">
                <a:solidFill>
                  <a:srgbClr val="FFFFFF"/>
                </a:solidFill>
                <a:latin typeface="KPMG Bold"/>
                <a:cs typeface="KPMG Bold"/>
              </a:rPr>
              <a:t>Pharmaceuticalscompany– </a:t>
            </a:r>
            <a:r>
              <a:rPr dirty="0" sz="1200" spc="-5" b="1">
                <a:solidFill>
                  <a:srgbClr val="FFFFFF"/>
                </a:solidFill>
                <a:latin typeface="KPMG Bold"/>
                <a:cs typeface="KPMG Bold"/>
              </a:rPr>
              <a:t>cyber, IAM </a:t>
            </a:r>
            <a:r>
              <a:rPr dirty="0" sz="1200" b="1">
                <a:solidFill>
                  <a:srgbClr val="FFFFFF"/>
                </a:solidFill>
                <a:latin typeface="KPMG Bold"/>
                <a:cs typeface="KPMG Bold"/>
              </a:rPr>
              <a:t>and </a:t>
            </a:r>
            <a:r>
              <a:rPr dirty="0" sz="1200" spc="-5" b="1">
                <a:solidFill>
                  <a:srgbClr val="FFFFFF"/>
                </a:solidFill>
                <a:latin typeface="KPMG Bold"/>
                <a:cs typeface="KPMG Bold"/>
              </a:rPr>
              <a:t>risk</a:t>
            </a:r>
            <a:r>
              <a:rPr dirty="0" sz="1200" spc="10" b="1">
                <a:solidFill>
                  <a:srgbClr val="FFFFFF"/>
                </a:solidFill>
                <a:latin typeface="KPMG Bold"/>
                <a:cs typeface="KPMG Bold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KPMG Bold"/>
                <a:cs typeface="KPMG Bold"/>
              </a:rPr>
              <a:t>strategy</a:t>
            </a:r>
            <a:endParaRPr sz="1200">
              <a:latin typeface="KPMG Bold"/>
              <a:cs typeface="KPMG 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1583" y="1069847"/>
            <a:ext cx="3095625" cy="379730"/>
          </a:xfrm>
          <a:prstGeom prst="rect">
            <a:avLst/>
          </a:prstGeom>
          <a:solidFill>
            <a:srgbClr val="00338D"/>
          </a:solidFill>
        </p:spPr>
        <p:txBody>
          <a:bodyPr wrap="square" lIns="0" tIns="89535" rIns="0" bIns="0" rtlCol="0" vert="horz">
            <a:spAutoFit/>
          </a:bodyPr>
          <a:lstStyle/>
          <a:p>
            <a:pPr marL="349250">
              <a:lnSpc>
                <a:spcPct val="100000"/>
              </a:lnSpc>
              <a:spcBef>
                <a:spcPts val="705"/>
              </a:spcBef>
            </a:pPr>
            <a:r>
              <a:rPr dirty="0" sz="1200" b="1">
                <a:solidFill>
                  <a:srgbClr val="FFFFFF"/>
                </a:solidFill>
                <a:latin typeface="KPMG Bold"/>
                <a:cs typeface="KPMG Bold"/>
              </a:rPr>
              <a:t>Global pharmaceuticalscompany – </a:t>
            </a:r>
            <a:r>
              <a:rPr dirty="0" sz="1200" spc="-5" b="1">
                <a:solidFill>
                  <a:srgbClr val="FFFFFF"/>
                </a:solidFill>
                <a:latin typeface="KPMG Bold"/>
                <a:cs typeface="KPMG Bold"/>
              </a:rPr>
              <a:t>resilience</a:t>
            </a:r>
            <a:r>
              <a:rPr dirty="0" sz="1200" spc="-30" b="1">
                <a:solidFill>
                  <a:srgbClr val="FFFFFF"/>
                </a:solidFill>
                <a:latin typeface="KPMG Bold"/>
                <a:cs typeface="KPMG Bold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KPMG Bold"/>
                <a:cs typeface="KPMG Bold"/>
              </a:rPr>
              <a:t>support</a:t>
            </a:r>
            <a:endParaRPr sz="1200">
              <a:latin typeface="KPMG Bold"/>
              <a:cs typeface="KPMG Bold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39913" y="4728845"/>
            <a:ext cx="187705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42960" y="2319401"/>
            <a:ext cx="189229" cy="189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589532" y="1437138"/>
          <a:ext cx="9655810" cy="4548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6270"/>
                <a:gridCol w="3258820"/>
                <a:gridCol w="3221354"/>
              </a:tblGrid>
              <a:tr h="967733">
                <a:tc>
                  <a:txBody>
                    <a:bodyPr/>
                    <a:lstStyle/>
                    <a:p>
                      <a:pPr marR="1193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KPMG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were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tasked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with enhancing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business continuity  management capability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finance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division 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global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pharmaceutical company.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They needed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understand their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critical  processes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how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make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them resilient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disruption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a loss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critical function. The client also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needed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form an operational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crisis  management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team within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finance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division and for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members  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upskilled in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their new roles and</a:t>
                      </a:r>
                      <a:r>
                        <a:rPr dirty="0" sz="800" spc="3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responsibilities.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R w="6350">
                      <a:solidFill>
                        <a:srgbClr val="00338D"/>
                      </a:solidFill>
                      <a:prstDash val="solid"/>
                    </a:lnR>
                    <a:lnB w="6350">
                      <a:solidFill>
                        <a:srgbClr val="0033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19113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KPMG UK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cyber team worked with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multinational pharmaceutical  company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engaging with their cyber,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IAM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risk &amp; compliance  teams, 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deliver their privileged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access management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(PAM)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capability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rolling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it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out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the business. </a:t>
                      </a:r>
                      <a:r>
                        <a:rPr dirty="0" sz="800" spc="1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also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helped them  build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view of their future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IAM</a:t>
                      </a:r>
                      <a:r>
                        <a:rPr dirty="0" sz="800" spc="4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strategy.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3660">
                    <a:lnL w="6350">
                      <a:solidFill>
                        <a:srgbClr val="00338D"/>
                      </a:solidFill>
                      <a:prstDash val="solid"/>
                    </a:lnL>
                    <a:lnR w="6350">
                      <a:solidFill>
                        <a:srgbClr val="00338D"/>
                      </a:solidFill>
                      <a:prstDash val="solid"/>
                    </a:lnR>
                    <a:lnB w="6350">
                      <a:solidFill>
                        <a:srgbClr val="0033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2000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client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interested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in assessing its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cyber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resilience  capabilities in response 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various types of cyber threats with  targeted efforts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focused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integrity and availability 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critical  information</a:t>
                      </a:r>
                      <a:r>
                        <a:rPr dirty="0" sz="800" spc="-1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assets.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6350">
                      <a:solidFill>
                        <a:srgbClr val="00338D"/>
                      </a:solidFill>
                      <a:prstDash val="solid"/>
                    </a:lnL>
                    <a:lnB w="6350">
                      <a:solidFill>
                        <a:srgbClr val="00338D"/>
                      </a:solidFill>
                      <a:prstDash val="solid"/>
                    </a:lnB>
                  </a:tcPr>
                </a:tc>
              </a:tr>
              <a:tr h="2409444">
                <a:tc>
                  <a:txBody>
                    <a:bodyPr/>
                    <a:lstStyle/>
                    <a:p>
                      <a:pPr marL="171450" marR="193675" indent="-172720">
                        <a:lnSpc>
                          <a:spcPct val="100000"/>
                        </a:lnSpc>
                        <a:spcBef>
                          <a:spcPts val="770"/>
                        </a:spcBef>
                        <a:buClr>
                          <a:srgbClr val="473697"/>
                        </a:buClr>
                        <a:buChar char="•"/>
                        <a:tabLst>
                          <a:tab pos="171450" algn="l"/>
                          <a:tab pos="172085" algn="l"/>
                        </a:tabLst>
                      </a:pP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current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state assessment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first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carried out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understand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client’s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current level 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maturity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within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business continuity 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crisis management. This formed the starting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point for the  following</a:t>
                      </a:r>
                      <a:r>
                        <a:rPr dirty="0" sz="800" spc="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activities.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71450" marR="163195" indent="-172720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rgbClr val="473697"/>
                        </a:buClr>
                        <a:buChar char="•"/>
                        <a:tabLst>
                          <a:tab pos="171450" algn="l"/>
                          <a:tab pos="172085" algn="l"/>
                        </a:tabLst>
                      </a:pP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KPMG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worked alongside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financial resilience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team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define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critical business processes,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before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series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business  impact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analyses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(BIAs)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were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conducted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on their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six critical  finance processes. As it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global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client,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three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KPMG  member firms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were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used to conduct simultaneous BIAs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create the resulting business continuity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plans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(BCPs).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171450" marR="80645" indent="-172720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rgbClr val="473697"/>
                        </a:buClr>
                        <a:buChar char="•"/>
                        <a:tabLst>
                          <a:tab pos="171450" algn="l"/>
                          <a:tab pos="172085" algn="l"/>
                        </a:tabLst>
                      </a:pP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KPMG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worked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closely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financial resilience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team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define  their overarching recovery strategy, incident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management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plan  and framework. Roles and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responsibilities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were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defined for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this 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team and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crisis scenario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was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developed as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training exercise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order for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leads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become familiar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new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roles,  responsibilities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800" spc="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documentation.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lnR w="6350">
                      <a:solidFill>
                        <a:srgbClr val="00338D"/>
                      </a:solidFill>
                      <a:prstDash val="solid"/>
                    </a:lnR>
                    <a:lnT w="6350">
                      <a:solidFill>
                        <a:srgbClr val="00338D"/>
                      </a:solidFill>
                      <a:prstDash val="solid"/>
                    </a:lnT>
                    <a:lnB w="6350">
                      <a:solidFill>
                        <a:srgbClr val="0033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marR="182245" indent="-180340">
                        <a:lnSpc>
                          <a:spcPct val="100000"/>
                        </a:lnSpc>
                        <a:spcBef>
                          <a:spcPts val="770"/>
                        </a:spcBef>
                        <a:buClr>
                          <a:srgbClr val="473697"/>
                        </a:buClr>
                        <a:buChar char="•"/>
                        <a:tabLst>
                          <a:tab pos="260985" algn="l"/>
                          <a:tab pos="261620" algn="l"/>
                        </a:tabLst>
                      </a:pPr>
                      <a:r>
                        <a:rPr dirty="0" sz="800" spc="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developed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security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architectural baselines for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IAM  based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on good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practice focussing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particularly on PAM,  authentication, and identity governance and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administration.  These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were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used to increase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re-use 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core IAM  capabilities, increase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supportability, reduce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IAM costs,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 reduce overall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IAM risk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levels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across the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various</a:t>
                      </a:r>
                      <a:r>
                        <a:rPr dirty="0" sz="800" spc="2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departments.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60350" marR="92710" indent="-179705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rgbClr val="473697"/>
                        </a:buClr>
                        <a:buChar char="•"/>
                        <a:tabLst>
                          <a:tab pos="260985" algn="l"/>
                          <a:tab pos="261620" algn="l"/>
                        </a:tabLst>
                      </a:pPr>
                      <a:r>
                        <a:rPr dirty="0" sz="800" spc="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supported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this client in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building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business-led IAM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strategy.  </a:t>
                      </a:r>
                      <a:r>
                        <a:rPr dirty="0" sz="800" spc="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engaged with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key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departments (R&amp;D,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manufacturing etc.) to 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explore their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business ambitions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targets and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used this  information 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pull through enterprise and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customer IAM  requirements. Combining this insight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with existing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IAM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plans  from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client’s core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technology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function,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produced an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IAM 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strategy and multi-year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roadmap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that supported their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vision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for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future whilst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maintaining the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required levels 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IAM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control,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user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experience and value for</a:t>
                      </a:r>
                      <a:r>
                        <a:rPr dirty="0" sz="800" spc="6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money.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lnL w="6350">
                      <a:solidFill>
                        <a:srgbClr val="00338D"/>
                      </a:solidFill>
                      <a:prstDash val="solid"/>
                    </a:lnL>
                    <a:lnR w="6350">
                      <a:solidFill>
                        <a:srgbClr val="00338D"/>
                      </a:solidFill>
                      <a:prstDash val="solid"/>
                    </a:lnR>
                    <a:lnT w="6350">
                      <a:solidFill>
                        <a:srgbClr val="00338D"/>
                      </a:solidFill>
                      <a:prstDash val="solid"/>
                    </a:lnT>
                    <a:lnB w="6350">
                      <a:solidFill>
                        <a:srgbClr val="00338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9560" marR="71120" indent="-180340">
                        <a:lnSpc>
                          <a:spcPct val="100000"/>
                        </a:lnSpc>
                        <a:spcBef>
                          <a:spcPts val="685"/>
                        </a:spcBef>
                        <a:buClr>
                          <a:srgbClr val="473697"/>
                        </a:buClr>
                        <a:buChar char="•"/>
                        <a:tabLst>
                          <a:tab pos="289560" algn="l"/>
                          <a:tab pos="290195" algn="l"/>
                        </a:tabLst>
                      </a:pPr>
                      <a:r>
                        <a:rPr dirty="0" sz="800" spc="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provided cyber threat actor/vector knowledge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based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on our  previous industry experience and identified relevant threats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in 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collaboration with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client team.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Through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developed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 description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cyber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security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threat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landscape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 understanding 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business impact if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threats are realized  (inherent</a:t>
                      </a:r>
                      <a:r>
                        <a:rPr dirty="0" sz="800" spc="1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risk).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89560" marR="54610" indent="-180340">
                        <a:lnSpc>
                          <a:spcPct val="100000"/>
                        </a:lnSpc>
                        <a:buClr>
                          <a:srgbClr val="473697"/>
                        </a:buClr>
                        <a:buChar char="•"/>
                        <a:tabLst>
                          <a:tab pos="289560" algn="l"/>
                          <a:tab pos="290195" algn="l"/>
                        </a:tabLst>
                      </a:pP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Attack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trees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were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then generated for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each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agreed cyber  threat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scenarios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KPMG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developed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current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state  assessment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client’s DR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program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recover from  identified cyber threat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scenarios. </a:t>
                      </a:r>
                      <a:r>
                        <a:rPr dirty="0" sz="800" spc="1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also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developed recovery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solution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patterns for cyber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scenarios,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as well as high-level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cost 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effort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estimate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solution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patterns, and an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implementation 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roadmap. </a:t>
                      </a:r>
                      <a:r>
                        <a:rPr dirty="0" sz="800" spc="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Which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detailed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implementation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planning and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roadmap activities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each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800" spc="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sites.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89560" marR="59055" indent="-180340">
                        <a:lnSpc>
                          <a:spcPct val="100000"/>
                        </a:lnSpc>
                        <a:buClr>
                          <a:srgbClr val="473697"/>
                        </a:buClr>
                        <a:buChar char="•"/>
                        <a:tabLst>
                          <a:tab pos="289560" algn="l"/>
                          <a:tab pos="290195" algn="l"/>
                        </a:tabLst>
                      </a:pPr>
                      <a:r>
                        <a:rPr dirty="0" sz="800" spc="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also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provided leading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practices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for data protection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IaaS,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PaaS,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SaaS applications and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assisted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with point 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contact 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DR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environment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Azure</a:t>
                      </a:r>
                      <a:r>
                        <a:rPr dirty="0" sz="800" spc="3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cloud.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L w="6350">
                      <a:solidFill>
                        <a:srgbClr val="00338D"/>
                      </a:solidFill>
                      <a:prstDash val="solid"/>
                    </a:lnL>
                    <a:lnT w="6350">
                      <a:solidFill>
                        <a:srgbClr val="00338D"/>
                      </a:solidFill>
                      <a:prstDash val="solid"/>
                    </a:lnT>
                    <a:lnB w="6350">
                      <a:solidFill>
                        <a:srgbClr val="00338D"/>
                      </a:solidFill>
                      <a:prstDash val="solid"/>
                    </a:lnB>
                  </a:tcPr>
                </a:tc>
              </a:tr>
              <a:tr h="1171327">
                <a:tc>
                  <a:txBody>
                    <a:bodyPr/>
                    <a:lstStyle/>
                    <a:p>
                      <a:pPr marL="179070" marR="168275" indent="-180340">
                        <a:lnSpc>
                          <a:spcPct val="100000"/>
                        </a:lnSpc>
                        <a:spcBef>
                          <a:spcPts val="770"/>
                        </a:spcBef>
                        <a:buClr>
                          <a:srgbClr val="473697"/>
                        </a:buClr>
                        <a:buChar char="•"/>
                        <a:tabLst>
                          <a:tab pos="179070" algn="l"/>
                          <a:tab pos="179705" algn="l"/>
                        </a:tabLst>
                      </a:pP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Our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work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allowed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client 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have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clear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understanding of  their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critical business processes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what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minimum 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requirements are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keep those business functions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up and  running during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crisis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through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BIAs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BCPs.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financial resilience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team understood their new roles and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responsibilities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they would have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take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on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successfully  manage a crisis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felt more comfortable in making decisions 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after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practicing in the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form of table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top scenario</a:t>
                      </a:r>
                      <a:r>
                        <a:rPr dirty="0" sz="800" spc="5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exercises.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lnR w="6350">
                      <a:solidFill>
                        <a:srgbClr val="00338D"/>
                      </a:solidFill>
                      <a:prstDash val="solid"/>
                    </a:lnR>
                    <a:lnT w="6350">
                      <a:solidFill>
                        <a:srgbClr val="00338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just" marL="260985" marR="544195" indent="-180340">
                        <a:lnSpc>
                          <a:spcPct val="100000"/>
                        </a:lnSpc>
                        <a:spcBef>
                          <a:spcPts val="770"/>
                        </a:spcBef>
                        <a:buClr>
                          <a:srgbClr val="473697"/>
                        </a:buClr>
                        <a:buSzPct val="81250"/>
                        <a:buChar char="•"/>
                        <a:tabLst>
                          <a:tab pos="261620" algn="l"/>
                        </a:tabLst>
                      </a:pP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cost-effective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strategy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reduce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risk across multiple 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departments and build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connected IAM solution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at an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accelerated</a:t>
                      </a:r>
                      <a:r>
                        <a:rPr dirty="0" sz="800" spc="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pace.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260985" marR="108585" indent="-180340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rgbClr val="473697"/>
                        </a:buClr>
                        <a:buSzPct val="81250"/>
                        <a:buChar char="•"/>
                        <a:tabLst>
                          <a:tab pos="260985" algn="l"/>
                          <a:tab pos="261620" algn="l"/>
                        </a:tabLst>
                      </a:pPr>
                      <a:r>
                        <a:rPr dirty="0" sz="800" spc="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were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able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work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closely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client’s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cyber,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IAM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risk &amp; compliance teams 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deliver on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multi-year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roadmap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that  would support future plans whilst aligning with required  standards.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lnL w="6350">
                      <a:solidFill>
                        <a:srgbClr val="00338D"/>
                      </a:solidFill>
                      <a:prstDash val="solid"/>
                    </a:lnL>
                    <a:lnR w="6350">
                      <a:solidFill>
                        <a:srgbClr val="00338D"/>
                      </a:solidFill>
                      <a:prstDash val="solid"/>
                    </a:lnR>
                    <a:lnT w="6350">
                      <a:solidFill>
                        <a:srgbClr val="00338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315" marR="4445" indent="-180340">
                        <a:lnSpc>
                          <a:spcPct val="100000"/>
                        </a:lnSpc>
                        <a:spcBef>
                          <a:spcPts val="770"/>
                        </a:spcBef>
                        <a:buClr>
                          <a:srgbClr val="473697"/>
                        </a:buClr>
                        <a:buSzPct val="81250"/>
                        <a:buChar char="•"/>
                        <a:tabLst>
                          <a:tab pos="361315" algn="l"/>
                          <a:tab pos="361950" algn="l"/>
                        </a:tabLst>
                      </a:pP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Our approach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focused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on areas of high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risk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high availabilit  therefore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client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received noticeable benefits and greater  levels 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comfort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very early on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in the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engagement.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aim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this </a:t>
                      </a:r>
                      <a:r>
                        <a:rPr dirty="0" sz="800" spc="-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work was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build capability,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increase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awareness and  provide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European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business continuity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coordinator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greater  level of oversight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in terms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facilities in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operation.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This 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project proved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success,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and as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 result KPMG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have  continued helping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the client </a:t>
                      </a:r>
                      <a:r>
                        <a:rPr dirty="0" sz="8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with further,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more low risk</a:t>
                      </a:r>
                      <a:r>
                        <a:rPr dirty="0" sz="800" spc="6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sites.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97790">
                    <a:lnL w="6350">
                      <a:solidFill>
                        <a:srgbClr val="00338D"/>
                      </a:solidFill>
                      <a:prstDash val="solid"/>
                    </a:lnL>
                    <a:lnT w="6350">
                      <a:solidFill>
                        <a:srgbClr val="00338D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1203596" y="4899239"/>
            <a:ext cx="104139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00338D"/>
                </a:solidFill>
                <a:latin typeface="Arial"/>
                <a:cs typeface="Arial"/>
              </a:rPr>
              <a:t>y</a:t>
            </a:r>
            <a:r>
              <a:rPr dirty="0" sz="800">
                <a:solidFill>
                  <a:srgbClr val="00338D"/>
                </a:solidFill>
                <a:latin typeface="Arial"/>
                <a:cs typeface="Arial"/>
              </a:rPr>
              <a:t>,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195" y="81217"/>
            <a:ext cx="1143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338D"/>
                </a:solidFill>
                <a:latin typeface="Arial"/>
                <a:cs typeface="Arial"/>
              </a:rPr>
              <a:t>03 | Why</a:t>
            </a:r>
            <a:r>
              <a:rPr dirty="0" sz="1200" spc="-95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338D"/>
                </a:solidFill>
                <a:latin typeface="Arial"/>
                <a:cs typeface="Arial"/>
              </a:rPr>
              <a:t>KPMG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7160" y="1019253"/>
            <a:ext cx="4498975" cy="189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345"/>
              </a:lnSpc>
              <a:spcBef>
                <a:spcPts val="100"/>
              </a:spcBef>
            </a:pPr>
            <a:r>
              <a:rPr dirty="0" sz="7200" b="1">
                <a:solidFill>
                  <a:srgbClr val="FFFFFF"/>
                </a:solidFill>
                <a:latin typeface="KPMG Bold"/>
                <a:cs typeface="KPMG Bold"/>
              </a:rPr>
              <a:t>4</a:t>
            </a:r>
            <a:endParaRPr sz="7200">
              <a:latin typeface="KPMG Bold"/>
              <a:cs typeface="KPMG Bold"/>
            </a:endParaRPr>
          </a:p>
          <a:p>
            <a:pPr marL="12700">
              <a:lnSpc>
                <a:spcPts val="7345"/>
              </a:lnSpc>
            </a:pPr>
            <a:r>
              <a:rPr dirty="0" sz="7200" b="1">
                <a:solidFill>
                  <a:srgbClr val="FFFFFF"/>
                </a:solidFill>
                <a:latin typeface="KPMG Bold"/>
                <a:cs typeface="KPMG Bold"/>
              </a:rPr>
              <a:t>Your</a:t>
            </a:r>
            <a:r>
              <a:rPr dirty="0" sz="7200" spc="-105" b="1">
                <a:solidFill>
                  <a:srgbClr val="FFFFFF"/>
                </a:solidFill>
                <a:latin typeface="KPMG Bold"/>
                <a:cs typeface="KPMG Bold"/>
              </a:rPr>
              <a:t> </a:t>
            </a:r>
            <a:r>
              <a:rPr dirty="0" sz="7200" b="1">
                <a:solidFill>
                  <a:srgbClr val="FFFFFF"/>
                </a:solidFill>
                <a:latin typeface="KPMG Bold"/>
                <a:cs typeface="KPMG Bold"/>
              </a:rPr>
              <a:t>investment</a:t>
            </a:r>
            <a:endParaRPr sz="7200">
              <a:latin typeface="KPMG Bold"/>
              <a:cs typeface="KPMG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6683" y="6263501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38D"/>
                </a:solidFill>
                <a:latin typeface="Arial"/>
                <a:cs typeface="Arial"/>
              </a:rPr>
              <a:t>17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2983" y="6252772"/>
            <a:ext cx="467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A6A6A6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partnership and a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firm of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firms 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affiliated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with 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International Limited, a private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1395" y="431291"/>
            <a:ext cx="3258312" cy="4547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1395" y="795908"/>
            <a:ext cx="3258820" cy="1635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96570">
              <a:lnSpc>
                <a:spcPts val="4485"/>
              </a:lnSpc>
              <a:spcBef>
                <a:spcPts val="105"/>
              </a:spcBef>
            </a:pPr>
            <a:r>
              <a:rPr dirty="0" sz="4400" b="1">
                <a:solidFill>
                  <a:srgbClr val="FFFFFF"/>
                </a:solidFill>
                <a:latin typeface="KPMG Bold"/>
                <a:cs typeface="KPMG Bold"/>
              </a:rPr>
              <a:t>4</a:t>
            </a:r>
            <a:endParaRPr sz="4400">
              <a:latin typeface="KPMG Bold"/>
              <a:cs typeface="KPMG Bold"/>
            </a:endParaRPr>
          </a:p>
          <a:p>
            <a:pPr marL="496570" marR="838835">
              <a:lnSpc>
                <a:spcPct val="70000"/>
              </a:lnSpc>
              <a:spcBef>
                <a:spcPts val="790"/>
              </a:spcBef>
            </a:pPr>
            <a:r>
              <a:rPr dirty="0" sz="4400" b="1">
                <a:solidFill>
                  <a:srgbClr val="FFFFFF"/>
                </a:solidFill>
                <a:latin typeface="KPMG Bold"/>
                <a:cs typeface="KPMG Bold"/>
              </a:rPr>
              <a:t>Your  </a:t>
            </a:r>
            <a:r>
              <a:rPr dirty="0" sz="4400" b="1">
                <a:solidFill>
                  <a:srgbClr val="FFFFFF"/>
                </a:solidFill>
                <a:latin typeface="KPMG Bold"/>
                <a:cs typeface="KPMG Bold"/>
              </a:rPr>
              <a:t>in</a:t>
            </a:r>
            <a:r>
              <a:rPr dirty="0" sz="4400" spc="-10" b="1">
                <a:solidFill>
                  <a:srgbClr val="FFFFFF"/>
                </a:solidFill>
                <a:latin typeface="KPMG Bold"/>
                <a:cs typeface="KPMG Bold"/>
              </a:rPr>
              <a:t>v</a:t>
            </a:r>
            <a:r>
              <a:rPr dirty="0" sz="4400" b="1">
                <a:solidFill>
                  <a:srgbClr val="FFFFFF"/>
                </a:solidFill>
                <a:latin typeface="KPMG Bold"/>
                <a:cs typeface="KPMG Bold"/>
              </a:rPr>
              <a:t>e</a:t>
            </a:r>
            <a:r>
              <a:rPr dirty="0" sz="4400" spc="-5" b="1">
                <a:solidFill>
                  <a:srgbClr val="FFFFFF"/>
                </a:solidFill>
                <a:latin typeface="KPMG Bold"/>
                <a:cs typeface="KPMG Bold"/>
              </a:rPr>
              <a:t>s</a:t>
            </a:r>
            <a:r>
              <a:rPr dirty="0" sz="4400" spc="-10" b="1">
                <a:solidFill>
                  <a:srgbClr val="FFFFFF"/>
                </a:solidFill>
                <a:latin typeface="KPMG Bold"/>
                <a:cs typeface="KPMG Bold"/>
              </a:rPr>
              <a:t>t</a:t>
            </a:r>
            <a:r>
              <a:rPr dirty="0" sz="4400" spc="-5" b="1">
                <a:solidFill>
                  <a:srgbClr val="FFFFFF"/>
                </a:solidFill>
                <a:latin typeface="KPMG Bold"/>
                <a:cs typeface="KPMG Bold"/>
              </a:rPr>
              <a:t>m</a:t>
            </a:r>
            <a:r>
              <a:rPr dirty="0" sz="4400" b="1">
                <a:solidFill>
                  <a:srgbClr val="FFFFFF"/>
                </a:solidFill>
                <a:latin typeface="KPMG Bold"/>
                <a:cs typeface="KPMG Bold"/>
              </a:rPr>
              <a:t>ent</a:t>
            </a:r>
            <a:endParaRPr sz="4400">
              <a:latin typeface="KPMG Bold"/>
              <a:cs typeface="KPMG Bol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43137" y="957453"/>
            <a:ext cx="48704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"/>
                <a:cs typeface="Arial"/>
              </a:rPr>
              <a:t>Fees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3137" y="1265301"/>
            <a:ext cx="3580765" cy="1516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Based on our understanding of your </a:t>
            </a:r>
            <a:r>
              <a:rPr dirty="0" sz="1100">
                <a:latin typeface="Arial"/>
                <a:cs typeface="Arial"/>
              </a:rPr>
              <a:t>requirements, </a:t>
            </a:r>
            <a:r>
              <a:rPr dirty="0" sz="1100" spc="-5">
                <a:latin typeface="Arial"/>
                <a:cs typeface="Arial"/>
              </a:rPr>
              <a:t>KPMG  proposes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following fixed </a:t>
            </a:r>
            <a:r>
              <a:rPr dirty="0" sz="1100" spc="5">
                <a:latin typeface="Arial"/>
                <a:cs typeface="Arial"/>
              </a:rPr>
              <a:t>fee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program:</a:t>
            </a:r>
            <a:endParaRPr sz="1100">
              <a:latin typeface="Arial"/>
              <a:cs typeface="Arial"/>
            </a:endParaRPr>
          </a:p>
          <a:p>
            <a:pPr marL="12700" marR="1892300">
              <a:lnSpc>
                <a:spcPts val="1820"/>
              </a:lnSpc>
              <a:spcBef>
                <a:spcPts val="135"/>
              </a:spcBef>
            </a:pPr>
            <a:r>
              <a:rPr dirty="0" sz="1100" spc="-5" b="1">
                <a:latin typeface="Arial"/>
                <a:cs typeface="Arial"/>
              </a:rPr>
              <a:t>Step </a:t>
            </a:r>
            <a:r>
              <a:rPr dirty="0" sz="1100" b="1">
                <a:latin typeface="Arial"/>
                <a:cs typeface="Arial"/>
              </a:rPr>
              <a:t>1 – </a:t>
            </a:r>
            <a:r>
              <a:rPr dirty="0" sz="1100" spc="-5" b="1">
                <a:latin typeface="Arial"/>
                <a:cs typeface="Arial"/>
              </a:rPr>
              <a:t>Project initiation  Step </a:t>
            </a:r>
            <a:r>
              <a:rPr dirty="0" sz="1100" b="1">
                <a:latin typeface="Arial"/>
                <a:cs typeface="Arial"/>
              </a:rPr>
              <a:t>2 – Identify</a:t>
            </a:r>
            <a:r>
              <a:rPr dirty="0" sz="1100" spc="-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gaps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00" spc="-5" b="1">
                <a:latin typeface="Arial"/>
                <a:cs typeface="Arial"/>
              </a:rPr>
              <a:t>Step </a:t>
            </a:r>
            <a:r>
              <a:rPr dirty="0" sz="1100" b="1">
                <a:latin typeface="Arial"/>
                <a:cs typeface="Arial"/>
              </a:rPr>
              <a:t>3 – Uplift</a:t>
            </a:r>
            <a:r>
              <a:rPr dirty="0" sz="1100" spc="-7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100" spc="-5" b="1">
                <a:latin typeface="Arial"/>
                <a:cs typeface="Arial"/>
              </a:rPr>
              <a:t>Step </a:t>
            </a:r>
            <a:r>
              <a:rPr dirty="0" sz="1100" b="1">
                <a:latin typeface="Arial"/>
                <a:cs typeface="Arial"/>
              </a:rPr>
              <a:t>4 – Validate with</a:t>
            </a:r>
            <a:r>
              <a:rPr dirty="0" sz="1100" spc="-1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stakeholders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100">
                <a:latin typeface="Arial"/>
                <a:cs typeface="Arial"/>
              </a:rPr>
              <a:t>Total </a:t>
            </a:r>
            <a:r>
              <a:rPr dirty="0" sz="1100" spc="-5">
                <a:latin typeface="Arial"/>
                <a:cs typeface="Arial"/>
              </a:rPr>
              <a:t>fixed </a:t>
            </a:r>
            <a:r>
              <a:rPr dirty="0" sz="1100" spc="5">
                <a:latin typeface="Arial"/>
                <a:cs typeface="Arial"/>
              </a:rPr>
              <a:t>fee </a:t>
            </a:r>
            <a:r>
              <a:rPr dirty="0" sz="110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all phases </a:t>
            </a:r>
            <a:r>
              <a:rPr dirty="0" sz="1100">
                <a:latin typeface="Arial"/>
                <a:cs typeface="Arial"/>
              </a:rPr>
              <a:t>-</a:t>
            </a:r>
            <a:r>
              <a:rPr dirty="0" sz="1100" spc="-110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$285,000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3277" y="3049728"/>
            <a:ext cx="344233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latin typeface="Arial"/>
                <a:cs typeface="Arial"/>
              </a:rPr>
              <a:t>Eric </a:t>
            </a:r>
            <a:r>
              <a:rPr dirty="0" sz="1100" spc="-15" b="1">
                <a:latin typeface="Arial"/>
                <a:cs typeface="Arial"/>
              </a:rPr>
              <a:t>Goldstrom, </a:t>
            </a:r>
            <a:r>
              <a:rPr dirty="0" sz="1100" spc="-15">
                <a:latin typeface="Arial"/>
                <a:cs typeface="Arial"/>
              </a:rPr>
              <a:t>Director, </a:t>
            </a:r>
            <a:r>
              <a:rPr dirty="0" sz="1100" spc="-10">
                <a:latin typeface="Arial"/>
                <a:cs typeface="Arial"/>
              </a:rPr>
              <a:t>is the </a:t>
            </a:r>
            <a:r>
              <a:rPr dirty="0" sz="1100" spc="-15">
                <a:latin typeface="Arial"/>
                <a:cs typeface="Arial"/>
              </a:rPr>
              <a:t>day-to-day lead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this  </a:t>
            </a:r>
            <a:r>
              <a:rPr dirty="0" sz="1100" spc="-15">
                <a:latin typeface="Arial"/>
                <a:cs typeface="Arial"/>
              </a:rPr>
              <a:t>engagement.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Jordan</a:t>
            </a:r>
            <a:r>
              <a:rPr dirty="0" sz="1100" spc="-6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Barth</a:t>
            </a:r>
            <a:r>
              <a:rPr dirty="0" sz="1100" spc="-10">
                <a:latin typeface="Arial"/>
                <a:cs typeface="Arial"/>
              </a:rPr>
              <a:t>,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Managing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Director,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will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bear  </a:t>
            </a:r>
            <a:r>
              <a:rPr dirty="0" sz="1100" spc="-10">
                <a:latin typeface="Arial"/>
                <a:cs typeface="Arial"/>
              </a:rPr>
              <a:t>final </a:t>
            </a:r>
            <a:r>
              <a:rPr dirty="0" sz="1100" spc="-15">
                <a:latin typeface="Arial"/>
                <a:cs typeface="Arial"/>
              </a:rPr>
              <a:t>responsibility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engagement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oversee </a:t>
            </a:r>
            <a:r>
              <a:rPr dirty="0" sz="1100" spc="-10">
                <a:latin typeface="Arial"/>
                <a:cs typeface="Arial"/>
              </a:rPr>
              <a:t>its  </a:t>
            </a:r>
            <a:r>
              <a:rPr dirty="0" sz="1100" spc="-15">
                <a:latin typeface="Arial"/>
                <a:cs typeface="Arial"/>
              </a:rPr>
              <a:t>delivery.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1563" y="870486"/>
            <a:ext cx="3477260" cy="10763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500" spc="-10" b="1">
                <a:solidFill>
                  <a:srgbClr val="00338D"/>
                </a:solidFill>
                <a:latin typeface="Arial"/>
                <a:cs typeface="Arial"/>
              </a:rPr>
              <a:t>Assumptions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dirty="0" sz="1100" spc="-5">
                <a:latin typeface="Arial"/>
                <a:cs typeface="Arial"/>
              </a:rPr>
              <a:t>This estimate is provided on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basis of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information  currently </a:t>
            </a:r>
            <a:r>
              <a:rPr dirty="0" sz="1100" spc="-10">
                <a:latin typeface="Arial"/>
                <a:cs typeface="Arial"/>
              </a:rPr>
              <a:t>available </a:t>
            </a:r>
            <a:r>
              <a:rPr dirty="0" sz="1100" spc="-5">
                <a:latin typeface="Arial"/>
                <a:cs typeface="Arial"/>
              </a:rPr>
              <a:t>and our understanding of </a:t>
            </a:r>
            <a:r>
              <a:rPr dirty="0" sz="1100" spc="-10">
                <a:latin typeface="Arial"/>
                <a:cs typeface="Arial"/>
              </a:rPr>
              <a:t>your  </a:t>
            </a:r>
            <a:r>
              <a:rPr dirty="0" sz="1100" spc="-5">
                <a:latin typeface="Arial"/>
                <a:cs typeface="Arial"/>
              </a:rPr>
              <a:t>requirements. Furthermore, </a:t>
            </a:r>
            <a:r>
              <a:rPr dirty="0" sz="1100" spc="-10">
                <a:latin typeface="Arial"/>
                <a:cs typeface="Arial"/>
              </a:rPr>
              <a:t>we’ve </a:t>
            </a:r>
            <a:r>
              <a:rPr dirty="0" sz="1100" spc="-5">
                <a:latin typeface="Arial"/>
                <a:cs typeface="Arial"/>
              </a:rPr>
              <a:t>used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following  assumptions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developing this </a:t>
            </a:r>
            <a:r>
              <a:rPr dirty="0" sz="1100" spc="5">
                <a:latin typeface="Arial"/>
                <a:cs typeface="Arial"/>
              </a:rPr>
              <a:t>fee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quote: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01563" y="1983105"/>
            <a:ext cx="3693160" cy="262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marR="50482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dirty="0" sz="1100" spc="-5">
                <a:latin typeface="Arial"/>
                <a:cs typeface="Arial"/>
              </a:rPr>
              <a:t>KPMG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hold </a:t>
            </a:r>
            <a:r>
              <a:rPr dirty="0" sz="1100">
                <a:latin typeface="Arial"/>
                <a:cs typeface="Arial"/>
              </a:rPr>
              <a:t>5 to </a:t>
            </a:r>
            <a:r>
              <a:rPr dirty="0" sz="1100" spc="-5">
                <a:latin typeface="Arial"/>
                <a:cs typeface="Arial"/>
              </a:rPr>
              <a:t>10 workshops </a:t>
            </a:r>
            <a:r>
              <a:rPr dirty="0" sz="1100" spc="-10">
                <a:latin typeface="Arial"/>
                <a:cs typeface="Arial"/>
              </a:rPr>
              <a:t>with </a:t>
            </a:r>
            <a:r>
              <a:rPr dirty="0" sz="1100" spc="-5">
                <a:latin typeface="Arial"/>
                <a:cs typeface="Arial"/>
              </a:rPr>
              <a:t>Cigna  stakeholders during </a:t>
            </a:r>
            <a:r>
              <a:rPr dirty="0" sz="1100">
                <a:latin typeface="Arial"/>
                <a:cs typeface="Arial"/>
              </a:rPr>
              <a:t>the gap </a:t>
            </a:r>
            <a:r>
              <a:rPr dirty="0" sz="1100" spc="-5">
                <a:latin typeface="Arial"/>
                <a:cs typeface="Arial"/>
              </a:rPr>
              <a:t>identification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phase.</a:t>
            </a:r>
            <a:endParaRPr sz="1100">
              <a:latin typeface="Arial"/>
              <a:cs typeface="Arial"/>
            </a:endParaRPr>
          </a:p>
          <a:p>
            <a:pPr marL="184785" marR="82550" indent="-172720">
              <a:lnSpc>
                <a:spcPct val="100000"/>
              </a:lnSpc>
              <a:spcBef>
                <a:spcPts val="500"/>
              </a:spcBef>
              <a:buChar char="•"/>
              <a:tabLst>
                <a:tab pos="185420" algn="l"/>
              </a:tabLst>
            </a:pPr>
            <a:r>
              <a:rPr dirty="0" sz="1100" spc="-5">
                <a:latin typeface="Arial"/>
                <a:cs typeface="Arial"/>
              </a:rPr>
              <a:t>KPMG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update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incident response plan and up </a:t>
            </a:r>
            <a:r>
              <a:rPr dirty="0" sz="1100">
                <a:latin typeface="Arial"/>
                <a:cs typeface="Arial"/>
              </a:rPr>
              <a:t>to  </a:t>
            </a:r>
            <a:r>
              <a:rPr dirty="0" sz="1100" spc="-5">
                <a:latin typeface="Arial"/>
                <a:cs typeface="Arial"/>
              </a:rPr>
              <a:t>10 playbooks as part of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uplift documentation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phase.</a:t>
            </a:r>
            <a:endParaRPr sz="1100">
              <a:latin typeface="Arial"/>
              <a:cs typeface="Arial"/>
            </a:endParaRPr>
          </a:p>
          <a:p>
            <a:pPr marL="184785" marR="168275" indent="-172720">
              <a:lnSpc>
                <a:spcPct val="100000"/>
              </a:lnSpc>
              <a:spcBef>
                <a:spcPts val="505"/>
              </a:spcBef>
              <a:buChar char="•"/>
              <a:tabLst>
                <a:tab pos="185420" algn="l"/>
              </a:tabLst>
            </a:pPr>
            <a:r>
              <a:rPr dirty="0" sz="1100" spc="-5">
                <a:latin typeface="Arial"/>
                <a:cs typeface="Arial"/>
              </a:rPr>
              <a:t>KPMG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facilitate </a:t>
            </a:r>
            <a:r>
              <a:rPr dirty="0" sz="1100">
                <a:latin typeface="Arial"/>
                <a:cs typeface="Arial"/>
              </a:rPr>
              <a:t>three </a:t>
            </a:r>
            <a:r>
              <a:rPr dirty="0" sz="1100" spc="-5">
                <a:latin typeface="Arial"/>
                <a:cs typeface="Arial"/>
              </a:rPr>
              <a:t>stakeholder </a:t>
            </a:r>
            <a:r>
              <a:rPr dirty="0" sz="1100" spc="-10">
                <a:latin typeface="Arial"/>
                <a:cs typeface="Arial"/>
              </a:rPr>
              <a:t>validation  </a:t>
            </a:r>
            <a:r>
              <a:rPr dirty="0" sz="1100" spc="-5">
                <a:latin typeface="Arial"/>
                <a:cs typeface="Arial"/>
              </a:rPr>
              <a:t>workshops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help </a:t>
            </a:r>
            <a:r>
              <a:rPr dirty="0" sz="1100">
                <a:latin typeface="Arial"/>
                <a:cs typeface="Arial"/>
              </a:rPr>
              <a:t>refine the </a:t>
            </a:r>
            <a:r>
              <a:rPr dirty="0" sz="1100" spc="-5">
                <a:latin typeface="Arial"/>
                <a:cs typeface="Arial"/>
              </a:rPr>
              <a:t>process </a:t>
            </a:r>
            <a:r>
              <a:rPr dirty="0" sz="1100">
                <a:latin typeface="Arial"/>
                <a:cs typeface="Arial"/>
              </a:rPr>
              <a:t>adjustments</a:t>
            </a:r>
            <a:r>
              <a:rPr dirty="0" sz="1100" spc="-1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and  seek additional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input.</a:t>
            </a:r>
            <a:endParaRPr sz="1100">
              <a:latin typeface="Arial"/>
              <a:cs typeface="Arial"/>
            </a:endParaRPr>
          </a:p>
          <a:p>
            <a:pPr marL="184785" marR="162560" indent="-172720">
              <a:lnSpc>
                <a:spcPct val="100000"/>
              </a:lnSpc>
              <a:spcBef>
                <a:spcPts val="490"/>
              </a:spcBef>
              <a:buChar char="•"/>
              <a:tabLst>
                <a:tab pos="185420" algn="l"/>
              </a:tabLst>
            </a:pP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be conducted collaboratively, whereby  representatives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be assigned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work with KPMG  </a:t>
            </a:r>
            <a:r>
              <a:rPr dirty="0" sz="1100">
                <a:latin typeface="Arial"/>
                <a:cs typeface="Arial"/>
              </a:rPr>
              <a:t>engagement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team.</a:t>
            </a:r>
            <a:endParaRPr sz="11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505"/>
              </a:spcBef>
              <a:buChar char="•"/>
              <a:tabLst>
                <a:tab pos="185420" algn="l"/>
              </a:tabLst>
            </a:pPr>
            <a:r>
              <a:rPr dirty="0" sz="1100" spc="-5">
                <a:latin typeface="Arial"/>
                <a:cs typeface="Arial"/>
              </a:rPr>
              <a:t>KPMG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be given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point of contact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provide relevant  documentation, provide </a:t>
            </a:r>
            <a:r>
              <a:rPr dirty="0" sz="1100">
                <a:latin typeface="Arial"/>
                <a:cs typeface="Arial"/>
              </a:rPr>
              <a:t>feedback </a:t>
            </a:r>
            <a:r>
              <a:rPr dirty="0" sz="1100" spc="-5">
                <a:latin typeface="Arial"/>
                <a:cs typeface="Arial"/>
              </a:rPr>
              <a:t>on any </a:t>
            </a:r>
            <a:r>
              <a:rPr dirty="0" sz="1100">
                <a:latin typeface="Arial"/>
                <a:cs typeface="Arial"/>
              </a:rPr>
              <a:t>suggested  </a:t>
            </a:r>
            <a:r>
              <a:rPr dirty="0" sz="1100" spc="-5">
                <a:latin typeface="Arial"/>
                <a:cs typeface="Arial"/>
              </a:rPr>
              <a:t>document additions, and connect </a:t>
            </a:r>
            <a:r>
              <a:rPr dirty="0" sz="1100">
                <a:latin typeface="Arial"/>
                <a:cs typeface="Arial"/>
              </a:rPr>
              <a:t>them </a:t>
            </a:r>
            <a:r>
              <a:rPr dirty="0" sz="1100" spc="-5">
                <a:latin typeface="Arial"/>
                <a:cs typeface="Arial"/>
              </a:rPr>
              <a:t>with </a:t>
            </a:r>
            <a:r>
              <a:rPr dirty="0" sz="1100">
                <a:latin typeface="Arial"/>
                <a:cs typeface="Arial"/>
              </a:rPr>
              <a:t>key  </a:t>
            </a:r>
            <a:r>
              <a:rPr dirty="0" sz="1100" spc="-5">
                <a:latin typeface="Arial"/>
                <a:cs typeface="Arial"/>
              </a:rPr>
              <a:t>stakeholders </a:t>
            </a: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additional information is needed.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3135" y="4064088"/>
            <a:ext cx="3359150" cy="10763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500" spc="-15" b="1">
                <a:solidFill>
                  <a:srgbClr val="00338D"/>
                </a:solidFill>
                <a:latin typeface="Arial"/>
                <a:cs typeface="Arial"/>
              </a:rPr>
              <a:t>Timing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dirty="0" sz="1100" spc="-5">
                <a:latin typeface="Arial"/>
                <a:cs typeface="Arial"/>
              </a:rPr>
              <a:t>KPMG is ready </a:t>
            </a:r>
            <a:r>
              <a:rPr dirty="0" sz="1100">
                <a:latin typeface="Arial"/>
                <a:cs typeface="Arial"/>
              </a:rPr>
              <a:t>to begin </a:t>
            </a:r>
            <a:r>
              <a:rPr dirty="0" sz="1100" spc="-5">
                <a:latin typeface="Arial"/>
                <a:cs typeface="Arial"/>
              </a:rPr>
              <a:t>work upon receipt of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signed  </a:t>
            </a:r>
            <a:r>
              <a:rPr dirty="0" sz="1100">
                <a:latin typeface="Arial"/>
                <a:cs typeface="Arial"/>
              </a:rPr>
              <a:t>statement </a:t>
            </a:r>
            <a:r>
              <a:rPr dirty="0" sz="1100" spc="-5">
                <a:latin typeface="Arial"/>
                <a:cs typeface="Arial"/>
              </a:rPr>
              <a:t>work.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activities </a:t>
            </a:r>
            <a:r>
              <a:rPr dirty="0" sz="110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each phase </a:t>
            </a:r>
            <a:r>
              <a:rPr dirty="0" sz="1100" spc="-10">
                <a:latin typeface="Arial"/>
                <a:cs typeface="Arial"/>
              </a:rPr>
              <a:t>will </a:t>
            </a:r>
            <a:r>
              <a:rPr dirty="0" sz="1100" spc="-5">
                <a:latin typeface="Arial"/>
                <a:cs typeface="Arial"/>
              </a:rPr>
              <a:t>be  mutually-agreed upon and </a:t>
            </a:r>
            <a:r>
              <a:rPr dirty="0" sz="1100">
                <a:latin typeface="Arial"/>
                <a:cs typeface="Arial"/>
              </a:rPr>
              <a:t>can start </a:t>
            </a:r>
            <a:r>
              <a:rPr dirty="0" sz="1100" spc="-5">
                <a:latin typeface="Arial"/>
                <a:cs typeface="Arial"/>
              </a:rPr>
              <a:t>immediately </a:t>
            </a:r>
            <a:r>
              <a:rPr dirty="0" sz="1100">
                <a:latin typeface="Arial"/>
                <a:cs typeface="Arial"/>
              </a:rPr>
              <a:t>after 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initiation.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6683" y="6263501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38D"/>
                </a:solidFill>
                <a:latin typeface="Arial"/>
                <a:cs typeface="Arial"/>
              </a:rPr>
              <a:t>18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2983" y="6252772"/>
            <a:ext cx="467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A6A6A6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partnership and a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firm of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firms 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affiliated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with 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International Limited, a private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20211" y="1574291"/>
            <a:ext cx="0" cy="4474845"/>
          </a:xfrm>
          <a:custGeom>
            <a:avLst/>
            <a:gdLst/>
            <a:ahLst/>
            <a:cxnLst/>
            <a:rect l="l" t="t" r="r" b="b"/>
            <a:pathLst>
              <a:path w="0" h="4474845">
                <a:moveTo>
                  <a:pt x="0" y="0"/>
                </a:moveTo>
                <a:lnTo>
                  <a:pt x="0" y="4474718"/>
                </a:lnTo>
              </a:path>
            </a:pathLst>
          </a:custGeom>
          <a:ln w="12700">
            <a:solidFill>
              <a:srgbClr val="0033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pc="-5"/>
              <a:t>Professional and industry </a:t>
            </a:r>
            <a:r>
              <a:rPr dirty="0" spc="-10"/>
              <a:t>experience</a:t>
            </a:r>
          </a:p>
          <a:p>
            <a:pPr marL="12700" marR="62865">
              <a:lnSpc>
                <a:spcPct val="100000"/>
              </a:lnSpc>
              <a:spcBef>
                <a:spcPts val="300"/>
              </a:spcBef>
            </a:pP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Jordan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Managing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Director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in KPMG’s </a:t>
            </a:r>
            <a:r>
              <a:rPr dirty="0" spc="-15" b="0">
                <a:solidFill>
                  <a:srgbClr val="000000"/>
                </a:solidFill>
                <a:latin typeface="Arial"/>
                <a:cs typeface="Arial"/>
              </a:rPr>
              <a:t>Cyber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Security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Services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practice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with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more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than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13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years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of experience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helping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clients  protect critical assets from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cyber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threats, improving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the ability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of companies to detect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cyber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security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incidents and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assisting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firms </a:t>
            </a:r>
            <a:r>
              <a:rPr dirty="0" spc="-15" b="0">
                <a:solidFill>
                  <a:srgbClr val="000000"/>
                </a:solidFill>
                <a:latin typeface="Arial"/>
                <a:cs typeface="Arial"/>
              </a:rPr>
              <a:t>in 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responding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major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breaches. He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an accomplished speaker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frequently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participates in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webcasts,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roundtables and panels  relating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dirty="0" spc="-15" b="0">
                <a:solidFill>
                  <a:srgbClr val="000000"/>
                </a:solidFill>
                <a:latin typeface="Arial"/>
                <a:cs typeface="Arial"/>
              </a:rPr>
              <a:t>Cyber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Security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pc="-15" b="0">
                <a:solidFill>
                  <a:srgbClr val="000000"/>
                </a:solidFill>
                <a:latin typeface="Arial"/>
                <a:cs typeface="Arial"/>
              </a:rPr>
              <a:t>Cyber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Incident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Response. </a:t>
            </a:r>
            <a:r>
              <a:rPr dirty="0" spc="-15" b="0">
                <a:solidFill>
                  <a:srgbClr val="000000"/>
                </a:solidFill>
                <a:latin typeface="Arial"/>
                <a:cs typeface="Arial"/>
              </a:rPr>
              <a:t>Additionally,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Jordan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a vocal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advocate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Diversity, Equality and Inclusion  within the </a:t>
            </a:r>
            <a:r>
              <a:rPr dirty="0" spc="-15" b="0">
                <a:solidFill>
                  <a:srgbClr val="000000"/>
                </a:solidFill>
                <a:latin typeface="Arial"/>
                <a:cs typeface="Arial"/>
              </a:rPr>
              <a:t>Cyber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Security community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and helps lead KPMG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efforts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around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LGTBQ+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inclusion within the</a:t>
            </a:r>
            <a:r>
              <a:rPr dirty="0" spc="14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workforce.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Jordan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leads KPMG’s cyber resilience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services across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industries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help clients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prepare to respond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mitigate ransomware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attacks, 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network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intrusions, cloud breaches,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intellectual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property theft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and advanced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persistent threats.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Additionally,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he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leads Cloud 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(Azure/AWS/GCP)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incident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response automation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orchestration engagements to improve automation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security</a:t>
            </a:r>
            <a:r>
              <a:rPr dirty="0" spc="-9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response.</a:t>
            </a:r>
          </a:p>
          <a:p>
            <a:pPr marL="12700" marR="198120">
              <a:lnSpc>
                <a:spcPct val="100000"/>
              </a:lnSpc>
            </a:pP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Jordan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has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substantial experience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leading and coordinating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security assessments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remediation projects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security operations  centers, performing adversary simulations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(purple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teaming) as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well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as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incident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response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readiness and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ransomware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planning 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engagements.</a:t>
            </a:r>
          </a:p>
          <a:p>
            <a:pPr marL="12700" marR="306070">
              <a:lnSpc>
                <a:spcPct val="100000"/>
              </a:lnSpc>
              <a:spcBef>
                <a:spcPts val="600"/>
              </a:spcBef>
            </a:pP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Jordan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responsible </a:t>
            </a:r>
            <a:r>
              <a:rPr dirty="0" b="0">
                <a:solidFill>
                  <a:srgbClr val="000000"/>
                </a:solidFill>
                <a:latin typeface="Arial"/>
                <a:cs typeface="Arial"/>
              </a:rPr>
              <a:t>for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leading incident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response engagements to confirm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determine scope of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cyber-related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breaches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and  discovering the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root cause, as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well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as managing containment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remediation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activities.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Jordan’s case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work has included large 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ransomware attacks,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nation-state espionage and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sophisticated </a:t>
            </a:r>
            <a:r>
              <a:rPr dirty="0" spc="-10" b="0">
                <a:solidFill>
                  <a:srgbClr val="000000"/>
                </a:solidFill>
                <a:latin typeface="Arial"/>
                <a:cs typeface="Arial"/>
              </a:rPr>
              <a:t>network</a:t>
            </a:r>
            <a:r>
              <a:rPr dirty="0" spc="-6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" b="0">
                <a:solidFill>
                  <a:srgbClr val="000000"/>
                </a:solidFill>
                <a:latin typeface="Arial"/>
                <a:cs typeface="Arial"/>
              </a:rPr>
              <a:t>intrusions.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00" spc="-5" b="0">
                <a:solidFill>
                  <a:srgbClr val="000000"/>
                </a:solidFill>
                <a:latin typeface="Arial"/>
                <a:cs typeface="Arial"/>
              </a:rPr>
              <a:t>Experiences</a:t>
            </a:r>
            <a:r>
              <a:rPr dirty="0" sz="900" spc="-2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 b="0">
                <a:solidFill>
                  <a:srgbClr val="000000"/>
                </a:solidFill>
                <a:latin typeface="Arial"/>
                <a:cs typeface="Arial"/>
              </a:rPr>
              <a:t>include: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4754" y="4247763"/>
            <a:ext cx="7444740" cy="1854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700"/>
              </a:spcBef>
              <a:buChar char="•"/>
              <a:tabLst>
                <a:tab pos="184785" algn="l"/>
                <a:tab pos="185420" algn="l"/>
              </a:tabLst>
            </a:pPr>
            <a:r>
              <a:rPr dirty="0" sz="900" spc="-5">
                <a:latin typeface="Arial"/>
                <a:cs typeface="Arial"/>
              </a:rPr>
              <a:t>Developed </a:t>
            </a:r>
            <a:r>
              <a:rPr dirty="0" sz="900">
                <a:latin typeface="Arial"/>
                <a:cs typeface="Arial"/>
              </a:rPr>
              <a:t>and lead the </a:t>
            </a:r>
            <a:r>
              <a:rPr dirty="0" sz="900" spc="-5">
                <a:latin typeface="Arial"/>
                <a:cs typeface="Arial"/>
              </a:rPr>
              <a:t>delivery </a:t>
            </a:r>
            <a:r>
              <a:rPr dirty="0" sz="900">
                <a:latin typeface="Arial"/>
                <a:cs typeface="Arial"/>
              </a:rPr>
              <a:t>of </a:t>
            </a:r>
            <a:r>
              <a:rPr dirty="0" sz="900" spc="-10">
                <a:latin typeface="Arial"/>
                <a:cs typeface="Arial"/>
              </a:rPr>
              <a:t>KPMG’s </a:t>
            </a:r>
            <a:r>
              <a:rPr dirty="0" sz="900" spc="-5">
                <a:latin typeface="Arial"/>
                <a:cs typeface="Arial"/>
              </a:rPr>
              <a:t>cyber </a:t>
            </a:r>
            <a:r>
              <a:rPr dirty="0" sz="900">
                <a:latin typeface="Arial"/>
                <a:cs typeface="Arial"/>
              </a:rPr>
              <a:t>resilience </a:t>
            </a:r>
            <a:r>
              <a:rPr dirty="0" sz="900" spc="-5">
                <a:latin typeface="Arial"/>
                <a:cs typeface="Arial"/>
              </a:rPr>
              <a:t>framework </a:t>
            </a:r>
            <a:r>
              <a:rPr dirty="0" sz="900">
                <a:latin typeface="Arial"/>
                <a:cs typeface="Arial"/>
              </a:rPr>
              <a:t>assessments and planning services across multiple industries</a:t>
            </a:r>
            <a:r>
              <a:rPr dirty="0" sz="900" spc="-18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globally.</a:t>
            </a:r>
            <a:endParaRPr sz="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600"/>
              </a:spcBef>
              <a:buChar char="•"/>
              <a:tabLst>
                <a:tab pos="184785" algn="l"/>
                <a:tab pos="185420" algn="l"/>
              </a:tabLst>
            </a:pPr>
            <a:r>
              <a:rPr dirty="0" sz="900" spc="-5">
                <a:latin typeface="Arial"/>
                <a:cs typeface="Arial"/>
              </a:rPr>
              <a:t>Developed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use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cases,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playbooks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and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inter-agency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processes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security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operations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center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(SOC)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incident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response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operations.</a:t>
            </a:r>
            <a:endParaRPr sz="900">
              <a:latin typeface="Arial"/>
              <a:cs typeface="Arial"/>
            </a:endParaRPr>
          </a:p>
          <a:p>
            <a:pPr marL="184785" marR="27940" indent="-172720">
              <a:lnSpc>
                <a:spcPct val="100000"/>
              </a:lnSpc>
              <a:spcBef>
                <a:spcPts val="600"/>
              </a:spcBef>
              <a:buChar char="•"/>
              <a:tabLst>
                <a:tab pos="184785" algn="l"/>
                <a:tab pos="185420" algn="l"/>
              </a:tabLst>
            </a:pPr>
            <a:r>
              <a:rPr dirty="0" sz="900" spc="-5">
                <a:latin typeface="Arial"/>
                <a:cs typeface="Arial"/>
              </a:rPr>
              <a:t>Organized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and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managed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incident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response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engagement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for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sector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clients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confirm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and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determine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scope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 cyber-related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breaches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and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assist  the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clients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understanding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root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cause,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perform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containment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and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recover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from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breaches.</a:t>
            </a:r>
            <a:endParaRPr sz="9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600"/>
              </a:spcBef>
              <a:buChar char="•"/>
              <a:tabLst>
                <a:tab pos="184785" algn="l"/>
                <a:tab pos="185420" algn="l"/>
              </a:tabLst>
            </a:pPr>
            <a:r>
              <a:rPr dirty="0" sz="900" spc="-5">
                <a:latin typeface="Arial"/>
                <a:cs typeface="Arial"/>
              </a:rPr>
              <a:t>Oversaw </a:t>
            </a:r>
            <a:r>
              <a:rPr dirty="0" sz="900">
                <a:latin typeface="Arial"/>
                <a:cs typeface="Arial"/>
              </a:rPr>
              <a:t>and managed </a:t>
            </a:r>
            <a:r>
              <a:rPr dirty="0" sz="900" spc="-5">
                <a:latin typeface="Arial"/>
                <a:cs typeface="Arial"/>
              </a:rPr>
              <a:t>investigative </a:t>
            </a:r>
            <a:r>
              <a:rPr dirty="0" sz="900">
                <a:latin typeface="Arial"/>
                <a:cs typeface="Arial"/>
              </a:rPr>
              <a:t>steps including forensic collection of </a:t>
            </a:r>
            <a:r>
              <a:rPr dirty="0" sz="900" spc="-5">
                <a:latin typeface="Arial"/>
                <a:cs typeface="Arial"/>
              </a:rPr>
              <a:t>evidence, </a:t>
            </a:r>
            <a:r>
              <a:rPr dirty="0" sz="900">
                <a:latin typeface="Arial"/>
                <a:cs typeface="Arial"/>
              </a:rPr>
              <a:t>disk and memory-based </a:t>
            </a:r>
            <a:r>
              <a:rPr dirty="0" sz="900" spc="-5">
                <a:latin typeface="Arial"/>
                <a:cs typeface="Arial"/>
              </a:rPr>
              <a:t>analysis </a:t>
            </a:r>
            <a:r>
              <a:rPr dirty="0" sz="900">
                <a:latin typeface="Arial"/>
                <a:cs typeface="Arial"/>
              </a:rPr>
              <a:t>of </a:t>
            </a:r>
            <a:r>
              <a:rPr dirty="0" sz="900" spc="-5">
                <a:latin typeface="Arial"/>
                <a:cs typeface="Arial"/>
              </a:rPr>
              <a:t>evidence </a:t>
            </a:r>
            <a:r>
              <a:rPr dirty="0" sz="900">
                <a:latin typeface="Arial"/>
                <a:cs typeface="Arial"/>
              </a:rPr>
              <a:t>and </a:t>
            </a:r>
            <a:r>
              <a:rPr dirty="0" sz="900" spc="-5">
                <a:latin typeface="Arial"/>
                <a:cs typeface="Arial"/>
              </a:rPr>
              <a:t>malware,  </a:t>
            </a:r>
            <a:r>
              <a:rPr dirty="0" sz="900">
                <a:latin typeface="Arial"/>
                <a:cs typeface="Arial"/>
              </a:rPr>
              <a:t>as </a:t>
            </a:r>
            <a:r>
              <a:rPr dirty="0" sz="900" spc="-5">
                <a:latin typeface="Arial"/>
                <a:cs typeface="Arial"/>
              </a:rPr>
              <a:t>well </a:t>
            </a:r>
            <a:r>
              <a:rPr dirty="0" sz="900">
                <a:latin typeface="Arial"/>
                <a:cs typeface="Arial"/>
              </a:rPr>
              <a:t>as reporting to client leadership and legal</a:t>
            </a:r>
            <a:r>
              <a:rPr dirty="0" sz="900" spc="-1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departments.</a:t>
            </a:r>
            <a:endParaRPr sz="900">
              <a:latin typeface="Arial"/>
              <a:cs typeface="Arial"/>
            </a:endParaRPr>
          </a:p>
          <a:p>
            <a:pPr marL="184785" marR="283210" indent="-172720">
              <a:lnSpc>
                <a:spcPct val="100000"/>
              </a:lnSpc>
              <a:spcBef>
                <a:spcPts val="600"/>
              </a:spcBef>
              <a:buChar char="•"/>
              <a:tabLst>
                <a:tab pos="184785" algn="l"/>
                <a:tab pos="185420" algn="l"/>
              </a:tabLst>
            </a:pPr>
            <a:r>
              <a:rPr dirty="0" sz="900">
                <a:latin typeface="Arial"/>
                <a:cs typeface="Arial"/>
              </a:rPr>
              <a:t>Lead </a:t>
            </a:r>
            <a:r>
              <a:rPr dirty="0" sz="900" spc="-5">
                <a:latin typeface="Arial"/>
                <a:cs typeface="Arial"/>
              </a:rPr>
              <a:t>several </a:t>
            </a:r>
            <a:r>
              <a:rPr dirty="0" sz="900">
                <a:latin typeface="Arial"/>
                <a:cs typeface="Arial"/>
              </a:rPr>
              <a:t>security operations center </a:t>
            </a:r>
            <a:r>
              <a:rPr dirty="0" sz="900" spc="-5">
                <a:latin typeface="Arial"/>
                <a:cs typeface="Arial"/>
              </a:rPr>
              <a:t>(SOC) </a:t>
            </a:r>
            <a:r>
              <a:rPr dirty="0" sz="900">
                <a:latin typeface="Arial"/>
                <a:cs typeface="Arial"/>
              </a:rPr>
              <a:t>readiness and effectiveness assessments. </a:t>
            </a:r>
            <a:r>
              <a:rPr dirty="0" sz="900" spc="-5">
                <a:latin typeface="Arial"/>
                <a:cs typeface="Arial"/>
              </a:rPr>
              <a:t>Organized </a:t>
            </a:r>
            <a:r>
              <a:rPr dirty="0" sz="900">
                <a:latin typeface="Arial"/>
                <a:cs typeface="Arial"/>
              </a:rPr>
              <a:t>and performed </a:t>
            </a:r>
            <a:r>
              <a:rPr dirty="0" sz="900" spc="-5">
                <a:latin typeface="Arial"/>
                <a:cs typeface="Arial"/>
              </a:rPr>
              <a:t>reviews </a:t>
            </a:r>
            <a:r>
              <a:rPr dirty="0" sz="900">
                <a:latin typeface="Arial"/>
                <a:cs typeface="Arial"/>
              </a:rPr>
              <a:t>and </a:t>
            </a:r>
            <a:r>
              <a:rPr dirty="0" sz="900" spc="-5">
                <a:latin typeface="Arial"/>
                <a:cs typeface="Arial"/>
              </a:rPr>
              <a:t>negative  </a:t>
            </a:r>
            <a:r>
              <a:rPr dirty="0" sz="900">
                <a:latin typeface="Arial"/>
                <a:cs typeface="Arial"/>
              </a:rPr>
              <a:t>testing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within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Security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Incident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and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Event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Management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(SIEM)</a:t>
            </a:r>
            <a:r>
              <a:rPr dirty="0" sz="900" spc="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platforms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to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ensure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coverage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and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detection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security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threats..</a:t>
            </a:r>
            <a:endParaRPr sz="900">
              <a:latin typeface="Arial"/>
              <a:cs typeface="Arial"/>
            </a:endParaRPr>
          </a:p>
          <a:p>
            <a:pPr marL="184785" marR="344170" indent="-172720">
              <a:lnSpc>
                <a:spcPct val="100000"/>
              </a:lnSpc>
              <a:spcBef>
                <a:spcPts val="600"/>
              </a:spcBef>
              <a:buChar char="•"/>
              <a:tabLst>
                <a:tab pos="184785" algn="l"/>
                <a:tab pos="185420" algn="l"/>
              </a:tabLst>
            </a:pPr>
            <a:r>
              <a:rPr dirty="0" sz="900">
                <a:latin typeface="Arial"/>
                <a:cs typeface="Arial"/>
              </a:rPr>
              <a:t>Designed and performed compromise assessments in complex IT </a:t>
            </a:r>
            <a:r>
              <a:rPr dirty="0" sz="900" spc="-5">
                <a:latin typeface="Arial"/>
                <a:cs typeface="Arial"/>
              </a:rPr>
              <a:t>networks </a:t>
            </a:r>
            <a:r>
              <a:rPr dirty="0" sz="900">
                <a:latin typeface="Arial"/>
                <a:cs typeface="Arial"/>
              </a:rPr>
              <a:t>using </a:t>
            </a:r>
            <a:r>
              <a:rPr dirty="0" sz="900" spc="-5">
                <a:latin typeface="Arial"/>
                <a:cs typeface="Arial"/>
              </a:rPr>
              <a:t>network </a:t>
            </a:r>
            <a:r>
              <a:rPr dirty="0" sz="900">
                <a:latin typeface="Arial"/>
                <a:cs typeface="Arial"/>
              </a:rPr>
              <a:t>monitoring tools to find potential compromises  needing incident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response.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499" y="2927215"/>
            <a:ext cx="8928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Arial"/>
                <a:cs typeface="Arial"/>
              </a:rPr>
              <a:t>KPMG</a:t>
            </a:r>
            <a:r>
              <a:rPr dirty="0" sz="700" spc="2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LLP</a:t>
            </a:r>
            <a:endParaRPr sz="700">
              <a:latin typeface="Arial"/>
              <a:cs typeface="Arial"/>
            </a:endParaRPr>
          </a:p>
          <a:p>
            <a:pPr marL="12700" marR="154940">
              <a:lnSpc>
                <a:spcPct val="100000"/>
              </a:lnSpc>
            </a:pPr>
            <a:r>
              <a:rPr dirty="0" sz="700" spc="-10">
                <a:latin typeface="Arial"/>
                <a:cs typeface="Arial"/>
              </a:rPr>
              <a:t>1801 </a:t>
            </a:r>
            <a:r>
              <a:rPr dirty="0" sz="700" spc="-5">
                <a:latin typeface="Arial"/>
                <a:cs typeface="Arial"/>
              </a:rPr>
              <a:t>K </a:t>
            </a:r>
            <a:r>
              <a:rPr dirty="0" sz="700" spc="-10">
                <a:latin typeface="Arial"/>
                <a:cs typeface="Arial"/>
              </a:rPr>
              <a:t>Street </a:t>
            </a:r>
            <a:r>
              <a:rPr dirty="0" sz="700" spc="-5">
                <a:latin typeface="Arial"/>
                <a:cs typeface="Arial"/>
              </a:rPr>
              <a:t>NW  Suite </a:t>
            </a:r>
            <a:r>
              <a:rPr dirty="0" sz="700" spc="-10">
                <a:latin typeface="Arial"/>
                <a:cs typeface="Arial"/>
              </a:rPr>
              <a:t>12000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Washington, DC</a:t>
            </a:r>
            <a:r>
              <a:rPr dirty="0" sz="700" spc="-4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2006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499" y="3460661"/>
            <a:ext cx="80010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Arial"/>
                <a:cs typeface="Arial"/>
              </a:rPr>
              <a:t>Tel   </a:t>
            </a:r>
            <a:r>
              <a:rPr dirty="0" sz="700" spc="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202-533-3989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</a:rPr>
              <a:t>Cell </a:t>
            </a:r>
            <a:r>
              <a:rPr dirty="0" sz="700" spc="15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202-853-8543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700" spc="-5">
                <a:latin typeface="Arial"/>
                <a:cs typeface="Arial"/>
                <a:hlinkClick r:id="rId2"/>
              </a:rPr>
              <a:t>jbarth@kpmg.com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499" y="3887417"/>
            <a:ext cx="1513205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00338D"/>
                </a:solidFill>
                <a:latin typeface="Arial"/>
                <a:cs typeface="Arial"/>
              </a:rPr>
              <a:t>Function and</a:t>
            </a:r>
            <a:r>
              <a:rPr dirty="0" sz="700" spc="60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700" spc="-10" b="1">
                <a:solidFill>
                  <a:srgbClr val="00338D"/>
                </a:solidFill>
                <a:latin typeface="Arial"/>
                <a:cs typeface="Arial"/>
              </a:rPr>
              <a:t>specialization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700" spc="-10">
                <a:latin typeface="Arial"/>
                <a:cs typeface="Arial"/>
              </a:rPr>
              <a:t>Jordan </a:t>
            </a:r>
            <a:r>
              <a:rPr dirty="0" sz="700" spc="-5">
                <a:latin typeface="Arial"/>
                <a:cs typeface="Arial"/>
              </a:rPr>
              <a:t>is a member of </a:t>
            </a:r>
            <a:r>
              <a:rPr dirty="0" sz="700" spc="-10">
                <a:latin typeface="Arial"/>
                <a:cs typeface="Arial"/>
              </a:rPr>
              <a:t>KPMG </a:t>
            </a:r>
            <a:r>
              <a:rPr dirty="0" sz="700" spc="-15">
                <a:latin typeface="Arial"/>
                <a:cs typeface="Arial"/>
              </a:rPr>
              <a:t>Cyber  </a:t>
            </a:r>
            <a:r>
              <a:rPr dirty="0" sz="700" spc="-5">
                <a:latin typeface="Arial"/>
                <a:cs typeface="Arial"/>
              </a:rPr>
              <a:t>Services practice </a:t>
            </a:r>
            <a:r>
              <a:rPr dirty="0" sz="700" spc="-10">
                <a:latin typeface="Arial"/>
                <a:cs typeface="Arial"/>
              </a:rPr>
              <a:t>specializing </a:t>
            </a:r>
            <a:r>
              <a:rPr dirty="0" sz="700" spc="-5">
                <a:latin typeface="Arial"/>
                <a:cs typeface="Arial"/>
              </a:rPr>
              <a:t>in </a:t>
            </a:r>
            <a:r>
              <a:rPr dirty="0" sz="700" spc="-15">
                <a:latin typeface="Arial"/>
                <a:cs typeface="Arial"/>
              </a:rPr>
              <a:t>cyber  </a:t>
            </a:r>
            <a:r>
              <a:rPr dirty="0" sz="700" spc="-5">
                <a:latin typeface="Arial"/>
                <a:cs typeface="Arial"/>
              </a:rPr>
              <a:t>incident </a:t>
            </a:r>
            <a:r>
              <a:rPr dirty="0" sz="700" spc="-10">
                <a:latin typeface="Arial"/>
                <a:cs typeface="Arial"/>
              </a:rPr>
              <a:t>response, </a:t>
            </a:r>
            <a:r>
              <a:rPr dirty="0" sz="700" spc="-5">
                <a:latin typeface="Arial"/>
                <a:cs typeface="Arial"/>
              </a:rPr>
              <a:t>incident </a:t>
            </a:r>
            <a:r>
              <a:rPr dirty="0" sz="700" spc="-10">
                <a:latin typeface="Arial"/>
                <a:cs typeface="Arial"/>
              </a:rPr>
              <a:t>readiness,  </a:t>
            </a:r>
            <a:r>
              <a:rPr dirty="0" sz="700" spc="-5">
                <a:latin typeface="Arial"/>
                <a:cs typeface="Arial"/>
              </a:rPr>
              <a:t>security </a:t>
            </a:r>
            <a:r>
              <a:rPr dirty="0" sz="700" spc="-10">
                <a:latin typeface="Arial"/>
                <a:cs typeface="Arial"/>
              </a:rPr>
              <a:t>operations, adversary  </a:t>
            </a:r>
            <a:r>
              <a:rPr dirty="0" sz="700" spc="-5">
                <a:latin typeface="Arial"/>
                <a:cs typeface="Arial"/>
              </a:rPr>
              <a:t>simulations </a:t>
            </a:r>
            <a:r>
              <a:rPr dirty="0" sz="700" spc="-10">
                <a:latin typeface="Arial"/>
                <a:cs typeface="Arial"/>
              </a:rPr>
              <a:t>and </a:t>
            </a:r>
            <a:r>
              <a:rPr dirty="0" sz="700" spc="-5">
                <a:latin typeface="Arial"/>
                <a:cs typeface="Arial"/>
              </a:rPr>
              <a:t>cloud</a:t>
            </a:r>
            <a:r>
              <a:rPr dirty="0" sz="700" spc="3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security.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0499" y="4634241"/>
            <a:ext cx="10369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 spc="-10" b="1">
                <a:solidFill>
                  <a:srgbClr val="00338D"/>
                </a:solidFill>
                <a:latin typeface="Arial"/>
                <a:cs typeface="Arial"/>
              </a:rPr>
              <a:t>Education, licenses and  </a:t>
            </a:r>
            <a:r>
              <a:rPr dirty="0" sz="700" spc="-5" b="1">
                <a:solidFill>
                  <a:srgbClr val="00338D"/>
                </a:solidFill>
                <a:latin typeface="Arial"/>
                <a:cs typeface="Arial"/>
              </a:rPr>
              <a:t>certifications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0499" y="4847455"/>
            <a:ext cx="145097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7960" marR="151130" indent="-175260">
              <a:lnSpc>
                <a:spcPct val="100000"/>
              </a:lnSpc>
              <a:spcBef>
                <a:spcPts val="95"/>
              </a:spcBef>
              <a:buClr>
                <a:srgbClr val="00338D"/>
              </a:buClr>
              <a:buChar char="•"/>
              <a:tabLst>
                <a:tab pos="187325" algn="l"/>
                <a:tab pos="187960" algn="l"/>
              </a:tabLst>
            </a:pPr>
            <a:r>
              <a:rPr dirty="0" sz="700" spc="-5">
                <a:latin typeface="Arial"/>
                <a:cs typeface="Arial"/>
              </a:rPr>
              <a:t>PgCert </a:t>
            </a:r>
            <a:r>
              <a:rPr dirty="0" sz="700" spc="-10">
                <a:latin typeface="Arial"/>
                <a:cs typeface="Arial"/>
              </a:rPr>
              <a:t>Cyber </a:t>
            </a:r>
            <a:r>
              <a:rPr dirty="0" sz="700" spc="-5">
                <a:latin typeface="Arial"/>
                <a:cs typeface="Arial"/>
              </a:rPr>
              <a:t>Security  </a:t>
            </a:r>
            <a:r>
              <a:rPr dirty="0" sz="700" spc="-10">
                <a:latin typeface="Arial"/>
                <a:cs typeface="Arial"/>
              </a:rPr>
              <a:t>Technology, </a:t>
            </a:r>
            <a:r>
              <a:rPr dirty="0" sz="700" spc="-5">
                <a:latin typeface="Arial"/>
                <a:cs typeface="Arial"/>
              </a:rPr>
              <a:t>University </a:t>
            </a:r>
            <a:r>
              <a:rPr dirty="0" sz="700" spc="-10">
                <a:latin typeface="Arial"/>
                <a:cs typeface="Arial"/>
              </a:rPr>
              <a:t>of  Maryland </a:t>
            </a:r>
            <a:r>
              <a:rPr dirty="0" sz="700" spc="-5">
                <a:latin typeface="Arial"/>
                <a:cs typeface="Arial"/>
              </a:rPr>
              <a:t>University</a:t>
            </a:r>
            <a:r>
              <a:rPr dirty="0" sz="700" spc="1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College</a:t>
            </a:r>
            <a:endParaRPr sz="7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buClr>
                <a:srgbClr val="00338D"/>
              </a:buClr>
              <a:buChar char="•"/>
              <a:tabLst>
                <a:tab pos="187325" algn="l"/>
                <a:tab pos="187960" algn="l"/>
              </a:tabLst>
            </a:pPr>
            <a:r>
              <a:rPr dirty="0" sz="700" spc="-5">
                <a:latin typeface="Arial"/>
                <a:cs typeface="Arial"/>
              </a:rPr>
              <a:t>BS, University of</a:t>
            </a:r>
            <a:r>
              <a:rPr dirty="0" sz="700" spc="2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Dayton</a:t>
            </a:r>
            <a:endParaRPr sz="700">
              <a:latin typeface="Arial"/>
              <a:cs typeface="Arial"/>
            </a:endParaRPr>
          </a:p>
          <a:p>
            <a:pPr marL="187960" marR="71755" indent="-175260">
              <a:lnSpc>
                <a:spcPct val="100000"/>
              </a:lnSpc>
              <a:buClr>
                <a:srgbClr val="00338D"/>
              </a:buClr>
              <a:buChar char="•"/>
              <a:tabLst>
                <a:tab pos="187325" algn="l"/>
                <a:tab pos="187960" algn="l"/>
              </a:tabLst>
            </a:pPr>
            <a:r>
              <a:rPr dirty="0" sz="700" spc="-5">
                <a:latin typeface="Arial"/>
                <a:cs typeface="Arial"/>
              </a:rPr>
              <a:t>Certified </a:t>
            </a:r>
            <a:r>
              <a:rPr dirty="0" sz="700" spc="-10">
                <a:latin typeface="Arial"/>
                <a:cs typeface="Arial"/>
              </a:rPr>
              <a:t>Information Systems  </a:t>
            </a:r>
            <a:r>
              <a:rPr dirty="0" sz="700" spc="-5">
                <a:latin typeface="Arial"/>
                <a:cs typeface="Arial"/>
              </a:rPr>
              <a:t>Security </a:t>
            </a:r>
            <a:r>
              <a:rPr dirty="0" sz="700" spc="-10">
                <a:latin typeface="Arial"/>
                <a:cs typeface="Arial"/>
              </a:rPr>
              <a:t>Professional</a:t>
            </a:r>
            <a:r>
              <a:rPr dirty="0" sz="700" spc="20">
                <a:latin typeface="Arial"/>
                <a:cs typeface="Arial"/>
              </a:rPr>
              <a:t> </a:t>
            </a:r>
            <a:r>
              <a:rPr dirty="0" sz="700" spc="-5">
                <a:latin typeface="Arial"/>
                <a:cs typeface="Arial"/>
              </a:rPr>
              <a:t>(CISSP)</a:t>
            </a:r>
            <a:endParaRPr sz="70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buClr>
                <a:srgbClr val="00338D"/>
              </a:buClr>
              <a:buChar char="•"/>
              <a:tabLst>
                <a:tab pos="187325" algn="l"/>
                <a:tab pos="187960" algn="l"/>
              </a:tabLst>
            </a:pPr>
            <a:r>
              <a:rPr dirty="0" sz="700" spc="-10">
                <a:latin typeface="Arial"/>
                <a:cs typeface="Arial"/>
              </a:rPr>
              <a:t>GIAC </a:t>
            </a:r>
            <a:r>
              <a:rPr dirty="0" sz="700" spc="-5">
                <a:latin typeface="Arial"/>
                <a:cs typeface="Arial"/>
              </a:rPr>
              <a:t>Certified </a:t>
            </a:r>
            <a:r>
              <a:rPr dirty="0" sz="700" spc="-10">
                <a:latin typeface="Arial"/>
                <a:cs typeface="Arial"/>
              </a:rPr>
              <a:t>Forensic Analyst  (GCFA)</a:t>
            </a:r>
            <a:endParaRPr sz="700">
              <a:latin typeface="Arial"/>
              <a:cs typeface="Arial"/>
            </a:endParaRPr>
          </a:p>
          <a:p>
            <a:pPr marL="187960" marR="9525" indent="-175260">
              <a:lnSpc>
                <a:spcPct val="100000"/>
              </a:lnSpc>
              <a:buClr>
                <a:srgbClr val="00338D"/>
              </a:buClr>
              <a:buChar char="•"/>
              <a:tabLst>
                <a:tab pos="187325" algn="l"/>
                <a:tab pos="187960" algn="l"/>
              </a:tabLst>
            </a:pPr>
            <a:r>
              <a:rPr dirty="0" sz="700" spc="-10">
                <a:latin typeface="Arial"/>
                <a:cs typeface="Arial"/>
              </a:rPr>
              <a:t>GIAC Network Forensic Analyst  (GNFA)</a:t>
            </a:r>
            <a:endParaRPr sz="7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6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pc="-5"/>
              <a:t>Jordan</a:t>
            </a:r>
            <a:r>
              <a:rPr dirty="0" spc="-15"/>
              <a:t> </a:t>
            </a:r>
            <a:r>
              <a:rPr dirty="0" spc="-5"/>
              <a:t>Barth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600" spc="-10">
                <a:latin typeface="Arial"/>
                <a:cs typeface="Arial"/>
              </a:rPr>
              <a:t>Managing </a:t>
            </a:r>
            <a:r>
              <a:rPr dirty="0" sz="1600" spc="-15">
                <a:latin typeface="Arial"/>
                <a:cs typeface="Arial"/>
              </a:rPr>
              <a:t>Director, </a:t>
            </a:r>
            <a:r>
              <a:rPr dirty="0" sz="1600" spc="-10">
                <a:latin typeface="Arial"/>
                <a:cs typeface="Arial"/>
              </a:rPr>
              <a:t>US </a:t>
            </a:r>
            <a:r>
              <a:rPr dirty="0" sz="1600" spc="-15">
                <a:latin typeface="Arial"/>
                <a:cs typeface="Arial"/>
              </a:rPr>
              <a:t>Cyber </a:t>
            </a:r>
            <a:r>
              <a:rPr dirty="0" sz="1600" spc="-10">
                <a:latin typeface="Arial"/>
                <a:cs typeface="Arial"/>
              </a:rPr>
              <a:t>Resilience</a:t>
            </a:r>
            <a:r>
              <a:rPr dirty="0" sz="1600" spc="16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Leader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9555" y="1383791"/>
            <a:ext cx="1257299" cy="1397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14195" y="81217"/>
            <a:ext cx="1503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338D"/>
                </a:solidFill>
                <a:latin typeface="Arial"/>
                <a:cs typeface="Arial"/>
              </a:rPr>
              <a:t>04 | </a:t>
            </a:r>
            <a:r>
              <a:rPr dirty="0" sz="1200" spc="-30" b="1">
                <a:solidFill>
                  <a:srgbClr val="00338D"/>
                </a:solidFill>
                <a:latin typeface="Arial"/>
                <a:cs typeface="Arial"/>
              </a:rPr>
              <a:t>Your</a:t>
            </a:r>
            <a:r>
              <a:rPr dirty="0" sz="1200" spc="-80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338D"/>
                </a:solidFill>
                <a:latin typeface="Arial"/>
                <a:cs typeface="Arial"/>
              </a:rPr>
              <a:t>Investment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6683" y="6263501"/>
            <a:ext cx="1536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38D"/>
                </a:solidFill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2983" y="6252772"/>
            <a:ext cx="467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A6A6A6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partnership and a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firm of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firms 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affiliated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with 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International Limited, a private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17164" y="457200"/>
            <a:ext cx="0" cy="5678805"/>
          </a:xfrm>
          <a:custGeom>
            <a:avLst/>
            <a:gdLst/>
            <a:ahLst/>
            <a:cxnLst/>
            <a:rect l="l" t="t" r="r" b="b"/>
            <a:pathLst>
              <a:path w="0" h="5678805">
                <a:moveTo>
                  <a:pt x="0" y="0"/>
                </a:moveTo>
                <a:lnTo>
                  <a:pt x="0" y="5678424"/>
                </a:lnTo>
              </a:path>
            </a:pathLst>
          </a:custGeom>
          <a:ln w="12700">
            <a:solidFill>
              <a:srgbClr val="0033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7447" y="524256"/>
            <a:ext cx="1219187" cy="1435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51300" y="387603"/>
            <a:ext cx="176783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Eric</a:t>
            </a:r>
            <a:r>
              <a:rPr dirty="0" spc="-60"/>
              <a:t> </a:t>
            </a:r>
            <a:r>
              <a:rPr dirty="0" spc="-5"/>
              <a:t>Goldstrom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1300" y="910081"/>
            <a:ext cx="2573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338D"/>
                </a:solidFill>
                <a:latin typeface="Arial"/>
                <a:cs typeface="Arial"/>
              </a:rPr>
              <a:t>SR.</a:t>
            </a:r>
            <a:r>
              <a:rPr dirty="0" sz="1600" spc="-75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338D"/>
                </a:solidFill>
                <a:latin typeface="Arial"/>
                <a:cs typeface="Arial"/>
              </a:rPr>
              <a:t>MANAGER/DIRECTOR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51300" y="1266371"/>
            <a:ext cx="5688330" cy="10928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000" spc="-5" b="1">
                <a:solidFill>
                  <a:srgbClr val="00338D"/>
                </a:solidFill>
                <a:latin typeface="Arial"/>
                <a:cs typeface="Arial"/>
              </a:rPr>
              <a:t>What </a:t>
            </a:r>
            <a:r>
              <a:rPr dirty="0" sz="1000" spc="-10" b="1">
                <a:solidFill>
                  <a:srgbClr val="00338D"/>
                </a:solidFill>
                <a:latin typeface="Arial"/>
                <a:cs typeface="Arial"/>
              </a:rPr>
              <a:t>can </a:t>
            </a:r>
            <a:r>
              <a:rPr dirty="0" sz="1000" spc="-5" b="1">
                <a:solidFill>
                  <a:srgbClr val="00338D"/>
                </a:solidFill>
                <a:latin typeface="Arial"/>
                <a:cs typeface="Arial"/>
              </a:rPr>
              <a:t>I do for</a:t>
            </a:r>
            <a:r>
              <a:rPr dirty="0" sz="1000" spc="5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00338D"/>
                </a:solidFill>
                <a:latin typeface="Arial"/>
                <a:cs typeface="Arial"/>
              </a:rPr>
              <a:t>you?</a:t>
            </a:r>
            <a:endParaRPr sz="1000">
              <a:latin typeface="Arial"/>
              <a:cs typeface="Arial"/>
            </a:endParaRPr>
          </a:p>
          <a:p>
            <a:pPr marL="12700" marR="74930">
              <a:lnSpc>
                <a:spcPct val="100000"/>
              </a:lnSpc>
              <a:spcBef>
                <a:spcPts val="600"/>
              </a:spcBef>
            </a:pPr>
            <a:r>
              <a:rPr dirty="0" sz="1000" spc="-10">
                <a:latin typeface="Arial"/>
                <a:cs typeface="Arial"/>
              </a:rPr>
              <a:t>Veteran and </a:t>
            </a:r>
            <a:r>
              <a:rPr dirty="0" sz="1000">
                <a:latin typeface="Arial"/>
                <a:cs typeface="Arial"/>
              </a:rPr>
              <a:t>former member </a:t>
            </a:r>
            <a:r>
              <a:rPr dirty="0" sz="1000" spc="-5">
                <a:latin typeface="Arial"/>
                <a:cs typeface="Arial"/>
              </a:rPr>
              <a:t>of </a:t>
            </a:r>
            <a:r>
              <a:rPr dirty="0" sz="1000" spc="-10">
                <a:latin typeface="Arial"/>
                <a:cs typeface="Arial"/>
              </a:rPr>
              <a:t>the Intelligence </a:t>
            </a:r>
            <a:r>
              <a:rPr dirty="0" sz="1000" spc="-5">
                <a:latin typeface="Arial"/>
                <a:cs typeface="Arial"/>
              </a:rPr>
              <a:t>Community (IC) </a:t>
            </a:r>
            <a:r>
              <a:rPr dirty="0" sz="1000" spc="-10">
                <a:latin typeface="Arial"/>
                <a:cs typeface="Arial"/>
              </a:rPr>
              <a:t>with extensive </a:t>
            </a:r>
            <a:r>
              <a:rPr dirty="0" sz="1000" spc="-5">
                <a:latin typeface="Arial"/>
                <a:cs typeface="Arial"/>
              </a:rPr>
              <a:t>hands-on Information  Security </a:t>
            </a:r>
            <a:r>
              <a:rPr dirty="0" sz="1000" spc="-10">
                <a:latin typeface="Arial"/>
                <a:cs typeface="Arial"/>
              </a:rPr>
              <a:t>operations knowledge </a:t>
            </a:r>
            <a:r>
              <a:rPr dirty="0" sz="1000" spc="-5">
                <a:latin typeface="Arial"/>
                <a:cs typeface="Arial"/>
              </a:rPr>
              <a:t>combined </a:t>
            </a:r>
            <a:r>
              <a:rPr dirty="0" sz="1000" spc="-10">
                <a:latin typeface="Arial"/>
                <a:cs typeface="Arial"/>
              </a:rPr>
              <a:t>with </a:t>
            </a:r>
            <a:r>
              <a:rPr dirty="0" sz="1000" spc="-5">
                <a:latin typeface="Arial"/>
                <a:cs typeface="Arial"/>
              </a:rPr>
              <a:t>practical </a:t>
            </a:r>
            <a:r>
              <a:rPr dirty="0" sz="1000" spc="-10">
                <a:latin typeface="Arial"/>
                <a:cs typeface="Arial"/>
              </a:rPr>
              <a:t>leadership and </a:t>
            </a:r>
            <a:r>
              <a:rPr dirty="0" sz="1000" spc="-5">
                <a:latin typeface="Arial"/>
                <a:cs typeface="Arial"/>
              </a:rPr>
              <a:t>management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experience.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Documented track record of </a:t>
            </a:r>
            <a:r>
              <a:rPr dirty="0" sz="1000" spc="-10">
                <a:latin typeface="Arial"/>
                <a:cs typeface="Arial"/>
              </a:rPr>
              <a:t>providing </a:t>
            </a:r>
            <a:r>
              <a:rPr dirty="0" sz="1000" spc="-5">
                <a:latin typeface="Arial"/>
                <a:cs typeface="Arial"/>
              </a:rPr>
              <a:t>optimal outcomes from high-stakes Fortune </a:t>
            </a:r>
            <a:r>
              <a:rPr dirty="0" sz="1000" spc="-10">
                <a:latin typeface="Arial"/>
                <a:cs typeface="Arial"/>
              </a:rPr>
              <a:t>500 </a:t>
            </a:r>
            <a:r>
              <a:rPr dirty="0" sz="1000" spc="-5">
                <a:latin typeface="Arial"/>
                <a:cs typeface="Arial"/>
              </a:rPr>
              <a:t>breaches.  </a:t>
            </a:r>
            <a:r>
              <a:rPr dirty="0" sz="1000" spc="-10">
                <a:latin typeface="Arial"/>
                <a:cs typeface="Arial"/>
              </a:rPr>
              <a:t>Specializes in leading operational </a:t>
            </a:r>
            <a:r>
              <a:rPr dirty="0" sz="1000" spc="-5">
                <a:latin typeface="Arial"/>
                <a:cs typeface="Arial"/>
              </a:rPr>
              <a:t>teams, threat </a:t>
            </a:r>
            <a:r>
              <a:rPr dirty="0" sz="1000" spc="-10">
                <a:latin typeface="Arial"/>
                <a:cs typeface="Arial"/>
              </a:rPr>
              <a:t>intelligence, incident </a:t>
            </a:r>
            <a:r>
              <a:rPr dirty="0" sz="1000" spc="-5">
                <a:latin typeface="Arial"/>
                <a:cs typeface="Arial"/>
              </a:rPr>
              <a:t>response, malware </a:t>
            </a:r>
            <a:r>
              <a:rPr dirty="0" sz="1000" spc="-10">
                <a:latin typeface="Arial"/>
                <a:cs typeface="Arial"/>
              </a:rPr>
              <a:t>analysis, red  </a:t>
            </a:r>
            <a:r>
              <a:rPr dirty="0" sz="1000" spc="-5">
                <a:latin typeface="Arial"/>
                <a:cs typeface="Arial"/>
              </a:rPr>
              <a:t>teaming, </a:t>
            </a:r>
            <a:r>
              <a:rPr dirty="0" sz="1000" spc="-10">
                <a:latin typeface="Arial"/>
                <a:cs typeface="Arial"/>
              </a:rPr>
              <a:t>and </a:t>
            </a:r>
            <a:r>
              <a:rPr dirty="0" sz="1000" spc="-5">
                <a:latin typeface="Arial"/>
                <a:cs typeface="Arial"/>
              </a:rPr>
              <a:t>threat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hunting.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1300" y="2486260"/>
            <a:ext cx="55816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Eric </a:t>
            </a:r>
            <a:r>
              <a:rPr dirty="0" sz="1000" spc="-5">
                <a:latin typeface="Arial"/>
                <a:cs typeface="Arial"/>
              </a:rPr>
              <a:t>Goldstrom </a:t>
            </a:r>
            <a:r>
              <a:rPr dirty="0" sz="1000" spc="-10">
                <a:latin typeface="Arial"/>
                <a:cs typeface="Arial"/>
              </a:rPr>
              <a:t>is </a:t>
            </a:r>
            <a:r>
              <a:rPr dirty="0" sz="1000" spc="-5">
                <a:latin typeface="Arial"/>
                <a:cs typeface="Arial"/>
              </a:rPr>
              <a:t>a Director </a:t>
            </a:r>
            <a:r>
              <a:rPr dirty="0" sz="1000" spc="-10">
                <a:latin typeface="Arial"/>
                <a:cs typeface="Arial"/>
              </a:rPr>
              <a:t>in the Portland, </a:t>
            </a:r>
            <a:r>
              <a:rPr dirty="0" sz="1000" spc="-5">
                <a:latin typeface="Arial"/>
                <a:cs typeface="Arial"/>
              </a:rPr>
              <a:t>OR </a:t>
            </a:r>
            <a:r>
              <a:rPr dirty="0" sz="1000">
                <a:latin typeface="Arial"/>
                <a:cs typeface="Arial"/>
              </a:rPr>
              <a:t>office </a:t>
            </a:r>
            <a:r>
              <a:rPr dirty="0" sz="1000" spc="-5">
                <a:latin typeface="Arial"/>
                <a:cs typeface="Arial"/>
              </a:rPr>
              <a:t>of </a:t>
            </a:r>
            <a:r>
              <a:rPr dirty="0" sz="1000" spc="-10">
                <a:latin typeface="Arial"/>
                <a:cs typeface="Arial"/>
              </a:rPr>
              <a:t>KPMG’s </a:t>
            </a:r>
            <a:r>
              <a:rPr dirty="0" sz="1000" spc="-5">
                <a:latin typeface="Arial"/>
                <a:cs typeface="Arial"/>
              </a:rPr>
              <a:t>U.S. Response </a:t>
            </a:r>
            <a:r>
              <a:rPr dirty="0" sz="1000" spc="-10">
                <a:latin typeface="Arial"/>
                <a:cs typeface="Arial"/>
              </a:rPr>
              <a:t>Advisory Services  </a:t>
            </a:r>
            <a:r>
              <a:rPr dirty="0" sz="1000" spc="-5">
                <a:latin typeface="Arial"/>
                <a:cs typeface="Arial"/>
              </a:rPr>
              <a:t>practice.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1300" y="3019088"/>
            <a:ext cx="5831840" cy="2768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000" spc="-5" b="1">
                <a:solidFill>
                  <a:srgbClr val="00338D"/>
                </a:solidFill>
                <a:latin typeface="Arial"/>
                <a:cs typeface="Arial"/>
              </a:rPr>
              <a:t>Professional and industry </a:t>
            </a:r>
            <a:r>
              <a:rPr dirty="0" sz="1000" spc="-10" b="1">
                <a:solidFill>
                  <a:srgbClr val="00338D"/>
                </a:solidFill>
                <a:latin typeface="Arial"/>
                <a:cs typeface="Arial"/>
              </a:rPr>
              <a:t>experience</a:t>
            </a:r>
            <a:endParaRPr sz="1000">
              <a:latin typeface="Arial"/>
              <a:cs typeface="Arial"/>
            </a:endParaRPr>
          </a:p>
          <a:p>
            <a:pPr marL="127000" marR="508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000" spc="-5">
                <a:latin typeface="Arial"/>
                <a:cs typeface="Arial"/>
              </a:rPr>
              <a:t>At KPMG, </a:t>
            </a:r>
            <a:r>
              <a:rPr dirty="0" sz="1000" spc="-10">
                <a:latin typeface="Arial"/>
                <a:cs typeface="Arial"/>
              </a:rPr>
              <a:t>Eric has led </a:t>
            </a:r>
            <a:r>
              <a:rPr dirty="0" sz="1000" spc="-5">
                <a:latin typeface="Arial"/>
                <a:cs typeface="Arial"/>
              </a:rPr>
              <a:t>ransomware </a:t>
            </a:r>
            <a:r>
              <a:rPr dirty="0" sz="1000" spc="-10">
                <a:latin typeface="Arial"/>
                <a:cs typeface="Arial"/>
              </a:rPr>
              <a:t>and other high </a:t>
            </a:r>
            <a:r>
              <a:rPr dirty="0" sz="1000" spc="-5">
                <a:latin typeface="Arial"/>
                <a:cs typeface="Arial"/>
              </a:rPr>
              <a:t>profile breaches. He also conducts </a:t>
            </a:r>
            <a:r>
              <a:rPr dirty="0" sz="1000" spc="-10">
                <a:latin typeface="Arial"/>
                <a:cs typeface="Arial"/>
              </a:rPr>
              <a:t>proactive  </a:t>
            </a:r>
            <a:r>
              <a:rPr dirty="0" sz="1000" spc="-5">
                <a:latin typeface="Arial"/>
                <a:cs typeface="Arial"/>
              </a:rPr>
              <a:t>services to </a:t>
            </a:r>
            <a:r>
              <a:rPr dirty="0" sz="1000" spc="-10">
                <a:latin typeface="Arial"/>
                <a:cs typeface="Arial"/>
              </a:rPr>
              <a:t>include Purple </a:t>
            </a:r>
            <a:r>
              <a:rPr dirty="0" sz="1000">
                <a:latin typeface="Arial"/>
                <a:cs typeface="Arial"/>
              </a:rPr>
              <a:t>Teams, </a:t>
            </a:r>
            <a:r>
              <a:rPr dirty="0" sz="1000" spc="-5">
                <a:latin typeface="Arial"/>
                <a:cs typeface="Arial"/>
              </a:rPr>
              <a:t>Tabletop Exercises, </a:t>
            </a:r>
            <a:r>
              <a:rPr dirty="0" sz="1000" spc="-10">
                <a:latin typeface="Arial"/>
                <a:cs typeface="Arial"/>
              </a:rPr>
              <a:t>and Incident </a:t>
            </a:r>
            <a:r>
              <a:rPr dirty="0" sz="1000" spc="-5">
                <a:latin typeface="Arial"/>
                <a:cs typeface="Arial"/>
              </a:rPr>
              <a:t>Response Program/Plan </a:t>
            </a:r>
            <a:r>
              <a:rPr dirty="0" sz="1000" spc="-10">
                <a:latin typeface="Arial"/>
                <a:cs typeface="Arial"/>
              </a:rPr>
              <a:t>creation.  Eric received his </a:t>
            </a:r>
            <a:r>
              <a:rPr dirty="0" sz="1000" spc="-5">
                <a:latin typeface="Arial"/>
                <a:cs typeface="Arial"/>
              </a:rPr>
              <a:t>Master’s Degree from Eastern </a:t>
            </a:r>
            <a:r>
              <a:rPr dirty="0" sz="1000" spc="-10">
                <a:latin typeface="Arial"/>
                <a:cs typeface="Arial"/>
              </a:rPr>
              <a:t>Michigan University in </a:t>
            </a: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15">
                <a:latin typeface="Arial"/>
                <a:cs typeface="Arial"/>
              </a:rPr>
              <a:t>Cyber </a:t>
            </a:r>
            <a:r>
              <a:rPr dirty="0" sz="1000" spc="-5">
                <a:latin typeface="Arial"/>
                <a:cs typeface="Arial"/>
              </a:rPr>
              <a:t>Security </a:t>
            </a:r>
            <a:r>
              <a:rPr dirty="0" sz="1000" spc="-10">
                <a:latin typeface="Arial"/>
                <a:cs typeface="Arial"/>
              </a:rPr>
              <a:t>related path.  And </a:t>
            </a:r>
            <a:r>
              <a:rPr dirty="0" sz="1000" spc="-5">
                <a:latin typeface="Arial"/>
                <a:cs typeface="Arial"/>
              </a:rPr>
              <a:t>he </a:t>
            </a:r>
            <a:r>
              <a:rPr dirty="0" sz="1000" spc="-10">
                <a:latin typeface="Arial"/>
                <a:cs typeface="Arial"/>
              </a:rPr>
              <a:t>holds </a:t>
            </a:r>
            <a:r>
              <a:rPr dirty="0" sz="1000" spc="-5">
                <a:latin typeface="Arial"/>
                <a:cs typeface="Arial"/>
              </a:rPr>
              <a:t>several certifications </a:t>
            </a:r>
            <a:r>
              <a:rPr dirty="0" sz="1000" spc="-10">
                <a:latin typeface="Arial"/>
                <a:cs typeface="Arial"/>
              </a:rPr>
              <a:t>related </a:t>
            </a:r>
            <a:r>
              <a:rPr dirty="0" sz="1000" spc="-5">
                <a:latin typeface="Arial"/>
                <a:cs typeface="Arial"/>
              </a:rPr>
              <a:t>to </a:t>
            </a:r>
            <a:r>
              <a:rPr dirty="0" sz="1000" spc="-10">
                <a:latin typeface="Arial"/>
                <a:cs typeface="Arial"/>
              </a:rPr>
              <a:t>both </a:t>
            </a:r>
            <a:r>
              <a:rPr dirty="0" sz="1000" spc="-5">
                <a:latin typeface="Arial"/>
                <a:cs typeface="Arial"/>
              </a:rPr>
              <a:t>Offensive </a:t>
            </a:r>
            <a:r>
              <a:rPr dirty="0" sz="1000" spc="-10">
                <a:latin typeface="Arial"/>
                <a:cs typeface="Arial"/>
              </a:rPr>
              <a:t>and </a:t>
            </a:r>
            <a:r>
              <a:rPr dirty="0" sz="1000" spc="-5">
                <a:latin typeface="Arial"/>
                <a:cs typeface="Arial"/>
              </a:rPr>
              <a:t>Defensive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security.</a:t>
            </a:r>
            <a:endParaRPr sz="1000">
              <a:latin typeface="Arial"/>
              <a:cs typeface="Arial"/>
            </a:endParaRPr>
          </a:p>
          <a:p>
            <a:pPr marL="127000" marR="14605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000" spc="-10">
                <a:latin typeface="Arial"/>
                <a:cs typeface="Arial"/>
              </a:rPr>
              <a:t>Eric </a:t>
            </a:r>
            <a:r>
              <a:rPr dirty="0" sz="1000" spc="-5">
                <a:latin typeface="Arial"/>
                <a:cs typeface="Arial"/>
              </a:rPr>
              <a:t>also worked at </a:t>
            </a:r>
            <a:r>
              <a:rPr dirty="0" sz="1000" spc="-10">
                <a:latin typeface="Arial"/>
                <a:cs typeface="Arial"/>
              </a:rPr>
              <a:t>Mandiant </a:t>
            </a:r>
            <a:r>
              <a:rPr dirty="0" sz="1000" spc="-5">
                <a:latin typeface="Arial"/>
                <a:cs typeface="Arial"/>
              </a:rPr>
              <a:t>as a </a:t>
            </a:r>
            <a:r>
              <a:rPr dirty="0" sz="1000" spc="-10">
                <a:latin typeface="Arial"/>
                <a:cs typeface="Arial"/>
              </a:rPr>
              <a:t>Principal Consultant </a:t>
            </a:r>
            <a:r>
              <a:rPr dirty="0" sz="1000" spc="-5">
                <a:latin typeface="Arial"/>
                <a:cs typeface="Arial"/>
              </a:rPr>
              <a:t>on </a:t>
            </a:r>
            <a:r>
              <a:rPr dirty="0" sz="1000" spc="-10">
                <a:latin typeface="Arial"/>
                <a:cs typeface="Arial"/>
              </a:rPr>
              <a:t>the Incident </a:t>
            </a:r>
            <a:r>
              <a:rPr dirty="0" sz="1000" spc="-5">
                <a:latin typeface="Arial"/>
                <a:cs typeface="Arial"/>
              </a:rPr>
              <a:t>Response </a:t>
            </a:r>
            <a:r>
              <a:rPr dirty="0" sz="1000">
                <a:latin typeface="Arial"/>
                <a:cs typeface="Arial"/>
              </a:rPr>
              <a:t>Team. </a:t>
            </a:r>
            <a:r>
              <a:rPr dirty="0" sz="1000" spc="-5">
                <a:latin typeface="Arial"/>
                <a:cs typeface="Arial"/>
              </a:rPr>
              <a:t>He worked  </a:t>
            </a:r>
            <a:r>
              <a:rPr dirty="0" sz="1000" spc="-10">
                <a:latin typeface="Arial"/>
                <a:cs typeface="Arial"/>
              </a:rPr>
              <a:t>with </a:t>
            </a:r>
            <a:r>
              <a:rPr dirty="0" sz="1000" spc="-5">
                <a:latin typeface="Arial"/>
                <a:cs typeface="Arial"/>
              </a:rPr>
              <a:t>several </a:t>
            </a:r>
            <a:r>
              <a:rPr dirty="0" sz="1000" spc="-10">
                <a:latin typeface="Arial"/>
                <a:cs typeface="Arial"/>
              </a:rPr>
              <a:t>industries </a:t>
            </a:r>
            <a:r>
              <a:rPr dirty="0" sz="1000" spc="-5">
                <a:latin typeface="Arial"/>
                <a:cs typeface="Arial"/>
              </a:rPr>
              <a:t>to </a:t>
            </a:r>
            <a:r>
              <a:rPr dirty="0" sz="1000" spc="-10">
                <a:latin typeface="Arial"/>
                <a:cs typeface="Arial"/>
              </a:rPr>
              <a:t>include the </a:t>
            </a:r>
            <a:r>
              <a:rPr dirty="0" sz="1000" spc="-5">
                <a:latin typeface="Arial"/>
                <a:cs typeface="Arial"/>
              </a:rPr>
              <a:t>Defense </a:t>
            </a:r>
            <a:r>
              <a:rPr dirty="0" sz="1000" spc="-10">
                <a:latin typeface="Arial"/>
                <a:cs typeface="Arial"/>
              </a:rPr>
              <a:t>Industrial </a:t>
            </a:r>
            <a:r>
              <a:rPr dirty="0" sz="1000" spc="-5">
                <a:latin typeface="Arial"/>
                <a:cs typeface="Arial"/>
              </a:rPr>
              <a:t>Base (DIB), </a:t>
            </a:r>
            <a:r>
              <a:rPr dirty="0" sz="1000" spc="-10">
                <a:latin typeface="Arial"/>
                <a:cs typeface="Arial"/>
              </a:rPr>
              <a:t>Financial, </a:t>
            </a:r>
            <a:r>
              <a:rPr dirty="0" sz="1000" spc="-5">
                <a:latin typeface="Arial"/>
                <a:cs typeface="Arial"/>
              </a:rPr>
              <a:t>Healthcare, Tech,  </a:t>
            </a:r>
            <a:r>
              <a:rPr dirty="0" sz="1000" spc="-10">
                <a:latin typeface="Arial"/>
                <a:cs typeface="Arial"/>
              </a:rPr>
              <a:t>Utilities, and other </a:t>
            </a:r>
            <a:r>
              <a:rPr dirty="0" sz="1000" spc="-5">
                <a:latin typeface="Arial"/>
                <a:cs typeface="Arial"/>
              </a:rPr>
              <a:t>sectors. </a:t>
            </a:r>
            <a:r>
              <a:rPr dirty="0" sz="1000">
                <a:latin typeface="Arial"/>
                <a:cs typeface="Arial"/>
              </a:rPr>
              <a:t>The </a:t>
            </a:r>
            <a:r>
              <a:rPr dirty="0" sz="1000" spc="-5">
                <a:latin typeface="Arial"/>
                <a:cs typeface="Arial"/>
              </a:rPr>
              <a:t>security </a:t>
            </a:r>
            <a:r>
              <a:rPr dirty="0" sz="1000" spc="-10">
                <a:latin typeface="Arial"/>
                <a:cs typeface="Arial"/>
              </a:rPr>
              <a:t>events Eric helped organizations through were related </a:t>
            </a:r>
            <a:r>
              <a:rPr dirty="0" sz="1000" spc="-5">
                <a:latin typeface="Arial"/>
                <a:cs typeface="Arial"/>
              </a:rPr>
              <a:t>to  SolarWinds, Log4j, Exchange, Ransomware, </a:t>
            </a:r>
            <a:r>
              <a:rPr dirty="0" sz="1000" spc="-10">
                <a:latin typeface="Arial"/>
                <a:cs typeface="Arial"/>
              </a:rPr>
              <a:t>and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more.</a:t>
            </a:r>
            <a:endParaRPr sz="1000">
              <a:latin typeface="Arial"/>
              <a:cs typeface="Arial"/>
            </a:endParaRPr>
          </a:p>
          <a:p>
            <a:pPr marL="127000" marR="108585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000" spc="-10">
                <a:latin typeface="Arial"/>
                <a:cs typeface="Arial"/>
              </a:rPr>
              <a:t>Eric began his </a:t>
            </a:r>
            <a:r>
              <a:rPr dirty="0" sz="1000" spc="-5">
                <a:latin typeface="Arial"/>
                <a:cs typeface="Arial"/>
              </a:rPr>
              <a:t>career </a:t>
            </a:r>
            <a:r>
              <a:rPr dirty="0" sz="1000" spc="-10">
                <a:latin typeface="Arial"/>
                <a:cs typeface="Arial"/>
              </a:rPr>
              <a:t>in the </a:t>
            </a:r>
            <a:r>
              <a:rPr dirty="0" sz="1000" spc="-5">
                <a:latin typeface="Arial"/>
                <a:cs typeface="Arial"/>
              </a:rPr>
              <a:t>Department of Defense </a:t>
            </a:r>
            <a:r>
              <a:rPr dirty="0" sz="1000" spc="-10">
                <a:latin typeface="Arial"/>
                <a:cs typeface="Arial"/>
              </a:rPr>
              <a:t>over </a:t>
            </a:r>
            <a:r>
              <a:rPr dirty="0" sz="1000" spc="-5">
                <a:latin typeface="Arial"/>
                <a:cs typeface="Arial"/>
              </a:rPr>
              <a:t>15 </a:t>
            </a:r>
            <a:r>
              <a:rPr dirty="0" sz="1000" spc="-10">
                <a:latin typeface="Arial"/>
                <a:cs typeface="Arial"/>
              </a:rPr>
              <a:t>years ago. During that </a:t>
            </a:r>
            <a:r>
              <a:rPr dirty="0" sz="1000">
                <a:latin typeface="Arial"/>
                <a:cs typeface="Arial"/>
              </a:rPr>
              <a:t>timeframe, </a:t>
            </a:r>
            <a:r>
              <a:rPr dirty="0" sz="1000" spc="-10">
                <a:latin typeface="Arial"/>
                <a:cs typeface="Arial"/>
              </a:rPr>
              <a:t>he  </a:t>
            </a:r>
            <a:r>
              <a:rPr dirty="0" sz="1000" spc="-5">
                <a:latin typeface="Arial"/>
                <a:cs typeface="Arial"/>
              </a:rPr>
              <a:t>worked at </a:t>
            </a:r>
            <a:r>
              <a:rPr dirty="0" sz="1000" spc="-10">
                <a:latin typeface="Arial"/>
                <a:cs typeface="Arial"/>
              </a:rPr>
              <a:t>the Nation </a:t>
            </a:r>
            <a:r>
              <a:rPr dirty="0" sz="1000" spc="-5">
                <a:latin typeface="Arial"/>
                <a:cs typeface="Arial"/>
              </a:rPr>
              <a:t>Security Agency (NSA) </a:t>
            </a:r>
            <a:r>
              <a:rPr dirty="0" sz="1000" spc="-10">
                <a:latin typeface="Arial"/>
                <a:cs typeface="Arial"/>
              </a:rPr>
              <a:t>within the Intelligence </a:t>
            </a:r>
            <a:r>
              <a:rPr dirty="0" sz="1000" spc="-5">
                <a:latin typeface="Arial"/>
                <a:cs typeface="Arial"/>
              </a:rPr>
              <a:t>Community. </a:t>
            </a:r>
            <a:r>
              <a:rPr dirty="0" sz="1000" spc="-10">
                <a:latin typeface="Arial"/>
                <a:cs typeface="Arial"/>
              </a:rPr>
              <a:t>Eric </a:t>
            </a:r>
            <a:r>
              <a:rPr dirty="0" sz="1000" spc="-5">
                <a:latin typeface="Arial"/>
                <a:cs typeface="Arial"/>
              </a:rPr>
              <a:t>conducted  numerous Computer </a:t>
            </a:r>
            <a:r>
              <a:rPr dirty="0" sz="1000" spc="-10">
                <a:latin typeface="Arial"/>
                <a:cs typeface="Arial"/>
              </a:rPr>
              <a:t>Network Exploitation </a:t>
            </a:r>
            <a:r>
              <a:rPr dirty="0" sz="1000" spc="-5">
                <a:latin typeface="Arial"/>
                <a:cs typeface="Arial"/>
              </a:rPr>
              <a:t>(CNE) </a:t>
            </a:r>
            <a:r>
              <a:rPr dirty="0" sz="1000" spc="-10">
                <a:latin typeface="Arial"/>
                <a:cs typeface="Arial"/>
              </a:rPr>
              <a:t>operations in </a:t>
            </a:r>
            <a:r>
              <a:rPr dirty="0" sz="1000" spc="-5">
                <a:latin typeface="Arial"/>
                <a:cs typeface="Arial"/>
              </a:rPr>
              <a:t>order to fulfill critical </a:t>
            </a:r>
            <a:r>
              <a:rPr dirty="0" sz="1000" spc="-10">
                <a:latin typeface="Arial"/>
                <a:cs typeface="Arial"/>
              </a:rPr>
              <a:t>national level  </a:t>
            </a:r>
            <a:r>
              <a:rPr dirty="0" sz="1000" spc="-5">
                <a:latin typeface="Arial"/>
                <a:cs typeface="Arial"/>
              </a:rPr>
              <a:t>requirements </a:t>
            </a:r>
            <a:r>
              <a:rPr dirty="0" sz="1000" spc="-10">
                <a:latin typeface="Arial"/>
                <a:cs typeface="Arial"/>
              </a:rPr>
              <a:t>in </a:t>
            </a:r>
            <a:r>
              <a:rPr dirty="0" sz="1000" spc="-5">
                <a:latin typeface="Arial"/>
                <a:cs typeface="Arial"/>
              </a:rPr>
              <a:t>support of foreign </a:t>
            </a:r>
            <a:r>
              <a:rPr dirty="0" sz="1000" spc="-10">
                <a:latin typeface="Arial"/>
                <a:cs typeface="Arial"/>
              </a:rPr>
              <a:t>intelligence collection </a:t>
            </a:r>
            <a:r>
              <a:rPr dirty="0" sz="1000" spc="-5">
                <a:latin typeface="Arial"/>
                <a:cs typeface="Arial"/>
              </a:rPr>
              <a:t>efforts. He also worked as an </a:t>
            </a:r>
            <a:r>
              <a:rPr dirty="0" sz="1000" spc="-10">
                <a:latin typeface="Arial"/>
                <a:cs typeface="Arial"/>
              </a:rPr>
              <a:t>Incident  </a:t>
            </a:r>
            <a:r>
              <a:rPr dirty="0" sz="1000" spc="-5">
                <a:latin typeface="Arial"/>
                <a:cs typeface="Arial"/>
              </a:rPr>
              <a:t>Response </a:t>
            </a:r>
            <a:r>
              <a:rPr dirty="0" sz="1000" spc="-10">
                <a:latin typeface="Arial"/>
                <a:cs typeface="Arial"/>
              </a:rPr>
              <a:t>Manager </a:t>
            </a:r>
            <a:r>
              <a:rPr dirty="0" sz="1000" spc="-5">
                <a:latin typeface="Arial"/>
                <a:cs typeface="Arial"/>
              </a:rPr>
              <a:t>at a </a:t>
            </a:r>
            <a:r>
              <a:rPr dirty="0" sz="1000" spc="-10">
                <a:latin typeface="Arial"/>
                <a:cs typeface="Arial"/>
              </a:rPr>
              <a:t>Health </a:t>
            </a:r>
            <a:r>
              <a:rPr dirty="0" sz="1000">
                <a:latin typeface="Arial"/>
                <a:cs typeface="Arial"/>
              </a:rPr>
              <a:t>Tech </a:t>
            </a:r>
            <a:r>
              <a:rPr dirty="0" sz="1000" spc="-10">
                <a:latin typeface="Arial"/>
                <a:cs typeface="Arial"/>
              </a:rPr>
              <a:t>company. </a:t>
            </a:r>
            <a:r>
              <a:rPr dirty="0" sz="1000">
                <a:latin typeface="Arial"/>
                <a:cs typeface="Arial"/>
              </a:rPr>
              <a:t>While </a:t>
            </a:r>
            <a:r>
              <a:rPr dirty="0" sz="1000" spc="-5">
                <a:latin typeface="Arial"/>
                <a:cs typeface="Arial"/>
              </a:rPr>
              <a:t>at </a:t>
            </a:r>
            <a:r>
              <a:rPr dirty="0" sz="1000" spc="-10">
                <a:latin typeface="Arial"/>
                <a:cs typeface="Arial"/>
              </a:rPr>
              <a:t>this company, </a:t>
            </a:r>
            <a:r>
              <a:rPr dirty="0" sz="1000" spc="-5">
                <a:latin typeface="Arial"/>
                <a:cs typeface="Arial"/>
              </a:rPr>
              <a:t>he </a:t>
            </a:r>
            <a:r>
              <a:rPr dirty="0" sz="1000" spc="-10">
                <a:latin typeface="Arial"/>
                <a:cs typeface="Arial"/>
              </a:rPr>
              <a:t>developed </a:t>
            </a:r>
            <a:r>
              <a:rPr dirty="0" sz="1000" spc="-5">
                <a:latin typeface="Arial"/>
                <a:cs typeface="Arial"/>
              </a:rPr>
              <a:t>a bespoke  program </a:t>
            </a:r>
            <a:r>
              <a:rPr dirty="0" sz="1000" spc="-10">
                <a:latin typeface="Arial"/>
                <a:cs typeface="Arial"/>
              </a:rPr>
              <a:t>called Interactive </a:t>
            </a:r>
            <a:r>
              <a:rPr dirty="0" sz="1000" spc="-5">
                <a:latin typeface="Arial"/>
                <a:cs typeface="Arial"/>
              </a:rPr>
              <a:t>Threat Defense </a:t>
            </a:r>
            <a:r>
              <a:rPr dirty="0" sz="1000" spc="-10">
                <a:latin typeface="Arial"/>
                <a:cs typeface="Arial"/>
              </a:rPr>
              <a:t>which </a:t>
            </a:r>
            <a:r>
              <a:rPr dirty="0" sz="1000" spc="-5">
                <a:latin typeface="Arial"/>
                <a:cs typeface="Arial"/>
              </a:rPr>
              <a:t>focused on </a:t>
            </a:r>
            <a:r>
              <a:rPr dirty="0" sz="1000" spc="-10">
                <a:latin typeface="Arial"/>
                <a:cs typeface="Arial"/>
              </a:rPr>
              <a:t>Incident </a:t>
            </a:r>
            <a:r>
              <a:rPr dirty="0" sz="1000" spc="-5">
                <a:latin typeface="Arial"/>
                <a:cs typeface="Arial"/>
              </a:rPr>
              <a:t>Response, Threat </a:t>
            </a:r>
            <a:r>
              <a:rPr dirty="0" sz="1000" spc="-10">
                <a:latin typeface="Arial"/>
                <a:cs typeface="Arial"/>
              </a:rPr>
              <a:t>Intelligence,  and </a:t>
            </a:r>
            <a:r>
              <a:rPr dirty="0" sz="1000" spc="-5">
                <a:latin typeface="Arial"/>
                <a:cs typeface="Arial"/>
              </a:rPr>
              <a:t>Red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Teaming.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5543" y="2041977"/>
            <a:ext cx="115570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93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KPMG</a:t>
            </a:r>
            <a:r>
              <a:rPr dirty="0" sz="800" spc="-5">
                <a:latin typeface="Arial"/>
                <a:cs typeface="Arial"/>
              </a:rPr>
              <a:t> LLP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900"/>
              </a:lnSpc>
            </a:pPr>
            <a:r>
              <a:rPr dirty="0" sz="800" spc="-5">
                <a:latin typeface="Arial"/>
                <a:cs typeface="Arial"/>
              </a:rPr>
              <a:t>1300 </a:t>
            </a:r>
            <a:r>
              <a:rPr dirty="0" sz="800">
                <a:latin typeface="Arial"/>
                <a:cs typeface="Arial"/>
              </a:rPr>
              <a:t>SW </a:t>
            </a:r>
            <a:r>
              <a:rPr dirty="0" sz="800" spc="5">
                <a:latin typeface="Arial"/>
                <a:cs typeface="Arial"/>
              </a:rPr>
              <a:t>5</a:t>
            </a:r>
            <a:r>
              <a:rPr dirty="0" baseline="27777" sz="750" spc="7">
                <a:latin typeface="Arial"/>
                <a:cs typeface="Arial"/>
              </a:rPr>
              <a:t>th </a:t>
            </a:r>
            <a:r>
              <a:rPr dirty="0" sz="800" spc="-5">
                <a:latin typeface="Arial"/>
                <a:cs typeface="Arial"/>
              </a:rPr>
              <a:t>Ave</a:t>
            </a:r>
            <a:r>
              <a:rPr dirty="0" sz="800" spc="-7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#3800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930"/>
              </a:lnSpc>
            </a:pPr>
            <a:r>
              <a:rPr dirty="0" sz="800" spc="-5">
                <a:latin typeface="Arial"/>
                <a:cs typeface="Arial"/>
              </a:rPr>
              <a:t>Portland, </a:t>
            </a:r>
            <a:r>
              <a:rPr dirty="0" sz="800">
                <a:latin typeface="Arial"/>
                <a:cs typeface="Arial"/>
              </a:rPr>
              <a:t>OR </a:t>
            </a:r>
            <a:r>
              <a:rPr dirty="0" sz="800" spc="-5">
                <a:latin typeface="Arial"/>
                <a:cs typeface="Arial"/>
              </a:rPr>
              <a:t>97201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0943" y="2499155"/>
            <a:ext cx="110744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05"/>
              </a:spcBef>
            </a:pPr>
            <a:r>
              <a:rPr dirty="0" sz="800">
                <a:latin typeface="Arial"/>
                <a:cs typeface="Arial"/>
              </a:rPr>
              <a:t>Tel </a:t>
            </a:r>
            <a:r>
              <a:rPr dirty="0" sz="800" spc="16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503-820-6593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00"/>
              </a:lnSpc>
            </a:pPr>
            <a:r>
              <a:rPr dirty="0" sz="800" spc="-5">
                <a:latin typeface="Arial"/>
                <a:cs typeface="Arial"/>
              </a:rPr>
              <a:t>Cell</a:t>
            </a:r>
            <a:r>
              <a:rPr dirty="0" sz="800" spc="13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210-238-2562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dirty="0" sz="800">
                <a:latin typeface="Arial"/>
                <a:cs typeface="Arial"/>
                <a:hlinkClick r:id="rId3"/>
              </a:rPr>
              <a:t>egoldstrom@kpmg.com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0943" y="2994379"/>
            <a:ext cx="1841500" cy="719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05"/>
              </a:spcBef>
            </a:pPr>
            <a:r>
              <a:rPr dirty="0" sz="800" b="1">
                <a:solidFill>
                  <a:srgbClr val="00338D"/>
                </a:solidFill>
                <a:latin typeface="Arial"/>
                <a:cs typeface="Arial"/>
              </a:rPr>
              <a:t>Function and</a:t>
            </a:r>
            <a:r>
              <a:rPr dirty="0" sz="800" spc="-40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00338D"/>
                </a:solidFill>
                <a:latin typeface="Arial"/>
                <a:cs typeface="Arial"/>
              </a:rPr>
              <a:t>Specialization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ts val="900"/>
              </a:lnSpc>
              <a:spcBef>
                <a:spcPts val="45"/>
              </a:spcBef>
            </a:pPr>
            <a:r>
              <a:rPr dirty="0" sz="800">
                <a:latin typeface="Arial"/>
                <a:cs typeface="Arial"/>
              </a:rPr>
              <a:t>Eric specializes in </a:t>
            </a:r>
            <a:r>
              <a:rPr dirty="0" sz="800" spc="-5">
                <a:latin typeface="Arial"/>
                <a:cs typeface="Arial"/>
              </a:rPr>
              <a:t>both hybrid and cloud  Incident Response.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background </a:t>
            </a:r>
            <a:r>
              <a:rPr dirty="0" sz="800">
                <a:latin typeface="Arial"/>
                <a:cs typeface="Arial"/>
              </a:rPr>
              <a:t>in  </a:t>
            </a:r>
            <a:r>
              <a:rPr dirty="0" sz="800" spc="-5">
                <a:latin typeface="Arial"/>
                <a:cs typeface="Arial"/>
              </a:rPr>
              <a:t>threat </a:t>
            </a:r>
            <a:r>
              <a:rPr dirty="0" sz="800">
                <a:latin typeface="Arial"/>
                <a:cs typeface="Arial"/>
              </a:rPr>
              <a:t>intelligence </a:t>
            </a:r>
            <a:r>
              <a:rPr dirty="0" sz="800" spc="-5">
                <a:latin typeface="Arial"/>
                <a:cs typeface="Arial"/>
              </a:rPr>
              <a:t>and red </a:t>
            </a:r>
            <a:r>
              <a:rPr dirty="0" sz="800">
                <a:latin typeface="Arial"/>
                <a:cs typeface="Arial"/>
              </a:rPr>
              <a:t>teaming  </a:t>
            </a:r>
            <a:r>
              <a:rPr dirty="0" sz="800" spc="-5">
                <a:latin typeface="Arial"/>
                <a:cs typeface="Arial"/>
              </a:rPr>
              <a:t>provides unique perspectives </a:t>
            </a:r>
            <a:r>
              <a:rPr dirty="0" sz="800" spc="-10">
                <a:latin typeface="Arial"/>
                <a:cs typeface="Arial"/>
              </a:rPr>
              <a:t>when  </a:t>
            </a:r>
            <a:r>
              <a:rPr dirty="0" sz="800" spc="-5">
                <a:latin typeface="Arial"/>
                <a:cs typeface="Arial"/>
              </a:rPr>
              <a:t>helping </a:t>
            </a:r>
            <a:r>
              <a:rPr dirty="0" sz="800">
                <a:latin typeface="Arial"/>
                <a:cs typeface="Arial"/>
              </a:rPr>
              <a:t>clients </a:t>
            </a:r>
            <a:r>
              <a:rPr dirty="0" sz="800" spc="-5">
                <a:latin typeface="Arial"/>
                <a:cs typeface="Arial"/>
              </a:rPr>
              <a:t>during</a:t>
            </a:r>
            <a:r>
              <a:rPr dirty="0" sz="800" spc="1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incidents.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0943" y="3814715"/>
            <a:ext cx="1964055" cy="233743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 b="1">
                <a:solidFill>
                  <a:srgbClr val="00338D"/>
                </a:solidFill>
                <a:latin typeface="Arial"/>
                <a:cs typeface="Arial"/>
              </a:rPr>
              <a:t>Education, </a:t>
            </a: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Licenses </a:t>
            </a:r>
            <a:r>
              <a:rPr dirty="0" sz="800" b="1">
                <a:solidFill>
                  <a:srgbClr val="00338D"/>
                </a:solidFill>
                <a:latin typeface="Arial"/>
                <a:cs typeface="Arial"/>
              </a:rPr>
              <a:t>&amp; </a:t>
            </a: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Certifications</a:t>
            </a:r>
            <a:endParaRPr sz="800">
              <a:latin typeface="Arial"/>
              <a:cs typeface="Arial"/>
            </a:endParaRPr>
          </a:p>
          <a:p>
            <a:pPr marL="12700" marR="62230">
              <a:lnSpc>
                <a:spcPct val="83100"/>
              </a:lnSpc>
              <a:spcBef>
                <a:spcPts val="309"/>
              </a:spcBef>
              <a:buChar char="-"/>
              <a:tabLst>
                <a:tab pos="75565" algn="l"/>
              </a:tabLst>
            </a:pPr>
            <a:r>
              <a:rPr dirty="0" sz="800" spc="-5">
                <a:latin typeface="Arial"/>
                <a:cs typeface="Arial"/>
              </a:rPr>
              <a:t>MS, </a:t>
            </a:r>
            <a:r>
              <a:rPr dirty="0" sz="800">
                <a:latin typeface="Arial"/>
                <a:cs typeface="Arial"/>
              </a:rPr>
              <a:t>Computer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Information Systems  </a:t>
            </a:r>
            <a:r>
              <a:rPr dirty="0" sz="800" spc="-5">
                <a:latin typeface="Arial"/>
                <a:cs typeface="Arial"/>
              </a:rPr>
              <a:t>Security, </a:t>
            </a:r>
            <a:r>
              <a:rPr dirty="0" sz="800">
                <a:latin typeface="Arial"/>
                <a:cs typeface="Arial"/>
              </a:rPr>
              <a:t>Eastern </a:t>
            </a:r>
            <a:r>
              <a:rPr dirty="0" sz="800" spc="-5">
                <a:latin typeface="Arial"/>
                <a:cs typeface="Arial"/>
              </a:rPr>
              <a:t>Michigan University,  2015</a:t>
            </a:r>
            <a:endParaRPr sz="800">
              <a:latin typeface="Arial"/>
              <a:cs typeface="Arial"/>
            </a:endParaRPr>
          </a:p>
          <a:p>
            <a:pPr marL="12700" marR="331470">
              <a:lnSpc>
                <a:spcPts val="790"/>
              </a:lnSpc>
              <a:spcBef>
                <a:spcPts val="310"/>
              </a:spcBef>
              <a:buChar char="-"/>
              <a:tabLst>
                <a:tab pos="75565" algn="l"/>
              </a:tabLst>
            </a:pPr>
            <a:r>
              <a:rPr dirty="0" sz="800">
                <a:latin typeface="Arial"/>
                <a:cs typeface="Arial"/>
              </a:rPr>
              <a:t>BS, Information Systems </a:t>
            </a:r>
            <a:r>
              <a:rPr dirty="0" sz="800" spc="-5">
                <a:latin typeface="Arial"/>
                <a:cs typeface="Arial"/>
              </a:rPr>
              <a:t>Security,  </a:t>
            </a:r>
            <a:r>
              <a:rPr dirty="0" sz="800">
                <a:latin typeface="Arial"/>
                <a:cs typeface="Arial"/>
              </a:rPr>
              <a:t>American </a:t>
            </a:r>
            <a:r>
              <a:rPr dirty="0" sz="800" spc="-5">
                <a:latin typeface="Arial"/>
                <a:cs typeface="Arial"/>
              </a:rPr>
              <a:t>Military University,</a:t>
            </a:r>
            <a:r>
              <a:rPr dirty="0" sz="800" spc="-4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2014</a:t>
            </a:r>
            <a:endParaRPr sz="800">
              <a:latin typeface="Arial"/>
              <a:cs typeface="Arial"/>
            </a:endParaRPr>
          </a:p>
          <a:p>
            <a:pPr marL="12700" marR="31750">
              <a:lnSpc>
                <a:spcPts val="800"/>
              </a:lnSpc>
              <a:spcBef>
                <a:spcPts val="305"/>
              </a:spcBef>
              <a:buChar char="-"/>
              <a:tabLst>
                <a:tab pos="75565" algn="l"/>
              </a:tabLst>
            </a:pPr>
            <a:r>
              <a:rPr dirty="0" sz="800">
                <a:latin typeface="Arial"/>
                <a:cs typeface="Arial"/>
              </a:rPr>
              <a:t>SANS Class: </a:t>
            </a:r>
            <a:r>
              <a:rPr dirty="0" sz="800" spc="-5">
                <a:latin typeface="Arial"/>
                <a:cs typeface="Arial"/>
              </a:rPr>
              <a:t>Enterprise Cloud </a:t>
            </a:r>
            <a:r>
              <a:rPr dirty="0" sz="800">
                <a:latin typeface="Arial"/>
                <a:cs typeface="Arial"/>
              </a:rPr>
              <a:t>Forensics  </a:t>
            </a:r>
            <a:r>
              <a:rPr dirty="0" sz="800" spc="-5">
                <a:latin typeface="Arial"/>
                <a:cs typeface="Arial"/>
              </a:rPr>
              <a:t>and Incident Response, 2021 </a:t>
            </a:r>
            <a:r>
              <a:rPr dirty="0" sz="800">
                <a:latin typeface="Arial"/>
                <a:cs typeface="Arial"/>
              </a:rPr>
              <a:t>–</a:t>
            </a:r>
            <a:r>
              <a:rPr dirty="0" sz="800" spc="9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Beta</a:t>
            </a:r>
            <a:endParaRPr sz="800">
              <a:latin typeface="Arial"/>
              <a:cs typeface="Arial"/>
            </a:endParaRPr>
          </a:p>
          <a:p>
            <a:pPr marL="74930" indent="-62865">
              <a:lnSpc>
                <a:spcPct val="100000"/>
              </a:lnSpc>
              <a:spcBef>
                <a:spcPts val="140"/>
              </a:spcBef>
              <a:buChar char="-"/>
              <a:tabLst>
                <a:tab pos="75565" algn="l"/>
              </a:tabLst>
            </a:pPr>
            <a:r>
              <a:rPr dirty="0" sz="800">
                <a:latin typeface="Arial"/>
                <a:cs typeface="Arial"/>
              </a:rPr>
              <a:t>SANS GIAC </a:t>
            </a:r>
            <a:r>
              <a:rPr dirty="0" sz="800" spc="-5">
                <a:latin typeface="Arial"/>
                <a:cs typeface="Arial"/>
              </a:rPr>
              <a:t>Python Coder (GPYC),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2019</a:t>
            </a:r>
            <a:endParaRPr sz="800">
              <a:latin typeface="Arial"/>
              <a:cs typeface="Arial"/>
            </a:endParaRPr>
          </a:p>
          <a:p>
            <a:pPr marL="12700" marR="54610">
              <a:lnSpc>
                <a:spcPts val="800"/>
              </a:lnSpc>
              <a:spcBef>
                <a:spcPts val="300"/>
              </a:spcBef>
              <a:buChar char="-"/>
              <a:tabLst>
                <a:tab pos="75565" algn="l"/>
              </a:tabLst>
            </a:pPr>
            <a:r>
              <a:rPr dirty="0" sz="800" spc="-5">
                <a:latin typeface="Arial"/>
                <a:cs typeface="Arial"/>
              </a:rPr>
              <a:t>Offensive </a:t>
            </a:r>
            <a:r>
              <a:rPr dirty="0" sz="800">
                <a:latin typeface="Arial"/>
                <a:cs typeface="Arial"/>
              </a:rPr>
              <a:t>Security </a:t>
            </a:r>
            <a:r>
              <a:rPr dirty="0" sz="800" spc="-5">
                <a:latin typeface="Arial"/>
                <a:cs typeface="Arial"/>
              </a:rPr>
              <a:t>Certified Professional  (OSCP),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2019</a:t>
            </a:r>
            <a:endParaRPr sz="800">
              <a:latin typeface="Arial"/>
              <a:cs typeface="Arial"/>
            </a:endParaRPr>
          </a:p>
          <a:p>
            <a:pPr marL="12700" marR="84455">
              <a:lnSpc>
                <a:spcPts val="800"/>
              </a:lnSpc>
              <a:spcBef>
                <a:spcPts val="300"/>
              </a:spcBef>
              <a:buChar char="-"/>
              <a:tabLst>
                <a:tab pos="75565" algn="l"/>
              </a:tabLst>
            </a:pPr>
            <a:r>
              <a:rPr dirty="0" sz="800" spc="5">
                <a:latin typeface="Arial"/>
                <a:cs typeface="Arial"/>
              </a:rPr>
              <a:t>AWS </a:t>
            </a:r>
            <a:r>
              <a:rPr dirty="0" sz="800" spc="-5">
                <a:latin typeface="Arial"/>
                <a:cs typeface="Arial"/>
              </a:rPr>
              <a:t>Certified Solutions </a:t>
            </a:r>
            <a:r>
              <a:rPr dirty="0" sz="800">
                <a:latin typeface="Arial"/>
                <a:cs typeface="Arial"/>
              </a:rPr>
              <a:t>Architect, </a:t>
            </a:r>
            <a:r>
              <a:rPr dirty="0" sz="800" spc="-5">
                <a:latin typeface="Arial"/>
                <a:cs typeface="Arial"/>
              </a:rPr>
              <a:t>2017  </a:t>
            </a:r>
            <a:r>
              <a:rPr dirty="0" sz="800" spc="-10">
                <a:latin typeface="Arial"/>
                <a:cs typeface="Arial"/>
              </a:rPr>
              <a:t>(exp)</a:t>
            </a:r>
            <a:endParaRPr sz="800">
              <a:latin typeface="Arial"/>
              <a:cs typeface="Arial"/>
            </a:endParaRPr>
          </a:p>
          <a:p>
            <a:pPr marL="12700" marR="9525">
              <a:lnSpc>
                <a:spcPts val="790"/>
              </a:lnSpc>
              <a:spcBef>
                <a:spcPts val="315"/>
              </a:spcBef>
              <a:buChar char="-"/>
              <a:tabLst>
                <a:tab pos="75565" algn="l"/>
              </a:tabLst>
            </a:pPr>
            <a:r>
              <a:rPr dirty="0" sz="800">
                <a:latin typeface="Arial"/>
                <a:cs typeface="Arial"/>
              </a:rPr>
              <a:t>SANS GIAC </a:t>
            </a:r>
            <a:r>
              <a:rPr dirty="0" sz="800" spc="5">
                <a:latin typeface="Arial"/>
                <a:cs typeface="Arial"/>
              </a:rPr>
              <a:t>Web </a:t>
            </a:r>
            <a:r>
              <a:rPr dirty="0" sz="800">
                <a:latin typeface="Arial"/>
                <a:cs typeface="Arial"/>
              </a:rPr>
              <a:t>Application </a:t>
            </a:r>
            <a:r>
              <a:rPr dirty="0" sz="800" spc="-5">
                <a:latin typeface="Arial"/>
                <a:cs typeface="Arial"/>
              </a:rPr>
              <a:t>Penetration  </a:t>
            </a:r>
            <a:r>
              <a:rPr dirty="0" sz="800">
                <a:latin typeface="Arial"/>
                <a:cs typeface="Arial"/>
              </a:rPr>
              <a:t>Tester (GWAPT),</a:t>
            </a:r>
            <a:r>
              <a:rPr dirty="0" sz="800" spc="-6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2016</a:t>
            </a:r>
            <a:endParaRPr sz="800">
              <a:latin typeface="Arial"/>
              <a:cs typeface="Arial"/>
            </a:endParaRPr>
          </a:p>
          <a:p>
            <a:pPr marL="12700" marR="146050">
              <a:lnSpc>
                <a:spcPts val="800"/>
              </a:lnSpc>
              <a:spcBef>
                <a:spcPts val="305"/>
              </a:spcBef>
              <a:buChar char="-"/>
              <a:tabLst>
                <a:tab pos="75565" algn="l"/>
              </a:tabLst>
            </a:pPr>
            <a:r>
              <a:rPr dirty="0" sz="800" spc="-5">
                <a:latin typeface="Arial"/>
                <a:cs typeface="Arial"/>
              </a:rPr>
              <a:t>Certified </a:t>
            </a:r>
            <a:r>
              <a:rPr dirty="0" sz="800">
                <a:latin typeface="Arial"/>
                <a:cs typeface="Arial"/>
              </a:rPr>
              <a:t>Information Systems Security  Professional (CISSP),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2015</a:t>
            </a:r>
            <a:endParaRPr sz="800">
              <a:latin typeface="Arial"/>
              <a:cs typeface="Arial"/>
            </a:endParaRPr>
          </a:p>
          <a:p>
            <a:pPr marL="12700" marR="146685">
              <a:lnSpc>
                <a:spcPts val="800"/>
              </a:lnSpc>
              <a:spcBef>
                <a:spcPts val="300"/>
              </a:spcBef>
              <a:buChar char="-"/>
              <a:tabLst>
                <a:tab pos="75565" algn="l"/>
              </a:tabLst>
            </a:pPr>
            <a:r>
              <a:rPr dirty="0" sz="800">
                <a:latin typeface="Arial"/>
                <a:cs typeface="Arial"/>
              </a:rPr>
              <a:t>SANS GIAC </a:t>
            </a:r>
            <a:r>
              <a:rPr dirty="0" sz="800" spc="-5">
                <a:latin typeface="Arial"/>
                <a:cs typeface="Arial"/>
              </a:rPr>
              <a:t>Certified Incident Handler  (GCIH),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2012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195" y="81217"/>
            <a:ext cx="15030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338D"/>
                </a:solidFill>
                <a:latin typeface="Arial"/>
                <a:cs typeface="Arial"/>
              </a:rPr>
              <a:t>04 | </a:t>
            </a:r>
            <a:r>
              <a:rPr dirty="0" sz="1200" spc="-30" b="1">
                <a:solidFill>
                  <a:srgbClr val="00338D"/>
                </a:solidFill>
                <a:latin typeface="Arial"/>
                <a:cs typeface="Arial"/>
              </a:rPr>
              <a:t>Your</a:t>
            </a:r>
            <a:r>
              <a:rPr dirty="0" sz="1200" spc="-80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338D"/>
                </a:solidFill>
                <a:latin typeface="Arial"/>
                <a:cs typeface="Arial"/>
              </a:rPr>
              <a:t>Investment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3390" y="6287028"/>
            <a:ext cx="6413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>
                <a:solidFill>
                  <a:srgbClr val="00338D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2983" y="6252772"/>
            <a:ext cx="467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A6A6A6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partnership and a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firm of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firms 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affiliated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with 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International Limited, a private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32870" y="440818"/>
            <a:ext cx="16179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21F1F"/>
                </a:solidFill>
                <a:latin typeface="Arial"/>
                <a:cs typeface="Arial"/>
              </a:rPr>
              <a:t>KPMG</a:t>
            </a:r>
            <a:r>
              <a:rPr dirty="0" sz="900" spc="15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21F1F"/>
                </a:solidFill>
                <a:latin typeface="Arial"/>
                <a:cs typeface="Arial"/>
              </a:rPr>
              <a:t>LLP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solidFill>
                  <a:srgbClr val="221F1F"/>
                </a:solidFill>
                <a:latin typeface="Arial"/>
                <a:cs typeface="Arial"/>
              </a:rPr>
              <a:t>Suite</a:t>
            </a:r>
            <a:r>
              <a:rPr dirty="0" sz="900" spc="-15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21F1F"/>
                </a:solidFill>
                <a:latin typeface="Arial"/>
                <a:cs typeface="Arial"/>
              </a:rPr>
              <a:t>12000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900">
                <a:solidFill>
                  <a:srgbClr val="221F1F"/>
                </a:solidFill>
                <a:latin typeface="Arial"/>
                <a:cs typeface="Arial"/>
              </a:rPr>
              <a:t>1801 K </a:t>
            </a:r>
            <a:r>
              <a:rPr dirty="0" sz="900" spc="-5">
                <a:solidFill>
                  <a:srgbClr val="221F1F"/>
                </a:solidFill>
                <a:latin typeface="Arial"/>
                <a:cs typeface="Arial"/>
              </a:rPr>
              <a:t>Street, NW</a:t>
            </a:r>
            <a:r>
              <a:rPr dirty="0" sz="900" spc="-8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21F1F"/>
                </a:solidFill>
                <a:latin typeface="Arial"/>
                <a:cs typeface="Arial"/>
              </a:rPr>
              <a:t>Washington  </a:t>
            </a:r>
            <a:r>
              <a:rPr dirty="0" sz="900" spc="-5">
                <a:solidFill>
                  <a:srgbClr val="221F1F"/>
                </a:solidFill>
                <a:latin typeface="Arial"/>
                <a:cs typeface="Arial"/>
              </a:rPr>
              <a:t>DC </a:t>
            </a:r>
            <a:r>
              <a:rPr dirty="0" sz="900">
                <a:solidFill>
                  <a:srgbClr val="221F1F"/>
                </a:solidFill>
                <a:latin typeface="Arial"/>
                <a:cs typeface="Arial"/>
              </a:rPr>
              <a:t>20006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3816" y="440818"/>
            <a:ext cx="55816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110">
                <a:solidFill>
                  <a:srgbClr val="221F1F"/>
                </a:solidFill>
                <a:latin typeface="Arial"/>
                <a:cs typeface="Arial"/>
              </a:rPr>
              <a:t>T</a:t>
            </a:r>
            <a:r>
              <a:rPr dirty="0" sz="900">
                <a:solidFill>
                  <a:srgbClr val="221F1F"/>
                </a:solidFill>
                <a:latin typeface="Arial"/>
                <a:cs typeface="Arial"/>
              </a:rPr>
              <a:t>elephone  </a:t>
            </a:r>
            <a:r>
              <a:rPr dirty="0" sz="900" spc="-10">
                <a:solidFill>
                  <a:srgbClr val="221F1F"/>
                </a:solidFill>
                <a:latin typeface="Arial"/>
                <a:cs typeface="Arial"/>
              </a:rPr>
              <a:t>Fax  </a:t>
            </a:r>
            <a:r>
              <a:rPr dirty="0" sz="900" spc="5">
                <a:solidFill>
                  <a:srgbClr val="221F1F"/>
                </a:solidFill>
                <a:latin typeface="Arial"/>
                <a:cs typeface="Arial"/>
              </a:rPr>
              <a:t>k</a:t>
            </a:r>
            <a:r>
              <a:rPr dirty="0" sz="900">
                <a:solidFill>
                  <a:srgbClr val="221F1F"/>
                </a:solidFill>
                <a:latin typeface="Arial"/>
                <a:cs typeface="Arial"/>
              </a:rPr>
              <a:t>p</a:t>
            </a:r>
            <a:r>
              <a:rPr dirty="0" sz="900" spc="5">
                <a:solidFill>
                  <a:srgbClr val="221F1F"/>
                </a:solidFill>
                <a:latin typeface="Arial"/>
                <a:cs typeface="Arial"/>
              </a:rPr>
              <a:t>m</a:t>
            </a:r>
            <a:r>
              <a:rPr dirty="0" sz="900" spc="15">
                <a:solidFill>
                  <a:srgbClr val="221F1F"/>
                </a:solidFill>
                <a:latin typeface="Arial"/>
                <a:cs typeface="Arial"/>
              </a:rPr>
              <a:t>g</a:t>
            </a:r>
            <a:r>
              <a:rPr dirty="0" sz="900">
                <a:solidFill>
                  <a:srgbClr val="221F1F"/>
                </a:solidFill>
                <a:latin typeface="Arial"/>
                <a:cs typeface="Arial"/>
              </a:rPr>
              <a:t>.</a:t>
            </a:r>
            <a:r>
              <a:rPr dirty="0" sz="900" spc="5">
                <a:solidFill>
                  <a:srgbClr val="221F1F"/>
                </a:solidFill>
                <a:latin typeface="Arial"/>
                <a:cs typeface="Arial"/>
              </a:rPr>
              <a:t>c</a:t>
            </a:r>
            <a:r>
              <a:rPr dirty="0" sz="900">
                <a:solidFill>
                  <a:srgbClr val="221F1F"/>
                </a:solidFill>
                <a:latin typeface="Arial"/>
                <a:cs typeface="Arial"/>
              </a:rPr>
              <a:t>om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3238" y="440818"/>
            <a:ext cx="888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221F1F"/>
                </a:solidFill>
                <a:latin typeface="Arial"/>
                <a:cs typeface="Arial"/>
              </a:rPr>
              <a:t>+1 202 533</a:t>
            </a:r>
            <a:r>
              <a:rPr dirty="0" sz="900" spc="-13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21F1F"/>
                </a:solidFill>
                <a:latin typeface="Arial"/>
                <a:cs typeface="Arial"/>
              </a:rPr>
              <a:t>3000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221F1F"/>
                </a:solidFill>
                <a:latin typeface="Arial"/>
                <a:cs typeface="Arial"/>
              </a:rPr>
              <a:t>+1 202 533</a:t>
            </a:r>
            <a:r>
              <a:rPr dirty="0" sz="900" spc="-13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221F1F"/>
                </a:solidFill>
                <a:latin typeface="Arial"/>
                <a:cs typeface="Arial"/>
              </a:rPr>
              <a:t>8500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02544" y="460449"/>
            <a:ext cx="793115" cy="316230"/>
          </a:xfrm>
          <a:custGeom>
            <a:avLst/>
            <a:gdLst/>
            <a:ahLst/>
            <a:cxnLst/>
            <a:rect l="l" t="t" r="r" b="b"/>
            <a:pathLst>
              <a:path w="793114" h="316230">
                <a:moveTo>
                  <a:pt x="39503" y="312666"/>
                </a:moveTo>
                <a:lnTo>
                  <a:pt x="0" y="312666"/>
                </a:lnTo>
                <a:lnTo>
                  <a:pt x="44955" y="163983"/>
                </a:lnTo>
                <a:lnTo>
                  <a:pt x="44955" y="0"/>
                </a:lnTo>
                <a:lnTo>
                  <a:pt x="220861" y="0"/>
                </a:lnTo>
                <a:lnTo>
                  <a:pt x="220861" y="6248"/>
                </a:lnTo>
                <a:lnTo>
                  <a:pt x="51189" y="6248"/>
                </a:lnTo>
                <a:lnTo>
                  <a:pt x="51189" y="143878"/>
                </a:lnTo>
                <a:lnTo>
                  <a:pt x="90553" y="143878"/>
                </a:lnTo>
                <a:lnTo>
                  <a:pt x="69557" y="213303"/>
                </a:lnTo>
                <a:lnTo>
                  <a:pt x="119211" y="213303"/>
                </a:lnTo>
                <a:lnTo>
                  <a:pt x="104699" y="228049"/>
                </a:lnTo>
                <a:lnTo>
                  <a:pt x="110710" y="240740"/>
                </a:lnTo>
                <a:lnTo>
                  <a:pt x="792500" y="240740"/>
                </a:lnTo>
                <a:lnTo>
                  <a:pt x="792500" y="246794"/>
                </a:lnTo>
                <a:lnTo>
                  <a:pt x="621934" y="246794"/>
                </a:lnTo>
                <a:lnTo>
                  <a:pt x="59325" y="246822"/>
                </a:lnTo>
                <a:lnTo>
                  <a:pt x="39503" y="312666"/>
                </a:lnTo>
                <a:close/>
              </a:path>
              <a:path w="793114" h="316230">
                <a:moveTo>
                  <a:pt x="292589" y="143878"/>
                </a:moveTo>
                <a:lnTo>
                  <a:pt x="235399" y="143878"/>
                </a:lnTo>
                <a:lnTo>
                  <a:pt x="235399" y="0"/>
                </a:lnTo>
                <a:lnTo>
                  <a:pt x="411361" y="0"/>
                </a:lnTo>
                <a:lnTo>
                  <a:pt x="411361" y="6248"/>
                </a:lnTo>
                <a:lnTo>
                  <a:pt x="241661" y="6248"/>
                </a:lnTo>
                <a:lnTo>
                  <a:pt x="241661" y="143600"/>
                </a:lnTo>
                <a:lnTo>
                  <a:pt x="274119" y="143600"/>
                </a:lnTo>
                <a:lnTo>
                  <a:pt x="289072" y="143627"/>
                </a:lnTo>
                <a:lnTo>
                  <a:pt x="292589" y="143878"/>
                </a:lnTo>
                <a:close/>
              </a:path>
              <a:path w="793114" h="316230">
                <a:moveTo>
                  <a:pt x="378875" y="240657"/>
                </a:moveTo>
                <a:lnTo>
                  <a:pt x="336156" y="240657"/>
                </a:lnTo>
                <a:lnTo>
                  <a:pt x="364113" y="143655"/>
                </a:lnTo>
                <a:lnTo>
                  <a:pt x="425926" y="143655"/>
                </a:lnTo>
                <a:lnTo>
                  <a:pt x="425926" y="0"/>
                </a:lnTo>
                <a:lnTo>
                  <a:pt x="601833" y="0"/>
                </a:lnTo>
                <a:lnTo>
                  <a:pt x="601833" y="6248"/>
                </a:lnTo>
                <a:lnTo>
                  <a:pt x="432161" y="6248"/>
                </a:lnTo>
                <a:lnTo>
                  <a:pt x="432161" y="179979"/>
                </a:lnTo>
                <a:lnTo>
                  <a:pt x="396068" y="179979"/>
                </a:lnTo>
                <a:lnTo>
                  <a:pt x="378875" y="240657"/>
                </a:lnTo>
                <a:close/>
              </a:path>
              <a:path w="793114" h="316230">
                <a:moveTo>
                  <a:pt x="665056" y="171787"/>
                </a:moveTo>
                <a:lnTo>
                  <a:pt x="601833" y="171787"/>
                </a:lnTo>
                <a:lnTo>
                  <a:pt x="606272" y="166666"/>
                </a:lnTo>
                <a:lnTo>
                  <a:pt x="611184" y="161970"/>
                </a:lnTo>
                <a:lnTo>
                  <a:pt x="616510" y="157763"/>
                </a:lnTo>
                <a:lnTo>
                  <a:pt x="616510" y="0"/>
                </a:lnTo>
                <a:lnTo>
                  <a:pt x="792500" y="0"/>
                </a:lnTo>
                <a:lnTo>
                  <a:pt x="792500" y="6165"/>
                </a:lnTo>
                <a:lnTo>
                  <a:pt x="622717" y="6165"/>
                </a:lnTo>
                <a:lnTo>
                  <a:pt x="622717" y="153347"/>
                </a:lnTo>
                <a:lnTo>
                  <a:pt x="752796" y="153347"/>
                </a:lnTo>
                <a:lnTo>
                  <a:pt x="754003" y="154486"/>
                </a:lnTo>
                <a:lnTo>
                  <a:pt x="758816" y="164543"/>
                </a:lnTo>
                <a:lnTo>
                  <a:pt x="759241" y="167482"/>
                </a:lnTo>
                <a:lnTo>
                  <a:pt x="684502" y="167482"/>
                </a:lnTo>
                <a:lnTo>
                  <a:pt x="665056" y="171787"/>
                </a:lnTo>
                <a:close/>
              </a:path>
              <a:path w="793114" h="316230">
                <a:moveTo>
                  <a:pt x="792500" y="240657"/>
                </a:moveTo>
                <a:lnTo>
                  <a:pt x="786210" y="240657"/>
                </a:lnTo>
                <a:lnTo>
                  <a:pt x="786210" y="6165"/>
                </a:lnTo>
                <a:lnTo>
                  <a:pt x="792500" y="6165"/>
                </a:lnTo>
                <a:lnTo>
                  <a:pt x="792500" y="240657"/>
                </a:lnTo>
                <a:close/>
              </a:path>
              <a:path w="793114" h="316230">
                <a:moveTo>
                  <a:pt x="792500" y="240740"/>
                </a:moveTo>
                <a:lnTo>
                  <a:pt x="187816" y="240740"/>
                </a:lnTo>
                <a:lnTo>
                  <a:pt x="188738" y="237963"/>
                </a:lnTo>
                <a:lnTo>
                  <a:pt x="212110" y="160679"/>
                </a:lnTo>
                <a:lnTo>
                  <a:pt x="214682" y="152348"/>
                </a:lnTo>
                <a:lnTo>
                  <a:pt x="214515" y="6248"/>
                </a:lnTo>
                <a:lnTo>
                  <a:pt x="220861" y="6248"/>
                </a:lnTo>
                <a:lnTo>
                  <a:pt x="220861" y="143878"/>
                </a:lnTo>
                <a:lnTo>
                  <a:pt x="292589" y="143878"/>
                </a:lnTo>
                <a:lnTo>
                  <a:pt x="303687" y="144669"/>
                </a:lnTo>
                <a:lnTo>
                  <a:pt x="316693" y="148169"/>
                </a:lnTo>
                <a:lnTo>
                  <a:pt x="326818" y="155569"/>
                </a:lnTo>
                <a:lnTo>
                  <a:pt x="331285" y="162789"/>
                </a:lnTo>
                <a:lnTo>
                  <a:pt x="333429" y="170565"/>
                </a:lnTo>
                <a:lnTo>
                  <a:pt x="251194" y="170565"/>
                </a:lnTo>
                <a:lnTo>
                  <a:pt x="245603" y="191226"/>
                </a:lnTo>
                <a:lnTo>
                  <a:pt x="243310" y="200057"/>
                </a:lnTo>
                <a:lnTo>
                  <a:pt x="238474" y="217802"/>
                </a:lnTo>
                <a:lnTo>
                  <a:pt x="322536" y="217802"/>
                </a:lnTo>
                <a:lnTo>
                  <a:pt x="319280" y="222936"/>
                </a:lnTo>
                <a:lnTo>
                  <a:pt x="307645" y="233188"/>
                </a:lnTo>
                <a:lnTo>
                  <a:pt x="292711" y="240657"/>
                </a:lnTo>
                <a:lnTo>
                  <a:pt x="432161" y="240657"/>
                </a:lnTo>
                <a:lnTo>
                  <a:pt x="792500" y="240713"/>
                </a:lnTo>
                <a:close/>
              </a:path>
              <a:path w="793114" h="316230">
                <a:moveTo>
                  <a:pt x="411361" y="143655"/>
                </a:moveTo>
                <a:lnTo>
                  <a:pt x="405014" y="143655"/>
                </a:lnTo>
                <a:lnTo>
                  <a:pt x="404959" y="6248"/>
                </a:lnTo>
                <a:lnTo>
                  <a:pt x="411361" y="6248"/>
                </a:lnTo>
                <a:lnTo>
                  <a:pt x="411361" y="143655"/>
                </a:lnTo>
                <a:close/>
              </a:path>
              <a:path w="793114" h="316230">
                <a:moveTo>
                  <a:pt x="622717" y="240657"/>
                </a:moveTo>
                <a:lnTo>
                  <a:pt x="571136" y="240657"/>
                </a:lnTo>
                <a:lnTo>
                  <a:pt x="571631" y="235867"/>
                </a:lnTo>
                <a:lnTo>
                  <a:pt x="588406" y="190783"/>
                </a:lnTo>
                <a:lnTo>
                  <a:pt x="595514" y="179979"/>
                </a:lnTo>
                <a:lnTo>
                  <a:pt x="595598" y="6248"/>
                </a:lnTo>
                <a:lnTo>
                  <a:pt x="601833" y="6248"/>
                </a:lnTo>
                <a:lnTo>
                  <a:pt x="601833" y="171787"/>
                </a:lnTo>
                <a:lnTo>
                  <a:pt x="665056" y="171787"/>
                </a:lnTo>
                <a:lnTo>
                  <a:pt x="632351" y="204105"/>
                </a:lnTo>
                <a:lnTo>
                  <a:pt x="623332" y="232076"/>
                </a:lnTo>
                <a:lnTo>
                  <a:pt x="622717" y="235103"/>
                </a:lnTo>
                <a:lnTo>
                  <a:pt x="622717" y="240657"/>
                </a:lnTo>
                <a:close/>
              </a:path>
              <a:path w="793114" h="316230">
                <a:moveTo>
                  <a:pt x="752796" y="153347"/>
                </a:moveTo>
                <a:lnTo>
                  <a:pt x="622717" y="153347"/>
                </a:lnTo>
                <a:lnTo>
                  <a:pt x="641644" y="143655"/>
                </a:lnTo>
                <a:lnTo>
                  <a:pt x="660840" y="137858"/>
                </a:lnTo>
                <a:lnTo>
                  <a:pt x="679066" y="135055"/>
                </a:lnTo>
                <a:lnTo>
                  <a:pt x="695126" y="134325"/>
                </a:lnTo>
                <a:lnTo>
                  <a:pt x="714386" y="135452"/>
                </a:lnTo>
                <a:lnTo>
                  <a:pt x="730886" y="139011"/>
                </a:lnTo>
                <a:lnTo>
                  <a:pt x="744226" y="145267"/>
                </a:lnTo>
                <a:lnTo>
                  <a:pt x="752796" y="153347"/>
                </a:lnTo>
                <a:close/>
              </a:path>
              <a:path w="793114" h="316230">
                <a:moveTo>
                  <a:pt x="119211" y="213303"/>
                </a:moveTo>
                <a:lnTo>
                  <a:pt x="69557" y="213303"/>
                </a:lnTo>
                <a:lnTo>
                  <a:pt x="134417" y="143878"/>
                </a:lnTo>
                <a:lnTo>
                  <a:pt x="187536" y="143878"/>
                </a:lnTo>
                <a:lnTo>
                  <a:pt x="119211" y="213303"/>
                </a:lnTo>
                <a:close/>
              </a:path>
              <a:path w="793114" h="316230">
                <a:moveTo>
                  <a:pt x="792500" y="240713"/>
                </a:moveTo>
                <a:lnTo>
                  <a:pt x="436690" y="240713"/>
                </a:lnTo>
                <a:lnTo>
                  <a:pt x="498531" y="143878"/>
                </a:lnTo>
                <a:lnTo>
                  <a:pt x="567641" y="143878"/>
                </a:lnTo>
                <a:lnTo>
                  <a:pt x="559451" y="182506"/>
                </a:lnTo>
                <a:lnTo>
                  <a:pt x="516871" y="182506"/>
                </a:lnTo>
                <a:lnTo>
                  <a:pt x="479660" y="240657"/>
                </a:lnTo>
                <a:lnTo>
                  <a:pt x="792500" y="240657"/>
                </a:lnTo>
                <a:close/>
              </a:path>
              <a:path w="793114" h="316230">
                <a:moveTo>
                  <a:pt x="758085" y="190587"/>
                </a:moveTo>
                <a:lnTo>
                  <a:pt x="708992" y="190587"/>
                </a:lnTo>
                <a:lnTo>
                  <a:pt x="707772" y="179339"/>
                </a:lnTo>
                <a:lnTo>
                  <a:pt x="702356" y="172245"/>
                </a:lnTo>
                <a:lnTo>
                  <a:pt x="694135" y="168546"/>
                </a:lnTo>
                <a:lnTo>
                  <a:pt x="684502" y="167482"/>
                </a:lnTo>
                <a:lnTo>
                  <a:pt x="759241" y="167482"/>
                </a:lnTo>
                <a:lnTo>
                  <a:pt x="760051" y="173084"/>
                </a:lnTo>
                <a:lnTo>
                  <a:pt x="760133" y="175758"/>
                </a:lnTo>
                <a:lnTo>
                  <a:pt x="759562" y="183295"/>
                </a:lnTo>
                <a:lnTo>
                  <a:pt x="758085" y="190587"/>
                </a:lnTo>
                <a:close/>
              </a:path>
              <a:path w="793114" h="316230">
                <a:moveTo>
                  <a:pt x="322607" y="217691"/>
                </a:moveTo>
                <a:lnTo>
                  <a:pt x="260113" y="217691"/>
                </a:lnTo>
                <a:lnTo>
                  <a:pt x="272773" y="215381"/>
                </a:lnTo>
                <a:lnTo>
                  <a:pt x="281423" y="210662"/>
                </a:lnTo>
                <a:lnTo>
                  <a:pt x="287232" y="203418"/>
                </a:lnTo>
                <a:lnTo>
                  <a:pt x="291369" y="193531"/>
                </a:lnTo>
                <a:lnTo>
                  <a:pt x="294248" y="184811"/>
                </a:lnTo>
                <a:lnTo>
                  <a:pt x="294556" y="179090"/>
                </a:lnTo>
                <a:lnTo>
                  <a:pt x="292124" y="175758"/>
                </a:lnTo>
                <a:lnTo>
                  <a:pt x="288722" y="173084"/>
                </a:lnTo>
                <a:lnTo>
                  <a:pt x="283296" y="171506"/>
                </a:lnTo>
                <a:lnTo>
                  <a:pt x="275847" y="170755"/>
                </a:lnTo>
                <a:lnTo>
                  <a:pt x="266375" y="170565"/>
                </a:lnTo>
                <a:lnTo>
                  <a:pt x="333429" y="170565"/>
                </a:lnTo>
                <a:lnTo>
                  <a:pt x="333661" y="171405"/>
                </a:lnTo>
                <a:lnTo>
                  <a:pt x="333932" y="179339"/>
                </a:lnTo>
                <a:lnTo>
                  <a:pt x="333808" y="183295"/>
                </a:lnTo>
                <a:lnTo>
                  <a:pt x="332410" y="194031"/>
                </a:lnTo>
                <a:lnTo>
                  <a:pt x="327555" y="209888"/>
                </a:lnTo>
                <a:lnTo>
                  <a:pt x="322607" y="217691"/>
                </a:lnTo>
                <a:close/>
              </a:path>
              <a:path w="793114" h="316230">
                <a:moveTo>
                  <a:pt x="432161" y="240657"/>
                </a:moveTo>
                <a:lnTo>
                  <a:pt x="396683" y="240657"/>
                </a:lnTo>
                <a:lnTo>
                  <a:pt x="396068" y="179979"/>
                </a:lnTo>
                <a:lnTo>
                  <a:pt x="432161" y="179979"/>
                </a:lnTo>
                <a:lnTo>
                  <a:pt x="432161" y="240657"/>
                </a:lnTo>
                <a:close/>
              </a:path>
              <a:path w="793114" h="316230">
                <a:moveTo>
                  <a:pt x="547121" y="240657"/>
                </a:moveTo>
                <a:lnTo>
                  <a:pt x="504262" y="240657"/>
                </a:lnTo>
                <a:lnTo>
                  <a:pt x="516871" y="182506"/>
                </a:lnTo>
                <a:lnTo>
                  <a:pt x="559451" y="182506"/>
                </a:lnTo>
                <a:lnTo>
                  <a:pt x="547121" y="240657"/>
                </a:lnTo>
                <a:close/>
              </a:path>
              <a:path w="793114" h="316230">
                <a:moveTo>
                  <a:pt x="745029" y="240657"/>
                </a:moveTo>
                <a:lnTo>
                  <a:pt x="662556" y="240657"/>
                </a:lnTo>
                <a:lnTo>
                  <a:pt x="669349" y="213637"/>
                </a:lnTo>
                <a:lnTo>
                  <a:pt x="751851" y="213637"/>
                </a:lnTo>
                <a:lnTo>
                  <a:pt x="745029" y="240657"/>
                </a:lnTo>
                <a:close/>
              </a:path>
              <a:path w="793114" h="316230">
                <a:moveTo>
                  <a:pt x="322536" y="217802"/>
                </a:moveTo>
                <a:lnTo>
                  <a:pt x="256758" y="217802"/>
                </a:lnTo>
                <a:lnTo>
                  <a:pt x="258351" y="217608"/>
                </a:lnTo>
                <a:lnTo>
                  <a:pt x="259945" y="217608"/>
                </a:lnTo>
                <a:lnTo>
                  <a:pt x="260113" y="217691"/>
                </a:lnTo>
                <a:lnTo>
                  <a:pt x="322607" y="217691"/>
                </a:lnTo>
                <a:close/>
              </a:path>
              <a:path w="793114" h="316230">
                <a:moveTo>
                  <a:pt x="734597" y="283062"/>
                </a:moveTo>
                <a:lnTo>
                  <a:pt x="662248" y="283062"/>
                </a:lnTo>
                <a:lnTo>
                  <a:pt x="669160" y="282826"/>
                </a:lnTo>
                <a:lnTo>
                  <a:pt x="676052" y="282283"/>
                </a:lnTo>
                <a:lnTo>
                  <a:pt x="682912" y="281436"/>
                </a:lnTo>
                <a:lnTo>
                  <a:pt x="689730" y="280285"/>
                </a:lnTo>
                <a:lnTo>
                  <a:pt x="698089" y="246794"/>
                </a:lnTo>
                <a:lnTo>
                  <a:pt x="792500" y="246794"/>
                </a:lnTo>
                <a:lnTo>
                  <a:pt x="743603" y="246822"/>
                </a:lnTo>
                <a:lnTo>
                  <a:pt x="734597" y="283062"/>
                </a:lnTo>
                <a:close/>
              </a:path>
              <a:path w="793114" h="316230">
                <a:moveTo>
                  <a:pt x="145600" y="312666"/>
                </a:moveTo>
                <a:lnTo>
                  <a:pt x="97654" y="312666"/>
                </a:lnTo>
                <a:lnTo>
                  <a:pt x="64916" y="246822"/>
                </a:lnTo>
                <a:lnTo>
                  <a:pt x="113701" y="246822"/>
                </a:lnTo>
                <a:lnTo>
                  <a:pt x="145600" y="312666"/>
                </a:lnTo>
                <a:close/>
              </a:path>
              <a:path w="793114" h="316230">
                <a:moveTo>
                  <a:pt x="208951" y="312666"/>
                </a:moveTo>
                <a:lnTo>
                  <a:pt x="165785" y="312666"/>
                </a:lnTo>
                <a:lnTo>
                  <a:pt x="185803" y="246822"/>
                </a:lnTo>
                <a:lnTo>
                  <a:pt x="238138" y="246822"/>
                </a:lnTo>
                <a:lnTo>
                  <a:pt x="238138" y="247017"/>
                </a:lnTo>
                <a:lnTo>
                  <a:pt x="228689" y="247017"/>
                </a:lnTo>
                <a:lnTo>
                  <a:pt x="208951" y="312666"/>
                </a:lnTo>
                <a:close/>
              </a:path>
              <a:path w="793114" h="316230">
                <a:moveTo>
                  <a:pt x="358662" y="312471"/>
                </a:moveTo>
                <a:lnTo>
                  <a:pt x="315160" y="312471"/>
                </a:lnTo>
                <a:lnTo>
                  <a:pt x="334199" y="246822"/>
                </a:lnTo>
                <a:lnTo>
                  <a:pt x="377113" y="246822"/>
                </a:lnTo>
                <a:lnTo>
                  <a:pt x="358662" y="312471"/>
                </a:lnTo>
                <a:close/>
              </a:path>
              <a:path w="793114" h="316230">
                <a:moveTo>
                  <a:pt x="433699" y="312471"/>
                </a:moveTo>
                <a:lnTo>
                  <a:pt x="397214" y="312471"/>
                </a:lnTo>
                <a:lnTo>
                  <a:pt x="396683" y="246822"/>
                </a:lnTo>
                <a:lnTo>
                  <a:pt x="475634" y="246822"/>
                </a:lnTo>
                <a:lnTo>
                  <a:pt x="433699" y="312471"/>
                </a:lnTo>
                <a:close/>
              </a:path>
              <a:path w="793114" h="316230">
                <a:moveTo>
                  <a:pt x="531688" y="312471"/>
                </a:moveTo>
                <a:lnTo>
                  <a:pt x="488914" y="312471"/>
                </a:lnTo>
                <a:lnTo>
                  <a:pt x="503060" y="246822"/>
                </a:lnTo>
                <a:lnTo>
                  <a:pt x="545667" y="246822"/>
                </a:lnTo>
                <a:lnTo>
                  <a:pt x="531688" y="312471"/>
                </a:lnTo>
                <a:close/>
              </a:path>
              <a:path w="793114" h="316230">
                <a:moveTo>
                  <a:pt x="649220" y="316137"/>
                </a:moveTo>
                <a:lnTo>
                  <a:pt x="602152" y="307315"/>
                </a:lnTo>
                <a:lnTo>
                  <a:pt x="573893" y="275446"/>
                </a:lnTo>
                <a:lnTo>
                  <a:pt x="570437" y="246822"/>
                </a:lnTo>
                <a:lnTo>
                  <a:pt x="621939" y="246822"/>
                </a:lnTo>
                <a:lnTo>
                  <a:pt x="625060" y="263169"/>
                </a:lnTo>
                <a:lnTo>
                  <a:pt x="633379" y="274447"/>
                </a:lnTo>
                <a:lnTo>
                  <a:pt x="646053" y="280965"/>
                </a:lnTo>
                <a:lnTo>
                  <a:pt x="662248" y="283062"/>
                </a:lnTo>
                <a:lnTo>
                  <a:pt x="734597" y="283062"/>
                </a:lnTo>
                <a:lnTo>
                  <a:pt x="728786" y="306445"/>
                </a:lnTo>
                <a:lnTo>
                  <a:pt x="709118" y="310497"/>
                </a:lnTo>
                <a:lnTo>
                  <a:pt x="689271" y="313466"/>
                </a:lnTo>
                <a:lnTo>
                  <a:pt x="669290" y="315349"/>
                </a:lnTo>
                <a:lnTo>
                  <a:pt x="649220" y="316137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2662" y="1314576"/>
            <a:ext cx="2479675" cy="833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">
                <a:latin typeface="Arial"/>
                <a:cs typeface="Arial"/>
              </a:rPr>
              <a:t>May 24,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2023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800">
                <a:latin typeface="Arial"/>
                <a:cs typeface="Arial"/>
              </a:rPr>
              <a:t>Ms. Kellie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Hays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Cigna Global </a:t>
            </a:r>
            <a:r>
              <a:rPr dirty="0" sz="800">
                <a:latin typeface="Arial"/>
                <a:cs typeface="Arial"/>
              </a:rPr>
              <a:t>Procurement &amp; </a:t>
            </a:r>
            <a:r>
              <a:rPr dirty="0" sz="800" spc="-5">
                <a:latin typeface="Arial"/>
                <a:cs typeface="Arial"/>
              </a:rPr>
              <a:t>Third-Party Management  Cigna</a:t>
            </a:r>
            <a:endParaRPr sz="800">
              <a:latin typeface="Arial"/>
              <a:cs typeface="Arial"/>
            </a:endParaRPr>
          </a:p>
          <a:p>
            <a:pPr marL="12700" marR="1324610">
              <a:lnSpc>
                <a:spcPct val="100000"/>
              </a:lnSpc>
            </a:pPr>
            <a:r>
              <a:rPr dirty="0" sz="800">
                <a:latin typeface="Arial"/>
                <a:cs typeface="Arial"/>
              </a:rPr>
              <a:t>Bloomfield, </a:t>
            </a:r>
            <a:r>
              <a:rPr dirty="0" sz="800" spc="-5">
                <a:latin typeface="Arial"/>
                <a:cs typeface="Arial"/>
              </a:rPr>
              <a:t>Connecticut  United </a:t>
            </a:r>
            <a:r>
              <a:rPr dirty="0" sz="800">
                <a:latin typeface="Arial"/>
                <a:cs typeface="Arial"/>
              </a:rPr>
              <a:t>States </a:t>
            </a:r>
            <a:r>
              <a:rPr dirty="0" sz="800" spc="-5">
                <a:latin typeface="Arial"/>
                <a:cs typeface="Arial"/>
              </a:rPr>
              <a:t>of</a:t>
            </a:r>
            <a:r>
              <a:rPr dirty="0" sz="800" spc="-20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America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560" y="2220887"/>
            <a:ext cx="8590280" cy="278701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800" spc="-5">
                <a:latin typeface="Arial"/>
                <a:cs typeface="Arial"/>
              </a:rPr>
              <a:t>Dear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Kellie,</a:t>
            </a:r>
            <a:endParaRPr sz="800">
              <a:latin typeface="Arial"/>
              <a:cs typeface="Arial"/>
            </a:endParaRPr>
          </a:p>
          <a:p>
            <a:pPr marL="12700" marR="24765">
              <a:lnSpc>
                <a:spcPct val="100000"/>
              </a:lnSpc>
              <a:spcBef>
                <a:spcPts val="505"/>
              </a:spcBef>
            </a:pPr>
            <a:r>
              <a:rPr dirty="0" sz="800">
                <a:latin typeface="Arial"/>
                <a:cs typeface="Arial"/>
              </a:rPr>
              <a:t>As The </a:t>
            </a:r>
            <a:r>
              <a:rPr dirty="0" sz="800" spc="-5">
                <a:latin typeface="Arial"/>
                <a:cs typeface="Arial"/>
              </a:rPr>
              <a:t>Cigna </a:t>
            </a:r>
            <a:r>
              <a:rPr dirty="0" sz="800">
                <a:latin typeface="Arial"/>
                <a:cs typeface="Arial"/>
              </a:rPr>
              <a:t>Companies </a:t>
            </a:r>
            <a:r>
              <a:rPr dirty="0" sz="800" spc="-5">
                <a:latin typeface="Arial"/>
                <a:cs typeface="Arial"/>
              </a:rPr>
              <a:t>(“Cigna”) </a:t>
            </a:r>
            <a:r>
              <a:rPr dirty="0" sz="800">
                <a:latin typeface="Arial"/>
                <a:cs typeface="Arial"/>
              </a:rPr>
              <a:t>seeks a </a:t>
            </a:r>
            <a:r>
              <a:rPr dirty="0" sz="800" spc="-5">
                <a:latin typeface="Arial"/>
                <a:cs typeface="Arial"/>
              </a:rPr>
              <a:t>qualified vendor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provide cyber </a:t>
            </a:r>
            <a:r>
              <a:rPr dirty="0" sz="800">
                <a:latin typeface="Arial"/>
                <a:cs typeface="Arial"/>
              </a:rPr>
              <a:t>security services, KPMG stands </a:t>
            </a:r>
            <a:r>
              <a:rPr dirty="0" sz="800" spc="-5">
                <a:latin typeface="Arial"/>
                <a:cs typeface="Arial"/>
              </a:rPr>
              <a:t>ready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help guide you through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nuances of </a:t>
            </a:r>
            <a:r>
              <a:rPr dirty="0" sz="800">
                <a:latin typeface="Arial"/>
                <a:cs typeface="Arial"/>
              </a:rPr>
              <a:t>the services. KPMG </a:t>
            </a:r>
            <a:r>
              <a:rPr dirty="0" sz="800" spc="-5">
                <a:latin typeface="Arial"/>
                <a:cs typeface="Arial"/>
              </a:rPr>
              <a:t>will deliver 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right </a:t>
            </a:r>
            <a:r>
              <a:rPr dirty="0" sz="800">
                <a:latin typeface="Arial"/>
                <a:cs typeface="Arial"/>
              </a:rPr>
              <a:t>combination </a:t>
            </a:r>
            <a:r>
              <a:rPr dirty="0" sz="800" spc="-5">
                <a:latin typeface="Arial"/>
                <a:cs typeface="Arial"/>
              </a:rPr>
              <a:t>of experience, </a:t>
            </a:r>
            <a:r>
              <a:rPr dirty="0" sz="800">
                <a:latin typeface="Arial"/>
                <a:cs typeface="Arial"/>
              </a:rPr>
              <a:t>resources, </a:t>
            </a:r>
            <a:r>
              <a:rPr dirty="0" sz="800" spc="-5">
                <a:latin typeface="Arial"/>
                <a:cs typeface="Arial"/>
              </a:rPr>
              <a:t>and approach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help you identify and procure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5">
                <a:latin typeface="Arial"/>
                <a:cs typeface="Arial"/>
              </a:rPr>
              <a:t>modernized </a:t>
            </a:r>
            <a:r>
              <a:rPr dirty="0" sz="800">
                <a:latin typeface="Arial"/>
                <a:cs typeface="Arial"/>
              </a:rPr>
              <a:t>process </a:t>
            </a:r>
            <a:r>
              <a:rPr dirty="0" sz="800" spc="-5">
                <a:latin typeface="Arial"/>
                <a:cs typeface="Arial"/>
              </a:rPr>
              <a:t>that will provide </a:t>
            </a:r>
            <a:r>
              <a:rPr dirty="0" sz="800">
                <a:latin typeface="Arial"/>
                <a:cs typeface="Arial"/>
              </a:rPr>
              <a:t>the efficiency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accuracy </a:t>
            </a:r>
            <a:r>
              <a:rPr dirty="0" sz="800" spc="-5">
                <a:latin typeface="Arial"/>
                <a:cs typeface="Arial"/>
              </a:rPr>
              <a:t>Cigna </a:t>
            </a:r>
            <a:r>
              <a:rPr dirty="0" sz="800">
                <a:latin typeface="Arial"/>
                <a:cs typeface="Arial"/>
              </a:rPr>
              <a:t>seeks. </a:t>
            </a:r>
            <a:r>
              <a:rPr dirty="0" sz="800" spc="-5">
                <a:latin typeface="Arial"/>
                <a:cs typeface="Arial"/>
              </a:rPr>
              <a:t>Our in-depth  knowledge of cyber </a:t>
            </a:r>
            <a:r>
              <a:rPr dirty="0" sz="800">
                <a:latin typeface="Arial"/>
                <a:cs typeface="Arial"/>
              </a:rPr>
              <a:t>security services </a:t>
            </a:r>
            <a:r>
              <a:rPr dirty="0" sz="800" spc="-5">
                <a:latin typeface="Arial"/>
                <a:cs typeface="Arial"/>
              </a:rPr>
              <a:t>strongly </a:t>
            </a:r>
            <a:r>
              <a:rPr dirty="0" sz="800">
                <a:latin typeface="Arial"/>
                <a:cs typeface="Arial"/>
              </a:rPr>
              <a:t>positions KPMG to </a:t>
            </a:r>
            <a:r>
              <a:rPr dirty="0" sz="800" spc="-5">
                <a:latin typeface="Arial"/>
                <a:cs typeface="Arial"/>
              </a:rPr>
              <a:t>provide high-quality </a:t>
            </a:r>
            <a:r>
              <a:rPr dirty="0" sz="800">
                <a:latin typeface="Arial"/>
                <a:cs typeface="Arial"/>
              </a:rPr>
              <a:t>services </a:t>
            </a:r>
            <a:r>
              <a:rPr dirty="0" sz="800" spc="-5">
                <a:latin typeface="Arial"/>
                <a:cs typeface="Arial"/>
              </a:rPr>
              <a:t>and deliverables </a:t>
            </a:r>
            <a:r>
              <a:rPr dirty="0" sz="800">
                <a:latin typeface="Arial"/>
                <a:cs typeface="Arial"/>
              </a:rPr>
              <a:t>to meet the </a:t>
            </a:r>
            <a:r>
              <a:rPr dirty="0" sz="800" spc="-5">
                <a:latin typeface="Arial"/>
                <a:cs typeface="Arial"/>
              </a:rPr>
              <a:t>needs of</a:t>
            </a:r>
            <a:r>
              <a:rPr dirty="0" sz="800" spc="18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Cigna.</a:t>
            </a:r>
            <a:endParaRPr sz="800">
              <a:latin typeface="Arial"/>
              <a:cs typeface="Arial"/>
            </a:endParaRPr>
          </a:p>
          <a:p>
            <a:pPr marL="12700" marR="34925">
              <a:lnSpc>
                <a:spcPct val="100000"/>
              </a:lnSpc>
              <a:spcBef>
                <a:spcPts val="495"/>
              </a:spcBef>
            </a:pPr>
            <a:r>
              <a:rPr dirty="0" sz="800" b="1">
                <a:solidFill>
                  <a:srgbClr val="00338D"/>
                </a:solidFill>
                <a:latin typeface="Arial"/>
                <a:cs typeface="Arial"/>
              </a:rPr>
              <a:t>Cigna and KPMG </a:t>
            </a: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share </a:t>
            </a:r>
            <a:r>
              <a:rPr dirty="0" sz="800" b="1">
                <a:solidFill>
                  <a:srgbClr val="00338D"/>
                </a:solidFill>
                <a:latin typeface="Arial"/>
                <a:cs typeface="Arial"/>
              </a:rPr>
              <a:t>a long-standing, </a:t>
            </a: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valued relationship: </a:t>
            </a:r>
            <a:r>
              <a:rPr dirty="0" sz="800">
                <a:latin typeface="Arial"/>
                <a:cs typeface="Arial"/>
              </a:rPr>
              <a:t>KPMG </a:t>
            </a:r>
            <a:r>
              <a:rPr dirty="0" sz="800" spc="-5">
                <a:latin typeface="Arial"/>
                <a:cs typeface="Arial"/>
              </a:rPr>
              <a:t>has </a:t>
            </a:r>
            <a:r>
              <a:rPr dirty="0" sz="800">
                <a:latin typeface="Arial"/>
                <a:cs typeface="Arial"/>
              </a:rPr>
              <a:t>consistently </a:t>
            </a:r>
            <a:r>
              <a:rPr dirty="0" sz="800" spc="-5">
                <a:latin typeface="Arial"/>
                <a:cs typeface="Arial"/>
              </a:rPr>
              <a:t>over-delivered value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Cigna on </a:t>
            </a:r>
            <a:r>
              <a:rPr dirty="0" sz="800">
                <a:latin typeface="Arial"/>
                <a:cs typeface="Arial"/>
              </a:rPr>
              <a:t>some </a:t>
            </a:r>
            <a:r>
              <a:rPr dirty="0" sz="800" spc="-5">
                <a:latin typeface="Arial"/>
                <a:cs typeface="Arial"/>
              </a:rPr>
              <a:t>of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organization’s </a:t>
            </a:r>
            <a:r>
              <a:rPr dirty="0" sz="800">
                <a:latin typeface="Arial"/>
                <a:cs typeface="Arial"/>
              </a:rPr>
              <a:t>most important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strategic </a:t>
            </a:r>
            <a:r>
              <a:rPr dirty="0" sz="800" spc="-5">
                <a:latin typeface="Arial"/>
                <a:cs typeface="Arial"/>
              </a:rPr>
              <a:t>initiatives,  </a:t>
            </a:r>
            <a:r>
              <a:rPr dirty="0" sz="800">
                <a:latin typeface="Arial"/>
                <a:cs typeface="Arial"/>
              </a:rPr>
              <a:t>including Project </a:t>
            </a:r>
            <a:r>
              <a:rPr dirty="0" sz="800" spc="-5">
                <a:latin typeface="Arial"/>
                <a:cs typeface="Arial"/>
              </a:rPr>
              <a:t>Dawn </a:t>
            </a:r>
            <a:r>
              <a:rPr dirty="0" sz="800">
                <a:latin typeface="Arial"/>
                <a:cs typeface="Arial"/>
              </a:rPr>
              <a:t>Transformation, Finance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Accounting Services, Finance </a:t>
            </a:r>
            <a:r>
              <a:rPr dirty="0" sz="800" spc="-5">
                <a:latin typeface="Arial"/>
                <a:cs typeface="Arial"/>
              </a:rPr>
              <a:t>Cloud </a:t>
            </a:r>
            <a:r>
              <a:rPr dirty="0" sz="800">
                <a:latin typeface="Arial"/>
                <a:cs typeface="Arial"/>
              </a:rPr>
              <a:t>Enablement, </a:t>
            </a:r>
            <a:r>
              <a:rPr dirty="0" sz="800" spc="-5">
                <a:latin typeface="Arial"/>
                <a:cs typeface="Arial"/>
              </a:rPr>
              <a:t>and Client Service </a:t>
            </a:r>
            <a:r>
              <a:rPr dirty="0" sz="800">
                <a:latin typeface="Arial"/>
                <a:cs typeface="Arial"/>
              </a:rPr>
              <a:t>Transformation among </a:t>
            </a:r>
            <a:r>
              <a:rPr dirty="0" sz="800" spc="-5">
                <a:latin typeface="Arial"/>
                <a:cs typeface="Arial"/>
              </a:rPr>
              <a:t>various</a:t>
            </a:r>
            <a:r>
              <a:rPr dirty="0" sz="800" spc="10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others.</a:t>
            </a:r>
            <a:endParaRPr sz="800">
              <a:latin typeface="Arial"/>
              <a:cs typeface="Arial"/>
            </a:endParaRPr>
          </a:p>
          <a:p>
            <a:pPr marL="12700" marR="84455">
              <a:lnSpc>
                <a:spcPct val="100000"/>
              </a:lnSpc>
              <a:spcBef>
                <a:spcPts val="500"/>
              </a:spcBef>
            </a:pPr>
            <a:r>
              <a:rPr dirty="0" sz="800" spc="10" b="1">
                <a:solidFill>
                  <a:srgbClr val="00338D"/>
                </a:solidFill>
                <a:latin typeface="Arial"/>
                <a:cs typeface="Arial"/>
              </a:rPr>
              <a:t>We </a:t>
            </a: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have </a:t>
            </a:r>
            <a:r>
              <a:rPr dirty="0" sz="800" b="1">
                <a:solidFill>
                  <a:srgbClr val="00338D"/>
                </a:solidFill>
                <a:latin typeface="Arial"/>
                <a:cs typeface="Arial"/>
              </a:rPr>
              <a:t>done this </a:t>
            </a: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before: </a:t>
            </a:r>
            <a:r>
              <a:rPr dirty="0" sz="800" spc="15">
                <a:latin typeface="Arial"/>
                <a:cs typeface="Arial"/>
              </a:rPr>
              <a:t>We </a:t>
            </a:r>
            <a:r>
              <a:rPr dirty="0" sz="800" spc="-5">
                <a:latin typeface="Arial"/>
                <a:cs typeface="Arial"/>
              </a:rPr>
              <a:t>have </a:t>
            </a:r>
            <a:r>
              <a:rPr dirty="0" sz="800">
                <a:latin typeface="Arial"/>
                <a:cs typeface="Arial"/>
              </a:rPr>
              <a:t>significant </a:t>
            </a:r>
            <a:r>
              <a:rPr dirty="0" sz="800" spc="-5">
                <a:latin typeface="Arial"/>
                <a:cs typeface="Arial"/>
              </a:rPr>
              <a:t>experience developing </a:t>
            </a:r>
            <a:r>
              <a:rPr dirty="0" sz="800">
                <a:latin typeface="Arial"/>
                <a:cs typeface="Arial"/>
              </a:rPr>
              <a:t>comprehensive </a:t>
            </a:r>
            <a:r>
              <a:rPr dirty="0" sz="800" spc="-5">
                <a:latin typeface="Arial"/>
                <a:cs typeface="Arial"/>
              </a:rPr>
              <a:t>crisis-level Incident </a:t>
            </a:r>
            <a:r>
              <a:rPr dirty="0" sz="800">
                <a:latin typeface="Arial"/>
                <a:cs typeface="Arial"/>
              </a:rPr>
              <a:t>Response </a:t>
            </a:r>
            <a:r>
              <a:rPr dirty="0" sz="800" spc="-5">
                <a:latin typeface="Arial"/>
                <a:cs typeface="Arial"/>
              </a:rPr>
              <a:t>plans and playbooks for leading corporations that operate with global  infrastructure. </a:t>
            </a:r>
            <a:r>
              <a:rPr dirty="0" sz="800">
                <a:latin typeface="Arial"/>
                <a:cs typeface="Arial"/>
              </a:rPr>
              <a:t>You can </a:t>
            </a:r>
            <a:r>
              <a:rPr dirty="0" sz="800" spc="-5">
                <a:latin typeface="Arial"/>
                <a:cs typeface="Arial"/>
              </a:rPr>
              <a:t>be confident that </a:t>
            </a:r>
            <a:r>
              <a:rPr dirty="0" sz="800" spc="-10">
                <a:latin typeface="Arial"/>
                <a:cs typeface="Arial"/>
              </a:rPr>
              <a:t>we </a:t>
            </a:r>
            <a:r>
              <a:rPr dirty="0" sz="800" spc="-5">
                <a:latin typeface="Arial"/>
                <a:cs typeface="Arial"/>
              </a:rPr>
              <a:t>will leverage our proven methodology which has been delivered </a:t>
            </a:r>
            <a:r>
              <a:rPr dirty="0" sz="800">
                <a:latin typeface="Arial"/>
                <a:cs typeface="Arial"/>
              </a:rPr>
              <a:t>in a </a:t>
            </a:r>
            <a:r>
              <a:rPr dirty="0" sz="800" spc="-5">
                <a:latin typeface="Arial"/>
                <a:cs typeface="Arial"/>
              </a:rPr>
              <a:t>range of </a:t>
            </a:r>
            <a:r>
              <a:rPr dirty="0" sz="800">
                <a:latin typeface="Arial"/>
                <a:cs typeface="Arial"/>
              </a:rPr>
              <a:t>critical manufacturing </a:t>
            </a:r>
            <a:r>
              <a:rPr dirty="0" sz="800" spc="-5">
                <a:latin typeface="Arial"/>
                <a:cs typeface="Arial"/>
              </a:rPr>
              <a:t>organizations and aligns with industry better  </a:t>
            </a:r>
            <a:r>
              <a:rPr dirty="0" sz="800">
                <a:latin typeface="Arial"/>
                <a:cs typeface="Arial"/>
              </a:rPr>
              <a:t>practice. </a:t>
            </a:r>
            <a:r>
              <a:rPr dirty="0" sz="800" spc="-5">
                <a:latin typeface="Arial"/>
                <a:cs typeface="Arial"/>
              </a:rPr>
              <a:t>Through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experience </a:t>
            </a:r>
            <a:r>
              <a:rPr dirty="0" sz="800" spc="-10">
                <a:latin typeface="Arial"/>
                <a:cs typeface="Arial"/>
              </a:rPr>
              <a:t>we </a:t>
            </a:r>
            <a:r>
              <a:rPr dirty="0" sz="800" spc="-5">
                <a:latin typeface="Arial"/>
                <a:cs typeface="Arial"/>
              </a:rPr>
              <a:t>have </a:t>
            </a:r>
            <a:r>
              <a:rPr dirty="0" sz="800">
                <a:latin typeface="Arial"/>
                <a:cs typeface="Arial"/>
              </a:rPr>
              <a:t>solutions to tackle the key </a:t>
            </a:r>
            <a:r>
              <a:rPr dirty="0" sz="800" spc="-5">
                <a:latin typeface="Arial"/>
                <a:cs typeface="Arial"/>
              </a:rPr>
              <a:t>challenges and </a:t>
            </a:r>
            <a:r>
              <a:rPr dirty="0" sz="800">
                <a:latin typeface="Arial"/>
                <a:cs typeface="Arial"/>
              </a:rPr>
              <a:t>pitfalls </a:t>
            </a:r>
            <a:r>
              <a:rPr dirty="0" sz="800" spc="-5">
                <a:latin typeface="Arial"/>
                <a:cs typeface="Arial"/>
              </a:rPr>
              <a:t>and understand </a:t>
            </a:r>
            <a:r>
              <a:rPr dirty="0" sz="800">
                <a:latin typeface="Arial"/>
                <a:cs typeface="Arial"/>
              </a:rPr>
              <a:t>the </a:t>
            </a:r>
            <a:r>
              <a:rPr dirty="0" sz="800" spc="-5">
                <a:latin typeface="Arial"/>
                <a:cs typeface="Arial"/>
              </a:rPr>
              <a:t>approach that </a:t>
            </a:r>
            <a:r>
              <a:rPr dirty="0" sz="800">
                <a:latin typeface="Arial"/>
                <a:cs typeface="Arial"/>
              </a:rPr>
              <a:t>is </a:t>
            </a:r>
            <a:r>
              <a:rPr dirty="0" sz="800" spc="-5">
                <a:latin typeface="Arial"/>
                <a:cs typeface="Arial"/>
              </a:rPr>
              <a:t>needed </a:t>
            </a:r>
            <a:r>
              <a:rPr dirty="0" sz="800" spc="10">
                <a:latin typeface="Arial"/>
                <a:cs typeface="Arial"/>
              </a:rPr>
              <a:t>to </a:t>
            </a:r>
            <a:r>
              <a:rPr dirty="0" sz="800">
                <a:latin typeface="Arial"/>
                <a:cs typeface="Arial"/>
              </a:rPr>
              <a:t>remediate </a:t>
            </a:r>
            <a:r>
              <a:rPr dirty="0" sz="800" spc="-5">
                <a:latin typeface="Arial"/>
                <a:cs typeface="Arial"/>
              </a:rPr>
              <a:t>at speed. </a:t>
            </a:r>
            <a:r>
              <a:rPr dirty="0" sz="800">
                <a:latin typeface="Arial"/>
                <a:cs typeface="Arial"/>
              </a:rPr>
              <a:t>For </a:t>
            </a:r>
            <a:r>
              <a:rPr dirty="0" sz="800" spc="-5">
                <a:latin typeface="Arial"/>
                <a:cs typeface="Arial"/>
              </a:rPr>
              <a:t>example, </a:t>
            </a:r>
            <a:r>
              <a:rPr dirty="0" sz="800" spc="-10">
                <a:latin typeface="Arial"/>
                <a:cs typeface="Arial"/>
              </a:rPr>
              <a:t>we </a:t>
            </a:r>
            <a:r>
              <a:rPr dirty="0" sz="800" spc="-5">
                <a:latin typeface="Arial"/>
                <a:cs typeface="Arial"/>
              </a:rPr>
              <a:t>know  delivering enterprise-wide Incident </a:t>
            </a:r>
            <a:r>
              <a:rPr dirty="0" sz="800">
                <a:latin typeface="Arial"/>
                <a:cs typeface="Arial"/>
              </a:rPr>
              <a:t>Response plans, </a:t>
            </a:r>
            <a:r>
              <a:rPr dirty="0" sz="800" spc="-5">
                <a:latin typeface="Arial"/>
                <a:cs typeface="Arial"/>
              </a:rPr>
              <a:t>playbooks, and procedures requires </a:t>
            </a:r>
            <a:r>
              <a:rPr dirty="0" sz="800">
                <a:latin typeface="Arial"/>
                <a:cs typeface="Arial"/>
              </a:rPr>
              <a:t>effective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sustained business </a:t>
            </a:r>
            <a:r>
              <a:rPr dirty="0" sz="800" spc="-5">
                <a:latin typeface="Arial"/>
                <a:cs typeface="Arial"/>
              </a:rPr>
              <a:t>engagement and have tailored our delivery approach </a:t>
            </a:r>
            <a:r>
              <a:rPr dirty="0" sz="800">
                <a:latin typeface="Arial"/>
                <a:cs typeface="Arial"/>
              </a:rPr>
              <a:t>to mitigate  these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challenges.</a:t>
            </a:r>
            <a:endParaRPr sz="800">
              <a:latin typeface="Arial"/>
              <a:cs typeface="Arial"/>
            </a:endParaRPr>
          </a:p>
          <a:p>
            <a:pPr marL="12700" marR="145415">
              <a:lnSpc>
                <a:spcPct val="100000"/>
              </a:lnSpc>
              <a:spcBef>
                <a:spcPts val="505"/>
              </a:spcBef>
            </a:pPr>
            <a:r>
              <a:rPr dirty="0" sz="800" spc="10" b="1">
                <a:solidFill>
                  <a:srgbClr val="00338D"/>
                </a:solidFill>
                <a:latin typeface="Arial"/>
                <a:cs typeface="Arial"/>
              </a:rPr>
              <a:t>We </a:t>
            </a:r>
            <a:r>
              <a:rPr dirty="0" sz="800" b="1">
                <a:solidFill>
                  <a:srgbClr val="00338D"/>
                </a:solidFill>
                <a:latin typeface="Arial"/>
                <a:cs typeface="Arial"/>
              </a:rPr>
              <a:t>will bring a </a:t>
            </a: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collaborative approach: </a:t>
            </a:r>
            <a:r>
              <a:rPr dirty="0" sz="800">
                <a:latin typeface="Arial"/>
                <a:cs typeface="Arial"/>
              </a:rPr>
              <a:t>KPMG </a:t>
            </a:r>
            <a:r>
              <a:rPr dirty="0" sz="800" spc="-10">
                <a:latin typeface="Arial"/>
                <a:cs typeface="Arial"/>
              </a:rPr>
              <a:t>was </a:t>
            </a:r>
            <a:r>
              <a:rPr dirty="0" sz="800">
                <a:latin typeface="Arial"/>
                <a:cs typeface="Arial"/>
              </a:rPr>
              <a:t>named </a:t>
            </a:r>
            <a:r>
              <a:rPr dirty="0" sz="800" spc="-5">
                <a:latin typeface="Arial"/>
                <a:cs typeface="Arial"/>
              </a:rPr>
              <a:t>by Forrester </a:t>
            </a:r>
            <a:r>
              <a:rPr dirty="0" sz="800">
                <a:latin typeface="Arial"/>
                <a:cs typeface="Arial"/>
              </a:rPr>
              <a:t>Research </a:t>
            </a:r>
            <a:r>
              <a:rPr dirty="0" sz="800" spc="-5">
                <a:latin typeface="Arial"/>
                <a:cs typeface="Arial"/>
              </a:rPr>
              <a:t>as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5">
                <a:latin typeface="Arial"/>
                <a:cs typeface="Arial"/>
              </a:rPr>
              <a:t>leader </a:t>
            </a:r>
            <a:r>
              <a:rPr dirty="0" sz="800">
                <a:latin typeface="Arial"/>
                <a:cs typeface="Arial"/>
              </a:rPr>
              <a:t>in </a:t>
            </a:r>
            <a:r>
              <a:rPr dirty="0" sz="800" spc="-5">
                <a:latin typeface="Arial"/>
                <a:cs typeface="Arial"/>
              </a:rPr>
              <a:t>their </a:t>
            </a:r>
            <a:r>
              <a:rPr dirty="0" sz="800">
                <a:latin typeface="Arial"/>
                <a:cs typeface="Arial"/>
              </a:rPr>
              <a:t>most </a:t>
            </a:r>
            <a:r>
              <a:rPr dirty="0" sz="800" spc="-5">
                <a:latin typeface="Arial"/>
                <a:cs typeface="Arial"/>
              </a:rPr>
              <a:t>recent Forrester </a:t>
            </a:r>
            <a:r>
              <a:rPr dirty="0" sz="800">
                <a:latin typeface="Arial"/>
                <a:cs typeface="Arial"/>
              </a:rPr>
              <a:t>Wave™: </a:t>
            </a:r>
            <a:r>
              <a:rPr dirty="0" sz="800" spc="-5">
                <a:latin typeface="Arial"/>
                <a:cs typeface="Arial"/>
              </a:rPr>
              <a:t>Global Cyber </a:t>
            </a:r>
            <a:r>
              <a:rPr dirty="0" sz="800">
                <a:latin typeface="Arial"/>
                <a:cs typeface="Arial"/>
              </a:rPr>
              <a:t>Security </a:t>
            </a:r>
            <a:r>
              <a:rPr dirty="0" sz="800" spc="-5">
                <a:latin typeface="Arial"/>
                <a:cs typeface="Arial"/>
              </a:rPr>
              <a:t>Consulting Providers report.  Given our knowledge of your </a:t>
            </a:r>
            <a:r>
              <a:rPr dirty="0" sz="800" spc="-10">
                <a:latin typeface="Arial"/>
                <a:cs typeface="Arial"/>
              </a:rPr>
              <a:t>ways </a:t>
            </a:r>
            <a:r>
              <a:rPr dirty="0" sz="800" spc="-5">
                <a:latin typeface="Arial"/>
                <a:cs typeface="Arial"/>
              </a:rPr>
              <a:t>of working </a:t>
            </a:r>
            <a:r>
              <a:rPr dirty="0" sz="800" spc="-10">
                <a:latin typeface="Arial"/>
                <a:cs typeface="Arial"/>
              </a:rPr>
              <a:t>we </a:t>
            </a:r>
            <a:r>
              <a:rPr dirty="0" sz="800" spc="-5">
                <a:latin typeface="Arial"/>
                <a:cs typeface="Arial"/>
              </a:rPr>
              <a:t>have tailored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5">
                <a:latin typeface="Arial"/>
                <a:cs typeface="Arial"/>
              </a:rPr>
              <a:t>collaborative approach which </a:t>
            </a:r>
            <a:r>
              <a:rPr dirty="0" sz="800">
                <a:latin typeface="Arial"/>
                <a:cs typeface="Arial"/>
              </a:rPr>
              <a:t>sets </a:t>
            </a:r>
            <a:r>
              <a:rPr dirty="0" sz="800" spc="-5">
                <a:latin typeface="Arial"/>
                <a:cs typeface="Arial"/>
              </a:rPr>
              <a:t>you up for long term </a:t>
            </a:r>
            <a:r>
              <a:rPr dirty="0" sz="800" spc="5">
                <a:latin typeface="Arial"/>
                <a:cs typeface="Arial"/>
              </a:rPr>
              <a:t>success. </a:t>
            </a:r>
            <a:r>
              <a:rPr dirty="0" sz="800" spc="-5">
                <a:latin typeface="Arial"/>
                <a:cs typeface="Arial"/>
              </a:rPr>
              <a:t>Our </a:t>
            </a:r>
            <a:r>
              <a:rPr dirty="0" sz="800">
                <a:latin typeface="Arial"/>
                <a:cs typeface="Arial"/>
              </a:rPr>
              <a:t>focused senior </a:t>
            </a:r>
            <a:r>
              <a:rPr dirty="0" sz="800" spc="-5">
                <a:latin typeface="Arial"/>
                <a:cs typeface="Arial"/>
              </a:rPr>
              <a:t>team of industry leading experts will  </a:t>
            </a:r>
            <a:r>
              <a:rPr dirty="0" sz="800" spc="-10">
                <a:latin typeface="Arial"/>
                <a:cs typeface="Arial"/>
              </a:rPr>
              <a:t>work </a:t>
            </a:r>
            <a:r>
              <a:rPr dirty="0" sz="800" spc="-5">
                <a:latin typeface="Arial"/>
                <a:cs typeface="Arial"/>
              </a:rPr>
              <a:t>with you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understand your current </a:t>
            </a:r>
            <a:r>
              <a:rPr dirty="0" sz="800">
                <a:latin typeface="Arial"/>
                <a:cs typeface="Arial"/>
              </a:rPr>
              <a:t>gaps, </a:t>
            </a:r>
            <a:r>
              <a:rPr dirty="0" sz="800" spc="-5">
                <a:latin typeface="Arial"/>
                <a:cs typeface="Arial"/>
              </a:rPr>
              <a:t>define your updated procedures, and integrate them </a:t>
            </a:r>
            <a:r>
              <a:rPr dirty="0" sz="800">
                <a:latin typeface="Arial"/>
                <a:cs typeface="Arial"/>
              </a:rPr>
              <a:t>into </a:t>
            </a:r>
            <a:r>
              <a:rPr dirty="0" sz="800" spc="-5">
                <a:latin typeface="Arial"/>
                <a:cs typeface="Arial"/>
              </a:rPr>
              <a:t>your current </a:t>
            </a:r>
            <a:r>
              <a:rPr dirty="0" sz="800">
                <a:latin typeface="Arial"/>
                <a:cs typeface="Arial"/>
              </a:rPr>
              <a:t>practices. </a:t>
            </a:r>
            <a:r>
              <a:rPr dirty="0" sz="800" spc="10">
                <a:latin typeface="Arial"/>
                <a:cs typeface="Arial"/>
              </a:rPr>
              <a:t>We </a:t>
            </a:r>
            <a:r>
              <a:rPr dirty="0" sz="800" spc="-5">
                <a:latin typeface="Arial"/>
                <a:cs typeface="Arial"/>
              </a:rPr>
              <a:t>will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5">
                <a:latin typeface="Arial"/>
                <a:cs typeface="Arial"/>
              </a:rPr>
              <a:t>utilize </a:t>
            </a:r>
            <a:r>
              <a:rPr dirty="0" sz="800">
                <a:latin typeface="Arial"/>
                <a:cs typeface="Arial"/>
              </a:rPr>
              <a:t>a small, </a:t>
            </a:r>
            <a:r>
              <a:rPr dirty="0" sz="800" spc="-5">
                <a:latin typeface="Arial"/>
                <a:cs typeface="Arial"/>
              </a:rPr>
              <a:t>experienced delivery team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10">
                <a:latin typeface="Arial"/>
                <a:cs typeface="Arial"/>
              </a:rPr>
              <a:t>work  </a:t>
            </a:r>
            <a:r>
              <a:rPr dirty="0" sz="800" spc="-5">
                <a:latin typeface="Arial"/>
                <a:cs typeface="Arial"/>
              </a:rPr>
              <a:t>hand-in-hand with </a:t>
            </a:r>
            <a:r>
              <a:rPr dirty="0" sz="800">
                <a:latin typeface="Arial"/>
                <a:cs typeface="Arial"/>
              </a:rPr>
              <a:t>business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stakeholders.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95"/>
              </a:spcBef>
            </a:pPr>
            <a:r>
              <a:rPr dirty="0" sz="800">
                <a:latin typeface="Arial"/>
                <a:cs typeface="Arial"/>
              </a:rPr>
              <a:t>In closing, </a:t>
            </a:r>
            <a:r>
              <a:rPr dirty="0" sz="800" spc="-10">
                <a:latin typeface="Arial"/>
                <a:cs typeface="Arial"/>
              </a:rPr>
              <a:t>we want </a:t>
            </a:r>
            <a:r>
              <a:rPr dirty="0" sz="800">
                <a:latin typeface="Arial"/>
                <a:cs typeface="Arial"/>
              </a:rPr>
              <a:t>to </a:t>
            </a:r>
            <a:r>
              <a:rPr dirty="0" sz="800" spc="-5">
                <a:latin typeface="Arial"/>
                <a:cs typeface="Arial"/>
              </a:rPr>
              <a:t>express our </a:t>
            </a:r>
            <a:r>
              <a:rPr dirty="0" sz="800">
                <a:latin typeface="Arial"/>
                <a:cs typeface="Arial"/>
              </a:rPr>
              <a:t>confidence </a:t>
            </a:r>
            <a:r>
              <a:rPr dirty="0" sz="800" spc="-5">
                <a:latin typeface="Arial"/>
                <a:cs typeface="Arial"/>
              </a:rPr>
              <a:t>that with KPMG, Cigna will receive </a:t>
            </a:r>
            <a:r>
              <a:rPr dirty="0" sz="800">
                <a:latin typeface="Arial"/>
                <a:cs typeface="Arial"/>
              </a:rPr>
              <a:t>a </a:t>
            </a:r>
            <a:r>
              <a:rPr dirty="0" sz="800" spc="-5">
                <a:latin typeface="Arial"/>
                <a:cs typeface="Arial"/>
              </a:rPr>
              <a:t>high level of reliability, </a:t>
            </a:r>
            <a:r>
              <a:rPr dirty="0" sz="800">
                <a:latin typeface="Arial"/>
                <a:cs typeface="Arial"/>
              </a:rPr>
              <a:t>professionalism, </a:t>
            </a:r>
            <a:r>
              <a:rPr dirty="0" sz="800" spc="-5">
                <a:latin typeface="Arial"/>
                <a:cs typeface="Arial"/>
              </a:rPr>
              <a:t>and </a:t>
            </a:r>
            <a:r>
              <a:rPr dirty="0" sz="800">
                <a:latin typeface="Arial"/>
                <a:cs typeface="Arial"/>
              </a:rPr>
              <a:t>timely </a:t>
            </a:r>
            <a:r>
              <a:rPr dirty="0" sz="800" spc="-5">
                <a:latin typeface="Arial"/>
                <a:cs typeface="Arial"/>
              </a:rPr>
              <a:t>service. </a:t>
            </a:r>
            <a:r>
              <a:rPr dirty="0" sz="800" spc="10">
                <a:latin typeface="Arial"/>
                <a:cs typeface="Arial"/>
              </a:rPr>
              <a:t>We </a:t>
            </a:r>
            <a:r>
              <a:rPr dirty="0" sz="800" spc="-5">
                <a:latin typeface="Arial"/>
                <a:cs typeface="Arial"/>
              </a:rPr>
              <a:t>are confident that </a:t>
            </a:r>
            <a:r>
              <a:rPr dirty="0" sz="800">
                <a:latin typeface="Arial"/>
                <a:cs typeface="Arial"/>
              </a:rPr>
              <a:t>this </a:t>
            </a:r>
            <a:r>
              <a:rPr dirty="0" sz="800" spc="-5">
                <a:latin typeface="Arial"/>
                <a:cs typeface="Arial"/>
              </a:rPr>
              <a:t>proposal  </a:t>
            </a:r>
            <a:r>
              <a:rPr dirty="0" sz="800">
                <a:latin typeface="Arial"/>
                <a:cs typeface="Arial"/>
              </a:rPr>
              <a:t>emphasizes </a:t>
            </a:r>
            <a:r>
              <a:rPr dirty="0" sz="800" spc="-5">
                <a:latin typeface="Arial"/>
                <a:cs typeface="Arial"/>
              </a:rPr>
              <a:t>how </a:t>
            </a:r>
            <a:r>
              <a:rPr dirty="0" sz="800">
                <a:latin typeface="Arial"/>
                <a:cs typeface="Arial"/>
              </a:rPr>
              <a:t>important </a:t>
            </a:r>
            <a:r>
              <a:rPr dirty="0" sz="800" spc="-5">
                <a:latin typeface="Arial"/>
                <a:cs typeface="Arial"/>
              </a:rPr>
              <a:t>your </a:t>
            </a:r>
            <a:r>
              <a:rPr dirty="0" sz="800">
                <a:latin typeface="Arial"/>
                <a:cs typeface="Arial"/>
              </a:rPr>
              <a:t>business is to </a:t>
            </a:r>
            <a:r>
              <a:rPr dirty="0" sz="800" spc="-5">
                <a:latin typeface="Arial"/>
                <a:cs typeface="Arial"/>
              </a:rPr>
              <a:t>our engagement team and our </a:t>
            </a:r>
            <a:r>
              <a:rPr dirty="0" sz="800">
                <a:latin typeface="Arial"/>
                <a:cs typeface="Arial"/>
              </a:rPr>
              <a:t>firm. </a:t>
            </a:r>
            <a:r>
              <a:rPr dirty="0" sz="800" spc="-5">
                <a:latin typeface="Arial"/>
                <a:cs typeface="Arial"/>
              </a:rPr>
              <a:t>However, </a:t>
            </a:r>
            <a:r>
              <a:rPr dirty="0" sz="800">
                <a:latin typeface="Arial"/>
                <a:cs typeface="Arial"/>
              </a:rPr>
              <a:t>if </a:t>
            </a:r>
            <a:r>
              <a:rPr dirty="0" sz="800" spc="-5">
                <a:latin typeface="Arial"/>
                <a:cs typeface="Arial"/>
              </a:rPr>
              <a:t>you have any questions or require further </a:t>
            </a:r>
            <a:r>
              <a:rPr dirty="0" sz="800">
                <a:latin typeface="Arial"/>
                <a:cs typeface="Arial"/>
              </a:rPr>
              <a:t>information </a:t>
            </a:r>
            <a:r>
              <a:rPr dirty="0" sz="800" spc="-5">
                <a:latin typeface="Arial"/>
                <a:cs typeface="Arial"/>
              </a:rPr>
              <a:t>about any </a:t>
            </a:r>
            <a:r>
              <a:rPr dirty="0" sz="800">
                <a:latin typeface="Arial"/>
                <a:cs typeface="Arial"/>
              </a:rPr>
              <a:t>aspect </a:t>
            </a:r>
            <a:r>
              <a:rPr dirty="0" sz="800" spc="-5">
                <a:latin typeface="Arial"/>
                <a:cs typeface="Arial"/>
              </a:rPr>
              <a:t>of our proposal, </a:t>
            </a:r>
            <a:r>
              <a:rPr dirty="0" sz="800">
                <a:latin typeface="Arial"/>
                <a:cs typeface="Arial"/>
              </a:rPr>
              <a:t>please  </a:t>
            </a:r>
            <a:r>
              <a:rPr dirty="0" sz="800" spc="-5">
                <a:latin typeface="Arial"/>
                <a:cs typeface="Arial"/>
              </a:rPr>
              <a:t>do not </a:t>
            </a:r>
            <a:r>
              <a:rPr dirty="0" sz="800">
                <a:latin typeface="Arial"/>
                <a:cs typeface="Arial"/>
              </a:rPr>
              <a:t>hesitate to contact </a:t>
            </a:r>
            <a:r>
              <a:rPr dirty="0" sz="800" spc="5">
                <a:latin typeface="Arial"/>
                <a:cs typeface="Arial"/>
              </a:rPr>
              <a:t>me </a:t>
            </a:r>
            <a:r>
              <a:rPr dirty="0" sz="800" spc="-5">
                <a:latin typeface="Arial"/>
                <a:cs typeface="Arial"/>
              </a:rPr>
              <a:t>at </a:t>
            </a:r>
            <a:r>
              <a:rPr dirty="0" sz="800" spc="-5" b="1">
                <a:latin typeface="Arial"/>
                <a:cs typeface="Arial"/>
              </a:rPr>
              <a:t>202-533-3989 </a:t>
            </a:r>
            <a:r>
              <a:rPr dirty="0" sz="800" b="1">
                <a:latin typeface="Arial"/>
                <a:cs typeface="Arial"/>
              </a:rPr>
              <a:t>or</a:t>
            </a:r>
            <a:r>
              <a:rPr dirty="0" sz="800" spc="75" b="1">
                <a:latin typeface="Arial"/>
                <a:cs typeface="Arial"/>
              </a:rPr>
              <a:t> </a:t>
            </a:r>
            <a:r>
              <a:rPr dirty="0" sz="800" b="1">
                <a:latin typeface="Arial"/>
                <a:cs typeface="Arial"/>
                <a:hlinkClick r:id="rId2"/>
              </a:rPr>
              <a:t>jbarth@kpmg.com</a:t>
            </a:r>
            <a:r>
              <a:rPr dirty="0" sz="800">
                <a:latin typeface="Arial"/>
                <a:cs typeface="Arial"/>
                <a:hlinkClick r:id="rId2"/>
              </a:rPr>
              <a:t>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800" spc="-5">
                <a:latin typeface="Arial"/>
                <a:cs typeface="Arial"/>
              </a:rPr>
              <a:t>Yours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</a:rPr>
              <a:t>sincerely,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458" y="5096044"/>
            <a:ext cx="1226820" cy="589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2420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Jordan Barth  </a:t>
            </a:r>
            <a:r>
              <a:rPr dirty="0" sz="800" b="1">
                <a:solidFill>
                  <a:srgbClr val="00338D"/>
                </a:solidFill>
                <a:latin typeface="Arial"/>
                <a:cs typeface="Arial"/>
              </a:rPr>
              <a:t>Managing</a:t>
            </a:r>
            <a:r>
              <a:rPr dirty="0" sz="800" spc="-75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00338D"/>
                </a:solidFill>
                <a:latin typeface="Arial"/>
                <a:cs typeface="Arial"/>
              </a:rPr>
              <a:t>Director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800" spc="-5" i="1">
                <a:latin typeface="Arial"/>
                <a:cs typeface="Arial"/>
              </a:rPr>
              <a:t>Lead Engagement</a:t>
            </a:r>
            <a:r>
              <a:rPr dirty="0" sz="800" spc="45" i="1">
                <a:latin typeface="Arial"/>
                <a:cs typeface="Arial"/>
              </a:rPr>
              <a:t> </a:t>
            </a:r>
            <a:r>
              <a:rPr dirty="0" sz="800" spc="-5" i="1">
                <a:latin typeface="Arial"/>
                <a:cs typeface="Arial"/>
              </a:rPr>
              <a:t>Partner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latin typeface="Arial"/>
                <a:cs typeface="Arial"/>
                <a:hlinkClick r:id="rId2"/>
              </a:rPr>
              <a:t>jbarth@kpmg.com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24288" y="68"/>
            <a:ext cx="2267711" cy="6854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548777" y="748710"/>
            <a:ext cx="1092835" cy="6959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580"/>
              </a:spcBef>
            </a:pPr>
            <a:r>
              <a:rPr dirty="0" sz="2400" spc="-5" b="1">
                <a:solidFill>
                  <a:srgbClr val="FFFFFF"/>
                </a:solidFill>
                <a:latin typeface="KPMG Bold"/>
                <a:cs typeface="KPMG Bold"/>
              </a:rPr>
              <a:t>Our</a:t>
            </a:r>
            <a:r>
              <a:rPr dirty="0" sz="2400" spc="-114" b="1">
                <a:solidFill>
                  <a:srgbClr val="FFFFFF"/>
                </a:solidFill>
                <a:latin typeface="KPMG Bold"/>
                <a:cs typeface="KPMG Bold"/>
              </a:rPr>
              <a:t> </a:t>
            </a:r>
            <a:r>
              <a:rPr dirty="0" sz="2400" spc="-15" b="1">
                <a:solidFill>
                  <a:srgbClr val="FFFFFF"/>
                </a:solidFill>
                <a:latin typeface="KPMG Bold"/>
                <a:cs typeface="KPMG Bold"/>
              </a:rPr>
              <a:t>promise  </a:t>
            </a:r>
            <a:r>
              <a:rPr dirty="0" sz="2400" spc="-10" b="1">
                <a:solidFill>
                  <a:srgbClr val="FFFFFF"/>
                </a:solidFill>
                <a:latin typeface="KPMG Bold"/>
                <a:cs typeface="KPMG Bold"/>
              </a:rPr>
              <a:t>to</a:t>
            </a:r>
            <a:r>
              <a:rPr dirty="0" sz="2400" spc="-40" b="1">
                <a:solidFill>
                  <a:srgbClr val="FFFFFF"/>
                </a:solidFill>
                <a:latin typeface="KPMG Bold"/>
                <a:cs typeface="KPMG Bold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KPMG Bold"/>
                <a:cs typeface="KPMG Bold"/>
              </a:rPr>
              <a:t>you</a:t>
            </a:r>
            <a:endParaRPr sz="2400">
              <a:latin typeface="KPMG Bold"/>
              <a:cs typeface="KPMG 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53956" y="1530096"/>
            <a:ext cx="737615" cy="7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488339" y="5652752"/>
            <a:ext cx="1282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We’re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dirty="0" sz="12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side  all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way.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53956" y="4503420"/>
            <a:ext cx="737615" cy="736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476148" y="2664664"/>
            <a:ext cx="1224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deliver</a:t>
            </a:r>
            <a:r>
              <a:rPr dirty="0" sz="12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results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matter.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553956" y="2520695"/>
            <a:ext cx="737615" cy="73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488339" y="4621710"/>
            <a:ext cx="1207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best 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out of</a:t>
            </a:r>
            <a:r>
              <a:rPr dirty="0" sz="12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technology.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553955" y="3511295"/>
            <a:ext cx="737615" cy="7376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476148" y="1651321"/>
            <a:ext cx="1294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know how</a:t>
            </a:r>
            <a:r>
              <a:rPr dirty="0" sz="1200" spc="-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your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works.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53955" y="5494019"/>
            <a:ext cx="737615" cy="737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488339" y="3627222"/>
            <a:ext cx="1120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dirty="0" sz="12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dirty="0" sz="12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get things</a:t>
            </a:r>
            <a:r>
              <a:rPr dirty="0" sz="12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done.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725842" y="5669139"/>
            <a:ext cx="396071" cy="3641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725857" y="4640469"/>
            <a:ext cx="396071" cy="3641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725853" y="1697580"/>
            <a:ext cx="396071" cy="364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736508" y="2683605"/>
            <a:ext cx="396071" cy="3641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725841" y="3645787"/>
            <a:ext cx="397592" cy="3636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5172" y="3468623"/>
            <a:ext cx="1232535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39568" y="3468623"/>
            <a:ext cx="391667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1848" y="3468626"/>
            <a:ext cx="373380" cy="373380"/>
          </a:xfrm>
          <a:custGeom>
            <a:avLst/>
            <a:gdLst/>
            <a:ahLst/>
            <a:cxnLst/>
            <a:rect l="l" t="t" r="r" b="b"/>
            <a:pathLst>
              <a:path w="373380" h="373379">
                <a:moveTo>
                  <a:pt x="186645" y="0"/>
                </a:moveTo>
                <a:lnTo>
                  <a:pt x="136614" y="204"/>
                </a:lnTo>
                <a:lnTo>
                  <a:pt x="95923" y="2205"/>
                </a:lnTo>
                <a:lnTo>
                  <a:pt x="55532" y="13745"/>
                </a:lnTo>
                <a:lnTo>
                  <a:pt x="24141" y="39218"/>
                </a:lnTo>
                <a:lnTo>
                  <a:pt x="6586" y="73728"/>
                </a:lnTo>
                <a:lnTo>
                  <a:pt x="502" y="123060"/>
                </a:lnTo>
                <a:lnTo>
                  <a:pt x="0" y="156056"/>
                </a:lnTo>
                <a:lnTo>
                  <a:pt x="0" y="217321"/>
                </a:lnTo>
                <a:lnTo>
                  <a:pt x="1060" y="263550"/>
                </a:lnTo>
                <a:lnTo>
                  <a:pt x="9773" y="308927"/>
                </a:lnTo>
                <a:lnTo>
                  <a:pt x="31261" y="342074"/>
                </a:lnTo>
                <a:lnTo>
                  <a:pt x="64408" y="363562"/>
                </a:lnTo>
                <a:lnTo>
                  <a:pt x="109785" y="372262"/>
                </a:lnTo>
                <a:lnTo>
                  <a:pt x="156012" y="373335"/>
                </a:lnTo>
                <a:lnTo>
                  <a:pt x="186645" y="373379"/>
                </a:lnTo>
                <a:lnTo>
                  <a:pt x="236677" y="373168"/>
                </a:lnTo>
                <a:lnTo>
                  <a:pt x="277368" y="371162"/>
                </a:lnTo>
                <a:lnTo>
                  <a:pt x="317764" y="359633"/>
                </a:lnTo>
                <a:lnTo>
                  <a:pt x="344193" y="339674"/>
                </a:lnTo>
                <a:lnTo>
                  <a:pt x="186645" y="339674"/>
                </a:lnTo>
                <a:lnTo>
                  <a:pt x="137633" y="339463"/>
                </a:lnTo>
                <a:lnTo>
                  <a:pt x="99109" y="337600"/>
                </a:lnTo>
                <a:lnTo>
                  <a:pt x="60015" y="322622"/>
                </a:lnTo>
                <a:lnTo>
                  <a:pt x="37300" y="283757"/>
                </a:lnTo>
                <a:lnTo>
                  <a:pt x="33872" y="235697"/>
                </a:lnTo>
                <a:lnTo>
                  <a:pt x="33711" y="156056"/>
                </a:lnTo>
                <a:lnTo>
                  <a:pt x="33872" y="137675"/>
                </a:lnTo>
                <a:lnTo>
                  <a:pt x="35735" y="99147"/>
                </a:lnTo>
                <a:lnTo>
                  <a:pt x="50708" y="60058"/>
                </a:lnTo>
                <a:lnTo>
                  <a:pt x="89573" y="37341"/>
                </a:lnTo>
                <a:lnTo>
                  <a:pt x="137633" y="33915"/>
                </a:lnTo>
                <a:lnTo>
                  <a:pt x="344203" y="33705"/>
                </a:lnTo>
                <a:lnTo>
                  <a:pt x="342030" y="31292"/>
                </a:lnTo>
                <a:lnTo>
                  <a:pt x="308883" y="9817"/>
                </a:lnTo>
                <a:lnTo>
                  <a:pt x="263506" y="1104"/>
                </a:lnTo>
                <a:lnTo>
                  <a:pt x="236677" y="204"/>
                </a:lnTo>
                <a:lnTo>
                  <a:pt x="186645" y="0"/>
                </a:lnTo>
                <a:close/>
              </a:path>
              <a:path w="373380" h="373379">
                <a:moveTo>
                  <a:pt x="344203" y="33705"/>
                </a:moveTo>
                <a:lnTo>
                  <a:pt x="186645" y="33705"/>
                </a:lnTo>
                <a:lnTo>
                  <a:pt x="235658" y="33915"/>
                </a:lnTo>
                <a:lnTo>
                  <a:pt x="248971" y="34252"/>
                </a:lnTo>
                <a:lnTo>
                  <a:pt x="291068" y="39218"/>
                </a:lnTo>
                <a:lnTo>
                  <a:pt x="326293" y="65098"/>
                </a:lnTo>
                <a:lnTo>
                  <a:pt x="338512" y="111302"/>
                </a:lnTo>
                <a:lnTo>
                  <a:pt x="339580" y="156056"/>
                </a:lnTo>
                <a:lnTo>
                  <a:pt x="339580" y="217321"/>
                </a:lnTo>
                <a:lnTo>
                  <a:pt x="338512" y="262064"/>
                </a:lnTo>
                <a:lnTo>
                  <a:pt x="329448" y="302819"/>
                </a:lnTo>
                <a:lnTo>
                  <a:pt x="296666" y="332257"/>
                </a:lnTo>
                <a:lnTo>
                  <a:pt x="248971" y="339122"/>
                </a:lnTo>
                <a:lnTo>
                  <a:pt x="186645" y="339674"/>
                </a:lnTo>
                <a:lnTo>
                  <a:pt x="344193" y="339674"/>
                </a:lnTo>
                <a:lnTo>
                  <a:pt x="366705" y="299645"/>
                </a:lnTo>
                <a:lnTo>
                  <a:pt x="372789" y="250314"/>
                </a:lnTo>
                <a:lnTo>
                  <a:pt x="373291" y="217321"/>
                </a:lnTo>
                <a:lnTo>
                  <a:pt x="373291" y="156056"/>
                </a:lnTo>
                <a:lnTo>
                  <a:pt x="372231" y="109829"/>
                </a:lnTo>
                <a:lnTo>
                  <a:pt x="363518" y="64452"/>
                </a:lnTo>
                <a:lnTo>
                  <a:pt x="349088" y="39131"/>
                </a:lnTo>
                <a:lnTo>
                  <a:pt x="344203" y="33705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33244" y="3532632"/>
            <a:ext cx="217931" cy="217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2962" y="739837"/>
            <a:ext cx="911225" cy="364490"/>
          </a:xfrm>
          <a:custGeom>
            <a:avLst/>
            <a:gdLst/>
            <a:ahLst/>
            <a:cxnLst/>
            <a:rect l="l" t="t" r="r" b="b"/>
            <a:pathLst>
              <a:path w="911225" h="364490">
                <a:moveTo>
                  <a:pt x="45406" y="360310"/>
                </a:moveTo>
                <a:lnTo>
                  <a:pt x="0" y="360310"/>
                </a:lnTo>
                <a:lnTo>
                  <a:pt x="51672" y="188971"/>
                </a:lnTo>
                <a:lnTo>
                  <a:pt x="51672" y="0"/>
                </a:lnTo>
                <a:lnTo>
                  <a:pt x="253863" y="0"/>
                </a:lnTo>
                <a:lnTo>
                  <a:pt x="253863" y="7200"/>
                </a:lnTo>
                <a:lnTo>
                  <a:pt x="58838" y="7200"/>
                </a:lnTo>
                <a:lnTo>
                  <a:pt x="58838" y="165802"/>
                </a:lnTo>
                <a:lnTo>
                  <a:pt x="104084" y="165802"/>
                </a:lnTo>
                <a:lnTo>
                  <a:pt x="79950" y="245807"/>
                </a:lnTo>
                <a:lnTo>
                  <a:pt x="137024" y="245807"/>
                </a:lnTo>
                <a:lnTo>
                  <a:pt x="120344" y="262800"/>
                </a:lnTo>
                <a:lnTo>
                  <a:pt x="127253" y="277425"/>
                </a:lnTo>
                <a:lnTo>
                  <a:pt x="910920" y="277425"/>
                </a:lnTo>
                <a:lnTo>
                  <a:pt x="910920" y="284401"/>
                </a:lnTo>
                <a:lnTo>
                  <a:pt x="714866" y="284401"/>
                </a:lnTo>
                <a:lnTo>
                  <a:pt x="68189" y="284433"/>
                </a:lnTo>
                <a:lnTo>
                  <a:pt x="45406" y="360310"/>
                </a:lnTo>
                <a:close/>
              </a:path>
              <a:path w="911225" h="364490">
                <a:moveTo>
                  <a:pt x="336309" y="165802"/>
                </a:moveTo>
                <a:lnTo>
                  <a:pt x="270573" y="165802"/>
                </a:lnTo>
                <a:lnTo>
                  <a:pt x="270573" y="0"/>
                </a:lnTo>
                <a:lnTo>
                  <a:pt x="472828" y="0"/>
                </a:lnTo>
                <a:lnTo>
                  <a:pt x="472828" y="7200"/>
                </a:lnTo>
                <a:lnTo>
                  <a:pt x="277771" y="7200"/>
                </a:lnTo>
                <a:lnTo>
                  <a:pt x="277771" y="165482"/>
                </a:lnTo>
                <a:lnTo>
                  <a:pt x="315079" y="165482"/>
                </a:lnTo>
                <a:lnTo>
                  <a:pt x="332267" y="165513"/>
                </a:lnTo>
                <a:lnTo>
                  <a:pt x="336309" y="165802"/>
                </a:lnTo>
                <a:close/>
              </a:path>
              <a:path w="911225" h="364490">
                <a:moveTo>
                  <a:pt x="435488" y="277329"/>
                </a:moveTo>
                <a:lnTo>
                  <a:pt x="386386" y="277329"/>
                </a:lnTo>
                <a:lnTo>
                  <a:pt x="418521" y="165546"/>
                </a:lnTo>
                <a:lnTo>
                  <a:pt x="489570" y="165546"/>
                </a:lnTo>
                <a:lnTo>
                  <a:pt x="489570" y="0"/>
                </a:lnTo>
                <a:lnTo>
                  <a:pt x="691762" y="0"/>
                </a:lnTo>
                <a:lnTo>
                  <a:pt x="691762" y="7200"/>
                </a:lnTo>
                <a:lnTo>
                  <a:pt x="496736" y="7200"/>
                </a:lnTo>
                <a:lnTo>
                  <a:pt x="496736" y="207404"/>
                </a:lnTo>
                <a:lnTo>
                  <a:pt x="455251" y="207404"/>
                </a:lnTo>
                <a:lnTo>
                  <a:pt x="435488" y="277329"/>
                </a:lnTo>
                <a:close/>
              </a:path>
              <a:path w="911225" h="364490">
                <a:moveTo>
                  <a:pt x="764432" y="197964"/>
                </a:moveTo>
                <a:lnTo>
                  <a:pt x="691762" y="197964"/>
                </a:lnTo>
                <a:lnTo>
                  <a:pt x="696864" y="192063"/>
                </a:lnTo>
                <a:lnTo>
                  <a:pt x="702511" y="186651"/>
                </a:lnTo>
                <a:lnTo>
                  <a:pt x="708632" y="181803"/>
                </a:lnTo>
                <a:lnTo>
                  <a:pt x="708632" y="0"/>
                </a:lnTo>
                <a:lnTo>
                  <a:pt x="910920" y="0"/>
                </a:lnTo>
                <a:lnTo>
                  <a:pt x="910920" y="7104"/>
                </a:lnTo>
                <a:lnTo>
                  <a:pt x="715766" y="7104"/>
                </a:lnTo>
                <a:lnTo>
                  <a:pt x="715766" y="176715"/>
                </a:lnTo>
                <a:lnTo>
                  <a:pt x="865282" y="176715"/>
                </a:lnTo>
                <a:lnTo>
                  <a:pt x="866670" y="178027"/>
                </a:lnTo>
                <a:lnTo>
                  <a:pt x="872202" y="189617"/>
                </a:lnTo>
                <a:lnTo>
                  <a:pt x="872691" y="193004"/>
                </a:lnTo>
                <a:lnTo>
                  <a:pt x="786784" y="193004"/>
                </a:lnTo>
                <a:lnTo>
                  <a:pt x="764432" y="197964"/>
                </a:lnTo>
                <a:close/>
              </a:path>
              <a:path w="911225" h="364490">
                <a:moveTo>
                  <a:pt x="910920" y="277329"/>
                </a:moveTo>
                <a:lnTo>
                  <a:pt x="903689" y="277329"/>
                </a:lnTo>
                <a:lnTo>
                  <a:pt x="903689" y="7104"/>
                </a:lnTo>
                <a:lnTo>
                  <a:pt x="910920" y="7104"/>
                </a:lnTo>
                <a:lnTo>
                  <a:pt x="910920" y="277329"/>
                </a:lnTo>
                <a:close/>
              </a:path>
              <a:path w="911225" h="364490">
                <a:moveTo>
                  <a:pt x="910920" y="277425"/>
                </a:moveTo>
                <a:lnTo>
                  <a:pt x="215880" y="277425"/>
                </a:lnTo>
                <a:lnTo>
                  <a:pt x="216940" y="274225"/>
                </a:lnTo>
                <a:lnTo>
                  <a:pt x="243805" y="185163"/>
                </a:lnTo>
                <a:lnTo>
                  <a:pt x="246761" y="175562"/>
                </a:lnTo>
                <a:lnTo>
                  <a:pt x="246568" y="7200"/>
                </a:lnTo>
                <a:lnTo>
                  <a:pt x="253863" y="7200"/>
                </a:lnTo>
                <a:lnTo>
                  <a:pt x="253863" y="165802"/>
                </a:lnTo>
                <a:lnTo>
                  <a:pt x="336309" y="165802"/>
                </a:lnTo>
                <a:lnTo>
                  <a:pt x="349066" y="166714"/>
                </a:lnTo>
                <a:lnTo>
                  <a:pt x="364015" y="170747"/>
                </a:lnTo>
                <a:lnTo>
                  <a:pt x="375653" y="179275"/>
                </a:lnTo>
                <a:lnTo>
                  <a:pt x="380788" y="187595"/>
                </a:lnTo>
                <a:lnTo>
                  <a:pt x="383252" y="196556"/>
                </a:lnTo>
                <a:lnTo>
                  <a:pt x="288729" y="196556"/>
                </a:lnTo>
                <a:lnTo>
                  <a:pt x="282302" y="220365"/>
                </a:lnTo>
                <a:lnTo>
                  <a:pt x="279667" y="230542"/>
                </a:lnTo>
                <a:lnTo>
                  <a:pt x="274108" y="250991"/>
                </a:lnTo>
                <a:lnTo>
                  <a:pt x="370731" y="250991"/>
                </a:lnTo>
                <a:lnTo>
                  <a:pt x="366989" y="256908"/>
                </a:lnTo>
                <a:lnTo>
                  <a:pt x="353615" y="268722"/>
                </a:lnTo>
                <a:lnTo>
                  <a:pt x="336449" y="277329"/>
                </a:lnTo>
                <a:lnTo>
                  <a:pt x="496736" y="277329"/>
                </a:lnTo>
                <a:lnTo>
                  <a:pt x="910920" y="277393"/>
                </a:lnTo>
                <a:close/>
              </a:path>
              <a:path w="911225" h="364490">
                <a:moveTo>
                  <a:pt x="472828" y="165546"/>
                </a:moveTo>
                <a:lnTo>
                  <a:pt x="465534" y="165546"/>
                </a:lnTo>
                <a:lnTo>
                  <a:pt x="465469" y="7200"/>
                </a:lnTo>
                <a:lnTo>
                  <a:pt x="472828" y="7200"/>
                </a:lnTo>
                <a:lnTo>
                  <a:pt x="472828" y="165546"/>
                </a:lnTo>
                <a:close/>
              </a:path>
              <a:path w="911225" h="364490">
                <a:moveTo>
                  <a:pt x="715766" y="277329"/>
                </a:moveTo>
                <a:lnTo>
                  <a:pt x="656478" y="277329"/>
                </a:lnTo>
                <a:lnTo>
                  <a:pt x="657046" y="271808"/>
                </a:lnTo>
                <a:lnTo>
                  <a:pt x="669404" y="232995"/>
                </a:lnTo>
                <a:lnTo>
                  <a:pt x="684499" y="207404"/>
                </a:lnTo>
                <a:lnTo>
                  <a:pt x="684595" y="7200"/>
                </a:lnTo>
                <a:lnTo>
                  <a:pt x="691762" y="7200"/>
                </a:lnTo>
                <a:lnTo>
                  <a:pt x="691762" y="197964"/>
                </a:lnTo>
                <a:lnTo>
                  <a:pt x="764432" y="197964"/>
                </a:lnTo>
                <a:lnTo>
                  <a:pt x="726840" y="235207"/>
                </a:lnTo>
                <a:lnTo>
                  <a:pt x="716473" y="267440"/>
                </a:lnTo>
                <a:lnTo>
                  <a:pt x="715766" y="270928"/>
                </a:lnTo>
                <a:lnTo>
                  <a:pt x="715766" y="277329"/>
                </a:lnTo>
                <a:close/>
              </a:path>
              <a:path w="911225" h="364490">
                <a:moveTo>
                  <a:pt x="865282" y="176715"/>
                </a:moveTo>
                <a:lnTo>
                  <a:pt x="715766" y="176715"/>
                </a:lnTo>
                <a:lnTo>
                  <a:pt x="737521" y="165546"/>
                </a:lnTo>
                <a:lnTo>
                  <a:pt x="759586" y="158865"/>
                </a:lnTo>
                <a:lnTo>
                  <a:pt x="780536" y="155635"/>
                </a:lnTo>
                <a:lnTo>
                  <a:pt x="798995" y="154793"/>
                </a:lnTo>
                <a:lnTo>
                  <a:pt x="821133" y="156092"/>
                </a:lnTo>
                <a:lnTo>
                  <a:pt x="840099" y="160193"/>
                </a:lnTo>
                <a:lnTo>
                  <a:pt x="855432" y="167403"/>
                </a:lnTo>
                <a:lnTo>
                  <a:pt x="865282" y="176715"/>
                </a:lnTo>
                <a:close/>
              </a:path>
              <a:path w="911225" h="364490">
                <a:moveTo>
                  <a:pt x="137024" y="245807"/>
                </a:moveTo>
                <a:lnTo>
                  <a:pt x="79950" y="245807"/>
                </a:lnTo>
                <a:lnTo>
                  <a:pt x="154503" y="165802"/>
                </a:lnTo>
                <a:lnTo>
                  <a:pt x="215559" y="165802"/>
                </a:lnTo>
                <a:lnTo>
                  <a:pt x="137024" y="245807"/>
                </a:lnTo>
                <a:close/>
              </a:path>
              <a:path w="911225" h="364490">
                <a:moveTo>
                  <a:pt x="910920" y="277393"/>
                </a:moveTo>
                <a:lnTo>
                  <a:pt x="501942" y="277393"/>
                </a:lnTo>
                <a:lnTo>
                  <a:pt x="573024" y="165802"/>
                </a:lnTo>
                <a:lnTo>
                  <a:pt x="652461" y="165802"/>
                </a:lnTo>
                <a:lnTo>
                  <a:pt x="643046" y="210317"/>
                </a:lnTo>
                <a:lnTo>
                  <a:pt x="594104" y="210317"/>
                </a:lnTo>
                <a:lnTo>
                  <a:pt x="551333" y="277329"/>
                </a:lnTo>
                <a:lnTo>
                  <a:pt x="910920" y="277329"/>
                </a:lnTo>
                <a:close/>
              </a:path>
              <a:path w="911225" h="364490">
                <a:moveTo>
                  <a:pt x="871362" y="219629"/>
                </a:moveTo>
                <a:lnTo>
                  <a:pt x="814934" y="219629"/>
                </a:lnTo>
                <a:lnTo>
                  <a:pt x="813531" y="206666"/>
                </a:lnTo>
                <a:lnTo>
                  <a:pt x="807306" y="198492"/>
                </a:lnTo>
                <a:lnTo>
                  <a:pt x="797856" y="194230"/>
                </a:lnTo>
                <a:lnTo>
                  <a:pt x="786784" y="193004"/>
                </a:lnTo>
                <a:lnTo>
                  <a:pt x="872691" y="193004"/>
                </a:lnTo>
                <a:lnTo>
                  <a:pt x="873621" y="199458"/>
                </a:lnTo>
                <a:lnTo>
                  <a:pt x="873716" y="202540"/>
                </a:lnTo>
                <a:lnTo>
                  <a:pt x="873060" y="211225"/>
                </a:lnTo>
                <a:lnTo>
                  <a:pt x="871362" y="219629"/>
                </a:lnTo>
                <a:close/>
              </a:path>
              <a:path w="911225" h="364490">
                <a:moveTo>
                  <a:pt x="370812" y="250863"/>
                </a:moveTo>
                <a:lnTo>
                  <a:pt x="298980" y="250863"/>
                </a:lnTo>
                <a:lnTo>
                  <a:pt x="313532" y="248200"/>
                </a:lnTo>
                <a:lnTo>
                  <a:pt x="323475" y="242763"/>
                </a:lnTo>
                <a:lnTo>
                  <a:pt x="330152" y="234415"/>
                </a:lnTo>
                <a:lnTo>
                  <a:pt x="334907" y="223021"/>
                </a:lnTo>
                <a:lnTo>
                  <a:pt x="338216" y="212973"/>
                </a:lnTo>
                <a:lnTo>
                  <a:pt x="338570" y="206380"/>
                </a:lnTo>
                <a:lnTo>
                  <a:pt x="335774" y="202540"/>
                </a:lnTo>
                <a:lnTo>
                  <a:pt x="331864" y="199458"/>
                </a:lnTo>
                <a:lnTo>
                  <a:pt x="325628" y="197640"/>
                </a:lnTo>
                <a:lnTo>
                  <a:pt x="317066" y="196775"/>
                </a:lnTo>
                <a:lnTo>
                  <a:pt x="306178" y="196556"/>
                </a:lnTo>
                <a:lnTo>
                  <a:pt x="383252" y="196556"/>
                </a:lnTo>
                <a:lnTo>
                  <a:pt x="383518" y="197524"/>
                </a:lnTo>
                <a:lnTo>
                  <a:pt x="383820" y="206380"/>
                </a:lnTo>
                <a:lnTo>
                  <a:pt x="383805" y="210317"/>
                </a:lnTo>
                <a:lnTo>
                  <a:pt x="382080" y="223597"/>
                </a:lnTo>
                <a:lnTo>
                  <a:pt x="376500" y="241871"/>
                </a:lnTo>
                <a:lnTo>
                  <a:pt x="370812" y="250863"/>
                </a:lnTo>
                <a:close/>
              </a:path>
              <a:path w="911225" h="364490">
                <a:moveTo>
                  <a:pt x="496736" y="277329"/>
                </a:moveTo>
                <a:lnTo>
                  <a:pt x="455958" y="277329"/>
                </a:lnTo>
                <a:lnTo>
                  <a:pt x="455251" y="207404"/>
                </a:lnTo>
                <a:lnTo>
                  <a:pt x="496736" y="207404"/>
                </a:lnTo>
                <a:lnTo>
                  <a:pt x="496736" y="277329"/>
                </a:lnTo>
                <a:close/>
              </a:path>
              <a:path w="911225" h="364490">
                <a:moveTo>
                  <a:pt x="628874" y="277329"/>
                </a:moveTo>
                <a:lnTo>
                  <a:pt x="579612" y="277329"/>
                </a:lnTo>
                <a:lnTo>
                  <a:pt x="594104" y="210317"/>
                </a:lnTo>
                <a:lnTo>
                  <a:pt x="643046" y="210317"/>
                </a:lnTo>
                <a:lnTo>
                  <a:pt x="628874" y="277329"/>
                </a:lnTo>
                <a:close/>
              </a:path>
              <a:path w="911225" h="364490">
                <a:moveTo>
                  <a:pt x="856355" y="277329"/>
                </a:moveTo>
                <a:lnTo>
                  <a:pt x="761558" y="277329"/>
                </a:lnTo>
                <a:lnTo>
                  <a:pt x="769367" y="246191"/>
                </a:lnTo>
                <a:lnTo>
                  <a:pt x="864196" y="246191"/>
                </a:lnTo>
                <a:lnTo>
                  <a:pt x="856355" y="277329"/>
                </a:lnTo>
                <a:close/>
              </a:path>
              <a:path w="911225" h="364490">
                <a:moveTo>
                  <a:pt x="370731" y="250991"/>
                </a:moveTo>
                <a:lnTo>
                  <a:pt x="295124" y="250991"/>
                </a:lnTo>
                <a:lnTo>
                  <a:pt x="296956" y="250767"/>
                </a:lnTo>
                <a:lnTo>
                  <a:pt x="298787" y="250767"/>
                </a:lnTo>
                <a:lnTo>
                  <a:pt x="298980" y="250863"/>
                </a:lnTo>
                <a:lnTo>
                  <a:pt x="370812" y="250863"/>
                </a:lnTo>
                <a:lnTo>
                  <a:pt x="370731" y="250991"/>
                </a:lnTo>
                <a:close/>
              </a:path>
              <a:path w="911225" h="364490">
                <a:moveTo>
                  <a:pt x="844364" y="326196"/>
                </a:moveTo>
                <a:lnTo>
                  <a:pt x="761204" y="326196"/>
                </a:lnTo>
                <a:lnTo>
                  <a:pt x="769150" y="325923"/>
                </a:lnTo>
                <a:lnTo>
                  <a:pt x="777071" y="325298"/>
                </a:lnTo>
                <a:lnTo>
                  <a:pt x="784956" y="324321"/>
                </a:lnTo>
                <a:lnTo>
                  <a:pt x="792793" y="322996"/>
                </a:lnTo>
                <a:lnTo>
                  <a:pt x="802401" y="284401"/>
                </a:lnTo>
                <a:lnTo>
                  <a:pt x="910920" y="284401"/>
                </a:lnTo>
                <a:lnTo>
                  <a:pt x="854716" y="284433"/>
                </a:lnTo>
                <a:lnTo>
                  <a:pt x="844364" y="326196"/>
                </a:lnTo>
                <a:close/>
              </a:path>
              <a:path w="911225" h="364490">
                <a:moveTo>
                  <a:pt x="167357" y="360310"/>
                </a:moveTo>
                <a:lnTo>
                  <a:pt x="112246" y="360310"/>
                </a:lnTo>
                <a:lnTo>
                  <a:pt x="74616" y="284433"/>
                </a:lnTo>
                <a:lnTo>
                  <a:pt x="130691" y="284433"/>
                </a:lnTo>
                <a:lnTo>
                  <a:pt x="167357" y="360310"/>
                </a:lnTo>
                <a:close/>
              </a:path>
              <a:path w="911225" h="364490">
                <a:moveTo>
                  <a:pt x="240174" y="360310"/>
                </a:moveTo>
                <a:lnTo>
                  <a:pt x="190558" y="360310"/>
                </a:lnTo>
                <a:lnTo>
                  <a:pt x="213566" y="284433"/>
                </a:lnTo>
                <a:lnTo>
                  <a:pt x="273722" y="284433"/>
                </a:lnTo>
                <a:lnTo>
                  <a:pt x="273722" y="284657"/>
                </a:lnTo>
                <a:lnTo>
                  <a:pt x="262861" y="284657"/>
                </a:lnTo>
                <a:lnTo>
                  <a:pt x="240174" y="360310"/>
                </a:lnTo>
                <a:close/>
              </a:path>
              <a:path w="911225" h="364490">
                <a:moveTo>
                  <a:pt x="412255" y="360086"/>
                </a:moveTo>
                <a:lnTo>
                  <a:pt x="362253" y="360086"/>
                </a:lnTo>
                <a:lnTo>
                  <a:pt x="384137" y="284433"/>
                </a:lnTo>
                <a:lnTo>
                  <a:pt x="433463" y="284433"/>
                </a:lnTo>
                <a:lnTo>
                  <a:pt x="412255" y="360086"/>
                </a:lnTo>
                <a:close/>
              </a:path>
              <a:path w="911225" h="364490">
                <a:moveTo>
                  <a:pt x="498504" y="360086"/>
                </a:moveTo>
                <a:lnTo>
                  <a:pt x="456568" y="360086"/>
                </a:lnTo>
                <a:lnTo>
                  <a:pt x="455958" y="284433"/>
                </a:lnTo>
                <a:lnTo>
                  <a:pt x="546706" y="284433"/>
                </a:lnTo>
                <a:lnTo>
                  <a:pt x="498504" y="360086"/>
                </a:lnTo>
                <a:close/>
              </a:path>
              <a:path w="911225" h="364490">
                <a:moveTo>
                  <a:pt x="611136" y="360086"/>
                </a:moveTo>
                <a:lnTo>
                  <a:pt x="561970" y="360086"/>
                </a:lnTo>
                <a:lnTo>
                  <a:pt x="578230" y="284433"/>
                </a:lnTo>
                <a:lnTo>
                  <a:pt x="627203" y="284433"/>
                </a:lnTo>
                <a:lnTo>
                  <a:pt x="611136" y="360086"/>
                </a:lnTo>
                <a:close/>
              </a:path>
              <a:path w="911225" h="364490">
                <a:moveTo>
                  <a:pt x="746230" y="364310"/>
                </a:moveTo>
                <a:lnTo>
                  <a:pt x="692129" y="354144"/>
                </a:lnTo>
                <a:lnTo>
                  <a:pt x="659647" y="317419"/>
                </a:lnTo>
                <a:lnTo>
                  <a:pt x="655674" y="284433"/>
                </a:lnTo>
                <a:lnTo>
                  <a:pt x="714872" y="284433"/>
                </a:lnTo>
                <a:lnTo>
                  <a:pt x="718460" y="303271"/>
                </a:lnTo>
                <a:lnTo>
                  <a:pt x="728021" y="316267"/>
                </a:lnTo>
                <a:lnTo>
                  <a:pt x="742590" y="323779"/>
                </a:lnTo>
                <a:lnTo>
                  <a:pt x="761204" y="326196"/>
                </a:lnTo>
                <a:lnTo>
                  <a:pt x="844364" y="326196"/>
                </a:lnTo>
                <a:lnTo>
                  <a:pt x="837685" y="353142"/>
                </a:lnTo>
                <a:lnTo>
                  <a:pt x="815078" y="357810"/>
                </a:lnTo>
                <a:lnTo>
                  <a:pt x="792266" y="361233"/>
                </a:lnTo>
                <a:lnTo>
                  <a:pt x="769299" y="363402"/>
                </a:lnTo>
                <a:lnTo>
                  <a:pt x="746230" y="36431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07564" y="4960712"/>
            <a:ext cx="5583555" cy="83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900" spc="-10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900" spc="-5">
                <a:solidFill>
                  <a:srgbClr val="A6A6A6"/>
                </a:solidFill>
                <a:latin typeface="Arial"/>
                <a:cs typeface="Arial"/>
              </a:rPr>
              <a:t>LLP, </a:t>
            </a:r>
            <a:r>
              <a:rPr dirty="0" sz="9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9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900">
                <a:solidFill>
                  <a:srgbClr val="A6A6A6"/>
                </a:solidFill>
                <a:latin typeface="Arial"/>
                <a:cs typeface="Arial"/>
              </a:rPr>
              <a:t>limited liability partnership and a member firm of </a:t>
            </a:r>
            <a:r>
              <a:rPr dirty="0" sz="900" spc="-10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900">
                <a:solidFill>
                  <a:srgbClr val="A6A6A6"/>
                </a:solidFill>
                <a:latin typeface="Arial"/>
                <a:cs typeface="Arial"/>
              </a:rPr>
              <a:t>global </a:t>
            </a:r>
            <a:r>
              <a:rPr dirty="0" sz="900" spc="-5">
                <a:solidFill>
                  <a:srgbClr val="A6A6A6"/>
                </a:solidFill>
                <a:latin typeface="Arial"/>
                <a:cs typeface="Arial"/>
              </a:rPr>
              <a:t>organization </a:t>
            </a:r>
            <a:r>
              <a:rPr dirty="0" sz="900">
                <a:solidFill>
                  <a:srgbClr val="A6A6A6"/>
                </a:solidFill>
                <a:latin typeface="Arial"/>
                <a:cs typeface="Arial"/>
              </a:rPr>
              <a:t>of  independent member firms affiliated </a:t>
            </a:r>
            <a:r>
              <a:rPr dirty="0" sz="900" spc="-5">
                <a:solidFill>
                  <a:srgbClr val="A6A6A6"/>
                </a:solidFill>
                <a:latin typeface="Arial"/>
                <a:cs typeface="Arial"/>
              </a:rPr>
              <a:t>with </a:t>
            </a:r>
            <a:r>
              <a:rPr dirty="0" sz="900" spc="-10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900">
                <a:solidFill>
                  <a:srgbClr val="A6A6A6"/>
                </a:solidFill>
                <a:latin typeface="Arial"/>
                <a:cs typeface="Arial"/>
              </a:rPr>
              <a:t>International Limited, a </a:t>
            </a:r>
            <a:r>
              <a:rPr dirty="0" sz="900" spc="-5">
                <a:solidFill>
                  <a:srgbClr val="A6A6A6"/>
                </a:solidFill>
                <a:latin typeface="Arial"/>
                <a:cs typeface="Arial"/>
              </a:rPr>
              <a:t>private </a:t>
            </a:r>
            <a:r>
              <a:rPr dirty="0" sz="900">
                <a:solidFill>
                  <a:srgbClr val="A6A6A6"/>
                </a:solidFill>
                <a:latin typeface="Arial"/>
                <a:cs typeface="Arial"/>
              </a:rPr>
              <a:t>English company limited by  guarantee. </a:t>
            </a:r>
            <a:r>
              <a:rPr dirty="0" sz="900" spc="-5">
                <a:solidFill>
                  <a:srgbClr val="A6A6A6"/>
                </a:solidFill>
                <a:latin typeface="Arial"/>
                <a:cs typeface="Arial"/>
              </a:rPr>
              <a:t>All </a:t>
            </a:r>
            <a:r>
              <a:rPr dirty="0" sz="900">
                <a:solidFill>
                  <a:srgbClr val="A6A6A6"/>
                </a:solidFill>
                <a:latin typeface="Arial"/>
                <a:cs typeface="Arial"/>
              </a:rPr>
              <a:t>rights</a:t>
            </a:r>
            <a:r>
              <a:rPr dirty="0" sz="900" spc="-6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9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Arial"/>
              <a:cs typeface="Arial"/>
            </a:endParaRPr>
          </a:p>
          <a:p>
            <a:pPr marL="12700" marR="80010">
              <a:lnSpc>
                <a:spcPct val="100000"/>
              </a:lnSpc>
            </a:pPr>
            <a:r>
              <a:rPr dirty="0" sz="900" spc="-10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900">
                <a:solidFill>
                  <a:srgbClr val="A6A6A6"/>
                </a:solidFill>
                <a:latin typeface="Arial"/>
                <a:cs typeface="Arial"/>
              </a:rPr>
              <a:t>name and logo are trademarks used under license by the independent member firms of </a:t>
            </a:r>
            <a:r>
              <a:rPr dirty="0" sz="900" spc="-10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900">
                <a:solidFill>
                  <a:srgbClr val="A6A6A6"/>
                </a:solidFill>
                <a:latin typeface="Arial"/>
                <a:cs typeface="Arial"/>
              </a:rPr>
              <a:t>global  </a:t>
            </a:r>
            <a:r>
              <a:rPr dirty="0" sz="900" spc="-5">
                <a:solidFill>
                  <a:srgbClr val="A6A6A6"/>
                </a:solidFill>
                <a:latin typeface="Arial"/>
                <a:cs typeface="Arial"/>
              </a:rPr>
              <a:t>organization.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564" y="3917788"/>
            <a:ext cx="15646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00338D"/>
                </a:solidFill>
                <a:latin typeface="Arial"/>
                <a:cs typeface="Arial"/>
              </a:rPr>
              <a:t>kpmg.com/socialmedia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0690" y="6263501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38D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5683" y="6272690"/>
            <a:ext cx="4650740" cy="177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65"/>
              </a:lnSpc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A6A6A6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partnership and a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firm of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</a:t>
            </a:r>
            <a:r>
              <a:rPr dirty="0" sz="600" spc="-9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firms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affiliated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with 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International Limited, a private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2173" y="216408"/>
            <a:ext cx="354076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/>
              <a:t>Table </a:t>
            </a:r>
            <a:r>
              <a:rPr dirty="0" sz="5400"/>
              <a:t>of</a:t>
            </a:r>
            <a:r>
              <a:rPr dirty="0" sz="5400" spc="-55"/>
              <a:t> </a:t>
            </a:r>
            <a:r>
              <a:rPr dirty="0" sz="5400" spc="-10"/>
              <a:t>contents</a:t>
            </a:r>
            <a:endParaRPr sz="5400"/>
          </a:p>
        </p:txBody>
      </p:sp>
      <p:sp>
        <p:nvSpPr>
          <p:cNvPr id="6" name="object 6"/>
          <p:cNvSpPr/>
          <p:nvPr/>
        </p:nvSpPr>
        <p:spPr>
          <a:xfrm>
            <a:off x="1818132" y="6158484"/>
            <a:ext cx="7378065" cy="355600"/>
          </a:xfrm>
          <a:custGeom>
            <a:avLst/>
            <a:gdLst/>
            <a:ahLst/>
            <a:cxnLst/>
            <a:rect l="l" t="t" r="r" b="b"/>
            <a:pathLst>
              <a:path w="7378065" h="355600">
                <a:moveTo>
                  <a:pt x="0" y="0"/>
                </a:moveTo>
                <a:lnTo>
                  <a:pt x="7377683" y="0"/>
                </a:lnTo>
                <a:lnTo>
                  <a:pt x="7377683" y="355091"/>
                </a:lnTo>
                <a:lnTo>
                  <a:pt x="0" y="3550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09455" y="1328166"/>
            <a:ext cx="525776" cy="2459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09454" y="1328166"/>
          <a:ext cx="6490970" cy="246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/>
                <a:gridCol w="3442970"/>
                <a:gridCol w="2520950"/>
              </a:tblGrid>
              <a:tr h="6150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KPMG Bold"/>
                          <a:cs typeface="KPMG Bold"/>
                        </a:rPr>
                        <a:t>01</a:t>
                      </a:r>
                      <a:endParaRPr sz="1200">
                        <a:latin typeface="KPMG Bold"/>
                        <a:cs typeface="KPMG Bold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Our </a:t>
                      </a:r>
                      <a:r>
                        <a:rPr dirty="0" sz="12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dirty="0" sz="1200" spc="-3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proposition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44069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615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KPMG Bold"/>
                          <a:cs typeface="KPMG Bold"/>
                        </a:rPr>
                        <a:t>02</a:t>
                      </a:r>
                      <a:endParaRPr sz="1200">
                        <a:latin typeface="KPMG Bold"/>
                        <a:cs typeface="KPMG Bold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Approach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44069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615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KPMG Bold"/>
                          <a:cs typeface="KPMG Bold"/>
                        </a:rPr>
                        <a:t>03</a:t>
                      </a:r>
                      <a:endParaRPr sz="1200">
                        <a:latin typeface="KPMG Bold"/>
                        <a:cs typeface="KPMG Bold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 spc="1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Why</a:t>
                      </a:r>
                      <a:r>
                        <a:rPr dirty="0" sz="1200" spc="-4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KPMG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44069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  <a:tr h="615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FFFFFF"/>
                          </a:solidFill>
                          <a:latin typeface="KPMG Bold"/>
                          <a:cs typeface="KPMG Bold"/>
                        </a:rPr>
                        <a:t>04</a:t>
                      </a:r>
                      <a:endParaRPr sz="1200">
                        <a:latin typeface="KPMG Bold"/>
                        <a:cs typeface="KPMG Bold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 spc="-3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Your</a:t>
                      </a:r>
                      <a:r>
                        <a:rPr dirty="0" sz="1200" spc="-2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investment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44069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00338D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T w="6350">
                      <a:solidFill>
                        <a:srgbClr val="BEBEBE"/>
                      </a:solidFill>
                      <a:prstDash val="solid"/>
                    </a:lnT>
                    <a:lnB w="6350">
                      <a:solidFill>
                        <a:srgbClr val="BE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0" y="0"/>
            <a:ext cx="4325111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696753" y="4704773"/>
            <a:ext cx="648208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Restriction on Disclosure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and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Use of Data – This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document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contains confidential or proprietary information of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KPMG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LLP,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the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disclosure of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which would provide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a  competitive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advantage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to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others; therefore, the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recipient shall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not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disclose,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use,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or duplicate this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document,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in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whole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or in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part,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for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any purpose other than recipient's  consideration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of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KPMG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LLP's</a:t>
            </a:r>
            <a:r>
              <a:rPr dirty="0" sz="700" spc="105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proposal.</a:t>
            </a:r>
            <a:endParaRPr sz="700">
              <a:latin typeface="Arial"/>
              <a:cs typeface="Arial"/>
            </a:endParaRPr>
          </a:p>
          <a:p>
            <a:pPr marL="12700" marR="76835">
              <a:lnSpc>
                <a:spcPct val="100000"/>
              </a:lnSpc>
              <a:spcBef>
                <a:spcPts val="300"/>
              </a:spcBef>
            </a:pP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This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proposal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is made by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KPMG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LLP, a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Delaware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limited liability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partnership and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a member firm of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the KPMG global organization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of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independent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member firms  affiliated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with KPMG International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Limited, a private English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company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limited by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guarantee, and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is in all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respects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subject to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our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client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and engagement acceptance  procedures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as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well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as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the execution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of a definitive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engagement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letter or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contract. KPMG International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Limited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provides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no client services. No member firm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has any  authority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to obligate or bind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KPMG International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Limited or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any other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member firm vis-à-vis third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parties, nor does KPMG International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Limited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have any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such 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authority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to obligate or bind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any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member</a:t>
            </a:r>
            <a:r>
              <a:rPr dirty="0" sz="700" spc="15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firm.</a:t>
            </a:r>
            <a:endParaRPr sz="700">
              <a:latin typeface="Arial"/>
              <a:cs typeface="Arial"/>
            </a:endParaRPr>
          </a:p>
          <a:p>
            <a:pPr marL="12700" marR="76835">
              <a:lnSpc>
                <a:spcPct val="100000"/>
              </a:lnSpc>
              <a:spcBef>
                <a:spcPts val="300"/>
              </a:spcBef>
            </a:pP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©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2023 KPMG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LLP, a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Delaware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limited liability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partnership and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a member firm of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the KPMG global organization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of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independent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member firms affiliated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with KPMG  International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Limited, a private English company limited by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guarantee. </a:t>
            </a:r>
            <a:r>
              <a:rPr dirty="0" sz="700" spc="-5">
                <a:solidFill>
                  <a:srgbClr val="00338D"/>
                </a:solidFill>
                <a:latin typeface="Arial"/>
                <a:cs typeface="Arial"/>
              </a:rPr>
              <a:t>All rights</a:t>
            </a:r>
            <a:r>
              <a:rPr dirty="0" sz="700" spc="-12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00338D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7160" y="1019253"/>
            <a:ext cx="3155315" cy="2659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345"/>
              </a:lnSpc>
              <a:spcBef>
                <a:spcPts val="100"/>
              </a:spcBef>
            </a:pPr>
            <a:r>
              <a:rPr dirty="0" sz="7200" b="1">
                <a:solidFill>
                  <a:srgbClr val="FFFFFF"/>
                </a:solidFill>
                <a:latin typeface="KPMG Bold"/>
                <a:cs typeface="KPMG Bold"/>
              </a:rPr>
              <a:t>1</a:t>
            </a:r>
            <a:endParaRPr sz="7200">
              <a:latin typeface="KPMG Bold"/>
              <a:cs typeface="KPMG Bold"/>
            </a:endParaRPr>
          </a:p>
          <a:p>
            <a:pPr marL="12700" marR="5080">
              <a:lnSpc>
                <a:spcPct val="70000"/>
              </a:lnSpc>
              <a:spcBef>
                <a:spcPts val="1295"/>
              </a:spcBef>
            </a:pPr>
            <a:r>
              <a:rPr dirty="0" sz="7200" b="1">
                <a:solidFill>
                  <a:srgbClr val="FFFFFF"/>
                </a:solidFill>
                <a:latin typeface="KPMG Bold"/>
                <a:cs typeface="KPMG Bold"/>
              </a:rPr>
              <a:t>Our value  propo</a:t>
            </a:r>
            <a:r>
              <a:rPr dirty="0" sz="7200" spc="-5" b="1">
                <a:solidFill>
                  <a:srgbClr val="FFFFFF"/>
                </a:solidFill>
                <a:latin typeface="KPMG Bold"/>
                <a:cs typeface="KPMG Bold"/>
              </a:rPr>
              <a:t>s</a:t>
            </a:r>
            <a:r>
              <a:rPr dirty="0" sz="7200" b="1">
                <a:solidFill>
                  <a:srgbClr val="FFFFFF"/>
                </a:solidFill>
                <a:latin typeface="KPMG Bold"/>
                <a:cs typeface="KPMG Bold"/>
              </a:rPr>
              <a:t>it</a:t>
            </a:r>
            <a:r>
              <a:rPr dirty="0" sz="7200" spc="5" b="1">
                <a:solidFill>
                  <a:srgbClr val="FFFFFF"/>
                </a:solidFill>
                <a:latin typeface="KPMG Bold"/>
                <a:cs typeface="KPMG Bold"/>
              </a:rPr>
              <a:t>i</a:t>
            </a:r>
            <a:r>
              <a:rPr dirty="0" sz="7200" b="1">
                <a:solidFill>
                  <a:srgbClr val="FFFFFF"/>
                </a:solidFill>
                <a:latin typeface="KPMG Bold"/>
                <a:cs typeface="KPMG Bold"/>
              </a:rPr>
              <a:t>on</a:t>
            </a:r>
            <a:endParaRPr sz="7200">
              <a:latin typeface="KPMG Bold"/>
              <a:cs typeface="KPMG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3390" y="6287028"/>
            <a:ext cx="6413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>
                <a:solidFill>
                  <a:srgbClr val="00338D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2983" y="6252772"/>
            <a:ext cx="467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A6A6A6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partnership and a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firm of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firms 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affiliated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with 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International Limited, a private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5172" y="982980"/>
            <a:ext cx="7463155" cy="1394460"/>
          </a:xfrm>
          <a:custGeom>
            <a:avLst/>
            <a:gdLst/>
            <a:ahLst/>
            <a:cxnLst/>
            <a:rect l="l" t="t" r="r" b="b"/>
            <a:pathLst>
              <a:path w="7463155" h="1394460">
                <a:moveTo>
                  <a:pt x="0" y="1394460"/>
                </a:moveTo>
                <a:lnTo>
                  <a:pt x="7463028" y="1394460"/>
                </a:lnTo>
                <a:lnTo>
                  <a:pt x="7463028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58200" y="0"/>
            <a:ext cx="3733800" cy="6858000"/>
          </a:xfrm>
          <a:custGeom>
            <a:avLst/>
            <a:gdLst/>
            <a:ahLst/>
            <a:cxnLst/>
            <a:rect l="l" t="t" r="r" b="b"/>
            <a:pathLst>
              <a:path w="3733800" h="6858000">
                <a:moveTo>
                  <a:pt x="0" y="6858000"/>
                </a:moveTo>
                <a:lnTo>
                  <a:pt x="3733800" y="6858000"/>
                </a:lnTo>
                <a:lnTo>
                  <a:pt x="3733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2663" y="252983"/>
            <a:ext cx="30816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5"/>
              <a:t>Our</a:t>
            </a:r>
            <a:r>
              <a:rPr dirty="0" sz="4400" spc="-40"/>
              <a:t> </a:t>
            </a:r>
            <a:r>
              <a:rPr dirty="0" sz="4400" spc="-5"/>
              <a:t>understanding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985700" y="93288"/>
            <a:ext cx="1601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338D"/>
                </a:solidFill>
                <a:latin typeface="Arial"/>
                <a:cs typeface="Arial"/>
              </a:rPr>
              <a:t>01 | </a:t>
            </a:r>
            <a:r>
              <a:rPr dirty="0" sz="1200" spc="-15" b="1">
                <a:solidFill>
                  <a:srgbClr val="00338D"/>
                </a:solidFill>
                <a:latin typeface="Arial"/>
                <a:cs typeface="Arial"/>
              </a:rPr>
              <a:t>Value</a:t>
            </a:r>
            <a:r>
              <a:rPr dirty="0" sz="1200" spc="-85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00338D"/>
                </a:solidFill>
                <a:latin typeface="Arial"/>
                <a:cs typeface="Arial"/>
              </a:rPr>
              <a:t>proposition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8458" y="2547557"/>
            <a:ext cx="3542665" cy="268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marR="33020" indent="-182880">
              <a:lnSpc>
                <a:spcPct val="100000"/>
              </a:lnSpc>
              <a:spcBef>
                <a:spcPts val="100"/>
              </a:spcBef>
              <a:buChar char="•"/>
              <a:tabLst>
                <a:tab pos="194945" algn="l"/>
                <a:tab pos="195580" algn="l"/>
              </a:tabLst>
            </a:pP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Cigna is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global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firm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with multiple subsidiaries 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and an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extensive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IT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footprint. </a:t>
            </a:r>
            <a:r>
              <a:rPr dirty="0" sz="1200" spc="5">
                <a:solidFill>
                  <a:srgbClr val="00338D"/>
                </a:solidFill>
                <a:latin typeface="Arial"/>
                <a:cs typeface="Arial"/>
              </a:rPr>
              <a:t>We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understand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the 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challenge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that comes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with maintaining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</a:t>
            </a:r>
            <a:r>
              <a:rPr dirty="0" sz="1200" spc="-145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complex 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security</a:t>
            </a:r>
            <a:r>
              <a:rPr dirty="0" sz="1200" spc="-15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infrastructure.</a:t>
            </a:r>
            <a:endParaRPr sz="12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405"/>
              </a:spcBef>
              <a:buChar char="•"/>
              <a:tabLst>
                <a:tab pos="194945" algn="l"/>
                <a:tab pos="195580" algn="l"/>
              </a:tabLst>
            </a:pPr>
            <a:r>
              <a:rPr dirty="0" sz="1200" spc="-15">
                <a:solidFill>
                  <a:srgbClr val="00338D"/>
                </a:solidFill>
                <a:latin typeface="Arial"/>
                <a:cs typeface="Arial"/>
              </a:rPr>
              <a:t>Currently,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Cigna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feels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comfortable with its </a:t>
            </a:r>
            <a:r>
              <a:rPr dirty="0" sz="1200" spc="-10">
                <a:solidFill>
                  <a:srgbClr val="00338D"/>
                </a:solidFill>
                <a:latin typeface="Arial"/>
                <a:cs typeface="Arial"/>
              </a:rPr>
              <a:t>CSIRT 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plan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as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it relates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incidents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that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aren’t escalated 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to a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crisis level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but feels that they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could enhance 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documentation around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the added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risk,  complexity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and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urgency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that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is required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for a 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crisis-level incident.</a:t>
            </a:r>
            <a:endParaRPr sz="1200">
              <a:latin typeface="Arial"/>
              <a:cs typeface="Arial"/>
            </a:endParaRPr>
          </a:p>
          <a:p>
            <a:pPr marL="195580" marR="44450" indent="-182880">
              <a:lnSpc>
                <a:spcPct val="100000"/>
              </a:lnSpc>
              <a:spcBef>
                <a:spcPts val="400"/>
              </a:spcBef>
              <a:buChar char="•"/>
              <a:tabLst>
                <a:tab pos="194945" algn="l"/>
                <a:tab pos="195580" algn="l"/>
              </a:tabLst>
            </a:pP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As a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global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firm, an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incident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that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is deemed</a:t>
            </a:r>
            <a:r>
              <a:rPr dirty="0" sz="1200" spc="-145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crisis  level could </a:t>
            </a:r>
            <a:r>
              <a:rPr dirty="0" sz="1200" spc="-10">
                <a:solidFill>
                  <a:srgbClr val="00338D"/>
                </a:solidFill>
                <a:latin typeface="Arial"/>
                <a:cs typeface="Arial"/>
              </a:rPr>
              <a:t>involve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multiple countries in different 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time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zones with different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first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responders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and 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various stakeholders throughout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the</a:t>
            </a:r>
            <a:r>
              <a:rPr dirty="0" sz="1200" spc="-7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business.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1486" y="2547557"/>
            <a:ext cx="3541395" cy="268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marR="13970" indent="-182880">
              <a:lnSpc>
                <a:spcPct val="100000"/>
              </a:lnSpc>
              <a:spcBef>
                <a:spcPts val="100"/>
              </a:spcBef>
              <a:buChar char="•"/>
              <a:tabLst>
                <a:tab pos="194945" algn="l"/>
                <a:tab pos="195580" algn="l"/>
              </a:tabLst>
            </a:pPr>
            <a:r>
              <a:rPr dirty="0" sz="1200" spc="5">
                <a:solidFill>
                  <a:srgbClr val="00338D"/>
                </a:solidFill>
                <a:latin typeface="Arial"/>
                <a:cs typeface="Arial"/>
              </a:rPr>
              <a:t>We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know from our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experience responding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to  some of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largest cybersecurity breaches globally 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that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planning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for how to do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organize stakeholders 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that before an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incident occurs is crucial in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coming  to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decisions quickly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and</a:t>
            </a:r>
            <a:r>
              <a:rPr dirty="0" sz="1200" spc="-65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15">
                <a:solidFill>
                  <a:srgbClr val="00338D"/>
                </a:solidFill>
                <a:latin typeface="Arial"/>
                <a:cs typeface="Arial"/>
              </a:rPr>
              <a:t>effectively.</a:t>
            </a:r>
            <a:endParaRPr sz="1200">
              <a:latin typeface="Arial"/>
              <a:cs typeface="Arial"/>
            </a:endParaRPr>
          </a:p>
          <a:p>
            <a:pPr marL="195580" marR="121285" indent="-182880">
              <a:lnSpc>
                <a:spcPct val="100000"/>
              </a:lnSpc>
              <a:spcBef>
                <a:spcPts val="405"/>
              </a:spcBef>
              <a:buChar char="•"/>
              <a:tabLst>
                <a:tab pos="194945" algn="l"/>
                <a:tab pos="195580" algn="l"/>
              </a:tabLst>
            </a:pP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Cigna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needs to be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able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understand how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to 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escalate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to the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right stakeholders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and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what  information should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be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captured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for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leadership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to 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ensure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crisis remediation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can be</a:t>
            </a:r>
            <a:r>
              <a:rPr dirty="0" sz="1200" spc="-95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effective.</a:t>
            </a:r>
            <a:endParaRPr sz="1200">
              <a:latin typeface="Arial"/>
              <a:cs typeface="Arial"/>
            </a:endParaRPr>
          </a:p>
          <a:p>
            <a:pPr marL="195580" marR="5080" indent="-182880">
              <a:lnSpc>
                <a:spcPct val="100000"/>
              </a:lnSpc>
              <a:spcBef>
                <a:spcPts val="400"/>
              </a:spcBef>
              <a:buChar char="•"/>
              <a:tabLst>
                <a:tab pos="194945" algn="l"/>
                <a:tab pos="195580" algn="l"/>
              </a:tabLst>
            </a:pPr>
            <a:r>
              <a:rPr dirty="0" sz="1200" spc="-10">
                <a:solidFill>
                  <a:srgbClr val="00338D"/>
                </a:solidFill>
                <a:latin typeface="Arial"/>
                <a:cs typeface="Arial"/>
              </a:rPr>
              <a:t>KPMG’s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extensive experience </a:t>
            </a:r>
            <a:r>
              <a:rPr dirty="0" sz="1200" spc="-10">
                <a:solidFill>
                  <a:srgbClr val="00338D"/>
                </a:solidFill>
                <a:latin typeface="Arial"/>
                <a:cs typeface="Arial"/>
              </a:rPr>
              <a:t>responding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to 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cybersecurity breaches,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as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well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as our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framework 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for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crisis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and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incident planning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can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help  accelerate </a:t>
            </a:r>
            <a:r>
              <a:rPr dirty="0" sz="1200" spc="-10">
                <a:solidFill>
                  <a:srgbClr val="00338D"/>
                </a:solidFill>
                <a:latin typeface="Arial"/>
                <a:cs typeface="Arial"/>
              </a:rPr>
              <a:t>Cigna’s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efforts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move its program  forward.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93835" y="957072"/>
            <a:ext cx="897890" cy="0"/>
          </a:xfrm>
          <a:custGeom>
            <a:avLst/>
            <a:gdLst/>
            <a:ahLst/>
            <a:cxnLst/>
            <a:rect l="l" t="t" r="r" b="b"/>
            <a:pathLst>
              <a:path w="897890" h="0">
                <a:moveTo>
                  <a:pt x="0" y="0"/>
                </a:moveTo>
                <a:lnTo>
                  <a:pt x="897635" y="0"/>
                </a:lnTo>
              </a:path>
            </a:pathLst>
          </a:custGeom>
          <a:ln w="54864">
            <a:solidFill>
              <a:srgbClr val="0033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671973" y="504444"/>
            <a:ext cx="16338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338D"/>
                </a:solidFill>
                <a:latin typeface="KPMG Bold"/>
                <a:cs typeface="KPMG Bold"/>
              </a:rPr>
              <a:t>Overall</a:t>
            </a:r>
            <a:r>
              <a:rPr dirty="0" sz="2400" spc="-55" b="1">
                <a:solidFill>
                  <a:srgbClr val="00338D"/>
                </a:solidFill>
                <a:latin typeface="KPMG Bold"/>
                <a:cs typeface="KPMG Bold"/>
              </a:rPr>
              <a:t> </a:t>
            </a:r>
            <a:r>
              <a:rPr dirty="0" sz="2400" spc="-5" b="1">
                <a:solidFill>
                  <a:srgbClr val="00338D"/>
                </a:solidFill>
                <a:latin typeface="KPMG Bold"/>
                <a:cs typeface="KPMG Bold"/>
              </a:rPr>
              <a:t>objectives</a:t>
            </a:r>
            <a:endParaRPr sz="2400">
              <a:latin typeface="KPMG Bold"/>
              <a:cs typeface="KPMG 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93835" y="957072"/>
            <a:ext cx="3469004" cy="0"/>
          </a:xfrm>
          <a:custGeom>
            <a:avLst/>
            <a:gdLst/>
            <a:ahLst/>
            <a:cxnLst/>
            <a:rect l="l" t="t" r="r" b="b"/>
            <a:pathLst>
              <a:path w="3469004" h="0">
                <a:moveTo>
                  <a:pt x="0" y="0"/>
                </a:moveTo>
                <a:lnTo>
                  <a:pt x="3468979" y="0"/>
                </a:lnTo>
              </a:path>
            </a:pathLst>
          </a:custGeom>
          <a:ln w="12700">
            <a:solidFill>
              <a:srgbClr val="00338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74421" y="2369639"/>
            <a:ext cx="16090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Review current  cybersecurity crisis</a:t>
            </a:r>
            <a:r>
              <a:rPr dirty="0" sz="1200" spc="-6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and 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incident response  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46934" y="2369639"/>
            <a:ext cx="13487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Identify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gaps with  </a:t>
            </a:r>
            <a:r>
              <a:rPr dirty="0" sz="1200" spc="-10">
                <a:solidFill>
                  <a:srgbClr val="00338D"/>
                </a:solidFill>
                <a:latin typeface="Arial"/>
                <a:cs typeface="Arial"/>
              </a:rPr>
              <a:t>Cigna’s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process in  handling</a:t>
            </a:r>
            <a:r>
              <a:rPr dirty="0" sz="1200" spc="-105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crisis-level  incidents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92028" y="1656588"/>
            <a:ext cx="556260" cy="554990"/>
          </a:xfrm>
          <a:custGeom>
            <a:avLst/>
            <a:gdLst/>
            <a:ahLst/>
            <a:cxnLst/>
            <a:rect l="l" t="t" r="r" b="b"/>
            <a:pathLst>
              <a:path w="556259" h="554989">
                <a:moveTo>
                  <a:pt x="278130" y="0"/>
                </a:moveTo>
                <a:lnTo>
                  <a:pt x="233015" y="3630"/>
                </a:lnTo>
                <a:lnTo>
                  <a:pt x="190219" y="14140"/>
                </a:lnTo>
                <a:lnTo>
                  <a:pt x="150313" y="30959"/>
                </a:lnTo>
                <a:lnTo>
                  <a:pt x="113870" y="53515"/>
                </a:lnTo>
                <a:lnTo>
                  <a:pt x="81462" y="81238"/>
                </a:lnTo>
                <a:lnTo>
                  <a:pt x="53663" y="113557"/>
                </a:lnTo>
                <a:lnTo>
                  <a:pt x="31044" y="149900"/>
                </a:lnTo>
                <a:lnTo>
                  <a:pt x="14179" y="189697"/>
                </a:lnTo>
                <a:lnTo>
                  <a:pt x="3640" y="232377"/>
                </a:lnTo>
                <a:lnTo>
                  <a:pt x="0" y="277367"/>
                </a:lnTo>
                <a:lnTo>
                  <a:pt x="3640" y="322358"/>
                </a:lnTo>
                <a:lnTo>
                  <a:pt x="14179" y="365038"/>
                </a:lnTo>
                <a:lnTo>
                  <a:pt x="31044" y="404835"/>
                </a:lnTo>
                <a:lnTo>
                  <a:pt x="53663" y="441178"/>
                </a:lnTo>
                <a:lnTo>
                  <a:pt x="81462" y="473497"/>
                </a:lnTo>
                <a:lnTo>
                  <a:pt x="113870" y="501220"/>
                </a:lnTo>
                <a:lnTo>
                  <a:pt x="150313" y="523776"/>
                </a:lnTo>
                <a:lnTo>
                  <a:pt x="190219" y="540595"/>
                </a:lnTo>
                <a:lnTo>
                  <a:pt x="233015" y="551105"/>
                </a:lnTo>
                <a:lnTo>
                  <a:pt x="278130" y="554735"/>
                </a:lnTo>
                <a:lnTo>
                  <a:pt x="323244" y="551105"/>
                </a:lnTo>
                <a:lnTo>
                  <a:pt x="366040" y="540595"/>
                </a:lnTo>
                <a:lnTo>
                  <a:pt x="405946" y="523776"/>
                </a:lnTo>
                <a:lnTo>
                  <a:pt x="442389" y="501220"/>
                </a:lnTo>
                <a:lnTo>
                  <a:pt x="474797" y="473497"/>
                </a:lnTo>
                <a:lnTo>
                  <a:pt x="502596" y="441178"/>
                </a:lnTo>
                <a:lnTo>
                  <a:pt x="525215" y="404835"/>
                </a:lnTo>
                <a:lnTo>
                  <a:pt x="542080" y="365038"/>
                </a:lnTo>
                <a:lnTo>
                  <a:pt x="552619" y="322358"/>
                </a:lnTo>
                <a:lnTo>
                  <a:pt x="556260" y="277367"/>
                </a:lnTo>
                <a:lnTo>
                  <a:pt x="552619" y="232377"/>
                </a:lnTo>
                <a:lnTo>
                  <a:pt x="542080" y="189697"/>
                </a:lnTo>
                <a:lnTo>
                  <a:pt x="525215" y="149900"/>
                </a:lnTo>
                <a:lnTo>
                  <a:pt x="502596" y="113557"/>
                </a:lnTo>
                <a:lnTo>
                  <a:pt x="474797" y="81238"/>
                </a:lnTo>
                <a:lnTo>
                  <a:pt x="442389" y="53515"/>
                </a:lnTo>
                <a:lnTo>
                  <a:pt x="405946" y="30959"/>
                </a:lnTo>
                <a:lnTo>
                  <a:pt x="366040" y="14140"/>
                </a:lnTo>
                <a:lnTo>
                  <a:pt x="323244" y="3630"/>
                </a:lnTo>
                <a:lnTo>
                  <a:pt x="278130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170157" y="1592580"/>
            <a:ext cx="340995" cy="341630"/>
          </a:xfrm>
          <a:custGeom>
            <a:avLst/>
            <a:gdLst/>
            <a:ahLst/>
            <a:cxnLst/>
            <a:rect l="l" t="t" r="r" b="b"/>
            <a:pathLst>
              <a:path w="340995" h="341630">
                <a:moveTo>
                  <a:pt x="0" y="0"/>
                </a:moveTo>
                <a:lnTo>
                  <a:pt x="46218" y="3116"/>
                </a:lnTo>
                <a:lnTo>
                  <a:pt x="90547" y="12194"/>
                </a:lnTo>
                <a:lnTo>
                  <a:pt x="132580" y="26827"/>
                </a:lnTo>
                <a:lnTo>
                  <a:pt x="171912" y="46609"/>
                </a:lnTo>
                <a:lnTo>
                  <a:pt x="208137" y="71131"/>
                </a:lnTo>
                <a:lnTo>
                  <a:pt x="240849" y="99988"/>
                </a:lnTo>
                <a:lnTo>
                  <a:pt x="269641" y="132773"/>
                </a:lnTo>
                <a:lnTo>
                  <a:pt x="294109" y="169079"/>
                </a:lnTo>
                <a:lnTo>
                  <a:pt x="313846" y="208499"/>
                </a:lnTo>
                <a:lnTo>
                  <a:pt x="328446" y="250626"/>
                </a:lnTo>
                <a:lnTo>
                  <a:pt x="337504" y="295054"/>
                </a:lnTo>
                <a:lnTo>
                  <a:pt x="340614" y="341376"/>
                </a:lnTo>
              </a:path>
            </a:pathLst>
          </a:custGeom>
          <a:ln w="12700">
            <a:solidFill>
              <a:srgbClr val="00338D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829543" y="1933955"/>
            <a:ext cx="340995" cy="341630"/>
          </a:xfrm>
          <a:custGeom>
            <a:avLst/>
            <a:gdLst/>
            <a:ahLst/>
            <a:cxnLst/>
            <a:rect l="l" t="t" r="r" b="b"/>
            <a:pathLst>
              <a:path w="340995" h="341630">
                <a:moveTo>
                  <a:pt x="0" y="0"/>
                </a:moveTo>
                <a:lnTo>
                  <a:pt x="3109" y="46321"/>
                </a:lnTo>
                <a:lnTo>
                  <a:pt x="12167" y="90749"/>
                </a:lnTo>
                <a:lnTo>
                  <a:pt x="26767" y="132876"/>
                </a:lnTo>
                <a:lnTo>
                  <a:pt x="46504" y="172296"/>
                </a:lnTo>
                <a:lnTo>
                  <a:pt x="70972" y="208602"/>
                </a:lnTo>
                <a:lnTo>
                  <a:pt x="99764" y="241387"/>
                </a:lnTo>
                <a:lnTo>
                  <a:pt x="132476" y="270244"/>
                </a:lnTo>
                <a:lnTo>
                  <a:pt x="168701" y="294766"/>
                </a:lnTo>
                <a:lnTo>
                  <a:pt x="208033" y="314548"/>
                </a:lnTo>
                <a:lnTo>
                  <a:pt x="250066" y="329181"/>
                </a:lnTo>
                <a:lnTo>
                  <a:pt x="294395" y="338259"/>
                </a:lnTo>
                <a:lnTo>
                  <a:pt x="340614" y="341376"/>
                </a:lnTo>
              </a:path>
            </a:pathLst>
          </a:custGeom>
          <a:ln w="12700">
            <a:solidFill>
              <a:srgbClr val="00338D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089135" y="1650492"/>
            <a:ext cx="554990" cy="554990"/>
          </a:xfrm>
          <a:custGeom>
            <a:avLst/>
            <a:gdLst/>
            <a:ahLst/>
            <a:cxnLst/>
            <a:rect l="l" t="t" r="r" b="b"/>
            <a:pathLst>
              <a:path w="554990" h="554989">
                <a:moveTo>
                  <a:pt x="277368" y="0"/>
                </a:moveTo>
                <a:lnTo>
                  <a:pt x="227510" y="4468"/>
                </a:lnTo>
                <a:lnTo>
                  <a:pt x="180584" y="17352"/>
                </a:lnTo>
                <a:lnTo>
                  <a:pt x="137374" y="37868"/>
                </a:lnTo>
                <a:lnTo>
                  <a:pt x="98662" y="65233"/>
                </a:lnTo>
                <a:lnTo>
                  <a:pt x="65233" y="98662"/>
                </a:lnTo>
                <a:lnTo>
                  <a:pt x="37868" y="137374"/>
                </a:lnTo>
                <a:lnTo>
                  <a:pt x="17352" y="180584"/>
                </a:lnTo>
                <a:lnTo>
                  <a:pt x="4468" y="227510"/>
                </a:lnTo>
                <a:lnTo>
                  <a:pt x="0" y="277367"/>
                </a:lnTo>
                <a:lnTo>
                  <a:pt x="4468" y="327225"/>
                </a:lnTo>
                <a:lnTo>
                  <a:pt x="17352" y="374151"/>
                </a:lnTo>
                <a:lnTo>
                  <a:pt x="37868" y="417361"/>
                </a:lnTo>
                <a:lnTo>
                  <a:pt x="65233" y="456073"/>
                </a:lnTo>
                <a:lnTo>
                  <a:pt x="98662" y="489502"/>
                </a:lnTo>
                <a:lnTo>
                  <a:pt x="137374" y="516867"/>
                </a:lnTo>
                <a:lnTo>
                  <a:pt x="180584" y="537383"/>
                </a:lnTo>
                <a:lnTo>
                  <a:pt x="227510" y="550267"/>
                </a:lnTo>
                <a:lnTo>
                  <a:pt x="277368" y="554735"/>
                </a:lnTo>
                <a:lnTo>
                  <a:pt x="327225" y="550267"/>
                </a:lnTo>
                <a:lnTo>
                  <a:pt x="374151" y="537383"/>
                </a:lnTo>
                <a:lnTo>
                  <a:pt x="417361" y="516867"/>
                </a:lnTo>
                <a:lnTo>
                  <a:pt x="456073" y="489502"/>
                </a:lnTo>
                <a:lnTo>
                  <a:pt x="489502" y="456073"/>
                </a:lnTo>
                <a:lnTo>
                  <a:pt x="516867" y="417361"/>
                </a:lnTo>
                <a:lnTo>
                  <a:pt x="537383" y="374151"/>
                </a:lnTo>
                <a:lnTo>
                  <a:pt x="550267" y="327225"/>
                </a:lnTo>
                <a:lnTo>
                  <a:pt x="554736" y="277367"/>
                </a:lnTo>
                <a:lnTo>
                  <a:pt x="550267" y="227510"/>
                </a:lnTo>
                <a:lnTo>
                  <a:pt x="537383" y="180584"/>
                </a:lnTo>
                <a:lnTo>
                  <a:pt x="516867" y="137374"/>
                </a:lnTo>
                <a:lnTo>
                  <a:pt x="489502" y="98662"/>
                </a:lnTo>
                <a:lnTo>
                  <a:pt x="456073" y="65233"/>
                </a:lnTo>
                <a:lnTo>
                  <a:pt x="417361" y="37868"/>
                </a:lnTo>
                <a:lnTo>
                  <a:pt x="374151" y="17352"/>
                </a:lnTo>
                <a:lnTo>
                  <a:pt x="327225" y="4468"/>
                </a:lnTo>
                <a:lnTo>
                  <a:pt x="277368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366504" y="1586483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30">
                <a:moveTo>
                  <a:pt x="0" y="0"/>
                </a:moveTo>
                <a:lnTo>
                  <a:pt x="46321" y="3116"/>
                </a:lnTo>
                <a:lnTo>
                  <a:pt x="90749" y="12194"/>
                </a:lnTo>
                <a:lnTo>
                  <a:pt x="132876" y="26827"/>
                </a:lnTo>
                <a:lnTo>
                  <a:pt x="172296" y="46609"/>
                </a:lnTo>
                <a:lnTo>
                  <a:pt x="208602" y="71131"/>
                </a:lnTo>
                <a:lnTo>
                  <a:pt x="241387" y="99988"/>
                </a:lnTo>
                <a:lnTo>
                  <a:pt x="270244" y="132773"/>
                </a:lnTo>
                <a:lnTo>
                  <a:pt x="294766" y="169079"/>
                </a:lnTo>
                <a:lnTo>
                  <a:pt x="314548" y="208499"/>
                </a:lnTo>
                <a:lnTo>
                  <a:pt x="329181" y="250626"/>
                </a:lnTo>
                <a:lnTo>
                  <a:pt x="338259" y="295054"/>
                </a:lnTo>
                <a:lnTo>
                  <a:pt x="341376" y="341376"/>
                </a:lnTo>
              </a:path>
            </a:pathLst>
          </a:custGeom>
          <a:ln w="12700">
            <a:solidFill>
              <a:srgbClr val="00338D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25128" y="1927860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30">
                <a:moveTo>
                  <a:pt x="0" y="0"/>
                </a:moveTo>
                <a:lnTo>
                  <a:pt x="3116" y="46321"/>
                </a:lnTo>
                <a:lnTo>
                  <a:pt x="12194" y="90749"/>
                </a:lnTo>
                <a:lnTo>
                  <a:pt x="26827" y="132876"/>
                </a:lnTo>
                <a:lnTo>
                  <a:pt x="46609" y="172296"/>
                </a:lnTo>
                <a:lnTo>
                  <a:pt x="71131" y="208602"/>
                </a:lnTo>
                <a:lnTo>
                  <a:pt x="99988" y="241387"/>
                </a:lnTo>
                <a:lnTo>
                  <a:pt x="132773" y="270244"/>
                </a:lnTo>
                <a:lnTo>
                  <a:pt x="169079" y="294766"/>
                </a:lnTo>
                <a:lnTo>
                  <a:pt x="208499" y="314548"/>
                </a:lnTo>
                <a:lnTo>
                  <a:pt x="250626" y="329181"/>
                </a:lnTo>
                <a:lnTo>
                  <a:pt x="295054" y="338259"/>
                </a:lnTo>
                <a:lnTo>
                  <a:pt x="341376" y="341376"/>
                </a:lnTo>
              </a:path>
            </a:pathLst>
          </a:custGeom>
          <a:ln w="12700">
            <a:solidFill>
              <a:srgbClr val="00338D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607931" y="4499275"/>
            <a:ext cx="15411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Bolster</a:t>
            </a:r>
            <a:r>
              <a:rPr dirty="0" sz="1200" spc="-65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documentation  with crisis layer  response</a:t>
            </a:r>
            <a:r>
              <a:rPr dirty="0" sz="1200" spc="-7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procedures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01328" y="3796284"/>
            <a:ext cx="556260" cy="554990"/>
          </a:xfrm>
          <a:custGeom>
            <a:avLst/>
            <a:gdLst/>
            <a:ahLst/>
            <a:cxnLst/>
            <a:rect l="l" t="t" r="r" b="b"/>
            <a:pathLst>
              <a:path w="556259" h="554989">
                <a:moveTo>
                  <a:pt x="278130" y="0"/>
                </a:moveTo>
                <a:lnTo>
                  <a:pt x="233015" y="3630"/>
                </a:lnTo>
                <a:lnTo>
                  <a:pt x="190219" y="14140"/>
                </a:lnTo>
                <a:lnTo>
                  <a:pt x="150313" y="30959"/>
                </a:lnTo>
                <a:lnTo>
                  <a:pt x="113870" y="53515"/>
                </a:lnTo>
                <a:lnTo>
                  <a:pt x="81462" y="81238"/>
                </a:lnTo>
                <a:lnTo>
                  <a:pt x="53663" y="113557"/>
                </a:lnTo>
                <a:lnTo>
                  <a:pt x="31044" y="149900"/>
                </a:lnTo>
                <a:lnTo>
                  <a:pt x="14179" y="189697"/>
                </a:lnTo>
                <a:lnTo>
                  <a:pt x="3640" y="232377"/>
                </a:lnTo>
                <a:lnTo>
                  <a:pt x="0" y="277368"/>
                </a:lnTo>
                <a:lnTo>
                  <a:pt x="3640" y="322358"/>
                </a:lnTo>
                <a:lnTo>
                  <a:pt x="14179" y="365038"/>
                </a:lnTo>
                <a:lnTo>
                  <a:pt x="31044" y="404835"/>
                </a:lnTo>
                <a:lnTo>
                  <a:pt x="53663" y="441178"/>
                </a:lnTo>
                <a:lnTo>
                  <a:pt x="81462" y="473497"/>
                </a:lnTo>
                <a:lnTo>
                  <a:pt x="113870" y="501220"/>
                </a:lnTo>
                <a:lnTo>
                  <a:pt x="150313" y="523776"/>
                </a:lnTo>
                <a:lnTo>
                  <a:pt x="190219" y="540595"/>
                </a:lnTo>
                <a:lnTo>
                  <a:pt x="233015" y="551105"/>
                </a:lnTo>
                <a:lnTo>
                  <a:pt x="278130" y="554736"/>
                </a:lnTo>
                <a:lnTo>
                  <a:pt x="323244" y="551105"/>
                </a:lnTo>
                <a:lnTo>
                  <a:pt x="366040" y="540595"/>
                </a:lnTo>
                <a:lnTo>
                  <a:pt x="405946" y="523776"/>
                </a:lnTo>
                <a:lnTo>
                  <a:pt x="442389" y="501220"/>
                </a:lnTo>
                <a:lnTo>
                  <a:pt x="474797" y="473497"/>
                </a:lnTo>
                <a:lnTo>
                  <a:pt x="502596" y="441178"/>
                </a:lnTo>
                <a:lnTo>
                  <a:pt x="525215" y="404835"/>
                </a:lnTo>
                <a:lnTo>
                  <a:pt x="542080" y="365038"/>
                </a:lnTo>
                <a:lnTo>
                  <a:pt x="552619" y="322358"/>
                </a:lnTo>
                <a:lnTo>
                  <a:pt x="556260" y="277368"/>
                </a:lnTo>
                <a:lnTo>
                  <a:pt x="552619" y="232377"/>
                </a:lnTo>
                <a:lnTo>
                  <a:pt x="542080" y="189697"/>
                </a:lnTo>
                <a:lnTo>
                  <a:pt x="525215" y="149900"/>
                </a:lnTo>
                <a:lnTo>
                  <a:pt x="502596" y="113557"/>
                </a:lnTo>
                <a:lnTo>
                  <a:pt x="474797" y="81238"/>
                </a:lnTo>
                <a:lnTo>
                  <a:pt x="442389" y="53515"/>
                </a:lnTo>
                <a:lnTo>
                  <a:pt x="405946" y="30959"/>
                </a:lnTo>
                <a:lnTo>
                  <a:pt x="366040" y="14140"/>
                </a:lnTo>
                <a:lnTo>
                  <a:pt x="323244" y="3630"/>
                </a:lnTo>
                <a:lnTo>
                  <a:pt x="278130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79457" y="3732276"/>
            <a:ext cx="340995" cy="341630"/>
          </a:xfrm>
          <a:custGeom>
            <a:avLst/>
            <a:gdLst/>
            <a:ahLst/>
            <a:cxnLst/>
            <a:rect l="l" t="t" r="r" b="b"/>
            <a:pathLst>
              <a:path w="340995" h="341629">
                <a:moveTo>
                  <a:pt x="0" y="0"/>
                </a:moveTo>
                <a:lnTo>
                  <a:pt x="46218" y="3116"/>
                </a:lnTo>
                <a:lnTo>
                  <a:pt x="90547" y="12194"/>
                </a:lnTo>
                <a:lnTo>
                  <a:pt x="132580" y="26827"/>
                </a:lnTo>
                <a:lnTo>
                  <a:pt x="171912" y="46609"/>
                </a:lnTo>
                <a:lnTo>
                  <a:pt x="208137" y="71131"/>
                </a:lnTo>
                <a:lnTo>
                  <a:pt x="240849" y="99988"/>
                </a:lnTo>
                <a:lnTo>
                  <a:pt x="269641" y="132773"/>
                </a:lnTo>
                <a:lnTo>
                  <a:pt x="294109" y="169079"/>
                </a:lnTo>
                <a:lnTo>
                  <a:pt x="313846" y="208499"/>
                </a:lnTo>
                <a:lnTo>
                  <a:pt x="328446" y="250626"/>
                </a:lnTo>
                <a:lnTo>
                  <a:pt x="337504" y="295054"/>
                </a:lnTo>
                <a:lnTo>
                  <a:pt x="340614" y="341376"/>
                </a:lnTo>
              </a:path>
            </a:pathLst>
          </a:custGeom>
          <a:ln w="12700">
            <a:solidFill>
              <a:srgbClr val="00338D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038843" y="4073652"/>
            <a:ext cx="340995" cy="341630"/>
          </a:xfrm>
          <a:custGeom>
            <a:avLst/>
            <a:gdLst/>
            <a:ahLst/>
            <a:cxnLst/>
            <a:rect l="l" t="t" r="r" b="b"/>
            <a:pathLst>
              <a:path w="340995" h="341629">
                <a:moveTo>
                  <a:pt x="0" y="0"/>
                </a:moveTo>
                <a:lnTo>
                  <a:pt x="3109" y="46321"/>
                </a:lnTo>
                <a:lnTo>
                  <a:pt x="12167" y="90749"/>
                </a:lnTo>
                <a:lnTo>
                  <a:pt x="26767" y="132876"/>
                </a:lnTo>
                <a:lnTo>
                  <a:pt x="46504" y="172296"/>
                </a:lnTo>
                <a:lnTo>
                  <a:pt x="70972" y="208602"/>
                </a:lnTo>
                <a:lnTo>
                  <a:pt x="99764" y="241387"/>
                </a:lnTo>
                <a:lnTo>
                  <a:pt x="132476" y="270244"/>
                </a:lnTo>
                <a:lnTo>
                  <a:pt x="168701" y="294766"/>
                </a:lnTo>
                <a:lnTo>
                  <a:pt x="208033" y="314548"/>
                </a:lnTo>
                <a:lnTo>
                  <a:pt x="250066" y="329181"/>
                </a:lnTo>
                <a:lnTo>
                  <a:pt x="294395" y="338259"/>
                </a:lnTo>
                <a:lnTo>
                  <a:pt x="340614" y="341376"/>
                </a:lnTo>
              </a:path>
            </a:pathLst>
          </a:custGeom>
          <a:ln w="12700">
            <a:solidFill>
              <a:srgbClr val="00338D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0399712" y="4493143"/>
            <a:ext cx="15570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Review developed  material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validate</a:t>
            </a:r>
            <a:r>
              <a:rPr dirty="0" sz="1200" spc="-100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the 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process </a:t>
            </a:r>
            <a:r>
              <a:rPr dirty="0" sz="1200">
                <a:solidFill>
                  <a:srgbClr val="00338D"/>
                </a:solidFill>
                <a:latin typeface="Arial"/>
                <a:cs typeface="Arial"/>
              </a:rPr>
              <a:t>and inform  </a:t>
            </a:r>
            <a:r>
              <a:rPr dirty="0" sz="1200" spc="-5">
                <a:solidFill>
                  <a:srgbClr val="00338D"/>
                </a:solidFill>
                <a:latin typeface="Arial"/>
                <a:cs typeface="Arial"/>
              </a:rPr>
              <a:t>stakeholders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901171" y="3790188"/>
            <a:ext cx="554990" cy="554990"/>
          </a:xfrm>
          <a:custGeom>
            <a:avLst/>
            <a:gdLst/>
            <a:ahLst/>
            <a:cxnLst/>
            <a:rect l="l" t="t" r="r" b="b"/>
            <a:pathLst>
              <a:path w="554990" h="554989">
                <a:moveTo>
                  <a:pt x="277368" y="0"/>
                </a:moveTo>
                <a:lnTo>
                  <a:pt x="227510" y="4468"/>
                </a:lnTo>
                <a:lnTo>
                  <a:pt x="180584" y="17352"/>
                </a:lnTo>
                <a:lnTo>
                  <a:pt x="137374" y="37868"/>
                </a:lnTo>
                <a:lnTo>
                  <a:pt x="98662" y="65233"/>
                </a:lnTo>
                <a:lnTo>
                  <a:pt x="65233" y="98662"/>
                </a:lnTo>
                <a:lnTo>
                  <a:pt x="37868" y="137374"/>
                </a:lnTo>
                <a:lnTo>
                  <a:pt x="17352" y="180584"/>
                </a:lnTo>
                <a:lnTo>
                  <a:pt x="4468" y="227510"/>
                </a:lnTo>
                <a:lnTo>
                  <a:pt x="0" y="277368"/>
                </a:lnTo>
                <a:lnTo>
                  <a:pt x="4468" y="327225"/>
                </a:lnTo>
                <a:lnTo>
                  <a:pt x="17352" y="374151"/>
                </a:lnTo>
                <a:lnTo>
                  <a:pt x="37868" y="417361"/>
                </a:lnTo>
                <a:lnTo>
                  <a:pt x="65233" y="456073"/>
                </a:lnTo>
                <a:lnTo>
                  <a:pt x="98662" y="489502"/>
                </a:lnTo>
                <a:lnTo>
                  <a:pt x="137374" y="516867"/>
                </a:lnTo>
                <a:lnTo>
                  <a:pt x="180584" y="537383"/>
                </a:lnTo>
                <a:lnTo>
                  <a:pt x="227510" y="550267"/>
                </a:lnTo>
                <a:lnTo>
                  <a:pt x="277368" y="554736"/>
                </a:lnTo>
                <a:lnTo>
                  <a:pt x="327225" y="550267"/>
                </a:lnTo>
                <a:lnTo>
                  <a:pt x="374151" y="537383"/>
                </a:lnTo>
                <a:lnTo>
                  <a:pt x="417361" y="516867"/>
                </a:lnTo>
                <a:lnTo>
                  <a:pt x="456073" y="489502"/>
                </a:lnTo>
                <a:lnTo>
                  <a:pt x="489502" y="456073"/>
                </a:lnTo>
                <a:lnTo>
                  <a:pt x="516867" y="417361"/>
                </a:lnTo>
                <a:lnTo>
                  <a:pt x="537383" y="374151"/>
                </a:lnTo>
                <a:lnTo>
                  <a:pt x="550267" y="327225"/>
                </a:lnTo>
                <a:lnTo>
                  <a:pt x="554736" y="277368"/>
                </a:lnTo>
                <a:lnTo>
                  <a:pt x="550267" y="227510"/>
                </a:lnTo>
                <a:lnTo>
                  <a:pt x="537383" y="180584"/>
                </a:lnTo>
                <a:lnTo>
                  <a:pt x="516867" y="137374"/>
                </a:lnTo>
                <a:lnTo>
                  <a:pt x="489502" y="98662"/>
                </a:lnTo>
                <a:lnTo>
                  <a:pt x="456073" y="65233"/>
                </a:lnTo>
                <a:lnTo>
                  <a:pt x="417361" y="37868"/>
                </a:lnTo>
                <a:lnTo>
                  <a:pt x="374151" y="17352"/>
                </a:lnTo>
                <a:lnTo>
                  <a:pt x="327225" y="4468"/>
                </a:lnTo>
                <a:lnTo>
                  <a:pt x="277368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1178540" y="3726179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0" y="0"/>
                </a:moveTo>
                <a:lnTo>
                  <a:pt x="46321" y="3116"/>
                </a:lnTo>
                <a:lnTo>
                  <a:pt x="90749" y="12194"/>
                </a:lnTo>
                <a:lnTo>
                  <a:pt x="132876" y="26827"/>
                </a:lnTo>
                <a:lnTo>
                  <a:pt x="172296" y="46609"/>
                </a:lnTo>
                <a:lnTo>
                  <a:pt x="208602" y="71131"/>
                </a:lnTo>
                <a:lnTo>
                  <a:pt x="241387" y="99988"/>
                </a:lnTo>
                <a:lnTo>
                  <a:pt x="270244" y="132773"/>
                </a:lnTo>
                <a:lnTo>
                  <a:pt x="294766" y="169079"/>
                </a:lnTo>
                <a:lnTo>
                  <a:pt x="314548" y="208499"/>
                </a:lnTo>
                <a:lnTo>
                  <a:pt x="329181" y="250626"/>
                </a:lnTo>
                <a:lnTo>
                  <a:pt x="338259" y="295054"/>
                </a:lnTo>
                <a:lnTo>
                  <a:pt x="341376" y="341376"/>
                </a:lnTo>
              </a:path>
            </a:pathLst>
          </a:custGeom>
          <a:ln w="12700">
            <a:solidFill>
              <a:srgbClr val="00338D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837164" y="4067555"/>
            <a:ext cx="341630" cy="341630"/>
          </a:xfrm>
          <a:custGeom>
            <a:avLst/>
            <a:gdLst/>
            <a:ahLst/>
            <a:cxnLst/>
            <a:rect l="l" t="t" r="r" b="b"/>
            <a:pathLst>
              <a:path w="341629" h="341629">
                <a:moveTo>
                  <a:pt x="0" y="0"/>
                </a:moveTo>
                <a:lnTo>
                  <a:pt x="3116" y="46321"/>
                </a:lnTo>
                <a:lnTo>
                  <a:pt x="12194" y="90749"/>
                </a:lnTo>
                <a:lnTo>
                  <a:pt x="26827" y="132876"/>
                </a:lnTo>
                <a:lnTo>
                  <a:pt x="46609" y="172296"/>
                </a:lnTo>
                <a:lnTo>
                  <a:pt x="71131" y="208602"/>
                </a:lnTo>
                <a:lnTo>
                  <a:pt x="99988" y="241387"/>
                </a:lnTo>
                <a:lnTo>
                  <a:pt x="132773" y="270244"/>
                </a:lnTo>
                <a:lnTo>
                  <a:pt x="169079" y="294767"/>
                </a:lnTo>
                <a:lnTo>
                  <a:pt x="208499" y="314548"/>
                </a:lnTo>
                <a:lnTo>
                  <a:pt x="250626" y="329181"/>
                </a:lnTo>
                <a:lnTo>
                  <a:pt x="295054" y="338259"/>
                </a:lnTo>
                <a:lnTo>
                  <a:pt x="341376" y="341376"/>
                </a:lnTo>
              </a:path>
            </a:pathLst>
          </a:custGeom>
          <a:ln w="12700">
            <a:solidFill>
              <a:srgbClr val="00338D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104595" y="6248261"/>
            <a:ext cx="95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00338D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04090" y="6281311"/>
            <a:ext cx="15411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Document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Classification: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</a:t>
            </a:r>
            <a:r>
              <a:rPr dirty="0" sz="600" spc="-4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Confidential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928604" y="6266688"/>
            <a:ext cx="0" cy="149860"/>
          </a:xfrm>
          <a:custGeom>
            <a:avLst/>
            <a:gdLst/>
            <a:ahLst/>
            <a:cxnLst/>
            <a:rect l="l" t="t" r="r" b="b"/>
            <a:pathLst>
              <a:path w="0" h="149860">
                <a:moveTo>
                  <a:pt x="0" y="0"/>
                </a:moveTo>
                <a:lnTo>
                  <a:pt x="0" y="149415"/>
                </a:lnTo>
              </a:path>
            </a:pathLst>
          </a:custGeom>
          <a:ln w="6350">
            <a:solidFill>
              <a:srgbClr val="1E48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88458" y="1702741"/>
            <a:ext cx="48082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Cigna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seeking </a:t>
            </a: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partner to help review current Cybersecurity  Incident Response materials, identify gaps related to crisis-level  incidents, and update those materials </a:t>
            </a:r>
            <a:r>
              <a:rPr dirty="0" sz="1200" spc="5" b="1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crisis-level</a:t>
            </a:r>
            <a:r>
              <a:rPr dirty="0" sz="12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66800" y="1546860"/>
            <a:ext cx="899160" cy="0"/>
          </a:xfrm>
          <a:custGeom>
            <a:avLst/>
            <a:gdLst/>
            <a:ahLst/>
            <a:cxnLst/>
            <a:rect l="l" t="t" r="r" b="b"/>
            <a:pathLst>
              <a:path w="899160" h="0">
                <a:moveTo>
                  <a:pt x="0" y="0"/>
                </a:moveTo>
                <a:lnTo>
                  <a:pt x="899160" y="0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146031" y="1093651"/>
            <a:ext cx="850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KPMG Bold"/>
                <a:cs typeface="KPMG Bold"/>
              </a:rPr>
              <a:t>Your</a:t>
            </a:r>
            <a:r>
              <a:rPr dirty="0" sz="2400" spc="-65" b="1">
                <a:solidFill>
                  <a:srgbClr val="FFFFFF"/>
                </a:solidFill>
                <a:latin typeface="KPMG Bold"/>
                <a:cs typeface="KPMG Bold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KPMG Bold"/>
                <a:cs typeface="KPMG Bold"/>
              </a:rPr>
              <a:t>ask:</a:t>
            </a:r>
            <a:endParaRPr sz="2400">
              <a:latin typeface="KPMG Bold"/>
              <a:cs typeface="KPMG Bold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66800" y="1546860"/>
            <a:ext cx="4983480" cy="0"/>
          </a:xfrm>
          <a:custGeom>
            <a:avLst/>
            <a:gdLst/>
            <a:ahLst/>
            <a:cxnLst/>
            <a:rect l="l" t="t" r="r" b="b"/>
            <a:pathLst>
              <a:path w="4983480" h="0">
                <a:moveTo>
                  <a:pt x="0" y="0"/>
                </a:moveTo>
                <a:lnTo>
                  <a:pt x="498293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991037" y="1752542"/>
            <a:ext cx="363220" cy="363855"/>
          </a:xfrm>
          <a:custGeom>
            <a:avLst/>
            <a:gdLst/>
            <a:ahLst/>
            <a:cxnLst/>
            <a:rect l="l" t="t" r="r" b="b"/>
            <a:pathLst>
              <a:path w="363220" h="363855">
                <a:moveTo>
                  <a:pt x="353615" y="308054"/>
                </a:moveTo>
                <a:lnTo>
                  <a:pt x="296135" y="250581"/>
                </a:lnTo>
                <a:lnTo>
                  <a:pt x="289805" y="245660"/>
                </a:lnTo>
                <a:lnTo>
                  <a:pt x="282743" y="242592"/>
                </a:lnTo>
                <a:lnTo>
                  <a:pt x="275249" y="241335"/>
                </a:lnTo>
                <a:lnTo>
                  <a:pt x="267625" y="241845"/>
                </a:lnTo>
                <a:lnTo>
                  <a:pt x="247393" y="221615"/>
                </a:lnTo>
                <a:lnTo>
                  <a:pt x="259413" y="203238"/>
                </a:lnTo>
                <a:lnTo>
                  <a:pt x="268373" y="182878"/>
                </a:lnTo>
                <a:lnTo>
                  <a:pt x="273970" y="160966"/>
                </a:lnTo>
                <a:lnTo>
                  <a:pt x="275903" y="137934"/>
                </a:lnTo>
                <a:lnTo>
                  <a:pt x="268839" y="94457"/>
                </a:lnTo>
                <a:lnTo>
                  <a:pt x="249195" y="56608"/>
                </a:lnTo>
                <a:lnTo>
                  <a:pt x="219287" y="26704"/>
                </a:lnTo>
                <a:lnTo>
                  <a:pt x="181433" y="7062"/>
                </a:lnTo>
                <a:lnTo>
                  <a:pt x="137951" y="0"/>
                </a:lnTo>
                <a:lnTo>
                  <a:pt x="94469" y="7062"/>
                </a:lnTo>
                <a:lnTo>
                  <a:pt x="56615" y="26704"/>
                </a:lnTo>
                <a:lnTo>
                  <a:pt x="26707" y="56608"/>
                </a:lnTo>
                <a:lnTo>
                  <a:pt x="7063" y="94457"/>
                </a:lnTo>
                <a:lnTo>
                  <a:pt x="0" y="137934"/>
                </a:lnTo>
                <a:lnTo>
                  <a:pt x="7063" y="181411"/>
                </a:lnTo>
                <a:lnTo>
                  <a:pt x="26707" y="219261"/>
                </a:lnTo>
                <a:lnTo>
                  <a:pt x="56615" y="249165"/>
                </a:lnTo>
                <a:lnTo>
                  <a:pt x="94469" y="268807"/>
                </a:lnTo>
                <a:lnTo>
                  <a:pt x="137951" y="275869"/>
                </a:lnTo>
                <a:lnTo>
                  <a:pt x="160921" y="273936"/>
                </a:lnTo>
                <a:lnTo>
                  <a:pt x="182728" y="268340"/>
                </a:lnTo>
                <a:lnTo>
                  <a:pt x="203068" y="259382"/>
                </a:lnTo>
                <a:lnTo>
                  <a:pt x="221642" y="247362"/>
                </a:lnTo>
                <a:lnTo>
                  <a:pt x="241875" y="267593"/>
                </a:lnTo>
                <a:lnTo>
                  <a:pt x="308091" y="353572"/>
                </a:lnTo>
                <a:lnTo>
                  <a:pt x="322806" y="363228"/>
                </a:lnTo>
                <a:lnTo>
                  <a:pt x="331083" y="363228"/>
                </a:lnTo>
                <a:lnTo>
                  <a:pt x="339360" y="363228"/>
                </a:lnTo>
                <a:lnTo>
                  <a:pt x="347637" y="360009"/>
                </a:lnTo>
                <a:lnTo>
                  <a:pt x="354075" y="353572"/>
                </a:lnTo>
                <a:lnTo>
                  <a:pt x="360793" y="342775"/>
                </a:lnTo>
                <a:lnTo>
                  <a:pt x="362984" y="330641"/>
                </a:lnTo>
                <a:lnTo>
                  <a:pt x="360606" y="318593"/>
                </a:lnTo>
                <a:lnTo>
                  <a:pt x="353615" y="308054"/>
                </a:lnTo>
                <a:close/>
              </a:path>
            </a:pathLst>
          </a:custGeom>
          <a:ln w="959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013369" y="1774871"/>
            <a:ext cx="230318" cy="230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952449" y="3891422"/>
            <a:ext cx="390525" cy="227965"/>
          </a:xfrm>
          <a:custGeom>
            <a:avLst/>
            <a:gdLst/>
            <a:ahLst/>
            <a:cxnLst/>
            <a:rect l="l" t="t" r="r" b="b"/>
            <a:pathLst>
              <a:path w="390525" h="227964">
                <a:moveTo>
                  <a:pt x="93712" y="227421"/>
                </a:moveTo>
                <a:lnTo>
                  <a:pt x="187425" y="133719"/>
                </a:lnTo>
                <a:lnTo>
                  <a:pt x="135200" y="133719"/>
                </a:lnTo>
                <a:lnTo>
                  <a:pt x="151116" y="110950"/>
                </a:lnTo>
                <a:lnTo>
                  <a:pt x="172478" y="93213"/>
                </a:lnTo>
                <a:lnTo>
                  <a:pt x="198140" y="81699"/>
                </a:lnTo>
                <a:lnTo>
                  <a:pt x="226960" y="77596"/>
                </a:lnTo>
                <a:lnTo>
                  <a:pt x="245935" y="79373"/>
                </a:lnTo>
                <a:lnTo>
                  <a:pt x="263811" y="84489"/>
                </a:lnTo>
                <a:lnTo>
                  <a:pt x="280223" y="92626"/>
                </a:lnTo>
                <a:lnTo>
                  <a:pt x="294805" y="103462"/>
                </a:lnTo>
                <a:lnTo>
                  <a:pt x="389982" y="103462"/>
                </a:lnTo>
                <a:lnTo>
                  <a:pt x="362451" y="61354"/>
                </a:lnTo>
                <a:lnTo>
                  <a:pt x="324578" y="28671"/>
                </a:lnTo>
                <a:lnTo>
                  <a:pt x="278652" y="7518"/>
                </a:lnTo>
                <a:lnTo>
                  <a:pt x="226960" y="0"/>
                </a:lnTo>
                <a:lnTo>
                  <a:pt x="178757" y="6504"/>
                </a:lnTo>
                <a:lnTo>
                  <a:pt x="135473" y="24862"/>
                </a:lnTo>
                <a:lnTo>
                  <a:pt x="98867" y="53339"/>
                </a:lnTo>
                <a:lnTo>
                  <a:pt x="70694" y="90203"/>
                </a:lnTo>
                <a:lnTo>
                  <a:pt x="52713" y="133719"/>
                </a:lnTo>
                <a:lnTo>
                  <a:pt x="0" y="133719"/>
                </a:lnTo>
                <a:lnTo>
                  <a:pt x="93712" y="227421"/>
                </a:lnTo>
                <a:close/>
              </a:path>
            </a:pathLst>
          </a:custGeom>
          <a:ln w="1511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015902" y="4025141"/>
            <a:ext cx="390525" cy="227965"/>
          </a:xfrm>
          <a:custGeom>
            <a:avLst/>
            <a:gdLst/>
            <a:ahLst/>
            <a:cxnLst/>
            <a:rect l="l" t="t" r="r" b="b"/>
            <a:pathLst>
              <a:path w="390525" h="227964">
                <a:moveTo>
                  <a:pt x="389982" y="93701"/>
                </a:moveTo>
                <a:lnTo>
                  <a:pt x="296269" y="0"/>
                </a:lnTo>
                <a:lnTo>
                  <a:pt x="202556" y="93701"/>
                </a:lnTo>
                <a:lnTo>
                  <a:pt x="255269" y="93701"/>
                </a:lnTo>
                <a:lnTo>
                  <a:pt x="239353" y="116471"/>
                </a:lnTo>
                <a:lnTo>
                  <a:pt x="217992" y="134207"/>
                </a:lnTo>
                <a:lnTo>
                  <a:pt x="192329" y="145722"/>
                </a:lnTo>
                <a:lnTo>
                  <a:pt x="163509" y="149824"/>
                </a:lnTo>
                <a:lnTo>
                  <a:pt x="144535" y="148048"/>
                </a:lnTo>
                <a:lnTo>
                  <a:pt x="126658" y="142931"/>
                </a:lnTo>
                <a:lnTo>
                  <a:pt x="110246" y="134794"/>
                </a:lnTo>
                <a:lnTo>
                  <a:pt x="95665" y="123959"/>
                </a:lnTo>
                <a:lnTo>
                  <a:pt x="0" y="123959"/>
                </a:lnTo>
                <a:lnTo>
                  <a:pt x="27744" y="166066"/>
                </a:lnTo>
                <a:lnTo>
                  <a:pt x="65647" y="198749"/>
                </a:lnTo>
                <a:lnTo>
                  <a:pt x="111604" y="219902"/>
                </a:lnTo>
                <a:lnTo>
                  <a:pt x="163509" y="227421"/>
                </a:lnTo>
                <a:lnTo>
                  <a:pt x="211713" y="220916"/>
                </a:lnTo>
                <a:lnTo>
                  <a:pt x="254996" y="202559"/>
                </a:lnTo>
                <a:lnTo>
                  <a:pt x="291603" y="174081"/>
                </a:lnTo>
                <a:lnTo>
                  <a:pt x="319775" y="137217"/>
                </a:lnTo>
                <a:lnTo>
                  <a:pt x="337756" y="93701"/>
                </a:lnTo>
                <a:lnTo>
                  <a:pt x="389982" y="93701"/>
                </a:lnTo>
                <a:close/>
              </a:path>
            </a:pathLst>
          </a:custGeom>
          <a:ln w="1511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56959" y="981455"/>
            <a:ext cx="2301240" cy="1394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291819" y="1893514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 h="0">
                <a:moveTo>
                  <a:pt x="0" y="0"/>
                </a:moveTo>
                <a:lnTo>
                  <a:pt x="187074" y="0"/>
                </a:lnTo>
              </a:path>
            </a:pathLst>
          </a:custGeom>
          <a:ln w="93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291819" y="185598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860" y="0"/>
                </a:lnTo>
              </a:path>
            </a:pathLst>
          </a:custGeom>
          <a:ln w="938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291819" y="1931054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 h="0">
                <a:moveTo>
                  <a:pt x="0" y="0"/>
                </a:moveTo>
                <a:lnTo>
                  <a:pt x="187074" y="0"/>
                </a:lnTo>
              </a:path>
            </a:pathLst>
          </a:custGeom>
          <a:ln w="93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291819" y="1968587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 h="0">
                <a:moveTo>
                  <a:pt x="0" y="0"/>
                </a:moveTo>
                <a:lnTo>
                  <a:pt x="187074" y="0"/>
                </a:lnTo>
              </a:path>
            </a:pathLst>
          </a:custGeom>
          <a:ln w="938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291819" y="2006123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 h="0">
                <a:moveTo>
                  <a:pt x="0" y="0"/>
                </a:moveTo>
                <a:lnTo>
                  <a:pt x="187074" y="0"/>
                </a:lnTo>
              </a:path>
            </a:pathLst>
          </a:custGeom>
          <a:ln w="938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291819" y="2043659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 h="0">
                <a:moveTo>
                  <a:pt x="0" y="0"/>
                </a:moveTo>
                <a:lnTo>
                  <a:pt x="187074" y="0"/>
                </a:lnTo>
              </a:path>
            </a:pathLst>
          </a:custGeom>
          <a:ln w="938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245051" y="1729296"/>
            <a:ext cx="280670" cy="375920"/>
          </a:xfrm>
          <a:custGeom>
            <a:avLst/>
            <a:gdLst/>
            <a:ahLst/>
            <a:cxnLst/>
            <a:rect l="l" t="t" r="r" b="b"/>
            <a:pathLst>
              <a:path w="280670" h="375919">
                <a:moveTo>
                  <a:pt x="280611" y="375358"/>
                </a:moveTo>
                <a:lnTo>
                  <a:pt x="0" y="375358"/>
                </a:lnTo>
                <a:lnTo>
                  <a:pt x="0" y="0"/>
                </a:lnTo>
                <a:lnTo>
                  <a:pt x="179656" y="0"/>
                </a:lnTo>
                <a:lnTo>
                  <a:pt x="189010" y="9383"/>
                </a:lnTo>
                <a:lnTo>
                  <a:pt x="9353" y="9383"/>
                </a:lnTo>
                <a:lnTo>
                  <a:pt x="9353" y="365974"/>
                </a:lnTo>
                <a:lnTo>
                  <a:pt x="280611" y="365974"/>
                </a:lnTo>
                <a:lnTo>
                  <a:pt x="280611" y="375358"/>
                </a:lnTo>
                <a:close/>
              </a:path>
              <a:path w="280670" h="375919">
                <a:moveTo>
                  <a:pt x="280611" y="365974"/>
                </a:moveTo>
                <a:lnTo>
                  <a:pt x="271257" y="365974"/>
                </a:lnTo>
                <a:lnTo>
                  <a:pt x="271257" y="107915"/>
                </a:lnTo>
                <a:lnTo>
                  <a:pt x="173043" y="107915"/>
                </a:lnTo>
                <a:lnTo>
                  <a:pt x="173043" y="9383"/>
                </a:lnTo>
                <a:lnTo>
                  <a:pt x="189010" y="9383"/>
                </a:lnTo>
                <a:lnTo>
                  <a:pt x="195688" y="16084"/>
                </a:lnTo>
                <a:lnTo>
                  <a:pt x="182420" y="16084"/>
                </a:lnTo>
                <a:lnTo>
                  <a:pt x="182397" y="98531"/>
                </a:lnTo>
                <a:lnTo>
                  <a:pt x="277870" y="98531"/>
                </a:lnTo>
                <a:lnTo>
                  <a:pt x="280611" y="101281"/>
                </a:lnTo>
                <a:lnTo>
                  <a:pt x="280611" y="365974"/>
                </a:lnTo>
                <a:close/>
              </a:path>
              <a:path w="280670" h="375919">
                <a:moveTo>
                  <a:pt x="277870" y="98531"/>
                </a:moveTo>
                <a:lnTo>
                  <a:pt x="264546" y="98531"/>
                </a:lnTo>
                <a:lnTo>
                  <a:pt x="182481" y="16102"/>
                </a:lnTo>
                <a:lnTo>
                  <a:pt x="195688" y="16084"/>
                </a:lnTo>
                <a:lnTo>
                  <a:pt x="277870" y="985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307460" y="4003903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 h="0">
                <a:moveTo>
                  <a:pt x="0" y="0"/>
                </a:moveTo>
                <a:lnTo>
                  <a:pt x="151009" y="0"/>
                </a:lnTo>
              </a:path>
            </a:pathLst>
          </a:custGeom>
          <a:ln w="890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311902" y="4008355"/>
            <a:ext cx="0" cy="133985"/>
          </a:xfrm>
          <a:custGeom>
            <a:avLst/>
            <a:gdLst/>
            <a:ahLst/>
            <a:cxnLst/>
            <a:rect l="l" t="t" r="r" b="b"/>
            <a:pathLst>
              <a:path w="0" h="133985">
                <a:moveTo>
                  <a:pt x="0" y="0"/>
                </a:moveTo>
                <a:lnTo>
                  <a:pt x="0" y="133577"/>
                </a:lnTo>
              </a:path>
            </a:pathLst>
          </a:custGeom>
          <a:ln w="888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307460" y="4146385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 h="0">
                <a:moveTo>
                  <a:pt x="0" y="0"/>
                </a:moveTo>
                <a:lnTo>
                  <a:pt x="151009" y="0"/>
                </a:lnTo>
              </a:path>
            </a:pathLst>
          </a:custGeom>
          <a:ln w="890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454028" y="4008764"/>
            <a:ext cx="0" cy="133985"/>
          </a:xfrm>
          <a:custGeom>
            <a:avLst/>
            <a:gdLst/>
            <a:ahLst/>
            <a:cxnLst/>
            <a:rect l="l" t="t" r="r" b="b"/>
            <a:pathLst>
              <a:path w="0" h="133985">
                <a:moveTo>
                  <a:pt x="0" y="0"/>
                </a:moveTo>
                <a:lnTo>
                  <a:pt x="0" y="133697"/>
                </a:lnTo>
              </a:path>
            </a:pathLst>
          </a:custGeom>
          <a:ln w="888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223075" y="3915179"/>
            <a:ext cx="320040" cy="321310"/>
          </a:xfrm>
          <a:custGeom>
            <a:avLst/>
            <a:gdLst/>
            <a:ahLst/>
            <a:cxnLst/>
            <a:rect l="l" t="t" r="r" b="b"/>
            <a:pathLst>
              <a:path w="320040" h="321310">
                <a:moveTo>
                  <a:pt x="75504" y="40109"/>
                </a:moveTo>
                <a:lnTo>
                  <a:pt x="66621" y="40109"/>
                </a:lnTo>
                <a:lnTo>
                  <a:pt x="66621" y="0"/>
                </a:lnTo>
                <a:lnTo>
                  <a:pt x="75504" y="0"/>
                </a:lnTo>
                <a:lnTo>
                  <a:pt x="75504" y="40109"/>
                </a:lnTo>
                <a:close/>
              </a:path>
              <a:path w="320040" h="321310">
                <a:moveTo>
                  <a:pt x="111036" y="40109"/>
                </a:moveTo>
                <a:lnTo>
                  <a:pt x="102153" y="40109"/>
                </a:lnTo>
                <a:lnTo>
                  <a:pt x="102153" y="0"/>
                </a:lnTo>
                <a:lnTo>
                  <a:pt x="111036" y="0"/>
                </a:lnTo>
                <a:lnTo>
                  <a:pt x="111036" y="40109"/>
                </a:lnTo>
                <a:close/>
              </a:path>
              <a:path w="320040" h="321310">
                <a:moveTo>
                  <a:pt x="146567" y="40109"/>
                </a:moveTo>
                <a:lnTo>
                  <a:pt x="137684" y="40109"/>
                </a:lnTo>
                <a:lnTo>
                  <a:pt x="137684" y="0"/>
                </a:lnTo>
                <a:lnTo>
                  <a:pt x="146567" y="0"/>
                </a:lnTo>
                <a:lnTo>
                  <a:pt x="146567" y="40109"/>
                </a:lnTo>
                <a:close/>
              </a:path>
              <a:path w="320040" h="321310">
                <a:moveTo>
                  <a:pt x="182099" y="40109"/>
                </a:moveTo>
                <a:lnTo>
                  <a:pt x="173216" y="40109"/>
                </a:lnTo>
                <a:lnTo>
                  <a:pt x="173216" y="0"/>
                </a:lnTo>
                <a:lnTo>
                  <a:pt x="182099" y="0"/>
                </a:lnTo>
                <a:lnTo>
                  <a:pt x="182099" y="40109"/>
                </a:lnTo>
                <a:close/>
              </a:path>
              <a:path w="320040" h="321310">
                <a:moveTo>
                  <a:pt x="217630" y="40109"/>
                </a:moveTo>
                <a:lnTo>
                  <a:pt x="208747" y="40109"/>
                </a:lnTo>
                <a:lnTo>
                  <a:pt x="208747" y="0"/>
                </a:lnTo>
                <a:lnTo>
                  <a:pt x="217630" y="0"/>
                </a:lnTo>
                <a:lnTo>
                  <a:pt x="217630" y="40109"/>
                </a:lnTo>
                <a:close/>
              </a:path>
              <a:path w="320040" h="321310">
                <a:moveTo>
                  <a:pt x="253162" y="40109"/>
                </a:moveTo>
                <a:lnTo>
                  <a:pt x="244279" y="40109"/>
                </a:lnTo>
                <a:lnTo>
                  <a:pt x="244279" y="0"/>
                </a:lnTo>
                <a:lnTo>
                  <a:pt x="253162" y="0"/>
                </a:lnTo>
                <a:lnTo>
                  <a:pt x="253162" y="40109"/>
                </a:lnTo>
                <a:close/>
              </a:path>
              <a:path w="320040" h="321310">
                <a:moveTo>
                  <a:pt x="257603" y="280765"/>
                </a:moveTo>
                <a:lnTo>
                  <a:pt x="62180" y="280765"/>
                </a:lnTo>
                <a:lnTo>
                  <a:pt x="53540" y="279007"/>
                </a:lnTo>
                <a:lnTo>
                  <a:pt x="46484" y="274231"/>
                </a:lnTo>
                <a:lnTo>
                  <a:pt x="41724" y="267151"/>
                </a:lnTo>
                <a:lnTo>
                  <a:pt x="39972" y="258482"/>
                </a:lnTo>
                <a:lnTo>
                  <a:pt x="39972" y="254025"/>
                </a:lnTo>
                <a:lnTo>
                  <a:pt x="0" y="254025"/>
                </a:lnTo>
                <a:lnTo>
                  <a:pt x="0" y="245112"/>
                </a:lnTo>
                <a:lnTo>
                  <a:pt x="39972" y="245112"/>
                </a:lnTo>
                <a:lnTo>
                  <a:pt x="39972" y="218373"/>
                </a:lnTo>
                <a:lnTo>
                  <a:pt x="0" y="218373"/>
                </a:lnTo>
                <a:lnTo>
                  <a:pt x="0" y="209459"/>
                </a:lnTo>
                <a:lnTo>
                  <a:pt x="39972" y="209459"/>
                </a:lnTo>
                <a:lnTo>
                  <a:pt x="39972" y="182720"/>
                </a:lnTo>
                <a:lnTo>
                  <a:pt x="0" y="182720"/>
                </a:lnTo>
                <a:lnTo>
                  <a:pt x="0" y="173807"/>
                </a:lnTo>
                <a:lnTo>
                  <a:pt x="39972" y="173807"/>
                </a:lnTo>
                <a:lnTo>
                  <a:pt x="39972" y="147067"/>
                </a:lnTo>
                <a:lnTo>
                  <a:pt x="0" y="147067"/>
                </a:lnTo>
                <a:lnTo>
                  <a:pt x="0" y="138154"/>
                </a:lnTo>
                <a:lnTo>
                  <a:pt x="39972" y="138154"/>
                </a:lnTo>
                <a:lnTo>
                  <a:pt x="39972" y="111414"/>
                </a:lnTo>
                <a:lnTo>
                  <a:pt x="0" y="111414"/>
                </a:lnTo>
                <a:lnTo>
                  <a:pt x="0" y="102501"/>
                </a:lnTo>
                <a:lnTo>
                  <a:pt x="39972" y="102501"/>
                </a:lnTo>
                <a:lnTo>
                  <a:pt x="39972" y="75762"/>
                </a:lnTo>
                <a:lnTo>
                  <a:pt x="0" y="75762"/>
                </a:lnTo>
                <a:lnTo>
                  <a:pt x="0" y="66848"/>
                </a:lnTo>
                <a:lnTo>
                  <a:pt x="39972" y="66848"/>
                </a:lnTo>
                <a:lnTo>
                  <a:pt x="39972" y="62392"/>
                </a:lnTo>
                <a:lnTo>
                  <a:pt x="41724" y="53723"/>
                </a:lnTo>
                <a:lnTo>
                  <a:pt x="46484" y="46643"/>
                </a:lnTo>
                <a:lnTo>
                  <a:pt x="53540" y="41866"/>
                </a:lnTo>
                <a:lnTo>
                  <a:pt x="62180" y="40109"/>
                </a:lnTo>
                <a:lnTo>
                  <a:pt x="257603" y="40109"/>
                </a:lnTo>
                <a:lnTo>
                  <a:pt x="266243" y="41866"/>
                </a:lnTo>
                <a:lnTo>
                  <a:pt x="273299" y="46643"/>
                </a:lnTo>
                <a:lnTo>
                  <a:pt x="274898" y="49022"/>
                </a:lnTo>
                <a:lnTo>
                  <a:pt x="54820" y="49022"/>
                </a:lnTo>
                <a:lnTo>
                  <a:pt x="48855" y="55007"/>
                </a:lnTo>
                <a:lnTo>
                  <a:pt x="48855" y="265867"/>
                </a:lnTo>
                <a:lnTo>
                  <a:pt x="54820" y="271852"/>
                </a:lnTo>
                <a:lnTo>
                  <a:pt x="274898" y="271852"/>
                </a:lnTo>
                <a:lnTo>
                  <a:pt x="273299" y="274231"/>
                </a:lnTo>
                <a:lnTo>
                  <a:pt x="266243" y="279007"/>
                </a:lnTo>
                <a:lnTo>
                  <a:pt x="257603" y="280765"/>
                </a:lnTo>
                <a:close/>
              </a:path>
              <a:path w="320040" h="321310">
                <a:moveTo>
                  <a:pt x="274898" y="271852"/>
                </a:moveTo>
                <a:lnTo>
                  <a:pt x="264963" y="271852"/>
                </a:lnTo>
                <a:lnTo>
                  <a:pt x="270928" y="265867"/>
                </a:lnTo>
                <a:lnTo>
                  <a:pt x="270928" y="55007"/>
                </a:lnTo>
                <a:lnTo>
                  <a:pt x="264963" y="49022"/>
                </a:lnTo>
                <a:lnTo>
                  <a:pt x="274898" y="49022"/>
                </a:lnTo>
                <a:lnTo>
                  <a:pt x="278059" y="53723"/>
                </a:lnTo>
                <a:lnTo>
                  <a:pt x="279810" y="62392"/>
                </a:lnTo>
                <a:lnTo>
                  <a:pt x="279810" y="66848"/>
                </a:lnTo>
                <a:lnTo>
                  <a:pt x="319783" y="66848"/>
                </a:lnTo>
                <a:lnTo>
                  <a:pt x="319783" y="75762"/>
                </a:lnTo>
                <a:lnTo>
                  <a:pt x="279810" y="75762"/>
                </a:lnTo>
                <a:lnTo>
                  <a:pt x="279810" y="102501"/>
                </a:lnTo>
                <a:lnTo>
                  <a:pt x="319783" y="102501"/>
                </a:lnTo>
                <a:lnTo>
                  <a:pt x="319783" y="111414"/>
                </a:lnTo>
                <a:lnTo>
                  <a:pt x="279810" y="111414"/>
                </a:lnTo>
                <a:lnTo>
                  <a:pt x="279810" y="138154"/>
                </a:lnTo>
                <a:lnTo>
                  <a:pt x="319783" y="138154"/>
                </a:lnTo>
                <a:lnTo>
                  <a:pt x="319783" y="147067"/>
                </a:lnTo>
                <a:lnTo>
                  <a:pt x="279810" y="147067"/>
                </a:lnTo>
                <a:lnTo>
                  <a:pt x="279810" y="173807"/>
                </a:lnTo>
                <a:lnTo>
                  <a:pt x="319783" y="173807"/>
                </a:lnTo>
                <a:lnTo>
                  <a:pt x="319783" y="182720"/>
                </a:lnTo>
                <a:lnTo>
                  <a:pt x="279810" y="182720"/>
                </a:lnTo>
                <a:lnTo>
                  <a:pt x="279810" y="209459"/>
                </a:lnTo>
                <a:lnTo>
                  <a:pt x="319783" y="209459"/>
                </a:lnTo>
                <a:lnTo>
                  <a:pt x="319783" y="218373"/>
                </a:lnTo>
                <a:lnTo>
                  <a:pt x="279810" y="218373"/>
                </a:lnTo>
                <a:lnTo>
                  <a:pt x="279810" y="245112"/>
                </a:lnTo>
                <a:lnTo>
                  <a:pt x="319783" y="245112"/>
                </a:lnTo>
                <a:lnTo>
                  <a:pt x="319783" y="254025"/>
                </a:lnTo>
                <a:lnTo>
                  <a:pt x="279810" y="254025"/>
                </a:lnTo>
                <a:lnTo>
                  <a:pt x="279810" y="258482"/>
                </a:lnTo>
                <a:lnTo>
                  <a:pt x="278059" y="267151"/>
                </a:lnTo>
                <a:lnTo>
                  <a:pt x="274898" y="271852"/>
                </a:lnTo>
                <a:close/>
              </a:path>
              <a:path w="320040" h="321310">
                <a:moveTo>
                  <a:pt x="75504" y="320874"/>
                </a:moveTo>
                <a:lnTo>
                  <a:pt x="66621" y="320874"/>
                </a:lnTo>
                <a:lnTo>
                  <a:pt x="66621" y="280765"/>
                </a:lnTo>
                <a:lnTo>
                  <a:pt x="75504" y="280765"/>
                </a:lnTo>
                <a:lnTo>
                  <a:pt x="75504" y="320874"/>
                </a:lnTo>
                <a:close/>
              </a:path>
              <a:path w="320040" h="321310">
                <a:moveTo>
                  <a:pt x="111036" y="320874"/>
                </a:moveTo>
                <a:lnTo>
                  <a:pt x="102153" y="320874"/>
                </a:lnTo>
                <a:lnTo>
                  <a:pt x="102153" y="280765"/>
                </a:lnTo>
                <a:lnTo>
                  <a:pt x="111036" y="280765"/>
                </a:lnTo>
                <a:lnTo>
                  <a:pt x="111036" y="320874"/>
                </a:lnTo>
                <a:close/>
              </a:path>
              <a:path w="320040" h="321310">
                <a:moveTo>
                  <a:pt x="146567" y="320874"/>
                </a:moveTo>
                <a:lnTo>
                  <a:pt x="137684" y="320874"/>
                </a:lnTo>
                <a:lnTo>
                  <a:pt x="137684" y="280765"/>
                </a:lnTo>
                <a:lnTo>
                  <a:pt x="146567" y="280765"/>
                </a:lnTo>
                <a:lnTo>
                  <a:pt x="146567" y="320874"/>
                </a:lnTo>
                <a:close/>
              </a:path>
              <a:path w="320040" h="321310">
                <a:moveTo>
                  <a:pt x="182099" y="320874"/>
                </a:moveTo>
                <a:lnTo>
                  <a:pt x="173216" y="320874"/>
                </a:lnTo>
                <a:lnTo>
                  <a:pt x="173216" y="280765"/>
                </a:lnTo>
                <a:lnTo>
                  <a:pt x="182099" y="280765"/>
                </a:lnTo>
                <a:lnTo>
                  <a:pt x="182099" y="320874"/>
                </a:lnTo>
                <a:close/>
              </a:path>
              <a:path w="320040" h="321310">
                <a:moveTo>
                  <a:pt x="217630" y="320874"/>
                </a:moveTo>
                <a:lnTo>
                  <a:pt x="208747" y="320874"/>
                </a:lnTo>
                <a:lnTo>
                  <a:pt x="208747" y="280765"/>
                </a:lnTo>
                <a:lnTo>
                  <a:pt x="217630" y="280765"/>
                </a:lnTo>
                <a:lnTo>
                  <a:pt x="217630" y="320874"/>
                </a:lnTo>
                <a:close/>
              </a:path>
              <a:path w="320040" h="321310">
                <a:moveTo>
                  <a:pt x="253162" y="320874"/>
                </a:moveTo>
                <a:lnTo>
                  <a:pt x="244279" y="320874"/>
                </a:lnTo>
                <a:lnTo>
                  <a:pt x="244279" y="280765"/>
                </a:lnTo>
                <a:lnTo>
                  <a:pt x="253162" y="280765"/>
                </a:lnTo>
                <a:lnTo>
                  <a:pt x="253162" y="320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6096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13134" y="6272690"/>
            <a:ext cx="7673975" cy="177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160">
              <a:lnSpc>
                <a:spcPts val="695"/>
              </a:lnSpc>
              <a:tabLst>
                <a:tab pos="7609840" algn="l"/>
              </a:tabLst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artnersh</a:t>
            </a:r>
            <a:r>
              <a:rPr dirty="0" sz="600" spc="10">
                <a:solidFill>
                  <a:srgbClr val="A6A6A6"/>
                </a:solidFill>
                <a:latin typeface="Arial"/>
                <a:cs typeface="Arial"/>
              </a:rPr>
              <a:t>i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and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20">
                <a:solidFill>
                  <a:srgbClr val="A6A6A6"/>
                </a:solidFill>
                <a:latin typeface="Arial"/>
                <a:cs typeface="Arial"/>
              </a:rPr>
              <a:t>m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dirty="0" sz="600" spc="-20">
                <a:solidFill>
                  <a:srgbClr val="A6A6A6"/>
                </a:solidFill>
                <a:latin typeface="Arial"/>
                <a:cs typeface="Arial"/>
              </a:rPr>
              <a:t>m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ber</a:t>
            </a:r>
            <a:r>
              <a:rPr dirty="0" sz="600" spc="4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</a:t>
            </a:r>
            <a:r>
              <a:rPr dirty="0" sz="600" spc="10">
                <a:solidFill>
                  <a:srgbClr val="A6A6A6"/>
                </a:solidFill>
                <a:latin typeface="Arial"/>
                <a:cs typeface="Arial"/>
              </a:rPr>
              <a:t>i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rm</a:t>
            </a:r>
            <a:r>
              <a:rPr dirty="0" sz="600" spc="-2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</a:t>
            </a:r>
            <a:r>
              <a:rPr dirty="0" sz="600" spc="1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</a:t>
            </a:r>
            <a:r>
              <a:rPr dirty="0" sz="600" spc="10">
                <a:solidFill>
                  <a:srgbClr val="A6A6A6"/>
                </a:solidFill>
                <a:latin typeface="Arial"/>
                <a:cs typeface="Arial"/>
              </a:rPr>
              <a:t>l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obal</a:t>
            </a:r>
            <a:r>
              <a:rPr dirty="0" sz="600" spc="-1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organ</a:t>
            </a:r>
            <a:r>
              <a:rPr dirty="0" sz="600" spc="10">
                <a:solidFill>
                  <a:srgbClr val="A6A6A6"/>
                </a:solidFill>
                <a:latin typeface="Arial"/>
                <a:cs typeface="Arial"/>
              </a:rPr>
              <a:t>i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zat</a:t>
            </a:r>
            <a:r>
              <a:rPr dirty="0" sz="600" spc="10">
                <a:solidFill>
                  <a:srgbClr val="A6A6A6"/>
                </a:solidFill>
                <a:latin typeface="Arial"/>
                <a:cs typeface="Arial"/>
              </a:rPr>
              <a:t>i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on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of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10">
                <a:solidFill>
                  <a:srgbClr val="A6A6A6"/>
                </a:solidFill>
                <a:latin typeface="Arial"/>
                <a:cs typeface="Arial"/>
              </a:rPr>
              <a:t>i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ndependent </a:t>
            </a:r>
            <a:r>
              <a:rPr dirty="0" sz="600" spc="-20">
                <a:solidFill>
                  <a:srgbClr val="A6A6A6"/>
                </a:solidFill>
                <a:latin typeface="Arial"/>
                <a:cs typeface="Arial"/>
              </a:rPr>
              <a:t>m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dirty="0" sz="600" spc="-20">
                <a:solidFill>
                  <a:srgbClr val="A6A6A6"/>
                </a:solidFill>
                <a:latin typeface="Arial"/>
                <a:cs typeface="Arial"/>
              </a:rPr>
              <a:t>m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ber</a:t>
            </a:r>
            <a:r>
              <a:rPr dirty="0" sz="600" spc="4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</a:t>
            </a:r>
            <a:r>
              <a:rPr dirty="0" sz="600" spc="10">
                <a:solidFill>
                  <a:srgbClr val="A6A6A6"/>
                </a:solidFill>
                <a:latin typeface="Arial"/>
                <a:cs typeface="Arial"/>
              </a:rPr>
              <a:t>i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r</a:t>
            </a:r>
            <a:r>
              <a:rPr dirty="0" sz="600" spc="-20">
                <a:solidFill>
                  <a:srgbClr val="A6A6A6"/>
                </a:solidFill>
                <a:latin typeface="Arial"/>
                <a:cs typeface="Arial"/>
              </a:rPr>
              <a:t>m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s	</a:t>
            </a:r>
            <a:r>
              <a:rPr dirty="0" baseline="-24691" sz="1350">
                <a:solidFill>
                  <a:srgbClr val="00338D"/>
                </a:solidFill>
                <a:latin typeface="Arial"/>
                <a:cs typeface="Arial"/>
              </a:rPr>
              <a:t>6</a:t>
            </a:r>
            <a:endParaRPr baseline="-24691" sz="1350">
              <a:latin typeface="Arial"/>
              <a:cs typeface="Arial"/>
            </a:endParaRPr>
          </a:p>
          <a:p>
            <a:pPr>
              <a:lnSpc>
                <a:spcPts val="690"/>
              </a:lnSpc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4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7107935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53980" y="0"/>
            <a:ext cx="8638018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0"/>
            <a:ext cx="12191631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04090" y="6281311"/>
            <a:ext cx="131191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Document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Classification: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KPMG</a:t>
            </a:r>
            <a:r>
              <a:rPr dirty="0" sz="6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Confi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2983" y="6252736"/>
            <a:ext cx="46355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FFFFFF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artnership and a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firm of the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member  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a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fir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ff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ili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at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d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fil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w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i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t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h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K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P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M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G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KP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In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te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rn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a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t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i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o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n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a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l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L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im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it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e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d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,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a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ite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p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ri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600" spc="-125">
                <a:solidFill>
                  <a:srgbClr val="A6A6A6"/>
                </a:solidFill>
                <a:latin typeface="Arial"/>
                <a:cs typeface="Arial"/>
              </a:rPr>
              <a:t>v</a:t>
            </a:r>
            <a:r>
              <a:rPr dirty="0" sz="600" spc="-125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private English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28604" y="6266688"/>
            <a:ext cx="0" cy="149860"/>
          </a:xfrm>
          <a:custGeom>
            <a:avLst/>
            <a:gdLst/>
            <a:ahLst/>
            <a:cxnLst/>
            <a:rect l="l" t="t" r="r" b="b"/>
            <a:pathLst>
              <a:path w="0" h="149860">
                <a:moveTo>
                  <a:pt x="0" y="0"/>
                </a:moveTo>
                <a:lnTo>
                  <a:pt x="0" y="14941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82663" y="93288"/>
            <a:ext cx="4690745" cy="8566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ts val="135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01 | 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proposition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5190"/>
              </a:lnSpc>
            </a:pPr>
            <a:r>
              <a:rPr dirty="0" sz="4400">
                <a:solidFill>
                  <a:srgbClr val="FFFFFF"/>
                </a:solidFill>
              </a:rPr>
              <a:t>Planning for cyber</a:t>
            </a:r>
            <a:r>
              <a:rPr dirty="0" sz="4400" spc="-105">
                <a:solidFill>
                  <a:srgbClr val="FFFFFF"/>
                </a:solidFill>
              </a:rPr>
              <a:t> </a:t>
            </a:r>
            <a:r>
              <a:rPr dirty="0" sz="4400" spc="-5">
                <a:solidFill>
                  <a:srgbClr val="FFFFFF"/>
                </a:solidFill>
              </a:rPr>
              <a:t>resilience</a:t>
            </a:r>
            <a:endParaRPr sz="4400"/>
          </a:p>
        </p:txBody>
      </p:sp>
      <p:sp>
        <p:nvSpPr>
          <p:cNvPr id="13" name="object 13"/>
          <p:cNvSpPr txBox="1"/>
          <p:nvPr/>
        </p:nvSpPr>
        <p:spPr>
          <a:xfrm>
            <a:off x="985700" y="1305173"/>
            <a:ext cx="66738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KPMG is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an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industry leader in helping clients prepare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for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cybersecurity incidents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and become more 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resilient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to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attacks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before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they </a:t>
            </a:r>
            <a:r>
              <a:rPr dirty="0" sz="1200" spc="-15">
                <a:solidFill>
                  <a:srgbClr val="00B8F5"/>
                </a:solidFill>
                <a:latin typeface="Arial"/>
                <a:cs typeface="Arial"/>
              </a:rPr>
              <a:t>occur. </a:t>
            </a:r>
            <a:r>
              <a:rPr dirty="0" sz="1200" spc="5">
                <a:solidFill>
                  <a:srgbClr val="00B8F5"/>
                </a:solidFill>
                <a:latin typeface="Arial"/>
                <a:cs typeface="Arial"/>
              </a:rPr>
              <a:t>We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bring with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us our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tested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and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continuously evolving  framework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for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cyber resilience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as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part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of our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delivery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of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crisis-level planning.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Some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elements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of our 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perspective are </a:t>
            </a:r>
            <a:r>
              <a:rPr dirty="0" sz="1200">
                <a:solidFill>
                  <a:srgbClr val="00B8F5"/>
                </a:solidFill>
                <a:latin typeface="Arial"/>
                <a:cs typeface="Arial"/>
              </a:rPr>
              <a:t>as</a:t>
            </a:r>
            <a:r>
              <a:rPr dirty="0" sz="1200" spc="-30">
                <a:solidFill>
                  <a:srgbClr val="00B8F5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B8F5"/>
                </a:solidFill>
                <a:latin typeface="Arial"/>
                <a:cs typeface="Arial"/>
              </a:rPr>
              <a:t>follows: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16508" y="2439923"/>
          <a:ext cx="6581775" cy="3368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7375"/>
                <a:gridCol w="3454400"/>
              </a:tblGrid>
              <a:tr h="1048512">
                <a:tc>
                  <a:txBody>
                    <a:bodyPr/>
                    <a:lstStyle/>
                    <a:p>
                      <a:pPr marL="76835">
                        <a:lnSpc>
                          <a:spcPts val="1035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Driving effective crisis-level management</a:t>
                      </a:r>
                      <a:r>
                        <a:rPr dirty="0" sz="1050" spc="8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relies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76835" marR="97790">
                        <a:lnSpc>
                          <a:spcPct val="101000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 documented and rehearsed coordination  between all aspects of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company. Starting 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 the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first responders, proper triage and  escalation of details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the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correct stakeholders is  crucial in conducting efficient</a:t>
                      </a:r>
                      <a:r>
                        <a:rPr dirty="0" sz="1050" spc="4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response.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1E48E1"/>
                      </a:solidFill>
                      <a:prstDash val="solid"/>
                    </a:lnR>
                    <a:lnB w="12700">
                      <a:solidFill>
                        <a:srgbClr val="1E48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1130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Planning for a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cyber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crisis needs</a:t>
                      </a:r>
                      <a:r>
                        <a:rPr dirty="0" sz="1050" spc="6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deep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186055" marR="782955">
                        <a:lnSpc>
                          <a:spcPct val="101000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experience in executing effective crisis-  level response across large organizations  and because of our history as a leading  incident response firm,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know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 it  takes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properly plan for</a:t>
                      </a:r>
                      <a:r>
                        <a:rPr dirty="0" sz="1050" spc="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1E48E1"/>
                      </a:solidFill>
                      <a:prstDash val="solid"/>
                    </a:lnL>
                    <a:lnB w="12700">
                      <a:solidFill>
                        <a:srgbClr val="1E48E1"/>
                      </a:solidFill>
                      <a:prstDash val="solid"/>
                    </a:lnB>
                  </a:tcPr>
                </a:tc>
              </a:tr>
              <a:tr h="1324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7310" marR="208279">
                        <a:lnSpc>
                          <a:spcPct val="100000"/>
                        </a:lnSpc>
                      </a:pP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Decision makers need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sufficient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processes</a:t>
                      </a:r>
                      <a:r>
                        <a:rPr dirty="0" sz="1050" spc="-18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 preparation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be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ready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understand current  and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potential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impact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breach, and how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 effectively coordinate with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all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affected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parties</a:t>
                      </a:r>
                      <a:r>
                        <a:rPr dirty="0" sz="1050" spc="-1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make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correct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decisions needed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mitigate  risk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remediate quickly and</a:t>
                      </a:r>
                      <a:r>
                        <a:rPr dirty="0" sz="1050" spc="-1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efficiently.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R w="12700">
                      <a:solidFill>
                        <a:srgbClr val="1E48E1"/>
                      </a:solidFill>
                      <a:prstDash val="solid"/>
                    </a:lnR>
                    <a:lnT w="12700">
                      <a:solidFill>
                        <a:srgbClr val="1E48E1"/>
                      </a:solidFill>
                      <a:prstDash val="solid"/>
                    </a:lnT>
                    <a:lnB w="12700">
                      <a:solidFill>
                        <a:srgbClr val="1E48E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94945" marR="756285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Crisis planning requires continually  evolving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your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approach based on how  threat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actors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change their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tactics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rapidly changing industry leading</a:t>
                      </a:r>
                      <a:r>
                        <a:rPr dirty="0" sz="1050" spc="-7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practice. 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regularly update our framework as</a:t>
                      </a:r>
                      <a:r>
                        <a:rPr dirty="0" sz="1050" spc="-14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threat landscape</a:t>
                      </a:r>
                      <a:r>
                        <a:rPr dirty="0" sz="1050" spc="-3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changes.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12700">
                      <a:solidFill>
                        <a:srgbClr val="1E48E1"/>
                      </a:solidFill>
                      <a:prstDash val="solid"/>
                    </a:lnL>
                    <a:lnT w="12700">
                      <a:solidFill>
                        <a:srgbClr val="1E48E1"/>
                      </a:solidFill>
                      <a:prstDash val="solid"/>
                    </a:lnT>
                    <a:lnB w="12700">
                      <a:solidFill>
                        <a:srgbClr val="1E48E1"/>
                      </a:solidFill>
                      <a:prstDash val="solid"/>
                    </a:lnB>
                  </a:tcPr>
                </a:tc>
              </a:tr>
              <a:tr h="995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7310" marR="386080">
                        <a:lnSpc>
                          <a:spcPct val="100000"/>
                        </a:lnSpc>
                      </a:pP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Planning for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cyber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crisis needs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050" spc="-17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consider 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organization’s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culture, IT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landscape, 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strategic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vision and specific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threat </a:t>
                      </a:r>
                      <a:r>
                        <a:rPr dirty="0" sz="105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profile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  order to be</a:t>
                      </a:r>
                      <a:r>
                        <a:rPr dirty="0" sz="105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comprehensive.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R w="12700">
                      <a:solidFill>
                        <a:srgbClr val="1E48E1"/>
                      </a:solidFill>
                      <a:prstDash val="solid"/>
                    </a:lnR>
                    <a:lnT w="12700">
                      <a:solidFill>
                        <a:srgbClr val="1E48E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4470" marR="539115">
                        <a:lnSpc>
                          <a:spcPct val="101000"/>
                        </a:lnSpc>
                        <a:spcBef>
                          <a:spcPts val="795"/>
                        </a:spcBef>
                      </a:pP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 only do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know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what it takes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properly  plan for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it, we have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done it before. </a:t>
                      </a:r>
                      <a:r>
                        <a:rPr dirty="0" sz="1050" spc="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 </a:t>
                      </a:r>
                      <a:r>
                        <a:rPr dirty="0" sz="105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have 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created effective and tried Incident Response  plans, procedures, and playbooks for </a:t>
                      </a:r>
                      <a:r>
                        <a:rPr dirty="0" sz="105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major 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health services and global</a:t>
                      </a:r>
                      <a:r>
                        <a:rPr dirty="0" sz="1050" spc="6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organizations.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100965">
                    <a:lnL w="12700">
                      <a:solidFill>
                        <a:srgbClr val="1E48E1"/>
                      </a:solidFill>
                      <a:prstDash val="solid"/>
                    </a:lnL>
                    <a:lnT w="12700">
                      <a:solidFill>
                        <a:srgbClr val="1E48E1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4047490" y="3392170"/>
            <a:ext cx="191008" cy="1925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47490" y="4724146"/>
            <a:ext cx="191008" cy="1925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0690" y="6263501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38D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2983" y="6252772"/>
            <a:ext cx="467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A6A6A6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partnership and a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firm of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firms 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affiliated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with 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International Limited, a private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2991" y="918131"/>
            <a:ext cx="961453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Arial"/>
                <a:cs typeface="Arial"/>
              </a:rPr>
              <a:t>Our </a:t>
            </a:r>
            <a:r>
              <a:rPr dirty="0" sz="1100" spc="-5">
                <a:latin typeface="Arial"/>
                <a:cs typeface="Arial"/>
              </a:rPr>
              <a:t>approach </a:t>
            </a:r>
            <a:r>
              <a:rPr dirty="0" sz="1100" spc="-10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partnering with our clients </a:t>
            </a:r>
            <a:r>
              <a:rPr dirty="0" sz="1100">
                <a:latin typeface="Arial"/>
                <a:cs typeface="Arial"/>
              </a:rPr>
              <a:t>to </a:t>
            </a:r>
            <a:r>
              <a:rPr dirty="0" sz="1100" spc="-5">
                <a:latin typeface="Arial"/>
                <a:cs typeface="Arial"/>
              </a:rPr>
              <a:t>align plans and playbooks with </a:t>
            </a:r>
            <a:r>
              <a:rPr dirty="0" sz="1100">
                <a:latin typeface="Arial"/>
                <a:cs typeface="Arial"/>
              </a:rPr>
              <a:t>the right </a:t>
            </a:r>
            <a:r>
              <a:rPr dirty="0" sz="1100" spc="-1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of detail and integration into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overall crisis </a:t>
            </a:r>
            <a:r>
              <a:rPr dirty="0" sz="1100">
                <a:latin typeface="Arial"/>
                <a:cs typeface="Arial"/>
              </a:rPr>
              <a:t>charter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hierarchy. Crisis-level integration </a:t>
            </a:r>
            <a:r>
              <a:rPr dirty="0" sz="1100">
                <a:latin typeface="Arial"/>
                <a:cs typeface="Arial"/>
              </a:rPr>
              <a:t>starts </a:t>
            </a: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Global Cybersecurity Incident Response Plan and should </a:t>
            </a:r>
            <a:r>
              <a:rPr dirty="0" sz="1100">
                <a:latin typeface="Arial"/>
                <a:cs typeface="Arial"/>
              </a:rPr>
              <a:t>integrate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>
                <a:latin typeface="Arial"/>
                <a:cs typeface="Arial"/>
              </a:rPr>
              <a:t>the playbooks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consistent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manner.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4283" y="92319"/>
            <a:ext cx="4373245" cy="7804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955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01 | </a:t>
            </a:r>
            <a:r>
              <a:rPr dirty="0" sz="1200" spc="-15">
                <a:latin typeface="Arial"/>
                <a:cs typeface="Arial"/>
              </a:rPr>
              <a:t>Value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proposition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4530"/>
              </a:lnSpc>
            </a:pPr>
            <a:r>
              <a:rPr dirty="0" sz="3800"/>
              <a:t>How </a:t>
            </a:r>
            <a:r>
              <a:rPr dirty="0" sz="3800" spc="-5"/>
              <a:t>crisis-level planning fits</a:t>
            </a:r>
            <a:r>
              <a:rPr dirty="0" sz="3800" spc="-105"/>
              <a:t> </a:t>
            </a:r>
            <a:r>
              <a:rPr dirty="0" sz="3800"/>
              <a:t>in</a:t>
            </a:r>
            <a:endParaRPr sz="3800"/>
          </a:p>
        </p:txBody>
      </p:sp>
      <p:sp>
        <p:nvSpPr>
          <p:cNvPr id="7" name="object 7"/>
          <p:cNvSpPr/>
          <p:nvPr/>
        </p:nvSpPr>
        <p:spPr>
          <a:xfrm>
            <a:off x="5372100" y="1592582"/>
            <a:ext cx="2802890" cy="579120"/>
          </a:xfrm>
          <a:custGeom>
            <a:avLst/>
            <a:gdLst/>
            <a:ahLst/>
            <a:cxnLst/>
            <a:rect l="l" t="t" r="r" b="b"/>
            <a:pathLst>
              <a:path w="2802890" h="579119">
                <a:moveTo>
                  <a:pt x="2706116" y="0"/>
                </a:moveTo>
                <a:lnTo>
                  <a:pt x="96520" y="0"/>
                </a:lnTo>
                <a:lnTo>
                  <a:pt x="58952" y="7583"/>
                </a:lnTo>
                <a:lnTo>
                  <a:pt x="28271" y="28267"/>
                </a:lnTo>
                <a:lnTo>
                  <a:pt x="7585" y="58946"/>
                </a:lnTo>
                <a:lnTo>
                  <a:pt x="0" y="96520"/>
                </a:lnTo>
                <a:lnTo>
                  <a:pt x="0" y="482600"/>
                </a:lnTo>
                <a:lnTo>
                  <a:pt x="7585" y="520167"/>
                </a:lnTo>
                <a:lnTo>
                  <a:pt x="28271" y="550848"/>
                </a:lnTo>
                <a:lnTo>
                  <a:pt x="58952" y="571534"/>
                </a:lnTo>
                <a:lnTo>
                  <a:pt x="96520" y="579120"/>
                </a:lnTo>
                <a:lnTo>
                  <a:pt x="2706116" y="579120"/>
                </a:lnTo>
                <a:lnTo>
                  <a:pt x="2743683" y="571534"/>
                </a:lnTo>
                <a:lnTo>
                  <a:pt x="2774364" y="550848"/>
                </a:lnTo>
                <a:lnTo>
                  <a:pt x="2795050" y="520167"/>
                </a:lnTo>
                <a:lnTo>
                  <a:pt x="2802636" y="482600"/>
                </a:lnTo>
                <a:lnTo>
                  <a:pt x="2802636" y="96520"/>
                </a:lnTo>
                <a:lnTo>
                  <a:pt x="2795050" y="58946"/>
                </a:lnTo>
                <a:lnTo>
                  <a:pt x="2774364" y="28267"/>
                </a:lnTo>
                <a:lnTo>
                  <a:pt x="2743683" y="7583"/>
                </a:lnTo>
                <a:lnTo>
                  <a:pt x="2706116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41278" y="1789720"/>
            <a:ext cx="861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Crisis</a:t>
            </a:r>
            <a:r>
              <a:rPr dirty="0" sz="10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Charter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2100" y="3614929"/>
            <a:ext cx="2802890" cy="643255"/>
          </a:xfrm>
          <a:custGeom>
            <a:avLst/>
            <a:gdLst/>
            <a:ahLst/>
            <a:cxnLst/>
            <a:rect l="l" t="t" r="r" b="b"/>
            <a:pathLst>
              <a:path w="2802890" h="643254">
                <a:moveTo>
                  <a:pt x="2695448" y="0"/>
                </a:moveTo>
                <a:lnTo>
                  <a:pt x="107188" y="0"/>
                </a:lnTo>
                <a:lnTo>
                  <a:pt x="65467" y="8423"/>
                </a:lnTo>
                <a:lnTo>
                  <a:pt x="31395" y="31395"/>
                </a:lnTo>
                <a:lnTo>
                  <a:pt x="8423" y="65467"/>
                </a:lnTo>
                <a:lnTo>
                  <a:pt x="0" y="107188"/>
                </a:lnTo>
                <a:lnTo>
                  <a:pt x="0" y="535940"/>
                </a:lnTo>
                <a:lnTo>
                  <a:pt x="8423" y="577660"/>
                </a:lnTo>
                <a:lnTo>
                  <a:pt x="31395" y="611732"/>
                </a:lnTo>
                <a:lnTo>
                  <a:pt x="65467" y="634704"/>
                </a:lnTo>
                <a:lnTo>
                  <a:pt x="107188" y="643128"/>
                </a:lnTo>
                <a:lnTo>
                  <a:pt x="2695448" y="643128"/>
                </a:lnTo>
                <a:lnTo>
                  <a:pt x="2737168" y="634704"/>
                </a:lnTo>
                <a:lnTo>
                  <a:pt x="2771240" y="611732"/>
                </a:lnTo>
                <a:lnTo>
                  <a:pt x="2794212" y="577660"/>
                </a:lnTo>
                <a:lnTo>
                  <a:pt x="2802636" y="535940"/>
                </a:lnTo>
                <a:lnTo>
                  <a:pt x="2802636" y="107188"/>
                </a:lnTo>
                <a:lnTo>
                  <a:pt x="2794212" y="65467"/>
                </a:lnTo>
                <a:lnTo>
                  <a:pt x="2771240" y="31395"/>
                </a:lnTo>
                <a:lnTo>
                  <a:pt x="2737168" y="8423"/>
                </a:lnTo>
                <a:lnTo>
                  <a:pt x="2695448" y="0"/>
                </a:lnTo>
                <a:close/>
              </a:path>
            </a:pathLst>
          </a:custGeom>
          <a:solidFill>
            <a:srgbClr val="1E4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37836" y="3844269"/>
            <a:ext cx="206946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Enterprise Ransomware</a:t>
            </a:r>
            <a:r>
              <a:rPr dirty="0" sz="10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Playbook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06596" y="4733547"/>
            <a:ext cx="5532120" cy="1256030"/>
          </a:xfrm>
          <a:custGeom>
            <a:avLst/>
            <a:gdLst/>
            <a:ahLst/>
            <a:cxnLst/>
            <a:rect l="l" t="t" r="r" b="b"/>
            <a:pathLst>
              <a:path w="5532120" h="1256029">
                <a:moveTo>
                  <a:pt x="0" y="209295"/>
                </a:moveTo>
                <a:lnTo>
                  <a:pt x="5527" y="161304"/>
                </a:lnTo>
                <a:lnTo>
                  <a:pt x="21272" y="117250"/>
                </a:lnTo>
                <a:lnTo>
                  <a:pt x="45978" y="78390"/>
                </a:lnTo>
                <a:lnTo>
                  <a:pt x="78390" y="45978"/>
                </a:lnTo>
                <a:lnTo>
                  <a:pt x="117250" y="21272"/>
                </a:lnTo>
                <a:lnTo>
                  <a:pt x="161304" y="5527"/>
                </a:lnTo>
                <a:lnTo>
                  <a:pt x="209296" y="0"/>
                </a:lnTo>
                <a:lnTo>
                  <a:pt x="5322824" y="0"/>
                </a:lnTo>
                <a:lnTo>
                  <a:pt x="5370815" y="5527"/>
                </a:lnTo>
                <a:lnTo>
                  <a:pt x="5414869" y="21272"/>
                </a:lnTo>
                <a:lnTo>
                  <a:pt x="5453729" y="45978"/>
                </a:lnTo>
                <a:lnTo>
                  <a:pt x="5486141" y="78390"/>
                </a:lnTo>
                <a:lnTo>
                  <a:pt x="5510847" y="117250"/>
                </a:lnTo>
                <a:lnTo>
                  <a:pt x="5526592" y="161304"/>
                </a:lnTo>
                <a:lnTo>
                  <a:pt x="5532120" y="209295"/>
                </a:lnTo>
                <a:lnTo>
                  <a:pt x="5532120" y="1046467"/>
                </a:lnTo>
                <a:lnTo>
                  <a:pt x="5526592" y="1094459"/>
                </a:lnTo>
                <a:lnTo>
                  <a:pt x="5510847" y="1138514"/>
                </a:lnTo>
                <a:lnTo>
                  <a:pt x="5486141" y="1177378"/>
                </a:lnTo>
                <a:lnTo>
                  <a:pt x="5453729" y="1209792"/>
                </a:lnTo>
                <a:lnTo>
                  <a:pt x="5414869" y="1234501"/>
                </a:lnTo>
                <a:lnTo>
                  <a:pt x="5370815" y="1250247"/>
                </a:lnTo>
                <a:lnTo>
                  <a:pt x="5322824" y="1255776"/>
                </a:lnTo>
                <a:lnTo>
                  <a:pt x="209296" y="1255776"/>
                </a:lnTo>
                <a:lnTo>
                  <a:pt x="161304" y="1250247"/>
                </a:lnTo>
                <a:lnTo>
                  <a:pt x="117250" y="1234501"/>
                </a:lnTo>
                <a:lnTo>
                  <a:pt x="78390" y="1209792"/>
                </a:lnTo>
                <a:lnTo>
                  <a:pt x="45978" y="1177378"/>
                </a:lnTo>
                <a:lnTo>
                  <a:pt x="21272" y="1138514"/>
                </a:lnTo>
                <a:lnTo>
                  <a:pt x="5527" y="1094459"/>
                </a:lnTo>
                <a:lnTo>
                  <a:pt x="0" y="1046467"/>
                </a:lnTo>
                <a:lnTo>
                  <a:pt x="0" y="20929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15524" y="4833946"/>
            <a:ext cx="19119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Indicative </a:t>
            </a:r>
            <a:r>
              <a:rPr dirty="0" sz="1000" spc="-5">
                <a:latin typeface="Arial"/>
                <a:cs typeface="Arial"/>
              </a:rPr>
              <a:t>examples of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playbooks: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10811" y="5076444"/>
            <a:ext cx="1651000" cy="350520"/>
          </a:xfrm>
          <a:prstGeom prst="rect">
            <a:avLst/>
          </a:prstGeom>
          <a:solidFill>
            <a:srgbClr val="1E48E1"/>
          </a:solidFill>
        </p:spPr>
        <p:txBody>
          <a:bodyPr wrap="square" lIns="0" tIns="95250" rIns="0" bIns="0" rtlCol="0" vert="horz">
            <a:spAutoFit/>
          </a:bodyPr>
          <a:lstStyle/>
          <a:p>
            <a:pPr marL="433705">
              <a:lnSpc>
                <a:spcPct val="100000"/>
              </a:lnSpc>
              <a:spcBef>
                <a:spcPts val="750"/>
              </a:spcBef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Insider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 Threat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4935" y="5076444"/>
            <a:ext cx="1652270" cy="350520"/>
          </a:xfrm>
          <a:prstGeom prst="rect">
            <a:avLst/>
          </a:prstGeom>
          <a:solidFill>
            <a:srgbClr val="1E48E1"/>
          </a:solidFill>
        </p:spPr>
        <p:txBody>
          <a:bodyPr wrap="square" lIns="0" tIns="952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14488" y="5076444"/>
            <a:ext cx="1652270" cy="350520"/>
          </a:xfrm>
          <a:prstGeom prst="rect">
            <a:avLst/>
          </a:prstGeom>
          <a:solidFill>
            <a:srgbClr val="1E48E1"/>
          </a:solidFill>
        </p:spPr>
        <p:txBody>
          <a:bodyPr wrap="square" lIns="0" tIns="95250" rIns="0" bIns="0" rtlCol="0" vert="horz">
            <a:spAutoFit/>
          </a:bodyPr>
          <a:lstStyle/>
          <a:p>
            <a:pPr marL="384175">
              <a:lnSpc>
                <a:spcPct val="100000"/>
              </a:lnSpc>
              <a:spcBef>
                <a:spcPts val="750"/>
              </a:spcBef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 Directory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4935" y="5535167"/>
            <a:ext cx="1652270" cy="344805"/>
          </a:xfrm>
          <a:prstGeom prst="rect">
            <a:avLst/>
          </a:prstGeom>
          <a:solidFill>
            <a:srgbClr val="1E48E1"/>
          </a:solidFill>
        </p:spPr>
        <p:txBody>
          <a:bodyPr wrap="square" lIns="0" tIns="920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Phishing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2100" y="2519173"/>
            <a:ext cx="2802890" cy="619125"/>
          </a:xfrm>
          <a:custGeom>
            <a:avLst/>
            <a:gdLst/>
            <a:ahLst/>
            <a:cxnLst/>
            <a:rect l="l" t="t" r="r" b="b"/>
            <a:pathLst>
              <a:path w="2802890" h="619125">
                <a:moveTo>
                  <a:pt x="2699512" y="0"/>
                </a:moveTo>
                <a:lnTo>
                  <a:pt x="103123" y="0"/>
                </a:lnTo>
                <a:lnTo>
                  <a:pt x="62981" y="8103"/>
                </a:lnTo>
                <a:lnTo>
                  <a:pt x="30202" y="30202"/>
                </a:lnTo>
                <a:lnTo>
                  <a:pt x="8103" y="62981"/>
                </a:lnTo>
                <a:lnTo>
                  <a:pt x="0" y="103124"/>
                </a:lnTo>
                <a:lnTo>
                  <a:pt x="0" y="515620"/>
                </a:lnTo>
                <a:lnTo>
                  <a:pt x="8103" y="555757"/>
                </a:lnTo>
                <a:lnTo>
                  <a:pt x="30202" y="588537"/>
                </a:lnTo>
                <a:lnTo>
                  <a:pt x="62981" y="610639"/>
                </a:lnTo>
                <a:lnTo>
                  <a:pt x="103123" y="618744"/>
                </a:lnTo>
                <a:lnTo>
                  <a:pt x="2699512" y="618744"/>
                </a:lnTo>
                <a:lnTo>
                  <a:pt x="2739654" y="610639"/>
                </a:lnTo>
                <a:lnTo>
                  <a:pt x="2772433" y="588537"/>
                </a:lnTo>
                <a:lnTo>
                  <a:pt x="2794532" y="555757"/>
                </a:lnTo>
                <a:lnTo>
                  <a:pt x="2802636" y="515620"/>
                </a:lnTo>
                <a:lnTo>
                  <a:pt x="2802636" y="103124"/>
                </a:lnTo>
                <a:lnTo>
                  <a:pt x="2794532" y="62981"/>
                </a:lnTo>
                <a:lnTo>
                  <a:pt x="2772433" y="30202"/>
                </a:lnTo>
                <a:lnTo>
                  <a:pt x="2739654" y="8103"/>
                </a:lnTo>
                <a:lnTo>
                  <a:pt x="2699512" y="0"/>
                </a:lnTo>
                <a:close/>
              </a:path>
            </a:pathLst>
          </a:custGeom>
          <a:solidFill>
            <a:srgbClr val="1E4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53328" y="2630423"/>
            <a:ext cx="1482851" cy="291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74079" y="2782823"/>
            <a:ext cx="1603247" cy="291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046284" y="2660740"/>
            <a:ext cx="14509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Global 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Cybersecurity 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Incident Response</a:t>
            </a:r>
            <a:r>
              <a:rPr dirty="0" sz="1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46347" y="1911847"/>
            <a:ext cx="1769110" cy="936625"/>
          </a:xfrm>
          <a:custGeom>
            <a:avLst/>
            <a:gdLst/>
            <a:ahLst/>
            <a:cxnLst/>
            <a:rect l="l" t="t" r="r" b="b"/>
            <a:pathLst>
              <a:path w="1769110" h="936625">
                <a:moveTo>
                  <a:pt x="0" y="936180"/>
                </a:moveTo>
                <a:lnTo>
                  <a:pt x="176895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86256" y="1882143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85178" y="0"/>
                </a:moveTo>
                <a:lnTo>
                  <a:pt x="0" y="1968"/>
                </a:lnTo>
                <a:lnTo>
                  <a:pt x="35648" y="69316"/>
                </a:lnTo>
                <a:lnTo>
                  <a:pt x="851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35679" y="2828858"/>
            <a:ext cx="1773555" cy="9525"/>
          </a:xfrm>
          <a:custGeom>
            <a:avLst/>
            <a:gdLst/>
            <a:ahLst/>
            <a:cxnLst/>
            <a:rect l="l" t="t" r="r" b="b"/>
            <a:pathLst>
              <a:path w="1773554" h="9525">
                <a:moveTo>
                  <a:pt x="0" y="8915"/>
                </a:moveTo>
                <a:lnTo>
                  <a:pt x="177325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96046" y="2790830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0"/>
                </a:moveTo>
                <a:lnTo>
                  <a:pt x="380" y="76200"/>
                </a:lnTo>
                <a:lnTo>
                  <a:pt x="76390" y="377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50007" y="2670048"/>
            <a:ext cx="1196340" cy="353695"/>
          </a:xfrm>
          <a:custGeom>
            <a:avLst/>
            <a:gdLst/>
            <a:ahLst/>
            <a:cxnLst/>
            <a:rect l="l" t="t" r="r" b="b"/>
            <a:pathLst>
              <a:path w="1196339" h="353694">
                <a:moveTo>
                  <a:pt x="0" y="0"/>
                </a:moveTo>
                <a:lnTo>
                  <a:pt x="1196340" y="0"/>
                </a:lnTo>
                <a:lnTo>
                  <a:pt x="1196340" y="353567"/>
                </a:lnTo>
                <a:lnTo>
                  <a:pt x="0" y="3535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350007" y="2670048"/>
            <a:ext cx="1196340" cy="3536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97790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770"/>
              </a:spcBef>
            </a:pPr>
            <a:r>
              <a:rPr dirty="0" sz="1000" spc="-5">
                <a:latin typeface="Arial"/>
                <a:cs typeface="Arial"/>
              </a:rPr>
              <a:t>Non-technical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14488" y="5526023"/>
            <a:ext cx="1652270" cy="344805"/>
          </a:xfrm>
          <a:prstGeom prst="rect">
            <a:avLst/>
          </a:prstGeom>
          <a:solidFill>
            <a:srgbClr val="1E48E1"/>
          </a:solidFill>
        </p:spPr>
        <p:txBody>
          <a:bodyPr wrap="square" lIns="0" tIns="9207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725"/>
              </a:spcBef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Malware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10811" y="5513832"/>
            <a:ext cx="1651000" cy="344805"/>
          </a:xfrm>
          <a:prstGeom prst="rect">
            <a:avLst/>
          </a:prstGeom>
          <a:solidFill>
            <a:srgbClr val="1E48E1"/>
          </a:solidFill>
        </p:spPr>
        <p:txBody>
          <a:bodyPr wrap="square" lIns="0" tIns="92710" rIns="0" bIns="0" rtlCol="0" vert="horz">
            <a:spAutoFit/>
          </a:bodyPr>
          <a:lstStyle/>
          <a:p>
            <a:pPr marL="339090">
              <a:lnSpc>
                <a:spcPct val="100000"/>
              </a:lnSpc>
              <a:spcBef>
                <a:spcPts val="730"/>
              </a:spcBef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baseline="25641" sz="975">
                <a:solidFill>
                  <a:srgbClr val="FFFFFF"/>
                </a:solidFill>
                <a:latin typeface="Arial"/>
                <a:cs typeface="Arial"/>
              </a:rPr>
              <a:t>rd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Party</a:t>
            </a:r>
            <a:r>
              <a:rPr dirty="0" sz="10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Supplier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78964" y="5221223"/>
            <a:ext cx="1198245" cy="2806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327025">
              <a:lnSpc>
                <a:spcPct val="100000"/>
              </a:lnSpc>
              <a:spcBef>
                <a:spcPts val="405"/>
              </a:spcBef>
            </a:pPr>
            <a:r>
              <a:rPr dirty="0" sz="1000" spc="-5">
                <a:latin typeface="Arial"/>
                <a:cs typeface="Arial"/>
              </a:rPr>
              <a:t>Technical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76828" y="5361432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 h="0">
                <a:moveTo>
                  <a:pt x="0" y="0"/>
                </a:moveTo>
                <a:lnTo>
                  <a:pt x="36725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31392" y="532332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199"/>
                </a:lnTo>
                <a:lnTo>
                  <a:pt x="762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46347" y="2846832"/>
            <a:ext cx="1771014" cy="1056640"/>
          </a:xfrm>
          <a:custGeom>
            <a:avLst/>
            <a:gdLst/>
            <a:ahLst/>
            <a:cxnLst/>
            <a:rect l="l" t="t" r="r" b="b"/>
            <a:pathLst>
              <a:path w="1771014" h="1056639">
                <a:moveTo>
                  <a:pt x="0" y="0"/>
                </a:moveTo>
                <a:lnTo>
                  <a:pt x="1770545" y="10561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86470" y="3863731"/>
            <a:ext cx="85090" cy="71755"/>
          </a:xfrm>
          <a:custGeom>
            <a:avLst/>
            <a:gdLst/>
            <a:ahLst/>
            <a:cxnLst/>
            <a:rect l="l" t="t" r="r" b="b"/>
            <a:pathLst>
              <a:path w="85089" h="71754">
                <a:moveTo>
                  <a:pt x="39039" y="0"/>
                </a:moveTo>
                <a:lnTo>
                  <a:pt x="0" y="65443"/>
                </a:lnTo>
                <a:lnTo>
                  <a:pt x="84963" y="71755"/>
                </a:lnTo>
                <a:lnTo>
                  <a:pt x="39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666731" y="1432560"/>
            <a:ext cx="742315" cy="4556760"/>
          </a:xfrm>
          <a:custGeom>
            <a:avLst/>
            <a:gdLst/>
            <a:ahLst/>
            <a:cxnLst/>
            <a:rect l="l" t="t" r="r" b="b"/>
            <a:pathLst>
              <a:path w="742315" h="4556760">
                <a:moveTo>
                  <a:pt x="556641" y="0"/>
                </a:moveTo>
                <a:lnTo>
                  <a:pt x="185547" y="0"/>
                </a:lnTo>
                <a:lnTo>
                  <a:pt x="185547" y="23190"/>
                </a:lnTo>
                <a:lnTo>
                  <a:pt x="556641" y="23190"/>
                </a:lnTo>
                <a:lnTo>
                  <a:pt x="556641" y="0"/>
                </a:lnTo>
                <a:close/>
              </a:path>
              <a:path w="742315" h="4556760">
                <a:moveTo>
                  <a:pt x="556641" y="46380"/>
                </a:moveTo>
                <a:lnTo>
                  <a:pt x="185547" y="46380"/>
                </a:lnTo>
                <a:lnTo>
                  <a:pt x="185547" y="92773"/>
                </a:lnTo>
                <a:lnTo>
                  <a:pt x="556641" y="92773"/>
                </a:lnTo>
                <a:lnTo>
                  <a:pt x="556641" y="46380"/>
                </a:lnTo>
                <a:close/>
              </a:path>
              <a:path w="742315" h="4556760">
                <a:moveTo>
                  <a:pt x="742188" y="4185666"/>
                </a:moveTo>
                <a:lnTo>
                  <a:pt x="0" y="4185666"/>
                </a:lnTo>
                <a:lnTo>
                  <a:pt x="371094" y="4556760"/>
                </a:lnTo>
                <a:lnTo>
                  <a:pt x="742188" y="4185666"/>
                </a:lnTo>
                <a:close/>
              </a:path>
              <a:path w="742315" h="4556760">
                <a:moveTo>
                  <a:pt x="556641" y="115963"/>
                </a:moveTo>
                <a:lnTo>
                  <a:pt x="185547" y="115963"/>
                </a:lnTo>
                <a:lnTo>
                  <a:pt x="185547" y="4185666"/>
                </a:lnTo>
                <a:lnTo>
                  <a:pt x="556641" y="4185666"/>
                </a:lnTo>
                <a:lnTo>
                  <a:pt x="556641" y="11596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951349" y="2895117"/>
            <a:ext cx="167005" cy="156337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Increasing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levels of</a:t>
            </a:r>
            <a:r>
              <a:rPr dirty="0" sz="10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detail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08888" y="5361434"/>
            <a:ext cx="1038225" cy="518159"/>
          </a:xfrm>
          <a:custGeom>
            <a:avLst/>
            <a:gdLst/>
            <a:ahLst/>
            <a:cxnLst/>
            <a:rect l="l" t="t" r="r" b="b"/>
            <a:pathLst>
              <a:path w="1038225" h="518160">
                <a:moveTo>
                  <a:pt x="951484" y="0"/>
                </a:moveTo>
                <a:lnTo>
                  <a:pt x="86360" y="0"/>
                </a:lnTo>
                <a:lnTo>
                  <a:pt x="52747" y="6785"/>
                </a:lnTo>
                <a:lnTo>
                  <a:pt x="25296" y="25292"/>
                </a:lnTo>
                <a:lnTo>
                  <a:pt x="6787" y="52742"/>
                </a:lnTo>
                <a:lnTo>
                  <a:pt x="0" y="86359"/>
                </a:lnTo>
                <a:lnTo>
                  <a:pt x="0" y="431799"/>
                </a:lnTo>
                <a:lnTo>
                  <a:pt x="6787" y="465412"/>
                </a:lnTo>
                <a:lnTo>
                  <a:pt x="25296" y="492863"/>
                </a:lnTo>
                <a:lnTo>
                  <a:pt x="52747" y="511372"/>
                </a:lnTo>
                <a:lnTo>
                  <a:pt x="86360" y="518159"/>
                </a:lnTo>
                <a:lnTo>
                  <a:pt x="951484" y="518159"/>
                </a:lnTo>
                <a:lnTo>
                  <a:pt x="985096" y="511372"/>
                </a:lnTo>
                <a:lnTo>
                  <a:pt x="1012547" y="492863"/>
                </a:lnTo>
                <a:lnTo>
                  <a:pt x="1031056" y="465412"/>
                </a:lnTo>
                <a:lnTo>
                  <a:pt x="1037844" y="431799"/>
                </a:lnTo>
                <a:lnTo>
                  <a:pt x="1037844" y="86359"/>
                </a:lnTo>
                <a:lnTo>
                  <a:pt x="1031056" y="52742"/>
                </a:lnTo>
                <a:lnTo>
                  <a:pt x="1012547" y="25292"/>
                </a:lnTo>
                <a:lnTo>
                  <a:pt x="985096" y="6785"/>
                </a:lnTo>
                <a:lnTo>
                  <a:pt x="951484" y="0"/>
                </a:lnTo>
                <a:close/>
              </a:path>
            </a:pathLst>
          </a:custGeom>
          <a:solidFill>
            <a:srgbClr val="1E48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270918" y="5528397"/>
            <a:ext cx="51180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ope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08888" y="4799078"/>
            <a:ext cx="1038225" cy="518159"/>
          </a:xfrm>
          <a:custGeom>
            <a:avLst/>
            <a:gdLst/>
            <a:ahLst/>
            <a:cxnLst/>
            <a:rect l="l" t="t" r="r" b="b"/>
            <a:pathLst>
              <a:path w="1038225" h="518160">
                <a:moveTo>
                  <a:pt x="951484" y="0"/>
                </a:moveTo>
                <a:lnTo>
                  <a:pt x="86360" y="0"/>
                </a:lnTo>
                <a:lnTo>
                  <a:pt x="52747" y="6785"/>
                </a:lnTo>
                <a:lnTo>
                  <a:pt x="25296" y="25292"/>
                </a:lnTo>
                <a:lnTo>
                  <a:pt x="6787" y="52742"/>
                </a:lnTo>
                <a:lnTo>
                  <a:pt x="0" y="86360"/>
                </a:lnTo>
                <a:lnTo>
                  <a:pt x="0" y="431800"/>
                </a:lnTo>
                <a:lnTo>
                  <a:pt x="6787" y="465412"/>
                </a:lnTo>
                <a:lnTo>
                  <a:pt x="25296" y="492863"/>
                </a:lnTo>
                <a:lnTo>
                  <a:pt x="52747" y="511372"/>
                </a:lnTo>
                <a:lnTo>
                  <a:pt x="86360" y="518160"/>
                </a:lnTo>
                <a:lnTo>
                  <a:pt x="951484" y="518160"/>
                </a:lnTo>
                <a:lnTo>
                  <a:pt x="985096" y="511372"/>
                </a:lnTo>
                <a:lnTo>
                  <a:pt x="1012547" y="492863"/>
                </a:lnTo>
                <a:lnTo>
                  <a:pt x="1031056" y="465412"/>
                </a:lnTo>
                <a:lnTo>
                  <a:pt x="1037844" y="431800"/>
                </a:lnTo>
                <a:lnTo>
                  <a:pt x="1037844" y="86360"/>
                </a:lnTo>
                <a:lnTo>
                  <a:pt x="1031056" y="52742"/>
                </a:lnTo>
                <a:lnTo>
                  <a:pt x="1012547" y="25292"/>
                </a:lnTo>
                <a:lnTo>
                  <a:pt x="985096" y="6785"/>
                </a:lnTo>
                <a:lnTo>
                  <a:pt x="951484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181002" y="4966124"/>
            <a:ext cx="692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Pre-existing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7160" y="1019253"/>
            <a:ext cx="3628390" cy="1891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345"/>
              </a:lnSpc>
              <a:spcBef>
                <a:spcPts val="100"/>
              </a:spcBef>
            </a:pPr>
            <a:r>
              <a:rPr dirty="0" sz="7200" b="1">
                <a:solidFill>
                  <a:srgbClr val="FFFFFF"/>
                </a:solidFill>
                <a:latin typeface="KPMG Bold"/>
                <a:cs typeface="KPMG Bold"/>
              </a:rPr>
              <a:t>2</a:t>
            </a:r>
            <a:endParaRPr sz="7200">
              <a:latin typeface="KPMG Bold"/>
              <a:cs typeface="KPMG Bold"/>
            </a:endParaRPr>
          </a:p>
          <a:p>
            <a:pPr marL="12700">
              <a:lnSpc>
                <a:spcPts val="7345"/>
              </a:lnSpc>
            </a:pPr>
            <a:r>
              <a:rPr dirty="0" sz="7200" b="1">
                <a:solidFill>
                  <a:srgbClr val="FFFFFF"/>
                </a:solidFill>
                <a:latin typeface="KPMG Bold"/>
                <a:cs typeface="KPMG Bold"/>
              </a:rPr>
              <a:t>Our</a:t>
            </a:r>
            <a:r>
              <a:rPr dirty="0" sz="7200" spc="-100" b="1">
                <a:solidFill>
                  <a:srgbClr val="FFFFFF"/>
                </a:solidFill>
                <a:latin typeface="KPMG Bold"/>
                <a:cs typeface="KPMG Bold"/>
              </a:rPr>
              <a:t> </a:t>
            </a:r>
            <a:r>
              <a:rPr dirty="0" sz="7200" b="1">
                <a:solidFill>
                  <a:srgbClr val="FFFFFF"/>
                </a:solidFill>
                <a:latin typeface="KPMG Bold"/>
                <a:cs typeface="KPMG Bold"/>
              </a:rPr>
              <a:t>approach</a:t>
            </a:r>
            <a:endParaRPr sz="7200">
              <a:latin typeface="KPMG Bold"/>
              <a:cs typeface="KPMG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0690" y="6263501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38D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2983" y="6252772"/>
            <a:ext cx="4676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© 2023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LLP,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Delaware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</a:t>
            </a:r>
            <a:r>
              <a:rPr dirty="0" sz="600" spc="5">
                <a:solidFill>
                  <a:srgbClr val="A6A6A6"/>
                </a:solidFill>
                <a:latin typeface="Arial"/>
                <a:cs typeface="Arial"/>
              </a:rPr>
              <a:t>liability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partnership and a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firm of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global organization of independent </a:t>
            </a:r>
            <a:r>
              <a:rPr dirty="0" sz="600" spc="-10">
                <a:solidFill>
                  <a:srgbClr val="A6A6A6"/>
                </a:solidFill>
                <a:latin typeface="Arial"/>
                <a:cs typeface="Arial"/>
              </a:rPr>
              <a:t>member firms 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affiliated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with KPMG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International Limited, a private English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company </a:t>
            </a:r>
            <a:r>
              <a:rPr dirty="0" sz="600">
                <a:solidFill>
                  <a:srgbClr val="A6A6A6"/>
                </a:solidFill>
                <a:latin typeface="Arial"/>
                <a:cs typeface="Arial"/>
              </a:rPr>
              <a:t>limited by guarantee. All rights</a:t>
            </a:r>
            <a:r>
              <a:rPr dirty="0" sz="600" spc="-75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A6A6A6"/>
                </a:solidFill>
                <a:latin typeface="Arial"/>
                <a:cs typeface="Arial"/>
              </a:rPr>
              <a:t>reserved.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2747" y="6266595"/>
            <a:ext cx="485140" cy="195580"/>
          </a:xfrm>
          <a:custGeom>
            <a:avLst/>
            <a:gdLst/>
            <a:ahLst/>
            <a:cxnLst/>
            <a:rect l="l" t="t" r="r" b="b"/>
            <a:pathLst>
              <a:path w="485140" h="195579">
                <a:moveTo>
                  <a:pt x="380331" y="152311"/>
                </a:moveTo>
                <a:lnTo>
                  <a:pt x="348830" y="152311"/>
                </a:lnTo>
                <a:lnTo>
                  <a:pt x="349115" y="161478"/>
                </a:lnTo>
                <a:lnTo>
                  <a:pt x="377863" y="193016"/>
                </a:lnTo>
                <a:lnTo>
                  <a:pt x="397014" y="195071"/>
                </a:lnTo>
                <a:lnTo>
                  <a:pt x="409285" y="194589"/>
                </a:lnTo>
                <a:lnTo>
                  <a:pt x="421503" y="193428"/>
                </a:lnTo>
                <a:lnTo>
                  <a:pt x="433640" y="191594"/>
                </a:lnTo>
                <a:lnTo>
                  <a:pt x="445668" y="189090"/>
                </a:lnTo>
                <a:lnTo>
                  <a:pt x="449220" y="174663"/>
                </a:lnTo>
                <a:lnTo>
                  <a:pt x="404977" y="174663"/>
                </a:lnTo>
                <a:lnTo>
                  <a:pt x="395073" y="173368"/>
                </a:lnTo>
                <a:lnTo>
                  <a:pt x="387323" y="169346"/>
                </a:lnTo>
                <a:lnTo>
                  <a:pt x="382237" y="162388"/>
                </a:lnTo>
                <a:lnTo>
                  <a:pt x="380331" y="152311"/>
                </a:lnTo>
                <a:close/>
              </a:path>
              <a:path w="485140" h="195579">
                <a:moveTo>
                  <a:pt x="135064" y="0"/>
                </a:moveTo>
                <a:lnTo>
                  <a:pt x="27482" y="0"/>
                </a:lnTo>
                <a:lnTo>
                  <a:pt x="27406" y="101447"/>
                </a:lnTo>
                <a:lnTo>
                  <a:pt x="0" y="192938"/>
                </a:lnTo>
                <a:lnTo>
                  <a:pt x="24155" y="192938"/>
                </a:lnTo>
                <a:lnTo>
                  <a:pt x="36271" y="152311"/>
                </a:lnTo>
                <a:lnTo>
                  <a:pt x="380331" y="152311"/>
                </a:lnTo>
                <a:lnTo>
                  <a:pt x="484631" y="152285"/>
                </a:lnTo>
                <a:lnTo>
                  <a:pt x="484631" y="148551"/>
                </a:lnTo>
                <a:lnTo>
                  <a:pt x="67703" y="148551"/>
                </a:lnTo>
                <a:lnTo>
                  <a:pt x="64020" y="140715"/>
                </a:lnTo>
                <a:lnTo>
                  <a:pt x="72891" y="131622"/>
                </a:lnTo>
                <a:lnTo>
                  <a:pt x="42532" y="131622"/>
                </a:lnTo>
                <a:lnTo>
                  <a:pt x="55371" y="88785"/>
                </a:lnTo>
                <a:lnTo>
                  <a:pt x="31305" y="88785"/>
                </a:lnTo>
                <a:lnTo>
                  <a:pt x="31305" y="3860"/>
                </a:lnTo>
                <a:lnTo>
                  <a:pt x="135064" y="3860"/>
                </a:lnTo>
                <a:lnTo>
                  <a:pt x="135064" y="0"/>
                </a:lnTo>
                <a:close/>
              </a:path>
              <a:path w="485140" h="195579">
                <a:moveTo>
                  <a:pt x="69532" y="152311"/>
                </a:moveTo>
                <a:lnTo>
                  <a:pt x="39700" y="152311"/>
                </a:lnTo>
                <a:lnTo>
                  <a:pt x="59715" y="192938"/>
                </a:lnTo>
                <a:lnTo>
                  <a:pt x="89039" y="192938"/>
                </a:lnTo>
                <a:lnTo>
                  <a:pt x="69532" y="152311"/>
                </a:lnTo>
                <a:close/>
              </a:path>
              <a:path w="485140" h="195579">
                <a:moveTo>
                  <a:pt x="145630" y="152311"/>
                </a:moveTo>
                <a:lnTo>
                  <a:pt x="113614" y="152311"/>
                </a:lnTo>
                <a:lnTo>
                  <a:pt x="101384" y="192938"/>
                </a:lnTo>
                <a:lnTo>
                  <a:pt x="127774" y="192938"/>
                </a:lnTo>
                <a:lnTo>
                  <a:pt x="139852" y="152425"/>
                </a:lnTo>
                <a:lnTo>
                  <a:pt x="145630" y="152425"/>
                </a:lnTo>
                <a:close/>
              </a:path>
              <a:path w="485140" h="195579">
                <a:moveTo>
                  <a:pt x="230606" y="152311"/>
                </a:moveTo>
                <a:lnTo>
                  <a:pt x="204368" y="152311"/>
                </a:lnTo>
                <a:lnTo>
                  <a:pt x="192722" y="192811"/>
                </a:lnTo>
                <a:lnTo>
                  <a:pt x="219329" y="192811"/>
                </a:lnTo>
                <a:lnTo>
                  <a:pt x="230606" y="152311"/>
                </a:lnTo>
                <a:close/>
              </a:path>
              <a:path w="485140" h="195579">
                <a:moveTo>
                  <a:pt x="290855" y="152311"/>
                </a:moveTo>
                <a:lnTo>
                  <a:pt x="242582" y="152311"/>
                </a:lnTo>
                <a:lnTo>
                  <a:pt x="242900" y="192811"/>
                </a:lnTo>
                <a:lnTo>
                  <a:pt x="265214" y="192811"/>
                </a:lnTo>
                <a:lnTo>
                  <a:pt x="290855" y="152311"/>
                </a:lnTo>
                <a:close/>
              </a:path>
              <a:path w="485140" h="195579">
                <a:moveTo>
                  <a:pt x="333679" y="152311"/>
                </a:moveTo>
                <a:lnTo>
                  <a:pt x="307632" y="152311"/>
                </a:lnTo>
                <a:lnTo>
                  <a:pt x="298983" y="192811"/>
                </a:lnTo>
                <a:lnTo>
                  <a:pt x="325132" y="192811"/>
                </a:lnTo>
                <a:lnTo>
                  <a:pt x="333679" y="152311"/>
                </a:lnTo>
                <a:close/>
              </a:path>
              <a:path w="485140" h="195579">
                <a:moveTo>
                  <a:pt x="484631" y="152285"/>
                </a:moveTo>
                <a:lnTo>
                  <a:pt x="426897" y="152285"/>
                </a:lnTo>
                <a:lnTo>
                  <a:pt x="421779" y="172948"/>
                </a:lnTo>
                <a:lnTo>
                  <a:pt x="416242" y="174028"/>
                </a:lnTo>
                <a:lnTo>
                  <a:pt x="410616" y="174599"/>
                </a:lnTo>
                <a:lnTo>
                  <a:pt x="404977" y="174663"/>
                </a:lnTo>
                <a:lnTo>
                  <a:pt x="449220" y="174663"/>
                </a:lnTo>
                <a:lnTo>
                  <a:pt x="454723" y="152311"/>
                </a:lnTo>
                <a:lnTo>
                  <a:pt x="484631" y="152311"/>
                </a:lnTo>
                <a:close/>
              </a:path>
              <a:path w="485140" h="195579">
                <a:moveTo>
                  <a:pt x="135064" y="3860"/>
                </a:moveTo>
                <a:lnTo>
                  <a:pt x="131178" y="3860"/>
                </a:lnTo>
                <a:lnTo>
                  <a:pt x="131279" y="94005"/>
                </a:lnTo>
                <a:lnTo>
                  <a:pt x="115417" y="146837"/>
                </a:lnTo>
                <a:lnTo>
                  <a:pt x="114846" y="148551"/>
                </a:lnTo>
                <a:lnTo>
                  <a:pt x="484631" y="148551"/>
                </a:lnTo>
                <a:lnTo>
                  <a:pt x="264274" y="148539"/>
                </a:lnTo>
                <a:lnTo>
                  <a:pt x="178993" y="148501"/>
                </a:lnTo>
                <a:lnTo>
                  <a:pt x="188129" y="143892"/>
                </a:lnTo>
                <a:lnTo>
                  <a:pt x="195245" y="137566"/>
                </a:lnTo>
                <a:lnTo>
                  <a:pt x="197232" y="134404"/>
                </a:lnTo>
                <a:lnTo>
                  <a:pt x="145834" y="134404"/>
                </a:lnTo>
                <a:lnTo>
                  <a:pt x="148793" y="123443"/>
                </a:lnTo>
                <a:lnTo>
                  <a:pt x="150295" y="117601"/>
                </a:lnTo>
                <a:lnTo>
                  <a:pt x="153606" y="105244"/>
                </a:lnTo>
                <a:lnTo>
                  <a:pt x="204887" y="105244"/>
                </a:lnTo>
                <a:lnTo>
                  <a:pt x="204368" y="101447"/>
                </a:lnTo>
                <a:lnTo>
                  <a:pt x="199859" y="95999"/>
                </a:lnTo>
                <a:lnTo>
                  <a:pt x="193664" y="91431"/>
                </a:lnTo>
                <a:lnTo>
                  <a:pt x="185710" y="89269"/>
                </a:lnTo>
                <a:lnTo>
                  <a:pt x="178998" y="88785"/>
                </a:lnTo>
                <a:lnTo>
                  <a:pt x="135064" y="88785"/>
                </a:lnTo>
                <a:lnTo>
                  <a:pt x="135064" y="3860"/>
                </a:lnTo>
                <a:close/>
              </a:path>
              <a:path w="485140" h="195579">
                <a:moveTo>
                  <a:pt x="347129" y="88785"/>
                </a:moveTo>
                <a:lnTo>
                  <a:pt x="304863" y="88785"/>
                </a:lnTo>
                <a:lnTo>
                  <a:pt x="267042" y="148539"/>
                </a:lnTo>
                <a:lnTo>
                  <a:pt x="484631" y="148539"/>
                </a:lnTo>
                <a:lnTo>
                  <a:pt x="293319" y="148501"/>
                </a:lnTo>
                <a:lnTo>
                  <a:pt x="316077" y="112623"/>
                </a:lnTo>
                <a:lnTo>
                  <a:pt x="342120" y="112623"/>
                </a:lnTo>
                <a:lnTo>
                  <a:pt x="347129" y="88785"/>
                </a:lnTo>
                <a:close/>
              </a:path>
              <a:path w="485140" h="195579">
                <a:moveTo>
                  <a:pt x="368033" y="0"/>
                </a:moveTo>
                <a:lnTo>
                  <a:pt x="260464" y="0"/>
                </a:lnTo>
                <a:lnTo>
                  <a:pt x="260464" y="88645"/>
                </a:lnTo>
                <a:lnTo>
                  <a:pt x="222656" y="88645"/>
                </a:lnTo>
                <a:lnTo>
                  <a:pt x="205562" y="148501"/>
                </a:lnTo>
                <a:lnTo>
                  <a:pt x="231686" y="148501"/>
                </a:lnTo>
                <a:lnTo>
                  <a:pt x="242201" y="111061"/>
                </a:lnTo>
                <a:lnTo>
                  <a:pt x="264274" y="111061"/>
                </a:lnTo>
                <a:lnTo>
                  <a:pt x="264274" y="3860"/>
                </a:lnTo>
                <a:lnTo>
                  <a:pt x="368033" y="3860"/>
                </a:lnTo>
                <a:lnTo>
                  <a:pt x="368033" y="0"/>
                </a:lnTo>
                <a:close/>
              </a:path>
              <a:path w="485140" h="195579">
                <a:moveTo>
                  <a:pt x="264274" y="111061"/>
                </a:moveTo>
                <a:lnTo>
                  <a:pt x="242201" y="111061"/>
                </a:lnTo>
                <a:lnTo>
                  <a:pt x="242582" y="148501"/>
                </a:lnTo>
                <a:lnTo>
                  <a:pt x="264274" y="148501"/>
                </a:lnTo>
                <a:lnTo>
                  <a:pt x="264274" y="111061"/>
                </a:lnTo>
                <a:close/>
              </a:path>
              <a:path w="485140" h="195579">
                <a:moveTo>
                  <a:pt x="342120" y="112623"/>
                </a:moveTo>
                <a:lnTo>
                  <a:pt x="316077" y="112623"/>
                </a:lnTo>
                <a:lnTo>
                  <a:pt x="308368" y="148501"/>
                </a:lnTo>
                <a:lnTo>
                  <a:pt x="334581" y="148501"/>
                </a:lnTo>
                <a:lnTo>
                  <a:pt x="342120" y="112623"/>
                </a:lnTo>
                <a:close/>
              </a:path>
              <a:path w="485140" h="195579">
                <a:moveTo>
                  <a:pt x="368033" y="3860"/>
                </a:moveTo>
                <a:lnTo>
                  <a:pt x="364223" y="3860"/>
                </a:lnTo>
                <a:lnTo>
                  <a:pt x="364172" y="111061"/>
                </a:lnTo>
                <a:lnTo>
                  <a:pt x="359820" y="117728"/>
                </a:lnTo>
                <a:lnTo>
                  <a:pt x="349262" y="148501"/>
                </a:lnTo>
                <a:lnTo>
                  <a:pt x="380809" y="148501"/>
                </a:lnTo>
                <a:lnTo>
                  <a:pt x="380809" y="145072"/>
                </a:lnTo>
                <a:lnTo>
                  <a:pt x="381177" y="143205"/>
                </a:lnTo>
                <a:lnTo>
                  <a:pt x="404889" y="106411"/>
                </a:lnTo>
                <a:lnTo>
                  <a:pt x="406703" y="106006"/>
                </a:lnTo>
                <a:lnTo>
                  <a:pt x="368033" y="106006"/>
                </a:lnTo>
                <a:lnTo>
                  <a:pt x="368033" y="3860"/>
                </a:lnTo>
                <a:close/>
              </a:path>
              <a:path w="485140" h="195579">
                <a:moveTo>
                  <a:pt x="459765" y="131825"/>
                </a:moveTo>
                <a:lnTo>
                  <a:pt x="409320" y="131825"/>
                </a:lnTo>
                <a:lnTo>
                  <a:pt x="405168" y="148501"/>
                </a:lnTo>
                <a:lnTo>
                  <a:pt x="455599" y="148501"/>
                </a:lnTo>
                <a:lnTo>
                  <a:pt x="459765" y="131825"/>
                </a:lnTo>
                <a:close/>
              </a:path>
              <a:path w="485140" h="195579">
                <a:moveTo>
                  <a:pt x="484631" y="3809"/>
                </a:moveTo>
                <a:lnTo>
                  <a:pt x="480783" y="3809"/>
                </a:lnTo>
                <a:lnTo>
                  <a:pt x="480783" y="148501"/>
                </a:lnTo>
                <a:lnTo>
                  <a:pt x="484631" y="148501"/>
                </a:lnTo>
                <a:lnTo>
                  <a:pt x="484631" y="3809"/>
                </a:lnTo>
                <a:close/>
              </a:path>
              <a:path w="485140" h="195579">
                <a:moveTo>
                  <a:pt x="158965" y="134277"/>
                </a:moveTo>
                <a:lnTo>
                  <a:pt x="157987" y="134277"/>
                </a:lnTo>
                <a:lnTo>
                  <a:pt x="157010" y="134404"/>
                </a:lnTo>
                <a:lnTo>
                  <a:pt x="197232" y="134404"/>
                </a:lnTo>
                <a:lnTo>
                  <a:pt x="159067" y="134327"/>
                </a:lnTo>
                <a:close/>
              </a:path>
              <a:path w="485140" h="195579">
                <a:moveTo>
                  <a:pt x="204887" y="105244"/>
                </a:moveTo>
                <a:lnTo>
                  <a:pt x="171437" y="105244"/>
                </a:lnTo>
                <a:lnTo>
                  <a:pt x="176695" y="105727"/>
                </a:lnTo>
                <a:lnTo>
                  <a:pt x="180124" y="110515"/>
                </a:lnTo>
                <a:lnTo>
                  <a:pt x="179933" y="114045"/>
                </a:lnTo>
                <a:lnTo>
                  <a:pt x="175171" y="128676"/>
                </a:lnTo>
                <a:lnTo>
                  <a:pt x="171335" y="133388"/>
                </a:lnTo>
                <a:lnTo>
                  <a:pt x="159067" y="134327"/>
                </a:lnTo>
                <a:lnTo>
                  <a:pt x="197280" y="134327"/>
                </a:lnTo>
                <a:lnTo>
                  <a:pt x="200305" y="129516"/>
                </a:lnTo>
                <a:lnTo>
                  <a:pt x="203276" y="119735"/>
                </a:lnTo>
                <a:lnTo>
                  <a:pt x="205358" y="108699"/>
                </a:lnTo>
                <a:lnTo>
                  <a:pt x="204887" y="105244"/>
                </a:lnTo>
                <a:close/>
              </a:path>
              <a:path w="485140" h="195579">
                <a:moveTo>
                  <a:pt x="114681" y="88785"/>
                </a:moveTo>
                <a:lnTo>
                  <a:pt x="82194" y="88785"/>
                </a:lnTo>
                <a:lnTo>
                  <a:pt x="42532" y="131622"/>
                </a:lnTo>
                <a:lnTo>
                  <a:pt x="72891" y="131622"/>
                </a:lnTo>
                <a:lnTo>
                  <a:pt x="114681" y="88785"/>
                </a:lnTo>
                <a:close/>
              </a:path>
              <a:path w="485140" h="195579">
                <a:moveTo>
                  <a:pt x="466644" y="103352"/>
                </a:moveTo>
                <a:lnTo>
                  <a:pt x="426643" y="103352"/>
                </a:lnTo>
                <a:lnTo>
                  <a:pt x="434657" y="106438"/>
                </a:lnTo>
                <a:lnTo>
                  <a:pt x="433565" y="117601"/>
                </a:lnTo>
                <a:lnTo>
                  <a:pt x="463588" y="117601"/>
                </a:lnTo>
                <a:lnTo>
                  <a:pt x="465199" y="110515"/>
                </a:lnTo>
                <a:lnTo>
                  <a:pt x="466750" y="103504"/>
                </a:lnTo>
                <a:lnTo>
                  <a:pt x="466644" y="103352"/>
                </a:lnTo>
                <a:close/>
              </a:path>
              <a:path w="485140" h="195579">
                <a:moveTo>
                  <a:pt x="484631" y="0"/>
                </a:moveTo>
                <a:lnTo>
                  <a:pt x="377012" y="0"/>
                </a:lnTo>
                <a:lnTo>
                  <a:pt x="377012" y="97345"/>
                </a:lnTo>
                <a:lnTo>
                  <a:pt x="373748" y="99948"/>
                </a:lnTo>
                <a:lnTo>
                  <a:pt x="370751" y="102844"/>
                </a:lnTo>
                <a:lnTo>
                  <a:pt x="368033" y="106006"/>
                </a:lnTo>
                <a:lnTo>
                  <a:pt x="406703" y="106006"/>
                </a:lnTo>
                <a:lnTo>
                  <a:pt x="418592" y="103352"/>
                </a:lnTo>
                <a:lnTo>
                  <a:pt x="466644" y="103352"/>
                </a:lnTo>
                <a:lnTo>
                  <a:pt x="461086" y="95326"/>
                </a:lnTo>
                <a:lnTo>
                  <a:pt x="460351" y="94627"/>
                </a:lnTo>
                <a:lnTo>
                  <a:pt x="380809" y="94627"/>
                </a:lnTo>
                <a:lnTo>
                  <a:pt x="380809" y="3809"/>
                </a:lnTo>
                <a:lnTo>
                  <a:pt x="484631" y="3809"/>
                </a:lnTo>
                <a:lnTo>
                  <a:pt x="484631" y="0"/>
                </a:lnTo>
                <a:close/>
              </a:path>
              <a:path w="485140" h="195579">
                <a:moveTo>
                  <a:pt x="425081" y="82892"/>
                </a:moveTo>
                <a:lnTo>
                  <a:pt x="415263" y="83342"/>
                </a:lnTo>
                <a:lnTo>
                  <a:pt x="404117" y="85069"/>
                </a:lnTo>
                <a:lnTo>
                  <a:pt x="392376" y="88645"/>
                </a:lnTo>
                <a:lnTo>
                  <a:pt x="380809" y="94627"/>
                </a:lnTo>
                <a:lnTo>
                  <a:pt x="460351" y="94627"/>
                </a:lnTo>
                <a:lnTo>
                  <a:pt x="455106" y="89638"/>
                </a:lnTo>
                <a:lnTo>
                  <a:pt x="446951" y="85780"/>
                </a:lnTo>
                <a:lnTo>
                  <a:pt x="436861" y="83587"/>
                </a:lnTo>
                <a:lnTo>
                  <a:pt x="425081" y="82892"/>
                </a:lnTo>
                <a:close/>
              </a:path>
              <a:path w="485140" h="195579">
                <a:moveTo>
                  <a:pt x="251548" y="0"/>
                </a:moveTo>
                <a:lnTo>
                  <a:pt x="143954" y="0"/>
                </a:lnTo>
                <a:lnTo>
                  <a:pt x="143954" y="88785"/>
                </a:lnTo>
                <a:lnTo>
                  <a:pt x="178998" y="88785"/>
                </a:lnTo>
                <a:lnTo>
                  <a:pt x="176773" y="88625"/>
                </a:lnTo>
                <a:lnTo>
                  <a:pt x="147777" y="88607"/>
                </a:lnTo>
                <a:lnTo>
                  <a:pt x="147777" y="3860"/>
                </a:lnTo>
                <a:lnTo>
                  <a:pt x="251548" y="3860"/>
                </a:lnTo>
                <a:lnTo>
                  <a:pt x="251548" y="0"/>
                </a:lnTo>
                <a:close/>
              </a:path>
              <a:path w="485140" h="195579">
                <a:moveTo>
                  <a:pt x="251548" y="3860"/>
                </a:moveTo>
                <a:lnTo>
                  <a:pt x="247637" y="3860"/>
                </a:lnTo>
                <a:lnTo>
                  <a:pt x="247675" y="88645"/>
                </a:lnTo>
                <a:lnTo>
                  <a:pt x="251548" y="88645"/>
                </a:lnTo>
                <a:lnTo>
                  <a:pt x="251548" y="386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7552" y="1918716"/>
            <a:ext cx="2362200" cy="547370"/>
          </a:xfrm>
          <a:custGeom>
            <a:avLst/>
            <a:gdLst/>
            <a:ahLst/>
            <a:cxnLst/>
            <a:rect l="l" t="t" r="r" b="b"/>
            <a:pathLst>
              <a:path w="2362200" h="547369">
                <a:moveTo>
                  <a:pt x="2088642" y="0"/>
                </a:moveTo>
                <a:lnTo>
                  <a:pt x="0" y="0"/>
                </a:lnTo>
                <a:lnTo>
                  <a:pt x="0" y="547116"/>
                </a:lnTo>
                <a:lnTo>
                  <a:pt x="2088642" y="547116"/>
                </a:lnTo>
                <a:lnTo>
                  <a:pt x="2362200" y="273558"/>
                </a:lnTo>
                <a:lnTo>
                  <a:pt x="2088642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5723" y="1918716"/>
            <a:ext cx="2926080" cy="536575"/>
          </a:xfrm>
          <a:custGeom>
            <a:avLst/>
            <a:gdLst/>
            <a:ahLst/>
            <a:cxnLst/>
            <a:rect l="l" t="t" r="r" b="b"/>
            <a:pathLst>
              <a:path w="2926079" h="536575">
                <a:moveTo>
                  <a:pt x="2657856" y="0"/>
                </a:moveTo>
                <a:lnTo>
                  <a:pt x="0" y="0"/>
                </a:lnTo>
                <a:lnTo>
                  <a:pt x="268224" y="268224"/>
                </a:lnTo>
                <a:lnTo>
                  <a:pt x="0" y="536448"/>
                </a:lnTo>
                <a:lnTo>
                  <a:pt x="2657856" y="536448"/>
                </a:lnTo>
                <a:lnTo>
                  <a:pt x="2926080" y="268224"/>
                </a:lnTo>
                <a:lnTo>
                  <a:pt x="2657856" y="0"/>
                </a:lnTo>
                <a:close/>
              </a:path>
            </a:pathLst>
          </a:custGeom>
          <a:solidFill>
            <a:srgbClr val="009F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29300" y="1918716"/>
            <a:ext cx="2997835" cy="536575"/>
          </a:xfrm>
          <a:custGeom>
            <a:avLst/>
            <a:gdLst/>
            <a:ahLst/>
            <a:cxnLst/>
            <a:rect l="l" t="t" r="r" b="b"/>
            <a:pathLst>
              <a:path w="2997834" h="536575">
                <a:moveTo>
                  <a:pt x="2729484" y="0"/>
                </a:moveTo>
                <a:lnTo>
                  <a:pt x="0" y="0"/>
                </a:lnTo>
                <a:lnTo>
                  <a:pt x="268224" y="268224"/>
                </a:lnTo>
                <a:lnTo>
                  <a:pt x="0" y="536448"/>
                </a:lnTo>
                <a:lnTo>
                  <a:pt x="2729484" y="536448"/>
                </a:lnTo>
                <a:lnTo>
                  <a:pt x="2997708" y="268224"/>
                </a:lnTo>
                <a:lnTo>
                  <a:pt x="2729484" y="0"/>
                </a:lnTo>
                <a:close/>
              </a:path>
            </a:pathLst>
          </a:custGeom>
          <a:solidFill>
            <a:srgbClr val="7113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2751" y="1441703"/>
            <a:ext cx="10826750" cy="309880"/>
          </a:xfrm>
          <a:custGeom>
            <a:avLst/>
            <a:gdLst/>
            <a:ahLst/>
            <a:cxnLst/>
            <a:rect l="l" t="t" r="r" b="b"/>
            <a:pathLst>
              <a:path w="10826750" h="309880">
                <a:moveTo>
                  <a:pt x="10671822" y="0"/>
                </a:moveTo>
                <a:lnTo>
                  <a:pt x="0" y="0"/>
                </a:lnTo>
                <a:lnTo>
                  <a:pt x="0" y="309372"/>
                </a:lnTo>
                <a:lnTo>
                  <a:pt x="10671822" y="309372"/>
                </a:lnTo>
                <a:lnTo>
                  <a:pt x="10826496" y="154686"/>
                </a:lnTo>
                <a:lnTo>
                  <a:pt x="10671822" y="0"/>
                </a:lnTo>
                <a:close/>
              </a:path>
            </a:pathLst>
          </a:custGeom>
          <a:solidFill>
            <a:srgbClr val="00338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18359" y="1495335"/>
            <a:ext cx="24771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FFFFFF"/>
                </a:solidFill>
                <a:latin typeface="Arial"/>
                <a:cs typeface="Arial"/>
              </a:rPr>
              <a:t>Project management </a:t>
            </a:r>
            <a:r>
              <a:rPr dirty="0" sz="1100" b="1" i="1">
                <a:solidFill>
                  <a:srgbClr val="FFFFFF"/>
                </a:solidFill>
                <a:latin typeface="Arial"/>
                <a:cs typeface="Arial"/>
              </a:rPr>
              <a:t>(10 weeks</a:t>
            </a:r>
            <a:r>
              <a:rPr dirty="0" sz="1100" spc="-9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b="1" i="1">
                <a:solidFill>
                  <a:srgbClr val="FFFFFF"/>
                </a:solidFill>
                <a:latin typeface="Arial"/>
                <a:cs typeface="Arial"/>
              </a:rPr>
              <a:t>total)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72822" y="36119"/>
            <a:ext cx="10007600" cy="1271270"/>
          </a:xfrm>
          <a:prstGeom prst="rect"/>
        </p:spPr>
        <p:txBody>
          <a:bodyPr wrap="square" lIns="0" tIns="241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dirty="0" sz="3800"/>
              <a:t>Creating </a:t>
            </a:r>
            <a:r>
              <a:rPr dirty="0" sz="3800" spc="-5"/>
              <a:t>crisis-level </a:t>
            </a:r>
            <a:r>
              <a:rPr dirty="0" sz="3800"/>
              <a:t>response</a:t>
            </a:r>
            <a:r>
              <a:rPr dirty="0" sz="3800" spc="-100"/>
              <a:t> </a:t>
            </a:r>
            <a:r>
              <a:rPr dirty="0" sz="3800"/>
              <a:t>readiness</a:t>
            </a:r>
            <a:endParaRPr sz="3800"/>
          </a:p>
          <a:p>
            <a:pPr marL="16510" marR="5080">
              <a:lnSpc>
                <a:spcPct val="100000"/>
              </a:lnSpc>
              <a:spcBef>
                <a:spcPts val="565"/>
              </a:spcBef>
            </a:pPr>
            <a:r>
              <a:rPr dirty="0" sz="1200" spc="5" b="0">
                <a:solidFill>
                  <a:srgbClr val="000000"/>
                </a:solidFill>
                <a:latin typeface="Arial"/>
                <a:cs typeface="Arial"/>
              </a:rPr>
              <a:t>We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help develop integrate cyber crisis planning into existing client plans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playbooks using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a step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approach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plan,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identify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gaps,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uplift 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documentation,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validate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process. KPMG would welcome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opportunity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to further refine the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approach </a:t>
            </a:r>
            <a:r>
              <a:rPr dirty="0" sz="1200" b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timeline in additional</a:t>
            </a:r>
            <a:r>
              <a:rPr dirty="0" sz="1200" spc="-19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spc="-5" b="0">
                <a:solidFill>
                  <a:srgbClr val="000000"/>
                </a:solidFill>
                <a:latin typeface="Arial"/>
                <a:cs typeface="Arial"/>
              </a:rPr>
              <a:t>discussions.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95359" y="1930907"/>
            <a:ext cx="2997835" cy="535305"/>
          </a:xfrm>
          <a:custGeom>
            <a:avLst/>
            <a:gdLst/>
            <a:ahLst/>
            <a:cxnLst/>
            <a:rect l="l" t="t" r="r" b="b"/>
            <a:pathLst>
              <a:path w="2997834" h="535305">
                <a:moveTo>
                  <a:pt x="2730246" y="0"/>
                </a:moveTo>
                <a:lnTo>
                  <a:pt x="0" y="0"/>
                </a:lnTo>
                <a:lnTo>
                  <a:pt x="267462" y="267462"/>
                </a:lnTo>
                <a:lnTo>
                  <a:pt x="0" y="534924"/>
                </a:lnTo>
                <a:lnTo>
                  <a:pt x="2730246" y="534924"/>
                </a:lnTo>
                <a:lnTo>
                  <a:pt x="2997708" y="267462"/>
                </a:lnTo>
                <a:lnTo>
                  <a:pt x="2730246" y="0"/>
                </a:lnTo>
                <a:close/>
              </a:path>
            </a:pathLst>
          </a:custGeom>
          <a:solidFill>
            <a:srgbClr val="0B22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2751" y="1917192"/>
            <a:ext cx="304800" cy="547370"/>
          </a:xfrm>
          <a:custGeom>
            <a:avLst/>
            <a:gdLst/>
            <a:ahLst/>
            <a:cxnLst/>
            <a:rect l="l" t="t" r="r" b="b"/>
            <a:pathLst>
              <a:path w="304800" h="547369">
                <a:moveTo>
                  <a:pt x="0" y="0"/>
                </a:moveTo>
                <a:lnTo>
                  <a:pt x="304799" y="0"/>
                </a:lnTo>
                <a:lnTo>
                  <a:pt x="304799" y="547115"/>
                </a:lnTo>
                <a:lnTo>
                  <a:pt x="0" y="547115"/>
                </a:lnTo>
                <a:lnTo>
                  <a:pt x="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82244" y="1917192"/>
          <a:ext cx="10668000" cy="389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25"/>
                <a:gridCol w="2153285"/>
                <a:gridCol w="2650490"/>
                <a:gridCol w="2788284"/>
                <a:gridCol w="2773679"/>
              </a:tblGrid>
              <a:tr h="557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890905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3378200" algn="l"/>
                          <a:tab pos="6117590" algn="l"/>
                          <a:tab pos="8883650" algn="l"/>
                        </a:tabLst>
                      </a:pP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Step 1.	</a:t>
                      </a:r>
                      <a:r>
                        <a:rPr dirty="0" baseline="5050" sz="1650" spc="-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Step</a:t>
                      </a:r>
                      <a:r>
                        <a:rPr dirty="0" baseline="5050" sz="16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5050" sz="1650" spc="-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	Step 3.	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Step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96900">
                        <a:lnSpc>
                          <a:spcPct val="100000"/>
                        </a:lnSpc>
                        <a:tabLst>
                          <a:tab pos="3178810" algn="l"/>
                          <a:tab pos="5648325" algn="l"/>
                          <a:tab pos="8237220" algn="l"/>
                        </a:tabLst>
                      </a:pPr>
                      <a:r>
                        <a:rPr dirty="0" baseline="2645" sz="15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baseline="2645" sz="1575" spc="-2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645" sz="1575" spc="-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initiation	</a:t>
                      </a:r>
                      <a:r>
                        <a:rPr dirty="0" baseline="5050" sz="16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Identify</a:t>
                      </a:r>
                      <a:r>
                        <a:rPr dirty="0" baseline="5050" sz="1650" spc="-5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5050" sz="1650" spc="-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gaps	</a:t>
                      </a:r>
                      <a:r>
                        <a:rPr dirty="0" baseline="5050" sz="16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Uplift</a:t>
                      </a:r>
                      <a:r>
                        <a:rPr dirty="0" baseline="5050" sz="1650" spc="-3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5050" sz="1650" spc="-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documentation	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Validate with</a:t>
                      </a:r>
                      <a:r>
                        <a:rPr dirty="0" sz="1100" spc="-8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stakeholders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816610">
                        <a:lnSpc>
                          <a:spcPct val="100000"/>
                        </a:lnSpc>
                        <a:tabLst>
                          <a:tab pos="3305175" algn="l"/>
                          <a:tab pos="6044565" algn="l"/>
                          <a:tab pos="8809990" algn="l"/>
                        </a:tabLst>
                      </a:pPr>
                      <a:r>
                        <a:rPr dirty="0" baseline="2525" sz="16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dirty="0" baseline="2525" sz="165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baseline="2525" sz="1650" spc="-3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2525" sz="165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weeks</a:t>
                      </a:r>
                      <a:r>
                        <a:rPr dirty="0" baseline="2525" sz="16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	</a:t>
                      </a:r>
                      <a:r>
                        <a:rPr dirty="0" baseline="5050" sz="16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(3</a:t>
                      </a:r>
                      <a:r>
                        <a:rPr dirty="0" baseline="5050" sz="1650" spc="-3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5050" sz="165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weeks</a:t>
                      </a:r>
                      <a:r>
                        <a:rPr dirty="0" baseline="5050" sz="16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	</a:t>
                      </a:r>
                      <a:r>
                        <a:rPr dirty="0" baseline="5050" sz="165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(3</a:t>
                      </a:r>
                      <a:r>
                        <a:rPr dirty="0" baseline="5050" sz="1650" spc="-22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5050" sz="165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weeks)	</a:t>
                      </a:r>
                      <a:r>
                        <a:rPr dirty="0" sz="11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(2</a:t>
                      </a:r>
                      <a:r>
                        <a:rPr dirty="0" sz="1100" spc="-2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weeks)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86005">
                <a:tc>
                  <a:txBody>
                    <a:bodyPr/>
                    <a:lstStyle/>
                    <a:p>
                      <a:pPr marL="6489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200" spc="-5" b="1">
                          <a:solidFill>
                            <a:srgbClr val="1E48E1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dirty="0" sz="1200" spc="-60" b="1">
                          <a:solidFill>
                            <a:srgbClr val="1E48E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1E48E1"/>
                          </a:solidFill>
                          <a:latin typeface="Arial"/>
                          <a:cs typeface="Arial"/>
                        </a:rPr>
                        <a:t>Activities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2705" vert="vert27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3525" marR="233679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3525" algn="l"/>
                          <a:tab pos="264160" algn="l"/>
                        </a:tabLst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Develop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 stakeholder map, a  document request list,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interview 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agendas, communications  templates as informed by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knowledge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gained from past</a:t>
                      </a:r>
                      <a:r>
                        <a:rPr dirty="0" sz="900" spc="-1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and  current</a:t>
                      </a:r>
                      <a:r>
                        <a:rPr dirty="0" sz="9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engagements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3525" marR="99060" indent="-172720">
                        <a:lnSpc>
                          <a:spcPct val="100000"/>
                        </a:lnSpc>
                        <a:buChar char="•"/>
                        <a:tabLst>
                          <a:tab pos="263525" algn="l"/>
                          <a:tab pos="264160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Understand current pain points</a:t>
                      </a:r>
                      <a:r>
                        <a:rPr dirty="0" sz="9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and  areas of need as identified  currently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3525" marR="84455" indent="-172720">
                        <a:lnSpc>
                          <a:spcPct val="100000"/>
                        </a:lnSpc>
                        <a:buChar char="•"/>
                        <a:tabLst>
                          <a:tab pos="263525" algn="l"/>
                          <a:tab pos="264160" algn="l"/>
                        </a:tabLst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Develop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plan to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review provided 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documentation and understand  business operating model</a:t>
                      </a:r>
                      <a:r>
                        <a:rPr dirty="0" sz="9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complete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security response procedures  and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capabilities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64160" marR="363220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Review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the Incident Response plan</a:t>
                      </a:r>
                      <a:r>
                        <a:rPr dirty="0" sz="9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and  response</a:t>
                      </a:r>
                      <a:r>
                        <a:rPr dirty="0" sz="9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playbooks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4160" marR="99060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Conduct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workshops with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key stakeholders  and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SMEs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to understand the current state of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Cigna’s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security practices and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capabilities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to  include data sources and contacts</a:t>
                      </a:r>
                      <a:r>
                        <a:rPr dirty="0" sz="900" spc="-1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would 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utilized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for threat detection and incident  response use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cases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4160" marR="167005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Assess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Cigna’s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current threat detection</a:t>
                      </a:r>
                      <a:r>
                        <a:rPr dirty="0" sz="900" spc="-1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and  response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capabilities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against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KPMG’s 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resilience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framework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and industry leading  practices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4160" marR="176530" indent="-172720">
                        <a:lnSpc>
                          <a:spcPct val="100000"/>
                        </a:lnSpc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Identify any gaps in current documentation  that are not currently addressed</a:t>
                      </a:r>
                      <a:r>
                        <a:rPr dirty="0" sz="9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specifically  for crisis-level</a:t>
                      </a:r>
                      <a:r>
                        <a:rPr dirty="0" sz="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events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8765" marR="8826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78765" algn="l"/>
                          <a:tab pos="279400" algn="l"/>
                        </a:tabLst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Develop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specific procedures and escalations to  be added into current documentation</a:t>
                      </a:r>
                      <a:r>
                        <a:rPr dirty="0" sz="900" spc="-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that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would 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enhance current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vetted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processes to be useful  in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event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of a</a:t>
                      </a:r>
                      <a:r>
                        <a:rPr dirty="0" sz="9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crisis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78765" marR="130175" indent="-172720">
                        <a:lnSpc>
                          <a:spcPct val="100000"/>
                        </a:lnSpc>
                        <a:buChar char="•"/>
                        <a:tabLst>
                          <a:tab pos="278765" algn="l"/>
                          <a:tab pos="279400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Seamlessly integrate new procedures into  current documentation to allow additional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functionality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of plans and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playbooks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to be used  for crisis-level</a:t>
                      </a:r>
                      <a:r>
                        <a:rPr dirty="0" sz="9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incidents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78765" marR="269875" indent="-172720">
                        <a:lnSpc>
                          <a:spcPct val="100000"/>
                        </a:lnSpc>
                        <a:buChar char="•"/>
                        <a:tabLst>
                          <a:tab pos="278765" algn="l"/>
                          <a:tab pos="279400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Identify any gaps in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revised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material and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provide Cigna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any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recommendations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of  additional documentation to be created to  ensure a comprehensive Incident</a:t>
                      </a:r>
                      <a:r>
                        <a:rPr dirty="0" sz="9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Response  capability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23812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7970" algn="l"/>
                          <a:tab pos="26860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Conduct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walkthroughs with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key stakeholders  and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SMEs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of the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revised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documentation to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review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additional content created from the  project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7970" marR="118110" indent="-172720">
                        <a:lnSpc>
                          <a:spcPct val="100000"/>
                        </a:lnSpc>
                        <a:buChar char="•"/>
                        <a:tabLst>
                          <a:tab pos="267970" algn="l"/>
                          <a:tab pos="268605" algn="l"/>
                        </a:tabLst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Validate with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all present parties that the new  procedures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would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comprehensive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and  accurate to responding to a crisis-level</a:t>
                      </a:r>
                      <a:r>
                        <a:rPr dirty="0" sz="900" spc="-1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incident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7970" marR="230504" indent="-172720">
                        <a:lnSpc>
                          <a:spcPct val="100000"/>
                        </a:lnSpc>
                        <a:buChar char="•"/>
                        <a:tabLst>
                          <a:tab pos="267970" algn="l"/>
                          <a:tab pos="268605" algn="l"/>
                        </a:tabLst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Validate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any technical details are accurate</a:t>
                      </a:r>
                      <a:r>
                        <a:rPr dirty="0" sz="90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to 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Cigna’s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current and future capabilities to  ensure the processes can be</a:t>
                      </a:r>
                      <a:r>
                        <a:rPr dirty="0" sz="9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followed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7970" marR="156845" indent="-172720">
                        <a:lnSpc>
                          <a:spcPct val="100000"/>
                        </a:lnSpc>
                        <a:buChar char="•"/>
                        <a:tabLst>
                          <a:tab pos="267970" algn="l"/>
                          <a:tab pos="268605" algn="l"/>
                        </a:tabLst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Receive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any feedback of changes or</a:t>
                      </a:r>
                      <a:r>
                        <a:rPr dirty="0" sz="900" spc="-1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additions  that could be made to</a:t>
                      </a:r>
                      <a:r>
                        <a:rPr dirty="0" sz="9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documentation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7970" marR="114300" indent="-172720">
                        <a:lnSpc>
                          <a:spcPct val="100000"/>
                        </a:lnSpc>
                        <a:buChar char="•"/>
                        <a:tabLst>
                          <a:tab pos="267970" algn="l"/>
                          <a:tab pos="26860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Integrate</a:t>
                      </a:r>
                      <a:r>
                        <a:rPr dirty="0" sz="9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any</a:t>
                      </a:r>
                      <a:r>
                        <a:rPr dirty="0" sz="9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feedback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into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documentation</a:t>
                      </a:r>
                      <a:r>
                        <a:rPr dirty="0" sz="9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and  repeat steps until documentation is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validated 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completely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048037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200" spc="-5" b="1">
                          <a:solidFill>
                            <a:srgbClr val="1E48E1"/>
                          </a:solidFill>
                          <a:latin typeface="Arial"/>
                          <a:cs typeface="Arial"/>
                        </a:rPr>
                        <a:t>Deliverables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52705" vert="vert27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3525" algn="l"/>
                          <a:tab pos="264160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Document request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list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3525" algn="l"/>
                          <a:tab pos="264160" algn="l"/>
                        </a:tabLst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Meeting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request</a:t>
                      </a:r>
                      <a:r>
                        <a:rPr dirty="0" sz="9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list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3525" algn="l"/>
                          <a:tab pos="264160" algn="l"/>
                        </a:tabLst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Interview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agendas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Char char="•"/>
                        <a:tabLst>
                          <a:tab pos="263525" algn="l"/>
                          <a:tab pos="264160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Project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plan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64160" marR="309880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4160" algn="l"/>
                          <a:tab pos="26479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List of identified gap areas for</a:t>
                      </a:r>
                      <a:r>
                        <a:rPr dirty="0" sz="90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crisis-level  enhancement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876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78765" algn="l"/>
                          <a:tab pos="279400" algn="l"/>
                        </a:tabLst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Updated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IR plan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with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crisis-level</a:t>
                      </a:r>
                      <a:r>
                        <a:rPr dirty="0" sz="9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integration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78765" indent="-172720">
                        <a:lnSpc>
                          <a:spcPct val="100000"/>
                        </a:lnSpc>
                        <a:buChar char="•"/>
                        <a:tabLst>
                          <a:tab pos="278765" algn="l"/>
                          <a:tab pos="279400" algn="l"/>
                        </a:tabLst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Updated playbooks with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crisis-level</a:t>
                      </a:r>
                      <a:r>
                        <a:rPr dirty="0" sz="9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integration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78765" marR="165735" indent="-172720">
                        <a:lnSpc>
                          <a:spcPct val="100000"/>
                        </a:lnSpc>
                        <a:buChar char="•"/>
                        <a:tabLst>
                          <a:tab pos="278765" algn="l"/>
                          <a:tab pos="279400" algn="l"/>
                        </a:tabLst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Any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other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relevant CSIRT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plan documentation  updated to include specifics of crisis-level  response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265430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Char char="•"/>
                        <a:tabLst>
                          <a:tab pos="267970" algn="l"/>
                          <a:tab pos="268605" algn="l"/>
                        </a:tabLst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Updates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and edits to be made to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previous  deliverables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based on stakeholder</a:t>
                      </a:r>
                      <a:r>
                        <a:rPr dirty="0" sz="9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feedback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7970" indent="-172720">
                        <a:lnSpc>
                          <a:spcPct val="100000"/>
                        </a:lnSpc>
                        <a:buChar char="•"/>
                        <a:tabLst>
                          <a:tab pos="267970" algn="l"/>
                          <a:tab pos="268605" algn="l"/>
                        </a:tabLst>
                      </a:pPr>
                      <a:r>
                        <a:rPr dirty="0" sz="900">
                          <a:latin typeface="Arial"/>
                          <a:cs typeface="Arial"/>
                        </a:rPr>
                        <a:t>Final updated</a:t>
                      </a:r>
                      <a:r>
                        <a:rPr dirty="0" sz="9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documentation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82751" y="1917192"/>
            <a:ext cx="304800" cy="547370"/>
          </a:xfrm>
          <a:custGeom>
            <a:avLst/>
            <a:gdLst/>
            <a:ahLst/>
            <a:cxnLst/>
            <a:rect l="l" t="t" r="r" b="b"/>
            <a:pathLst>
              <a:path w="304800" h="547369">
                <a:moveTo>
                  <a:pt x="0" y="0"/>
                </a:moveTo>
                <a:lnTo>
                  <a:pt x="304799" y="0"/>
                </a:lnTo>
                <a:lnTo>
                  <a:pt x="304799" y="547115"/>
                </a:lnTo>
                <a:lnTo>
                  <a:pt x="0" y="54711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13794" y="95967"/>
            <a:ext cx="1024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338D"/>
                </a:solidFill>
                <a:latin typeface="Arial"/>
                <a:cs typeface="Arial"/>
              </a:rPr>
              <a:t>02 |</a:t>
            </a:r>
            <a:r>
              <a:rPr dirty="0" sz="1200" spc="-114" b="1">
                <a:solidFill>
                  <a:srgbClr val="00338D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0338D"/>
                </a:solidFill>
                <a:latin typeface="Arial"/>
                <a:cs typeface="Arial"/>
              </a:rPr>
              <a:t>Approach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Ismail Hifzaan, Mohammed (KGS)</dc:creator>
  <dc:title>Insights to transform</dc:title>
  <dcterms:created xsi:type="dcterms:W3CDTF">2023-08-14T14:18:37Z</dcterms:created>
  <dcterms:modified xsi:type="dcterms:W3CDTF">2023-08-14T14:18:37Z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2023-05-24T00:00:00Z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2023-08-14T00:00:00Z</vt:filetime>
  </property>
</Properties>
</file>