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handoutMasterIdLst>
    <p:handoutMasterId r:id="rId8"/>
  </p:handoutMasterIdLst>
  <p:sldIdLst>
    <p:sldId id="2147469940" r:id="rId2"/>
    <p:sldId id="2147469941" r:id="rId3"/>
    <p:sldId id="2147469935" r:id="rId4"/>
    <p:sldId id="260" r:id="rId5"/>
    <p:sldId id="443" r:id="rId6"/>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hite, Catherine" initials="WC" lastIdx="18" clrIdx="0">
    <p:extLst>
      <p:ext uri="{19B8F6BF-5375-455C-9EA6-DF929625EA0E}">
        <p15:presenceInfo xmlns:p15="http://schemas.microsoft.com/office/powerpoint/2012/main" userId="S::cjwhite@kpmg.ca::0dea3d63-dcad-4748-a310-11ef28cac8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EAFF"/>
    <a:srgbClr val="00338D"/>
    <a:srgbClr val="63EBDA"/>
    <a:srgbClr val="E5E5E5"/>
    <a:srgbClr val="B2B2B2"/>
    <a:srgbClr val="989898"/>
    <a:srgbClr val="666666"/>
    <a:srgbClr val="333333"/>
    <a:srgbClr val="FFFFFF"/>
    <a:srgbClr val="00C0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463" autoAdjust="0"/>
    <p:restoredTop sz="96078" autoAdjust="0"/>
  </p:normalViewPr>
  <p:slideViewPr>
    <p:cSldViewPr snapToGrid="0" showGuides="1">
      <p:cViewPr varScale="1">
        <p:scale>
          <a:sx n="106" d="100"/>
          <a:sy n="106" d="100"/>
        </p:scale>
        <p:origin x="125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7" d="100"/>
        <a:sy n="97" d="100"/>
      </p:scale>
      <p:origin x="0" y="0"/>
    </p:cViewPr>
  </p:sorterViewPr>
  <p:notesViewPr>
    <p:cSldViewPr snapToGrid="0" showGuides="1">
      <p:cViewPr varScale="1">
        <p:scale>
          <a:sx n="77" d="100"/>
          <a:sy n="77" d="100"/>
        </p:scale>
        <p:origin x="241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gs" Target="tags/tag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54D5F6-3183-428A-85C8-51C26DD4B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a:extLst>
              <a:ext uri="{FF2B5EF4-FFF2-40B4-BE49-F238E27FC236}">
                <a16:creationId xmlns:a16="http://schemas.microsoft.com/office/drawing/2014/main" id="{F1608F93-CC89-4063-A187-7B1597877F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BA84C-EC3E-4598-9C4D-8CE1D2A956F5}" type="datetimeFigureOut">
              <a:rPr lang="en-GB" smtClean="0">
                <a:latin typeface="Arial" panose="020B0604020202020204" pitchFamily="34" charset="0"/>
              </a:rPr>
              <a:t>21/12/2023</a:t>
            </a:fld>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EE24D309-D941-4AA7-AD70-D334F1D592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a:extLst>
              <a:ext uri="{FF2B5EF4-FFF2-40B4-BE49-F238E27FC236}">
                <a16:creationId xmlns:a16="http://schemas.microsoft.com/office/drawing/2014/main" id="{B1E99044-B362-4E47-A054-164531AC8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0F9D0-9E03-483D-AC3B-FCB5CBA393CA}"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375430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57A4BF-14E0-48E2-B42F-B29D277000AB}" type="datetimeFigureOut">
              <a:rPr lang="en-GB" smtClean="0"/>
              <a:pPr/>
              <a:t>21/12/2023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5D948F-A673-4DC7-A0E9-FA274EAF3634}" type="slidenum">
              <a:rPr lang="en-GB" smtClean="0"/>
              <a:pPr/>
              <a:t>‹#›</a:t>
            </a:fld>
            <a:endParaRPr lang="en-GB" dirty="0"/>
          </a:p>
        </p:txBody>
      </p:sp>
    </p:spTree>
    <p:extLst>
      <p:ext uri="{BB962C8B-B14F-4D97-AF65-F5344CB8AC3E}">
        <p14:creationId xmlns:p14="http://schemas.microsoft.com/office/powerpoint/2010/main" val="349130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azure/active-directory/external-identities/cross-tenant-access-overview"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Cross-tenant access overview – Azure AD – Microsoft Entra | Microsoft Docs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1B49B7-70AB-4EE9-8D21-E7557951FE2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0357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14855-CD00-49A8-A24D-D952F97BA963}" type="slidenum">
              <a:rPr lang="en-US" smtClean="0"/>
              <a:t>3</a:t>
            </a:fld>
            <a:endParaRPr lang="en-US" dirty="0"/>
          </a:p>
        </p:txBody>
      </p:sp>
    </p:spTree>
    <p:extLst>
      <p:ext uri="{BB962C8B-B14F-4D97-AF65-F5344CB8AC3E}">
        <p14:creationId xmlns:p14="http://schemas.microsoft.com/office/powerpoint/2010/main" val="326558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741301" y="1470479"/>
            <a:ext cx="6350010" cy="4445007"/>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p:ph type="body" sz="quarter" idx="11"/>
          </p:nvPr>
        </p:nvSpPr>
        <p:spPr>
          <a:xfrm>
            <a:off x="1017666"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9" name="Graphic 8">
            <a:extLst>
              <a:ext uri="{FF2B5EF4-FFF2-40B4-BE49-F238E27FC236}">
                <a16:creationId xmlns:a16="http://schemas.microsoft.com/office/drawing/2014/main" id="{3AE81D1E-EC03-4E35-9F55-9751C67CE0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18527177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w/ super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993648" y="189259"/>
            <a:ext cx="10204704" cy="184666"/>
          </a:xfrm>
        </p:spPr>
        <p:txBody>
          <a:bodyPr>
            <a:noAutofit/>
          </a:bodyPr>
          <a:lstStyle>
            <a:lvl1pPr>
              <a:defRPr sz="1200"/>
            </a:lvl1pPr>
          </a:lstStyle>
          <a:p>
            <a:pPr lvl="0"/>
            <a:r>
              <a:rPr lang="en-US"/>
              <a:t>Click to edit Master text styles</a:t>
            </a:r>
          </a:p>
        </p:txBody>
      </p:sp>
    </p:spTree>
    <p:extLst>
      <p:ext uri="{BB962C8B-B14F-4D97-AF65-F5344CB8AC3E}">
        <p14:creationId xmlns:p14="http://schemas.microsoft.com/office/powerpoint/2010/main" val="52765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1777057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Only - Dark BG colour w/ supertitle">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
        <p:nvSpPr>
          <p:cNvPr id="6" name="Text Placeholder 3"/>
          <p:cNvSpPr>
            <a:spLocks noGrp="1"/>
          </p:cNvSpPr>
          <p:nvPr>
            <p:ph type="body" sz="quarter" idx="10"/>
          </p:nvPr>
        </p:nvSpPr>
        <p:spPr>
          <a:xfrm>
            <a:off x="993648" y="189259"/>
            <a:ext cx="10204704" cy="184666"/>
          </a:xfrm>
        </p:spPr>
        <p:txBody>
          <a:bodyPr>
            <a:noAutofit/>
          </a:bodyPr>
          <a:lstStyle>
            <a:lvl1pPr>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2031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45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604358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ne Column Text w/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704"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1"/>
          </p:nvPr>
        </p:nvSpPr>
        <p:spPr>
          <a:xfrm>
            <a:off x="993648" y="189259"/>
            <a:ext cx="10204704" cy="184666"/>
          </a:xfrm>
        </p:spPr>
        <p:txBody>
          <a:bodyPr>
            <a:noAutofit/>
          </a:bodyPr>
          <a:lstStyle>
            <a:lvl1pPr>
              <a:defRPr sz="1200"/>
            </a:lvl1pPr>
          </a:lstStyle>
          <a:p>
            <a:pPr lvl="0"/>
            <a:r>
              <a:rPr lang="en-US"/>
              <a:t>Click to edit Master text styles</a:t>
            </a:r>
          </a:p>
        </p:txBody>
      </p:sp>
    </p:spTree>
    <p:extLst>
      <p:ext uri="{BB962C8B-B14F-4D97-AF65-F5344CB8AC3E}">
        <p14:creationId xmlns:p14="http://schemas.microsoft.com/office/powerpoint/2010/main" val="225580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4AFC733E-E364-489F-B7AF-D2002EE59732}"/>
              </a:ext>
            </a:extLst>
          </p:cNvPr>
          <p:cNvSpPr>
            <a:spLocks noGrp="1"/>
          </p:cNvSpPr>
          <p:nvPr>
            <p:ph type="title" hasCustomPrompt="1"/>
          </p:nvPr>
        </p:nvSpPr>
        <p:spPr>
          <a:xfrm>
            <a:off x="995364" y="431800"/>
            <a:ext cx="10204704" cy="533400"/>
          </a:xfrm>
        </p:spPr>
        <p:txBody>
          <a:bodyPr/>
          <a:lstStyle>
            <a:lvl1pPr>
              <a:defRPr/>
            </a:lvl1pPr>
          </a:lstStyle>
          <a:p>
            <a:r>
              <a:rPr lang="en-US" dirty="0"/>
              <a:t>Click to edit </a:t>
            </a:r>
            <a:br>
              <a:rPr lang="en-US" dirty="0"/>
            </a:br>
            <a:r>
              <a:rPr lang="en-US" dirty="0"/>
              <a:t>Master title style</a:t>
            </a:r>
            <a:endParaRPr lang="en-GB" dirty="0"/>
          </a:p>
        </p:txBody>
      </p:sp>
    </p:spTree>
    <p:extLst>
      <p:ext uri="{BB962C8B-B14F-4D97-AF65-F5344CB8AC3E}">
        <p14:creationId xmlns:p14="http://schemas.microsoft.com/office/powerpoint/2010/main" val="3102394141"/>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hape 8">
            <a:extLst>
              <a:ext uri="{FF2B5EF4-FFF2-40B4-BE49-F238E27FC236}">
                <a16:creationId xmlns:a16="http://schemas.microsoft.com/office/drawing/2014/main"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803AAE32-05EB-420A-97AB-3254804D32FD}"/>
              </a:ext>
            </a:extLst>
          </p:cNvPr>
          <p:cNvSpPr>
            <a:spLocks noGrp="1"/>
          </p:cNvSpPr>
          <p:nvPr>
            <p:ph type="title" hasCustomPrompt="1"/>
          </p:nvPr>
        </p:nvSpPr>
        <p:spPr>
          <a:xfrm>
            <a:off x="995364" y="431800"/>
            <a:ext cx="10204704" cy="533400"/>
          </a:xfrm>
        </p:spPr>
        <p:txBody>
          <a:bodyPr/>
          <a:lstStyle>
            <a:lvl1pPr>
              <a:defRPr>
                <a:solidFill>
                  <a:schemeClr val="bg1"/>
                </a:solidFill>
              </a:defRPr>
            </a:lvl1pPr>
          </a:lstStyle>
          <a:p>
            <a:r>
              <a:rPr lang="en-US" dirty="0"/>
              <a:t>Click to edit </a:t>
            </a:r>
            <a:br>
              <a:rPr lang="en-US" dirty="0"/>
            </a:br>
            <a:r>
              <a:rPr lang="en-US" dirty="0"/>
              <a:t>Master title style</a:t>
            </a:r>
            <a:endParaRPr lang="en-GB" dirty="0"/>
          </a:p>
        </p:txBody>
      </p:sp>
      <p:sp>
        <p:nvSpPr>
          <p:cNvPr id="10" name="Graphic 8">
            <a:extLst>
              <a:ext uri="{FF2B5EF4-FFF2-40B4-BE49-F238E27FC236}">
                <a16:creationId xmlns:a16="http://schemas.microsoft.com/office/drawing/2014/main" id="{567897B5-3A96-440B-8018-FDD880280B2A}"/>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EAD0735C-5333-49B3-9BB3-2DB5B223D2C2}"/>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2568224362"/>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399" y="1330126"/>
            <a:ext cx="10204704"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93FD8B3-A559-4E34-BA53-32A7F9278785}"/>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48947F85-E5F1-445E-BD2C-8963D165668D}"/>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A67E0C1-2833-414F-8465-5CA23A34800F}"/>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17993720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DF69D30F-5094-425F-A158-0850AE27D36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7">
            <a:extLst>
              <a:ext uri="{FF2B5EF4-FFF2-40B4-BE49-F238E27FC236}">
                <a16:creationId xmlns:a16="http://schemas.microsoft.com/office/drawing/2014/main"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1C918AE-52AC-4531-9640-0D2CA3A28F2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10" name="Graphic 8">
            <a:extLst>
              <a:ext uri="{FF2B5EF4-FFF2-40B4-BE49-F238E27FC236}">
                <a16:creationId xmlns:a16="http://schemas.microsoft.com/office/drawing/2014/main" id="{79D6C947-06F1-4188-A558-E10C77FF12CE}"/>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68764BCC-8A0E-43E4-96F7-738E1F0CB82A}"/>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53584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F73FA8F-86B4-4B38-9318-B211F1BBAFEB}"/>
              </a:ext>
            </a:extLst>
          </p:cNvPr>
          <p:cNvSpPr>
            <a:spLocks noChangeAspect="1"/>
          </p:cNvSpPr>
          <p:nvPr userDrawn="1"/>
        </p:nvSpPr>
        <p:spPr>
          <a:xfrm>
            <a:off x="741301" y="1470479"/>
            <a:ext cx="3099633"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userDrawn="1">
            <p:ph type="body" sz="quarter" idx="11"/>
          </p:nvPr>
        </p:nvSpPr>
        <p:spPr>
          <a:xfrm>
            <a:off x="1017666"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7" name="Graphic 6">
            <a:extLst>
              <a:ext uri="{FF2B5EF4-FFF2-40B4-BE49-F238E27FC236}">
                <a16:creationId xmlns:a16="http://schemas.microsoft.com/office/drawing/2014/main" id="{38ADB91F-075F-40EA-BBF8-09E1B53E17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97359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D91C8742-D774-4F89-A78A-3FE2DD10535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1360"/>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02D32ADA-D319-4A1F-BF43-8C0B259FAD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F443F486-864A-4617-9E68-0A1C3CD9BA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dirty="0"/>
              <a:t>Click icon to add chart</a:t>
            </a:r>
            <a:endParaRPr lang="en-GB" dirty="0"/>
          </a:p>
        </p:txBody>
      </p:sp>
      <p:sp>
        <p:nvSpPr>
          <p:cNvPr id="7" name="Text Placeholder 8"/>
          <p:cNvSpPr>
            <a:spLocks noGrp="1"/>
          </p:cNvSpPr>
          <p:nvPr>
            <p:ph type="body" sz="quarter" idx="10"/>
          </p:nvPr>
        </p:nvSpPr>
        <p:spPr>
          <a:xfrm>
            <a:off x="1003200"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dirty="0"/>
              <a:t>Click icon to add chart</a:t>
            </a:r>
            <a:endParaRPr lang="en-GB" dirty="0"/>
          </a:p>
        </p:txBody>
      </p:sp>
      <p:sp>
        <p:nvSpPr>
          <p:cNvPr id="9" name="Text Placeholder 8"/>
          <p:cNvSpPr>
            <a:spLocks noGrp="1"/>
          </p:cNvSpPr>
          <p:nvPr>
            <p:ph type="body" sz="quarter" idx="14"/>
          </p:nvPr>
        </p:nvSpPr>
        <p:spPr>
          <a:xfrm>
            <a:off x="4507546"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11892"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1993B809-7A30-47BC-953E-AF9FE10FDF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413369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18019944"/>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6F9AD75-9C5D-491A-8EB6-1E4763A9BC3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27" name="Text Placeholder 8">
            <a:extLst>
              <a:ext uri="{FF2B5EF4-FFF2-40B4-BE49-F238E27FC236}">
                <a16:creationId xmlns:a16="http://schemas.microsoft.com/office/drawing/2014/main" id="{A68D3E60-F95F-4250-92C1-89CF93433E23}"/>
              </a:ext>
            </a:extLst>
          </p:cNvPr>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8">
            <a:extLst>
              <a:ext uri="{FF2B5EF4-FFF2-40B4-BE49-F238E27FC236}">
                <a16:creationId xmlns:a16="http://schemas.microsoft.com/office/drawing/2014/main" id="{8D8E592C-F128-4E4B-970B-BFB5C0F2A492}"/>
              </a:ext>
            </a:extLst>
          </p:cNvPr>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8">
            <a:extLst>
              <a:ext uri="{FF2B5EF4-FFF2-40B4-BE49-F238E27FC236}">
                <a16:creationId xmlns:a16="http://schemas.microsoft.com/office/drawing/2014/main" id="{EE6B17CD-E0EF-40A4-A171-4E4B731CE0D9}"/>
              </a:ext>
            </a:extLst>
          </p:cNvPr>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Text Placeholder 8">
            <a:extLst>
              <a:ext uri="{FF2B5EF4-FFF2-40B4-BE49-F238E27FC236}">
                <a16:creationId xmlns:a16="http://schemas.microsoft.com/office/drawing/2014/main" id="{03C9A44B-2A8F-416D-A76B-F3A018572E3F}"/>
              </a:ext>
            </a:extLst>
          </p:cNvPr>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1" name="Text Placeholder 12">
            <a:extLst>
              <a:ext uri="{FF2B5EF4-FFF2-40B4-BE49-F238E27FC236}">
                <a16:creationId xmlns:a16="http://schemas.microsoft.com/office/drawing/2014/main"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2" name="Text Placeholder 12">
            <a:extLst>
              <a:ext uri="{FF2B5EF4-FFF2-40B4-BE49-F238E27FC236}">
                <a16:creationId xmlns:a16="http://schemas.microsoft.com/office/drawing/2014/main"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3" name="Text Placeholder 12">
            <a:extLst>
              <a:ext uri="{FF2B5EF4-FFF2-40B4-BE49-F238E27FC236}">
                <a16:creationId xmlns:a16="http://schemas.microsoft.com/office/drawing/2014/main"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4" name="Text Placeholder 12">
            <a:extLst>
              <a:ext uri="{FF2B5EF4-FFF2-40B4-BE49-F238E27FC236}">
                <a16:creationId xmlns:a16="http://schemas.microsoft.com/office/drawing/2014/main"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5" name="Text Placeholder 12">
            <a:extLst>
              <a:ext uri="{FF2B5EF4-FFF2-40B4-BE49-F238E27FC236}">
                <a16:creationId xmlns:a16="http://schemas.microsoft.com/office/drawing/2014/main"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6" name="Text Placeholder 8">
            <a:extLst>
              <a:ext uri="{FF2B5EF4-FFF2-40B4-BE49-F238E27FC236}">
                <a16:creationId xmlns:a16="http://schemas.microsoft.com/office/drawing/2014/main" id="{4715BC67-F699-49E6-B5D7-22ED9DFA817E}"/>
              </a:ext>
            </a:extLst>
          </p:cNvPr>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EB51C022-C0B7-4310-BC9F-D7C63034FE3A}"/>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013258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580C36-1E70-46DD-9783-AFD66B7DEC90}"/>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 name="Text Placeholder 8"/>
          <p:cNvSpPr>
            <a:spLocks noGrp="1"/>
          </p:cNvSpPr>
          <p:nvPr>
            <p:ph type="body" sz="quarter" idx="10"/>
          </p:nvPr>
        </p:nvSpPr>
        <p:spPr>
          <a:xfrm>
            <a:off x="1003200"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0888"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18576"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176264"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469478F-D315-4922-A7E4-E575455BF352}"/>
              </a:ext>
            </a:extLst>
          </p:cNvPr>
          <p:cNvSpPr>
            <a:spLocks noGrp="1"/>
          </p:cNvSpPr>
          <p:nvPr>
            <p:ph type="body" sz="quarter" idx="20"/>
          </p:nvPr>
        </p:nvSpPr>
        <p:spPr>
          <a:xfrm>
            <a:off x="9233951"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7" name="Title 6">
            <a:extLst>
              <a:ext uri="{FF2B5EF4-FFF2-40B4-BE49-F238E27FC236}">
                <a16:creationId xmlns:a16="http://schemas.microsoft.com/office/drawing/2014/main" id="{59724627-195E-4BFD-9A60-FFD6EECF128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94991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DE70D7C0-6953-439A-A54E-CED56520F828}"/>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11" name="Text Placeholder 8">
            <a:extLst>
              <a:ext uri="{FF2B5EF4-FFF2-40B4-BE49-F238E27FC236}">
                <a16:creationId xmlns:a16="http://schemas.microsoft.com/office/drawing/2014/main" id="{ABA5FBEF-FE77-4CC8-B2D5-D94327DAF658}"/>
              </a:ext>
            </a:extLst>
          </p:cNvPr>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8">
            <a:extLst>
              <a:ext uri="{FF2B5EF4-FFF2-40B4-BE49-F238E27FC236}">
                <a16:creationId xmlns:a16="http://schemas.microsoft.com/office/drawing/2014/main" id="{659D9BAA-2BF4-4A94-BAA4-5D091A296246}"/>
              </a:ext>
            </a:extLst>
          </p:cNvPr>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3D170C1-7106-44D2-A62F-A804F244A090}"/>
              </a:ext>
            </a:extLst>
          </p:cNvPr>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a:extLst>
              <a:ext uri="{FF2B5EF4-FFF2-40B4-BE49-F238E27FC236}">
                <a16:creationId xmlns:a16="http://schemas.microsoft.com/office/drawing/2014/main" id="{5DDAC4CF-AC2F-4D83-9FB0-DDFB71EE9A2C}"/>
              </a:ext>
            </a:extLst>
          </p:cNvPr>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2">
            <a:extLst>
              <a:ext uri="{FF2B5EF4-FFF2-40B4-BE49-F238E27FC236}">
                <a16:creationId xmlns:a16="http://schemas.microsoft.com/office/drawing/2014/main"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0" name="Text Placeholder 12">
            <a:extLst>
              <a:ext uri="{FF2B5EF4-FFF2-40B4-BE49-F238E27FC236}">
                <a16:creationId xmlns:a16="http://schemas.microsoft.com/office/drawing/2014/main"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1" name="Text Placeholder 12">
            <a:extLst>
              <a:ext uri="{FF2B5EF4-FFF2-40B4-BE49-F238E27FC236}">
                <a16:creationId xmlns:a16="http://schemas.microsoft.com/office/drawing/2014/main"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2" name="Text Placeholder 12">
            <a:extLst>
              <a:ext uri="{FF2B5EF4-FFF2-40B4-BE49-F238E27FC236}">
                <a16:creationId xmlns:a16="http://schemas.microsoft.com/office/drawing/2014/main"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9890D0D6-CEB9-47AA-B0BF-EB213FE3B803}"/>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227334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3656602" y="736722"/>
            <a:ext cx="7794097" cy="545586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 name="Text Placeholder 3"/>
          <p:cNvSpPr>
            <a:spLocks noGrp="1"/>
          </p:cNvSpPr>
          <p:nvPr>
            <p:ph type="body" sz="quarter" idx="11"/>
          </p:nvPr>
        </p:nvSpPr>
        <p:spPr>
          <a:xfrm>
            <a:off x="3923066" y="5075895"/>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0" name="Title 9">
            <a:extLst>
              <a:ext uri="{FF2B5EF4-FFF2-40B4-BE49-F238E27FC236}">
                <a16:creationId xmlns:a16="http://schemas.microsoft.com/office/drawing/2014/main" id="{BA9E5DDB-2262-4657-AA4F-9CE87AA83B57}"/>
              </a:ext>
            </a:extLst>
          </p:cNvPr>
          <p:cNvSpPr>
            <a:spLocks noGrp="1"/>
          </p:cNvSpPr>
          <p:nvPr>
            <p:ph type="title" hasCustomPrompt="1"/>
          </p:nvPr>
        </p:nvSpPr>
        <p:spPr>
          <a:xfrm>
            <a:off x="3922009" y="1002219"/>
            <a:ext cx="7260639" cy="3950972"/>
          </a:xfrm>
        </p:spPr>
        <p:txBody>
          <a:bodyPr/>
          <a:lstStyle>
            <a:lvl1pPr>
              <a:defRPr lang="en-GB" sz="6600" kern="1200" baseline="0" dirty="0">
                <a:solidFill>
                  <a:schemeClr val="bg1"/>
                </a:solidFill>
                <a:latin typeface="+mj-lt"/>
                <a:ea typeface="+mj-ea"/>
                <a:cs typeface="+mj-cs"/>
              </a:defRPr>
            </a:lvl1pPr>
          </a:lstStyle>
          <a:p>
            <a:r>
              <a:rPr lang="en-GB" dirty="0"/>
              <a:t>Title slide text only</a:t>
            </a:r>
          </a:p>
        </p:txBody>
      </p:sp>
      <p:pic>
        <p:nvPicPr>
          <p:cNvPr id="7" name="Graphic 6">
            <a:extLst>
              <a:ext uri="{FF2B5EF4-FFF2-40B4-BE49-F238E27FC236}">
                <a16:creationId xmlns:a16="http://schemas.microsoft.com/office/drawing/2014/main" id="{FBDA91F4-0EDF-45F7-BE99-6872894A16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469647590"/>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a:solidFill>
            <a:srgbClr val="E5E5E5"/>
          </a:solidFill>
        </p:spPr>
        <p:txBody>
          <a:bodyPr lIns="91440" tIns="1005840" rIns="91440"/>
          <a:lstStyle>
            <a:lvl1pPr>
              <a:defRPr sz="1600" b="1" spc="0"/>
            </a:lvl1pPr>
            <a:lvl2pPr>
              <a:defRPr sz="1600" b="0">
                <a:solidFill>
                  <a:schemeClr val="tx1"/>
                </a:solidFill>
              </a:defRPr>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a:extLst>
              <a:ext uri="{FF2B5EF4-FFF2-40B4-BE49-F238E27FC236}">
                <a16:creationId xmlns:a16="http://schemas.microsoft.com/office/drawing/2014/main" id="{B0A7138E-6EE9-4E16-AB30-D7C7DA3DCEFF}"/>
              </a:ext>
            </a:extLst>
          </p:cNvPr>
          <p:cNvSpPr>
            <a:spLocks noGrp="1"/>
          </p:cNvSpPr>
          <p:nvPr>
            <p:ph type="body" sz="quarter" idx="24" hasCustomPrompt="1"/>
          </p:nvPr>
        </p:nvSpPr>
        <p:spPr>
          <a:xfrm>
            <a:off x="998538" y="1630363"/>
            <a:ext cx="1906587" cy="563562"/>
          </a:xfrm>
          <a:solidFill>
            <a:srgbClr val="1E49E2"/>
          </a:solidFill>
        </p:spPr>
        <p:txBody>
          <a:bodyPr anchor="ctr"/>
          <a:lstStyle>
            <a:lvl1pPr algn="ctr">
              <a:defRPr sz="1800" b="1" kern="0">
                <a:solidFill>
                  <a:schemeClr val="bg1"/>
                </a:solidFill>
              </a:defRPr>
            </a:lvl1pPr>
          </a:lstStyle>
          <a:p>
            <a:pPr lvl="0"/>
            <a:r>
              <a:rPr lang="en-US" dirty="0"/>
              <a:t>Subtitle</a:t>
            </a:r>
          </a:p>
        </p:txBody>
      </p:sp>
      <p:sp>
        <p:nvSpPr>
          <p:cNvPr id="15" name="Text Placeholder 3">
            <a:extLst>
              <a:ext uri="{FF2B5EF4-FFF2-40B4-BE49-F238E27FC236}">
                <a16:creationId xmlns:a16="http://schemas.microsoft.com/office/drawing/2014/main" id="{4E652417-F61A-4ABE-AAED-E30436B90B12}"/>
              </a:ext>
            </a:extLst>
          </p:cNvPr>
          <p:cNvSpPr>
            <a:spLocks noGrp="1"/>
          </p:cNvSpPr>
          <p:nvPr>
            <p:ph type="body" sz="quarter" idx="25" hasCustomPrompt="1"/>
          </p:nvPr>
        </p:nvSpPr>
        <p:spPr>
          <a:xfrm>
            <a:off x="3073464" y="1630363"/>
            <a:ext cx="1906587" cy="563562"/>
          </a:xfrm>
          <a:solidFill>
            <a:schemeClr val="tx2"/>
          </a:solidFill>
        </p:spPr>
        <p:txBody>
          <a:bodyPr anchor="ctr"/>
          <a:lstStyle>
            <a:lvl1pPr algn="ctr">
              <a:defRPr sz="1800" b="1" kern="0">
                <a:solidFill>
                  <a:schemeClr val="bg1"/>
                </a:solidFill>
              </a:defRPr>
            </a:lvl1pPr>
          </a:lstStyle>
          <a:p>
            <a:pPr lvl="0"/>
            <a:r>
              <a:rPr lang="en-US" dirty="0"/>
              <a:t>Subtitle</a:t>
            </a:r>
          </a:p>
        </p:txBody>
      </p:sp>
      <p:sp>
        <p:nvSpPr>
          <p:cNvPr id="16" name="Text Placeholder 3">
            <a:extLst>
              <a:ext uri="{FF2B5EF4-FFF2-40B4-BE49-F238E27FC236}">
                <a16:creationId xmlns:a16="http://schemas.microsoft.com/office/drawing/2014/main" id="{31218554-B99A-45E3-9AE4-434D8CA5AD2C}"/>
              </a:ext>
            </a:extLst>
          </p:cNvPr>
          <p:cNvSpPr>
            <a:spLocks noGrp="1"/>
          </p:cNvSpPr>
          <p:nvPr>
            <p:ph type="body" sz="quarter" idx="26" hasCustomPrompt="1"/>
          </p:nvPr>
        </p:nvSpPr>
        <p:spPr>
          <a:xfrm>
            <a:off x="5140699" y="1630363"/>
            <a:ext cx="1906587" cy="563562"/>
          </a:xfrm>
          <a:solidFill>
            <a:schemeClr val="accent4"/>
          </a:solidFill>
        </p:spPr>
        <p:txBody>
          <a:bodyPr anchor="ctr"/>
          <a:lstStyle>
            <a:lvl1pPr algn="ctr">
              <a:defRPr sz="1800" b="1" kern="0">
                <a:solidFill>
                  <a:schemeClr val="bg1"/>
                </a:solidFill>
              </a:defRPr>
            </a:lvl1pPr>
          </a:lstStyle>
          <a:p>
            <a:pPr lvl="0"/>
            <a:r>
              <a:rPr lang="en-US" dirty="0"/>
              <a:t>Subtitle</a:t>
            </a:r>
          </a:p>
        </p:txBody>
      </p:sp>
      <p:sp>
        <p:nvSpPr>
          <p:cNvPr id="17" name="Text Placeholder 3">
            <a:extLst>
              <a:ext uri="{FF2B5EF4-FFF2-40B4-BE49-F238E27FC236}">
                <a16:creationId xmlns:a16="http://schemas.microsoft.com/office/drawing/2014/main" id="{BFCA38BE-76B7-4635-8179-9D7DD99CD973}"/>
              </a:ext>
            </a:extLst>
          </p:cNvPr>
          <p:cNvSpPr>
            <a:spLocks noGrp="1"/>
          </p:cNvSpPr>
          <p:nvPr>
            <p:ph type="body" sz="quarter" idx="27" hasCustomPrompt="1"/>
          </p:nvPr>
        </p:nvSpPr>
        <p:spPr>
          <a:xfrm>
            <a:off x="7207934" y="1630363"/>
            <a:ext cx="1906587" cy="563562"/>
          </a:xfrm>
          <a:solidFill>
            <a:schemeClr val="accent3"/>
          </a:solidFill>
        </p:spPr>
        <p:txBody>
          <a:bodyPr anchor="ctr"/>
          <a:lstStyle>
            <a:lvl1pPr algn="ctr">
              <a:defRPr sz="1800" b="1" kern="0">
                <a:solidFill>
                  <a:schemeClr val="bg1"/>
                </a:solidFill>
              </a:defRPr>
            </a:lvl1pPr>
          </a:lstStyle>
          <a:p>
            <a:pPr lvl="0"/>
            <a:r>
              <a:rPr lang="en-US" dirty="0"/>
              <a:t>Subtitle</a:t>
            </a:r>
          </a:p>
        </p:txBody>
      </p:sp>
      <p:sp>
        <p:nvSpPr>
          <p:cNvPr id="18" name="Text Placeholder 3">
            <a:extLst>
              <a:ext uri="{FF2B5EF4-FFF2-40B4-BE49-F238E27FC236}">
                <a16:creationId xmlns:a16="http://schemas.microsoft.com/office/drawing/2014/main" id="{D2020005-E0B8-4233-8022-8AC559F11D2F}"/>
              </a:ext>
            </a:extLst>
          </p:cNvPr>
          <p:cNvSpPr>
            <a:spLocks noGrp="1"/>
          </p:cNvSpPr>
          <p:nvPr>
            <p:ph type="body" sz="quarter" idx="28" hasCustomPrompt="1"/>
          </p:nvPr>
        </p:nvSpPr>
        <p:spPr>
          <a:xfrm>
            <a:off x="9280798" y="1630363"/>
            <a:ext cx="1906587" cy="563562"/>
          </a:xfrm>
          <a:solidFill>
            <a:schemeClr val="accent1"/>
          </a:solidFill>
        </p:spPr>
        <p:txBody>
          <a:bodyPr anchor="ctr"/>
          <a:lstStyle>
            <a:lvl1pPr algn="ctr">
              <a:defRPr sz="1800" b="1" kern="0">
                <a:solidFill>
                  <a:schemeClr val="bg1"/>
                </a:solidFill>
              </a:defRPr>
            </a:lvl1pPr>
          </a:lstStyle>
          <a:p>
            <a:pPr lvl="0"/>
            <a:r>
              <a:rPr lang="en-US" dirty="0"/>
              <a:t>Subtitle</a:t>
            </a:r>
          </a:p>
        </p:txBody>
      </p:sp>
    </p:spTree>
    <p:extLst>
      <p:ext uri="{BB962C8B-B14F-4D97-AF65-F5344CB8AC3E}">
        <p14:creationId xmlns:p14="http://schemas.microsoft.com/office/powerpoint/2010/main" val="3212639141"/>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17">
            <a:extLst>
              <a:ext uri="{FF2B5EF4-FFF2-40B4-BE49-F238E27FC236}">
                <a16:creationId xmlns:a16="http://schemas.microsoft.com/office/drawing/2014/main" id="{AEEBDCDC-F212-4ED4-8D32-7B1BC919EF2D}"/>
              </a:ext>
            </a:extLst>
          </p:cNvPr>
          <p:cNvSpPr>
            <a:spLocks noGrp="1"/>
          </p:cNvSpPr>
          <p:nvPr>
            <p:ph type="body" sz="quarter" idx="55"/>
          </p:nvPr>
        </p:nvSpPr>
        <p:spPr>
          <a:xfrm>
            <a:off x="6232260"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9">
            <a:extLst>
              <a:ext uri="{FF2B5EF4-FFF2-40B4-BE49-F238E27FC236}">
                <a16:creationId xmlns:a16="http://schemas.microsoft.com/office/drawing/2014/main"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4DB6DB5B-6EBB-4E77-8ECE-2DE4424BD660}"/>
              </a:ext>
            </a:extLst>
          </p:cNvPr>
          <p:cNvSpPr>
            <a:spLocks noGrp="1"/>
          </p:cNvSpPr>
          <p:nvPr>
            <p:ph type="body" sz="quarter" idx="56"/>
          </p:nvPr>
        </p:nvSpPr>
        <p:spPr>
          <a:xfrm>
            <a:off x="6232260"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1"/>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3" name="Title 2">
            <a:extLst>
              <a:ext uri="{FF2B5EF4-FFF2-40B4-BE49-F238E27FC236}">
                <a16:creationId xmlns:a16="http://schemas.microsoft.com/office/drawing/2014/main" id="{01CCA206-C726-4930-8059-66751EC1483B}"/>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dirty="0"/>
          </a:p>
        </p:txBody>
      </p:sp>
    </p:spTree>
    <p:extLst>
      <p:ext uri="{BB962C8B-B14F-4D97-AF65-F5344CB8AC3E}">
        <p14:creationId xmlns:p14="http://schemas.microsoft.com/office/powerpoint/2010/main" val="3695858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100320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3604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Title 2">
            <a:extLst>
              <a:ext uri="{FF2B5EF4-FFF2-40B4-BE49-F238E27FC236}">
                <a16:creationId xmlns:a16="http://schemas.microsoft.com/office/drawing/2014/main" id="{AC76913D-77B2-43C9-9A9E-B86D68E16B7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5535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13" name="Text Placeholder 8"/>
          <p:cNvSpPr>
            <a:spLocks noGrp="1"/>
          </p:cNvSpPr>
          <p:nvPr>
            <p:ph type="body" sz="quarter" idx="19"/>
          </p:nvPr>
        </p:nvSpPr>
        <p:spPr>
          <a:xfrm>
            <a:off x="100320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3604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3604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3604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Title 2">
            <a:extLst>
              <a:ext uri="{FF2B5EF4-FFF2-40B4-BE49-F238E27FC236}">
                <a16:creationId xmlns:a16="http://schemas.microsoft.com/office/drawing/2014/main" id="{AEF8E881-FC4C-4F00-9389-FF3C71D7CB7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556956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D65585-570B-4F7D-B4BC-0F7CFAF52BAF}"/>
              </a:ext>
            </a:extLst>
          </p:cNvPr>
          <p:cNvSpPr>
            <a:spLocks noChangeAspect="1"/>
          </p:cNvSpPr>
          <p:nvPr userDrawn="1"/>
        </p:nvSpPr>
        <p:spPr>
          <a:xfrm>
            <a:off x="998476" y="971550"/>
            <a:ext cx="7061787" cy="4943250"/>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2386961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AF31653-DA95-4567-9106-71E1E49BA627}"/>
              </a:ext>
            </a:extLst>
          </p:cNvPr>
          <p:cNvSpPr>
            <a:spLocks noChangeAspect="1"/>
          </p:cNvSpPr>
          <p:nvPr userDrawn="1"/>
        </p:nvSpPr>
        <p:spPr>
          <a:xfrm>
            <a:off x="998476" y="971550"/>
            <a:ext cx="7061787" cy="494325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0" name="Text Placeholder 3">
            <a:extLst>
              <a:ext uri="{FF2B5EF4-FFF2-40B4-BE49-F238E27FC236}">
                <a16:creationId xmlns:a16="http://schemas.microsoft.com/office/drawing/2014/main"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42566398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87A788-0BF5-4419-BCFC-809F6D2E93AA}"/>
              </a:ext>
            </a:extLst>
          </p:cNvPr>
          <p:cNvSpPr>
            <a:spLocks noChangeAspect="1"/>
          </p:cNvSpPr>
          <p:nvPr userDrawn="1"/>
        </p:nvSpPr>
        <p:spPr>
          <a:xfrm>
            <a:off x="998476" y="971550"/>
            <a:ext cx="7061787" cy="4943250"/>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
        <p:nvSpPr>
          <p:cNvPr id="60" name="Text Placeholder 3">
            <a:extLst>
              <a:ext uri="{FF2B5EF4-FFF2-40B4-BE49-F238E27FC236}">
                <a16:creationId xmlns:a16="http://schemas.microsoft.com/office/drawing/2014/main"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69760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Back Cover dark Gradient">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36415CC-18EE-44C6-AA6A-0C70BEB38184}"/>
              </a:ext>
            </a:extLst>
          </p:cNvPr>
          <p:cNvSpPr>
            <a:spLocks noGrp="1"/>
          </p:cNvSpPr>
          <p:nvPr>
            <p:ph type="body" sz="quarter" idx="10"/>
          </p:nvPr>
        </p:nvSpPr>
        <p:spPr>
          <a:xfrm>
            <a:off x="741301" y="4240696"/>
            <a:ext cx="5748399" cy="1854200"/>
          </a:xfrm>
        </p:spPr>
        <p:txBody>
          <a:bodyPr anchor="b"/>
          <a:lstStyle>
            <a:lvl1pPr>
              <a:spcAft>
                <a:spcPts val="1000"/>
              </a:spcAft>
              <a:defRPr lang="en-US" sz="900" b="0" kern="1200" dirty="0">
                <a:solidFill>
                  <a:schemeClr val="bg1">
                    <a:lumMod val="65000"/>
                  </a:schemeClr>
                </a:solidFill>
                <a:latin typeface="+mn-lt"/>
                <a:ea typeface="+mn-ea"/>
                <a:cs typeface="+mn-cs"/>
              </a:defRPr>
            </a:lvl1pPr>
            <a:lvl2pPr>
              <a:spcAft>
                <a:spcPts val="1000"/>
              </a:spcAft>
              <a:defRPr sz="900" b="0">
                <a:solidFill>
                  <a:schemeClr val="tx1"/>
                </a:solidFill>
              </a:defRPr>
            </a:lvl2pPr>
          </a:lstStyle>
          <a:p>
            <a:pPr marL="0" lvl="0" indent="0" algn="l" defTabSz="685766" rtl="0" eaLnBrk="1" latinLnBrk="0" hangingPunct="1">
              <a:lnSpc>
                <a:spcPct val="100000"/>
              </a:lnSpc>
              <a:spcBef>
                <a:spcPts val="0"/>
              </a:spcBef>
              <a:spcAft>
                <a:spcPts val="600"/>
              </a:spcAft>
              <a:buFontTx/>
              <a:buNone/>
            </a:pPr>
            <a:r>
              <a:rPr lang="en-US"/>
              <a:t>Click to edit Master text styles</a:t>
            </a:r>
          </a:p>
          <a:p>
            <a:pPr marL="0" lvl="1" indent="0" algn="l" defTabSz="685766" rtl="0" eaLnBrk="1" latinLnBrk="0" hangingPunct="1">
              <a:lnSpc>
                <a:spcPct val="100000"/>
              </a:lnSpc>
              <a:spcBef>
                <a:spcPts val="0"/>
              </a:spcBef>
              <a:spcAft>
                <a:spcPts val="600"/>
              </a:spcAft>
              <a:buFontTx/>
              <a:buNone/>
            </a:pPr>
            <a:r>
              <a:rPr lang="en-US"/>
              <a:t>Second level</a:t>
            </a:r>
          </a:p>
        </p:txBody>
      </p:sp>
      <p:sp>
        <p:nvSpPr>
          <p:cNvPr id="15" name="Text Placeholder 2">
            <a:extLst>
              <a:ext uri="{FF2B5EF4-FFF2-40B4-BE49-F238E27FC236}">
                <a16:creationId xmlns:a16="http://schemas.microsoft.com/office/drawing/2014/main" id="{F1A20F0E-1C86-4DC6-957F-6F65AC8C2E29}"/>
              </a:ext>
            </a:extLst>
          </p:cNvPr>
          <p:cNvSpPr>
            <a:spLocks noGrp="1"/>
          </p:cNvSpPr>
          <p:nvPr>
            <p:ph type="body" sz="quarter" idx="14"/>
          </p:nvPr>
        </p:nvSpPr>
        <p:spPr>
          <a:xfrm>
            <a:off x="741301" y="3935061"/>
            <a:ext cx="3215651"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12" name="Group 11">
            <a:extLst>
              <a:ext uri="{FF2B5EF4-FFF2-40B4-BE49-F238E27FC236}">
                <a16:creationId xmlns:a16="http://schemas.microsoft.com/office/drawing/2014/main" id="{8F4182B8-7E62-44CE-AE54-C464674E18B6}"/>
              </a:ext>
            </a:extLst>
          </p:cNvPr>
          <p:cNvGrpSpPr/>
          <p:nvPr userDrawn="1"/>
        </p:nvGrpSpPr>
        <p:grpSpPr>
          <a:xfrm>
            <a:off x="750811" y="3494012"/>
            <a:ext cx="2035175" cy="373163"/>
            <a:chOff x="1584001" y="2682350"/>
            <a:chExt cx="2094546" cy="384049"/>
          </a:xfrm>
        </p:grpSpPr>
        <p:pic>
          <p:nvPicPr>
            <p:cNvPr id="13" name="Picture 12">
              <a:extLst>
                <a:ext uri="{FF2B5EF4-FFF2-40B4-BE49-F238E27FC236}">
                  <a16:creationId xmlns:a16="http://schemas.microsoft.com/office/drawing/2014/main" id="{25DDC481-4310-4B64-9A5D-208CF9409FE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6" name="Picture 15">
              <a:extLst>
                <a:ext uri="{FF2B5EF4-FFF2-40B4-BE49-F238E27FC236}">
                  <a16:creationId xmlns:a16="http://schemas.microsoft.com/office/drawing/2014/main" id="{66404136-6381-48A3-932A-AC26BF0178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17" name="Group 16">
              <a:extLst>
                <a:ext uri="{FF2B5EF4-FFF2-40B4-BE49-F238E27FC236}">
                  <a16:creationId xmlns:a16="http://schemas.microsoft.com/office/drawing/2014/main" id="{AB824263-AD0D-4152-BFED-1CCF21CB8F58}"/>
                </a:ext>
              </a:extLst>
            </p:cNvPr>
            <p:cNvGrpSpPr/>
            <p:nvPr userDrawn="1"/>
          </p:nvGrpSpPr>
          <p:grpSpPr>
            <a:xfrm>
              <a:off x="2867305" y="2682351"/>
              <a:ext cx="383774" cy="383774"/>
              <a:chOff x="3296507" y="2682351"/>
              <a:chExt cx="383774" cy="383774"/>
            </a:xfrm>
          </p:grpSpPr>
          <p:sp>
            <p:nvSpPr>
              <p:cNvPr id="19" name="Freeform 5">
                <a:extLst>
                  <a:ext uri="{FF2B5EF4-FFF2-40B4-BE49-F238E27FC236}">
                    <a16:creationId xmlns:a16="http://schemas.microsoft.com/office/drawing/2014/main" id="{F49B6BE1-732C-47F7-8AC3-AD41EB4E311F}"/>
                  </a:ext>
                </a:extLst>
              </p:cNvPr>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C076922-9A80-4B8C-AAD2-A84504263528}"/>
                  </a:ext>
                </a:extLst>
              </p:cNvPr>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7">
                <a:extLst>
                  <a:ext uri="{FF2B5EF4-FFF2-40B4-BE49-F238E27FC236}">
                    <a16:creationId xmlns:a16="http://schemas.microsoft.com/office/drawing/2014/main" id="{C440F010-AD08-48DE-A162-07A7BB051D29}"/>
                  </a:ext>
                </a:extLst>
              </p:cNvPr>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3" name="Graphic 22">
            <a:extLst>
              <a:ext uri="{FF2B5EF4-FFF2-40B4-BE49-F238E27FC236}">
                <a16:creationId xmlns:a16="http://schemas.microsoft.com/office/drawing/2014/main" id="{BB7DCF77-C63C-4BBE-88C9-6A8B122B820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22336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24-C137-47F3-B441-6C1B9714F578}"/>
              </a:ext>
            </a:extLst>
          </p:cNvPr>
          <p:cNvSpPr>
            <a:spLocks noGrp="1"/>
          </p:cNvSpPr>
          <p:nvPr>
            <p:ph type="title"/>
          </p:nvPr>
        </p:nvSpPr>
        <p:spPr>
          <a:solidFill>
            <a:schemeClr val="bg1"/>
          </a:solidFill>
        </p:spPr>
        <p:txBody>
          <a:bodyPr/>
          <a:lstStyle/>
          <a:p>
            <a:r>
              <a:rPr lang="en-US"/>
              <a:t>Click to edit Master title style</a:t>
            </a:r>
            <a:endParaRPr lang="en-GB" dirty="0"/>
          </a:p>
        </p:txBody>
      </p:sp>
      <p:sp>
        <p:nvSpPr>
          <p:cNvPr id="4" name="Rectangle 3">
            <a:extLst>
              <a:ext uri="{FF2B5EF4-FFF2-40B4-BE49-F238E27FC236}">
                <a16:creationId xmlns:a16="http://schemas.microsoft.com/office/drawing/2014/main" id="{1ACC0FFF-EDF5-49D0-8C1F-A5D5BA3335B9}"/>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5" name="Rectangle 4">
            <a:extLst>
              <a:ext uri="{FF2B5EF4-FFF2-40B4-BE49-F238E27FC236}">
                <a16:creationId xmlns:a16="http://schemas.microsoft.com/office/drawing/2014/main" id="{081F4118-D01B-40DD-940F-068338DB15A5}"/>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6" name="Rectangle 5">
            <a:extLst>
              <a:ext uri="{FF2B5EF4-FFF2-40B4-BE49-F238E27FC236}">
                <a16:creationId xmlns:a16="http://schemas.microsoft.com/office/drawing/2014/main" id="{4A97C791-7BB0-4AC9-BDE9-68939F34221B}"/>
              </a:ext>
            </a:extLst>
          </p:cNvPr>
          <p:cNvSpPr/>
          <p:nvPr userDrawn="1"/>
        </p:nvSpPr>
        <p:spPr>
          <a:xfrm>
            <a:off x="998351" y="2761094"/>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12</a:t>
            </a:r>
          </a:p>
          <a:p>
            <a:pPr algn="ctr"/>
            <a:r>
              <a:rPr lang="en-GB" sz="800" dirty="0">
                <a:solidFill>
                  <a:schemeClr val="bg1"/>
                </a:solidFill>
              </a:rPr>
              <a:t>35</a:t>
            </a:r>
          </a:p>
          <a:p>
            <a:pPr algn="ctr"/>
            <a:r>
              <a:rPr lang="en-GB" sz="800" dirty="0">
                <a:solidFill>
                  <a:schemeClr val="bg1"/>
                </a:solidFill>
              </a:rPr>
              <a:t>60</a:t>
            </a:r>
          </a:p>
        </p:txBody>
      </p:sp>
      <p:sp>
        <p:nvSpPr>
          <p:cNvPr id="7" name="Rectangle 6">
            <a:extLst>
              <a:ext uri="{FF2B5EF4-FFF2-40B4-BE49-F238E27FC236}">
                <a16:creationId xmlns:a16="http://schemas.microsoft.com/office/drawing/2014/main" id="{C8693543-F502-48B0-9E65-053408E60BF0}"/>
              </a:ext>
            </a:extLst>
          </p:cNvPr>
          <p:cNvSpPr/>
          <p:nvPr userDrawn="1"/>
        </p:nvSpPr>
        <p:spPr>
          <a:xfrm>
            <a:off x="998351" y="3275656"/>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172</a:t>
            </a:r>
          </a:p>
          <a:p>
            <a:pPr algn="ctr"/>
            <a:r>
              <a:rPr lang="en-GB" sz="800" dirty="0">
                <a:solidFill>
                  <a:sysClr val="windowText" lastClr="000000"/>
                </a:solidFill>
              </a:rPr>
              <a:t>234</a:t>
            </a:r>
          </a:p>
          <a:p>
            <a:pPr algn="ctr"/>
            <a:r>
              <a:rPr lang="en-GB" sz="800" dirty="0">
                <a:solidFill>
                  <a:sysClr val="windowText" lastClr="000000"/>
                </a:solidFill>
              </a:rPr>
              <a:t>255</a:t>
            </a:r>
          </a:p>
        </p:txBody>
      </p:sp>
      <p:sp>
        <p:nvSpPr>
          <p:cNvPr id="8" name="Rectangle 7">
            <a:extLst>
              <a:ext uri="{FF2B5EF4-FFF2-40B4-BE49-F238E27FC236}">
                <a16:creationId xmlns:a16="http://schemas.microsoft.com/office/drawing/2014/main" id="{A2309040-9C95-48FE-AA99-4757E8328519}"/>
              </a:ext>
            </a:extLst>
          </p:cNvPr>
          <p:cNvSpPr/>
          <p:nvPr userDrawn="1"/>
        </p:nvSpPr>
        <p:spPr>
          <a:xfrm>
            <a:off x="2992848" y="1732478"/>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 name="TextBox 10">
            <a:extLst>
              <a:ext uri="{FF2B5EF4-FFF2-40B4-BE49-F238E27FC236}">
                <a16:creationId xmlns:a16="http://schemas.microsoft.com/office/drawing/2014/main" id="{A4897B22-3CA8-4621-8A3B-B9D2E3D07988}"/>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Primary colors</a:t>
            </a:r>
          </a:p>
        </p:txBody>
      </p:sp>
      <p:sp>
        <p:nvSpPr>
          <p:cNvPr id="20" name="Rectangle 19">
            <a:extLst>
              <a:ext uri="{FF2B5EF4-FFF2-40B4-BE49-F238E27FC236}">
                <a16:creationId xmlns:a16="http://schemas.microsoft.com/office/drawing/2014/main" id="{6453D312-00EF-44B5-9D91-290BE0E19654}"/>
              </a:ext>
            </a:extLst>
          </p:cNvPr>
          <p:cNvSpPr/>
          <p:nvPr userDrawn="1"/>
        </p:nvSpPr>
        <p:spPr>
          <a:xfrm>
            <a:off x="998351" y="3786711"/>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21" name="Rectangle 20">
            <a:extLst>
              <a:ext uri="{FF2B5EF4-FFF2-40B4-BE49-F238E27FC236}">
                <a16:creationId xmlns:a16="http://schemas.microsoft.com/office/drawing/2014/main" id="{58D98991-520C-4FD6-8B23-8732995E56B1}"/>
              </a:ext>
            </a:extLst>
          </p:cNvPr>
          <p:cNvSpPr/>
          <p:nvPr userDrawn="1"/>
        </p:nvSpPr>
        <p:spPr>
          <a:xfrm>
            <a:off x="998351" y="4301271"/>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22" name="Rectangle 21">
            <a:extLst>
              <a:ext uri="{FF2B5EF4-FFF2-40B4-BE49-F238E27FC236}">
                <a16:creationId xmlns:a16="http://schemas.microsoft.com/office/drawing/2014/main" id="{2FA38B4C-5B80-413E-B283-1F1ADBFD09CD}"/>
              </a:ext>
            </a:extLst>
          </p:cNvPr>
          <p:cNvSpPr/>
          <p:nvPr userDrawn="1"/>
        </p:nvSpPr>
        <p:spPr>
          <a:xfrm>
            <a:off x="998351" y="4809439"/>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25" name="TextBox 24">
            <a:extLst>
              <a:ext uri="{FF2B5EF4-FFF2-40B4-BE49-F238E27FC236}">
                <a16:creationId xmlns:a16="http://schemas.microsoft.com/office/drawing/2014/main" id="{6A07E492-5EF0-4085-AA14-90D280B1DF69}"/>
              </a:ext>
            </a:extLst>
          </p:cNvPr>
          <p:cNvSpPr txBox="1"/>
          <p:nvPr userDrawn="1"/>
        </p:nvSpPr>
        <p:spPr>
          <a:xfrm>
            <a:off x="1921682"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Dark Blue</a:t>
            </a:r>
          </a:p>
        </p:txBody>
      </p:sp>
      <p:sp>
        <p:nvSpPr>
          <p:cNvPr id="30" name="TextBox 29">
            <a:extLst>
              <a:ext uri="{FF2B5EF4-FFF2-40B4-BE49-F238E27FC236}">
                <a16:creationId xmlns:a16="http://schemas.microsoft.com/office/drawing/2014/main" id="{B28A2D81-3A9C-47D3-8174-874F601607DC}"/>
              </a:ext>
            </a:extLst>
          </p:cNvPr>
          <p:cNvSpPr txBox="1"/>
          <p:nvPr userDrawn="1"/>
        </p:nvSpPr>
        <p:spPr>
          <a:xfrm>
            <a:off x="1921682"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KPMG blue</a:t>
            </a:r>
          </a:p>
        </p:txBody>
      </p:sp>
      <p:sp>
        <p:nvSpPr>
          <p:cNvPr id="33" name="TextBox 32">
            <a:extLst>
              <a:ext uri="{FF2B5EF4-FFF2-40B4-BE49-F238E27FC236}">
                <a16:creationId xmlns:a16="http://schemas.microsoft.com/office/drawing/2014/main" id="{2C791116-D184-4C43-9C1C-30181CDF0E84}"/>
              </a:ext>
            </a:extLst>
          </p:cNvPr>
          <p:cNvSpPr txBox="1"/>
          <p:nvPr userDrawn="1"/>
        </p:nvSpPr>
        <p:spPr>
          <a:xfrm>
            <a:off x="1921682"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Light Blue</a:t>
            </a:r>
          </a:p>
        </p:txBody>
      </p:sp>
      <p:sp>
        <p:nvSpPr>
          <p:cNvPr id="36" name="TextBox 35">
            <a:extLst>
              <a:ext uri="{FF2B5EF4-FFF2-40B4-BE49-F238E27FC236}">
                <a16:creationId xmlns:a16="http://schemas.microsoft.com/office/drawing/2014/main" id="{0A430D78-5EDB-481E-BB6D-67D8689BCE11}"/>
              </a:ext>
            </a:extLst>
          </p:cNvPr>
          <p:cNvSpPr txBox="1"/>
          <p:nvPr userDrawn="1"/>
        </p:nvSpPr>
        <p:spPr>
          <a:xfrm>
            <a:off x="3916179" y="1817279"/>
            <a:ext cx="1253995" cy="237066"/>
          </a:xfrm>
          <a:prstGeom prst="rect">
            <a:avLst/>
          </a:prstGeom>
          <a:noFill/>
        </p:spPr>
        <p:txBody>
          <a:bodyPr wrap="square" lIns="54610" tIns="54610" rIns="54610" bIns="54610" rtlCol="0" anchor="ctr">
            <a:noAutofit/>
          </a:bodyPr>
          <a:lstStyle/>
          <a:p>
            <a:pPr algn="l">
              <a:spcAft>
                <a:spcPts val="600"/>
              </a:spcAft>
            </a:pPr>
            <a:r>
              <a:rPr lang="en-GB" sz="1000" dirty="0"/>
              <a:t>Blue</a:t>
            </a:r>
          </a:p>
        </p:txBody>
      </p:sp>
      <p:sp>
        <p:nvSpPr>
          <p:cNvPr id="39" name="TextBox 38">
            <a:extLst>
              <a:ext uri="{FF2B5EF4-FFF2-40B4-BE49-F238E27FC236}">
                <a16:creationId xmlns:a16="http://schemas.microsoft.com/office/drawing/2014/main" id="{E42EE987-0425-4CD8-B75D-E3E8F8C2096D}"/>
              </a:ext>
            </a:extLst>
          </p:cNvPr>
          <p:cNvSpPr txBox="1"/>
          <p:nvPr userDrawn="1"/>
        </p:nvSpPr>
        <p:spPr>
          <a:xfrm>
            <a:off x="1921682"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Cobalt Blue</a:t>
            </a:r>
          </a:p>
        </p:txBody>
      </p:sp>
      <p:sp>
        <p:nvSpPr>
          <p:cNvPr id="45" name="TextBox 44">
            <a:extLst>
              <a:ext uri="{FF2B5EF4-FFF2-40B4-BE49-F238E27FC236}">
                <a16:creationId xmlns:a16="http://schemas.microsoft.com/office/drawing/2014/main" id="{1B01B4DF-404A-4544-B313-2720FCBDD0B4}"/>
              </a:ext>
            </a:extLst>
          </p:cNvPr>
          <p:cNvSpPr txBox="1"/>
          <p:nvPr userDrawn="1"/>
        </p:nvSpPr>
        <p:spPr>
          <a:xfrm>
            <a:off x="1921682" y="3874401"/>
            <a:ext cx="1253995" cy="237066"/>
          </a:xfrm>
          <a:prstGeom prst="rect">
            <a:avLst/>
          </a:prstGeom>
          <a:noFill/>
        </p:spPr>
        <p:txBody>
          <a:bodyPr wrap="square" lIns="54610" tIns="54610" rIns="54610" bIns="54610" rtlCol="0" anchor="ctr">
            <a:noAutofit/>
          </a:bodyPr>
          <a:lstStyle/>
          <a:p>
            <a:pPr algn="l">
              <a:spcAft>
                <a:spcPts val="600"/>
              </a:spcAft>
            </a:pPr>
            <a:r>
              <a:rPr lang="en-GB" sz="1000" dirty="0"/>
              <a:t>Pacific Blue</a:t>
            </a:r>
          </a:p>
        </p:txBody>
      </p:sp>
      <p:sp>
        <p:nvSpPr>
          <p:cNvPr id="48" name="TextBox 47">
            <a:extLst>
              <a:ext uri="{FF2B5EF4-FFF2-40B4-BE49-F238E27FC236}">
                <a16:creationId xmlns:a16="http://schemas.microsoft.com/office/drawing/2014/main" id="{96DFA940-4699-43CF-A21A-AE4227704697}"/>
              </a:ext>
            </a:extLst>
          </p:cNvPr>
          <p:cNvSpPr txBox="1"/>
          <p:nvPr userDrawn="1"/>
        </p:nvSpPr>
        <p:spPr>
          <a:xfrm>
            <a:off x="1921682" y="438545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Purple</a:t>
            </a:r>
          </a:p>
        </p:txBody>
      </p:sp>
      <p:sp>
        <p:nvSpPr>
          <p:cNvPr id="51" name="TextBox 50">
            <a:extLst>
              <a:ext uri="{FF2B5EF4-FFF2-40B4-BE49-F238E27FC236}">
                <a16:creationId xmlns:a16="http://schemas.microsoft.com/office/drawing/2014/main" id="{49A40265-6498-4E16-877D-6BC9A8CE7DCA}"/>
              </a:ext>
            </a:extLst>
          </p:cNvPr>
          <p:cNvSpPr txBox="1"/>
          <p:nvPr userDrawn="1"/>
        </p:nvSpPr>
        <p:spPr>
          <a:xfrm>
            <a:off x="1921682" y="489651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Pink</a:t>
            </a:r>
          </a:p>
        </p:txBody>
      </p:sp>
      <p:sp>
        <p:nvSpPr>
          <p:cNvPr id="9" name="Rectangle 8">
            <a:extLst>
              <a:ext uri="{FF2B5EF4-FFF2-40B4-BE49-F238E27FC236}">
                <a16:creationId xmlns:a16="http://schemas.microsoft.com/office/drawing/2014/main" id="{A4B6D9AD-8E94-4A62-B92C-C973F5486E37}"/>
              </a:ext>
            </a:extLst>
          </p:cNvPr>
          <p:cNvSpPr/>
          <p:nvPr userDrawn="1"/>
        </p:nvSpPr>
        <p:spPr>
          <a:xfrm>
            <a:off x="2999643" y="2243028"/>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0" name="Rectangle 9">
            <a:extLst>
              <a:ext uri="{FF2B5EF4-FFF2-40B4-BE49-F238E27FC236}">
                <a16:creationId xmlns:a16="http://schemas.microsoft.com/office/drawing/2014/main" id="{5D377AFC-4BDC-44AC-80A6-06A9503B868A}"/>
              </a:ext>
            </a:extLst>
          </p:cNvPr>
          <p:cNvSpPr/>
          <p:nvPr userDrawn="1"/>
        </p:nvSpPr>
        <p:spPr>
          <a:xfrm>
            <a:off x="2999643" y="2757590"/>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2" name="TextBox 11">
            <a:extLst>
              <a:ext uri="{FF2B5EF4-FFF2-40B4-BE49-F238E27FC236}">
                <a16:creationId xmlns:a16="http://schemas.microsoft.com/office/drawing/2014/main" id="{8B231EB6-12A0-47AA-88B0-D248845383E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Accent colors for infographics and charts only</a:t>
            </a:r>
          </a:p>
        </p:txBody>
      </p:sp>
      <p:sp>
        <p:nvSpPr>
          <p:cNvPr id="59" name="Rectangle 58">
            <a:extLst>
              <a:ext uri="{FF2B5EF4-FFF2-40B4-BE49-F238E27FC236}">
                <a16:creationId xmlns:a16="http://schemas.microsoft.com/office/drawing/2014/main" id="{8B8F1FC7-CA8A-485A-9440-4EA69DF44F1B}"/>
              </a:ext>
            </a:extLst>
          </p:cNvPr>
          <p:cNvSpPr/>
          <p:nvPr userDrawn="1"/>
        </p:nvSpPr>
        <p:spPr>
          <a:xfrm>
            <a:off x="2999643" y="3272151"/>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sp>
        <p:nvSpPr>
          <p:cNvPr id="60" name="Rectangle 59">
            <a:extLst>
              <a:ext uri="{FF2B5EF4-FFF2-40B4-BE49-F238E27FC236}">
                <a16:creationId xmlns:a16="http://schemas.microsoft.com/office/drawing/2014/main" id="{FF4DC1F0-F2DB-41DC-B843-C645575C978D}"/>
              </a:ext>
            </a:extLst>
          </p:cNvPr>
          <p:cNvSpPr/>
          <p:nvPr userDrawn="1"/>
        </p:nvSpPr>
        <p:spPr>
          <a:xfrm>
            <a:off x="2999643" y="3786713"/>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255</a:t>
            </a:r>
          </a:p>
          <a:p>
            <a:pPr algn="ctr"/>
            <a:r>
              <a:rPr lang="en-GB" sz="800" dirty="0">
                <a:solidFill>
                  <a:sysClr val="windowText" lastClr="000000"/>
                </a:solidFill>
              </a:rPr>
              <a:t>163</a:t>
            </a:r>
          </a:p>
          <a:p>
            <a:pPr algn="ctr"/>
            <a:r>
              <a:rPr lang="en-GB" sz="800" dirty="0">
                <a:solidFill>
                  <a:sysClr val="windowText" lastClr="000000"/>
                </a:solidFill>
              </a:rPr>
              <a:t>218</a:t>
            </a:r>
          </a:p>
        </p:txBody>
      </p:sp>
      <p:sp>
        <p:nvSpPr>
          <p:cNvPr id="61" name="Rectangle 60">
            <a:extLst>
              <a:ext uri="{FF2B5EF4-FFF2-40B4-BE49-F238E27FC236}">
                <a16:creationId xmlns:a16="http://schemas.microsoft.com/office/drawing/2014/main" id="{1FDCCC15-7DDA-4C27-A66A-86FEF3CE0FDB}"/>
              </a:ext>
            </a:extLst>
          </p:cNvPr>
          <p:cNvSpPr/>
          <p:nvPr userDrawn="1"/>
        </p:nvSpPr>
        <p:spPr>
          <a:xfrm>
            <a:off x="2999643" y="4301273"/>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62" name="Rectangle 61">
            <a:extLst>
              <a:ext uri="{FF2B5EF4-FFF2-40B4-BE49-F238E27FC236}">
                <a16:creationId xmlns:a16="http://schemas.microsoft.com/office/drawing/2014/main" id="{E6A7B705-A81A-45EE-B7F8-A08C39775723}"/>
              </a:ext>
            </a:extLst>
          </p:cNvPr>
          <p:cNvSpPr/>
          <p:nvPr userDrawn="1"/>
        </p:nvSpPr>
        <p:spPr>
          <a:xfrm>
            <a:off x="2999643" y="4809441"/>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63" name="Rectangle 62">
            <a:extLst>
              <a:ext uri="{FF2B5EF4-FFF2-40B4-BE49-F238E27FC236}">
                <a16:creationId xmlns:a16="http://schemas.microsoft.com/office/drawing/2014/main" id="{70C56EF7-AC83-449B-8CC3-F1D314081B92}"/>
              </a:ext>
            </a:extLst>
          </p:cNvPr>
          <p:cNvSpPr/>
          <p:nvPr userDrawn="1"/>
        </p:nvSpPr>
        <p:spPr>
          <a:xfrm>
            <a:off x="2999643" y="5324001"/>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accent3"/>
                </a:solidFill>
              </a:rPr>
              <a:t>99</a:t>
            </a:r>
          </a:p>
          <a:p>
            <a:pPr algn="ctr"/>
            <a:r>
              <a:rPr lang="en-GB" sz="800" dirty="0">
                <a:solidFill>
                  <a:schemeClr val="accent3"/>
                </a:solidFill>
              </a:rPr>
              <a:t>235</a:t>
            </a:r>
          </a:p>
          <a:p>
            <a:pPr algn="ctr"/>
            <a:r>
              <a:rPr lang="en-GB" sz="800" dirty="0">
                <a:solidFill>
                  <a:schemeClr val="accent3"/>
                </a:solidFill>
              </a:rPr>
              <a:t>218</a:t>
            </a:r>
          </a:p>
        </p:txBody>
      </p:sp>
      <p:grpSp>
        <p:nvGrpSpPr>
          <p:cNvPr id="65" name="Group 64">
            <a:extLst>
              <a:ext uri="{FF2B5EF4-FFF2-40B4-BE49-F238E27FC236}">
                <a16:creationId xmlns:a16="http://schemas.microsoft.com/office/drawing/2014/main" id="{34556660-1591-47B1-B18E-F2FCE5FDCA50}"/>
              </a:ext>
            </a:extLst>
          </p:cNvPr>
          <p:cNvGrpSpPr/>
          <p:nvPr userDrawn="1"/>
        </p:nvGrpSpPr>
        <p:grpSpPr>
          <a:xfrm>
            <a:off x="3971416" y="2341846"/>
            <a:ext cx="1253995" cy="3303408"/>
            <a:chOff x="2169429" y="1756308"/>
            <a:chExt cx="2286000" cy="3303408"/>
          </a:xfrm>
        </p:grpSpPr>
        <p:sp>
          <p:nvSpPr>
            <p:cNvPr id="66" name="TextBox 65">
              <a:extLst>
                <a:ext uri="{FF2B5EF4-FFF2-40B4-BE49-F238E27FC236}">
                  <a16:creationId xmlns:a16="http://schemas.microsoft.com/office/drawing/2014/main" id="{C1242448-F6EA-445E-86F6-56F1F6B8DCA0}"/>
                </a:ext>
              </a:extLst>
            </p:cNvPr>
            <p:cNvSpPr txBox="1"/>
            <p:nvPr userDrawn="1"/>
          </p:nvSpPr>
          <p:spPr>
            <a:xfrm>
              <a:off x="2169429" y="2778422"/>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Pink</a:t>
              </a:r>
            </a:p>
          </p:txBody>
        </p:sp>
        <p:sp>
          <p:nvSpPr>
            <p:cNvPr id="67" name="TextBox 66">
              <a:extLst>
                <a:ext uri="{FF2B5EF4-FFF2-40B4-BE49-F238E27FC236}">
                  <a16:creationId xmlns:a16="http://schemas.microsoft.com/office/drawing/2014/main" id="{F9F2D96E-0391-44D3-9D85-C49CD2682224}"/>
                </a:ext>
              </a:extLst>
            </p:cNvPr>
            <p:cNvSpPr txBox="1"/>
            <p:nvPr userDrawn="1"/>
          </p:nvSpPr>
          <p:spPr>
            <a:xfrm>
              <a:off x="2169429" y="1756308"/>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Purple</a:t>
              </a:r>
            </a:p>
          </p:txBody>
        </p:sp>
        <p:sp>
          <p:nvSpPr>
            <p:cNvPr id="68" name="TextBox 67">
              <a:extLst>
                <a:ext uri="{FF2B5EF4-FFF2-40B4-BE49-F238E27FC236}">
                  <a16:creationId xmlns:a16="http://schemas.microsoft.com/office/drawing/2014/main" id="{712A9094-C141-4137-91C8-07CDF0270449}"/>
                </a:ext>
              </a:extLst>
            </p:cNvPr>
            <p:cNvSpPr txBox="1"/>
            <p:nvPr userDrawn="1"/>
          </p:nvSpPr>
          <p:spPr>
            <a:xfrm>
              <a:off x="2169429" y="3289479"/>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Pink</a:t>
              </a:r>
            </a:p>
          </p:txBody>
        </p:sp>
        <p:sp>
          <p:nvSpPr>
            <p:cNvPr id="69" name="TextBox 68">
              <a:extLst>
                <a:ext uri="{FF2B5EF4-FFF2-40B4-BE49-F238E27FC236}">
                  <a16:creationId xmlns:a16="http://schemas.microsoft.com/office/drawing/2014/main" id="{A455B7B5-73DE-46AF-B400-88997B50AD80}"/>
                </a:ext>
              </a:extLst>
            </p:cNvPr>
            <p:cNvSpPr txBox="1"/>
            <p:nvPr userDrawn="1"/>
          </p:nvSpPr>
          <p:spPr>
            <a:xfrm>
              <a:off x="2169429" y="3800536"/>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Green</a:t>
              </a:r>
            </a:p>
          </p:txBody>
        </p:sp>
        <p:sp>
          <p:nvSpPr>
            <p:cNvPr id="70" name="TextBox 69">
              <a:extLst>
                <a:ext uri="{FF2B5EF4-FFF2-40B4-BE49-F238E27FC236}">
                  <a16:creationId xmlns:a16="http://schemas.microsoft.com/office/drawing/2014/main" id="{2B4C4881-6213-41A5-AC03-CCE78498A9AE}"/>
                </a:ext>
              </a:extLst>
            </p:cNvPr>
            <p:cNvSpPr txBox="1"/>
            <p:nvPr userDrawn="1"/>
          </p:nvSpPr>
          <p:spPr>
            <a:xfrm>
              <a:off x="2169429" y="2267365"/>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Purple</a:t>
              </a:r>
            </a:p>
          </p:txBody>
        </p:sp>
        <p:sp>
          <p:nvSpPr>
            <p:cNvPr id="71" name="TextBox 70">
              <a:extLst>
                <a:ext uri="{FF2B5EF4-FFF2-40B4-BE49-F238E27FC236}">
                  <a16:creationId xmlns:a16="http://schemas.microsoft.com/office/drawing/2014/main" id="{940387EA-5FDE-4F6F-BAF2-604549CCD0F0}"/>
                </a:ext>
              </a:extLst>
            </p:cNvPr>
            <p:cNvSpPr txBox="1"/>
            <p:nvPr userDrawn="1"/>
          </p:nvSpPr>
          <p:spPr>
            <a:xfrm>
              <a:off x="2169429" y="4311593"/>
              <a:ext cx="2286000" cy="237066"/>
            </a:xfrm>
            <a:prstGeom prst="rect">
              <a:avLst/>
            </a:prstGeom>
            <a:noFill/>
          </p:spPr>
          <p:txBody>
            <a:bodyPr wrap="square" lIns="54610" tIns="54610" rIns="54610" bIns="54610" rtlCol="0" anchor="ctr">
              <a:noAutofit/>
            </a:bodyPr>
            <a:lstStyle/>
            <a:p>
              <a:pPr algn="l">
                <a:spcAft>
                  <a:spcPts val="600"/>
                </a:spcAft>
              </a:pPr>
              <a:r>
                <a:rPr lang="en-GB" sz="1000" dirty="0"/>
                <a:t>Green</a:t>
              </a:r>
            </a:p>
          </p:txBody>
        </p:sp>
        <p:sp>
          <p:nvSpPr>
            <p:cNvPr id="72" name="TextBox 71">
              <a:extLst>
                <a:ext uri="{FF2B5EF4-FFF2-40B4-BE49-F238E27FC236}">
                  <a16:creationId xmlns:a16="http://schemas.microsoft.com/office/drawing/2014/main" id="{A92671DE-F6BD-48CB-B11C-208DD1F1CCB3}"/>
                </a:ext>
              </a:extLst>
            </p:cNvPr>
            <p:cNvSpPr txBox="1"/>
            <p:nvPr userDrawn="1"/>
          </p:nvSpPr>
          <p:spPr>
            <a:xfrm>
              <a:off x="2169429" y="4822650"/>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Green</a:t>
              </a:r>
            </a:p>
          </p:txBody>
        </p:sp>
      </p:grpSp>
      <p:sp>
        <p:nvSpPr>
          <p:cNvPr id="74" name="Rectangle 73">
            <a:extLst>
              <a:ext uri="{FF2B5EF4-FFF2-40B4-BE49-F238E27FC236}">
                <a16:creationId xmlns:a16="http://schemas.microsoft.com/office/drawing/2014/main" id="{35C7B945-9627-4D94-B008-C987FEA96972}"/>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51</a:t>
            </a:r>
          </a:p>
          <a:p>
            <a:pPr algn="ctr"/>
            <a:r>
              <a:rPr lang="en-GB" sz="800" dirty="0">
                <a:solidFill>
                  <a:schemeClr val="bg1"/>
                </a:solidFill>
              </a:rPr>
              <a:t>51</a:t>
            </a:r>
          </a:p>
          <a:p>
            <a:pPr algn="ctr"/>
            <a:r>
              <a:rPr lang="en-GB" sz="800" dirty="0">
                <a:solidFill>
                  <a:schemeClr val="bg1"/>
                </a:solidFill>
              </a:rPr>
              <a:t>51</a:t>
            </a:r>
          </a:p>
        </p:txBody>
      </p:sp>
      <p:sp>
        <p:nvSpPr>
          <p:cNvPr id="75" name="Rectangle 74">
            <a:extLst>
              <a:ext uri="{FF2B5EF4-FFF2-40B4-BE49-F238E27FC236}">
                <a16:creationId xmlns:a16="http://schemas.microsoft.com/office/drawing/2014/main" id="{AEB1F170-4966-4AAF-ABAA-3D2A0369F7FA}"/>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endParaRPr lang="en-GB" sz="800" dirty="0">
              <a:solidFill>
                <a:schemeClr val="bg1"/>
              </a:solidFill>
            </a:endParaRPr>
          </a:p>
        </p:txBody>
      </p:sp>
      <p:sp>
        <p:nvSpPr>
          <p:cNvPr id="76" name="TextBox 75">
            <a:extLst>
              <a:ext uri="{FF2B5EF4-FFF2-40B4-BE49-F238E27FC236}">
                <a16:creationId xmlns:a16="http://schemas.microsoft.com/office/drawing/2014/main" id="{7033C2B2-E4D1-4420-8509-EC1E2C80321F}"/>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Neutrals for infographics and charts only </a:t>
            </a:r>
          </a:p>
        </p:txBody>
      </p:sp>
      <p:sp>
        <p:nvSpPr>
          <p:cNvPr id="77" name="Rectangle 76">
            <a:extLst>
              <a:ext uri="{FF2B5EF4-FFF2-40B4-BE49-F238E27FC236}">
                <a16:creationId xmlns:a16="http://schemas.microsoft.com/office/drawing/2014/main" id="{9BFC6FF0-9D30-4829-A667-26B9E6467077}"/>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152</a:t>
            </a:r>
          </a:p>
          <a:p>
            <a:pPr algn="ctr"/>
            <a:r>
              <a:rPr lang="en-GB" sz="800" dirty="0">
                <a:solidFill>
                  <a:schemeClr val="bg1"/>
                </a:solidFill>
              </a:rPr>
              <a:t>152</a:t>
            </a:r>
          </a:p>
          <a:p>
            <a:pPr algn="ctr"/>
            <a:r>
              <a:rPr lang="en-GB" sz="800" dirty="0">
                <a:solidFill>
                  <a:schemeClr val="bg1"/>
                </a:solidFill>
              </a:rPr>
              <a:t>152</a:t>
            </a:r>
          </a:p>
        </p:txBody>
      </p:sp>
      <p:sp>
        <p:nvSpPr>
          <p:cNvPr id="78" name="Rectangle 77">
            <a:extLst>
              <a:ext uri="{FF2B5EF4-FFF2-40B4-BE49-F238E27FC236}">
                <a16:creationId xmlns:a16="http://schemas.microsoft.com/office/drawing/2014/main" id="{AF40F7A4-A491-46D0-AC78-F38FB368D987}"/>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178</a:t>
            </a:r>
          </a:p>
          <a:p>
            <a:pPr algn="ctr"/>
            <a:r>
              <a:rPr lang="en-GB" sz="800" dirty="0">
                <a:solidFill>
                  <a:sysClr val="windowText" lastClr="000000"/>
                </a:solidFill>
              </a:rPr>
              <a:t>178</a:t>
            </a:r>
          </a:p>
          <a:p>
            <a:pPr algn="ctr"/>
            <a:r>
              <a:rPr lang="en-GB" sz="800" dirty="0">
                <a:solidFill>
                  <a:sysClr val="windowText" lastClr="000000"/>
                </a:solidFill>
              </a:rPr>
              <a:t>178</a:t>
            </a:r>
          </a:p>
        </p:txBody>
      </p:sp>
      <p:sp>
        <p:nvSpPr>
          <p:cNvPr id="79" name="Rectangle 78">
            <a:extLst>
              <a:ext uri="{FF2B5EF4-FFF2-40B4-BE49-F238E27FC236}">
                <a16:creationId xmlns:a16="http://schemas.microsoft.com/office/drawing/2014/main" id="{E22CE48C-CD62-438B-AF1B-E80398CE41CF}"/>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229</a:t>
            </a:r>
          </a:p>
          <a:p>
            <a:pPr algn="ctr"/>
            <a:r>
              <a:rPr lang="en-GB" sz="800" dirty="0">
                <a:solidFill>
                  <a:schemeClr val="tx1"/>
                </a:solidFill>
              </a:rPr>
              <a:t>229</a:t>
            </a:r>
          </a:p>
          <a:p>
            <a:pPr algn="ctr"/>
            <a:r>
              <a:rPr lang="en-GB" sz="800" dirty="0">
                <a:solidFill>
                  <a:schemeClr val="tx1"/>
                </a:solidFill>
              </a:rPr>
              <a:t>229</a:t>
            </a:r>
          </a:p>
        </p:txBody>
      </p:sp>
      <p:sp>
        <p:nvSpPr>
          <p:cNvPr id="83" name="TextBox 82">
            <a:extLst>
              <a:ext uri="{FF2B5EF4-FFF2-40B4-BE49-F238E27FC236}">
                <a16:creationId xmlns:a16="http://schemas.microsoft.com/office/drawing/2014/main" id="{BFA814C9-BD96-4348-B664-2AD4A5DAAB12}"/>
              </a:ext>
            </a:extLst>
          </p:cNvPr>
          <p:cNvSpPr txBox="1"/>
          <p:nvPr userDrawn="1"/>
        </p:nvSpPr>
        <p:spPr>
          <a:xfrm>
            <a:off x="6203979"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3</a:t>
            </a:r>
          </a:p>
        </p:txBody>
      </p:sp>
      <p:sp>
        <p:nvSpPr>
          <p:cNvPr id="84" name="TextBox 83">
            <a:extLst>
              <a:ext uri="{FF2B5EF4-FFF2-40B4-BE49-F238E27FC236}">
                <a16:creationId xmlns:a16="http://schemas.microsoft.com/office/drawing/2014/main" id="{B38E8C09-0782-4E70-887B-080A8FC240A9}"/>
              </a:ext>
            </a:extLst>
          </p:cNvPr>
          <p:cNvSpPr txBox="1"/>
          <p:nvPr userDrawn="1"/>
        </p:nvSpPr>
        <p:spPr>
          <a:xfrm>
            <a:off x="6203979"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1</a:t>
            </a:r>
          </a:p>
        </p:txBody>
      </p:sp>
      <p:sp>
        <p:nvSpPr>
          <p:cNvPr id="85" name="TextBox 84">
            <a:extLst>
              <a:ext uri="{FF2B5EF4-FFF2-40B4-BE49-F238E27FC236}">
                <a16:creationId xmlns:a16="http://schemas.microsoft.com/office/drawing/2014/main" id="{7C3E17E9-EAB5-401D-99B5-E01BBCBAAE59}"/>
              </a:ext>
            </a:extLst>
          </p:cNvPr>
          <p:cNvSpPr txBox="1"/>
          <p:nvPr userDrawn="1"/>
        </p:nvSpPr>
        <p:spPr>
          <a:xfrm>
            <a:off x="6203979"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4</a:t>
            </a:r>
          </a:p>
        </p:txBody>
      </p:sp>
      <p:sp>
        <p:nvSpPr>
          <p:cNvPr id="86" name="TextBox 85">
            <a:extLst>
              <a:ext uri="{FF2B5EF4-FFF2-40B4-BE49-F238E27FC236}">
                <a16:creationId xmlns:a16="http://schemas.microsoft.com/office/drawing/2014/main" id="{DA95C41B-9591-4042-8AC0-03DBDA91FD18}"/>
              </a:ext>
            </a:extLst>
          </p:cNvPr>
          <p:cNvSpPr txBox="1"/>
          <p:nvPr userDrawn="1"/>
        </p:nvSpPr>
        <p:spPr>
          <a:xfrm>
            <a:off x="6203979" y="3875017"/>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5</a:t>
            </a:r>
          </a:p>
        </p:txBody>
      </p:sp>
      <p:sp>
        <p:nvSpPr>
          <p:cNvPr id="87" name="TextBox 86">
            <a:extLst>
              <a:ext uri="{FF2B5EF4-FFF2-40B4-BE49-F238E27FC236}">
                <a16:creationId xmlns:a16="http://schemas.microsoft.com/office/drawing/2014/main" id="{C924189F-5F86-46B9-810F-1AF60243011B}"/>
              </a:ext>
            </a:extLst>
          </p:cNvPr>
          <p:cNvSpPr txBox="1"/>
          <p:nvPr userDrawn="1"/>
        </p:nvSpPr>
        <p:spPr>
          <a:xfrm>
            <a:off x="6203979"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2</a:t>
            </a:r>
          </a:p>
        </p:txBody>
      </p:sp>
      <p:sp>
        <p:nvSpPr>
          <p:cNvPr id="52" name="Rectangle 51">
            <a:extLst>
              <a:ext uri="{FF2B5EF4-FFF2-40B4-BE49-F238E27FC236}">
                <a16:creationId xmlns:a16="http://schemas.microsoft.com/office/drawing/2014/main" id="{4ACB48A6-B340-401D-8994-A0E53291AC9B}"/>
              </a:ext>
            </a:extLst>
          </p:cNvPr>
          <p:cNvSpPr/>
          <p:nvPr userDrawn="1"/>
        </p:nvSpPr>
        <p:spPr>
          <a:xfrm>
            <a:off x="7170486" y="2656172"/>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3" name="Rectangle 52">
            <a:extLst>
              <a:ext uri="{FF2B5EF4-FFF2-40B4-BE49-F238E27FC236}">
                <a16:creationId xmlns:a16="http://schemas.microsoft.com/office/drawing/2014/main" id="{26F71474-A782-4BB1-8B9F-8DCCEAF88E0C}"/>
              </a:ext>
            </a:extLst>
          </p:cNvPr>
          <p:cNvSpPr/>
          <p:nvPr userDrawn="1"/>
        </p:nvSpPr>
        <p:spPr>
          <a:xfrm>
            <a:off x="9170077" y="2656172"/>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4" name="TextBox 53">
            <a:extLst>
              <a:ext uri="{FF2B5EF4-FFF2-40B4-BE49-F238E27FC236}">
                <a16:creationId xmlns:a16="http://schemas.microsoft.com/office/drawing/2014/main" id="{2102BFCC-8EF9-4273-ADB0-A655CD827F66}"/>
              </a:ext>
            </a:extLst>
          </p:cNvPr>
          <p:cNvSpPr txBox="1"/>
          <p:nvPr userDrawn="1"/>
        </p:nvSpPr>
        <p:spPr>
          <a:xfrm>
            <a:off x="8028290" y="2743862"/>
            <a:ext cx="1568421" cy="237066"/>
          </a:xfrm>
          <a:prstGeom prst="rect">
            <a:avLst/>
          </a:prstGeom>
          <a:noFill/>
        </p:spPr>
        <p:txBody>
          <a:bodyPr wrap="square" lIns="54610" tIns="54610" rIns="54610" bIns="54610" rtlCol="0" anchor="ctr">
            <a:noAutofit/>
          </a:bodyPr>
          <a:lstStyle/>
          <a:p>
            <a:pPr algn="l">
              <a:spcAft>
                <a:spcPts val="600"/>
              </a:spcAft>
            </a:pPr>
            <a:r>
              <a:rPr lang="en-GB" sz="1000" dirty="0"/>
              <a:t>Purple/</a:t>
            </a:r>
            <a:br>
              <a:rPr lang="en-GB" sz="1000" dirty="0"/>
            </a:br>
            <a:r>
              <a:rPr lang="en-GB" sz="1000" dirty="0"/>
              <a:t>Cobalt gradient</a:t>
            </a:r>
          </a:p>
        </p:txBody>
      </p:sp>
      <p:sp>
        <p:nvSpPr>
          <p:cNvPr id="55" name="TextBox 54">
            <a:extLst>
              <a:ext uri="{FF2B5EF4-FFF2-40B4-BE49-F238E27FC236}">
                <a16:creationId xmlns:a16="http://schemas.microsoft.com/office/drawing/2014/main" id="{02D8D802-07C6-434C-B36C-582D2F2FAF7C}"/>
              </a:ext>
            </a:extLst>
          </p:cNvPr>
          <p:cNvSpPr txBox="1"/>
          <p:nvPr userDrawn="1"/>
        </p:nvSpPr>
        <p:spPr>
          <a:xfrm>
            <a:off x="10053992" y="2743862"/>
            <a:ext cx="1709098" cy="237066"/>
          </a:xfrm>
          <a:prstGeom prst="rect">
            <a:avLst/>
          </a:prstGeom>
          <a:noFill/>
        </p:spPr>
        <p:txBody>
          <a:bodyPr wrap="square" lIns="54610" tIns="54610" rIns="54610" bIns="54610" rtlCol="0" anchor="ctr">
            <a:noAutofit/>
          </a:bodyPr>
          <a:lstStyle/>
          <a:p>
            <a:pPr algn="l">
              <a:spcAft>
                <a:spcPts val="600"/>
              </a:spcAft>
            </a:pPr>
            <a:r>
              <a:rPr lang="en-GB" sz="1000" dirty="0"/>
              <a:t>Pacific/</a:t>
            </a:r>
            <a:br>
              <a:rPr lang="en-GB" sz="1000" dirty="0"/>
            </a:br>
            <a:r>
              <a:rPr lang="en-GB" sz="1000" dirty="0"/>
              <a:t>Light Blue gradient</a:t>
            </a:r>
          </a:p>
        </p:txBody>
      </p:sp>
      <p:sp>
        <p:nvSpPr>
          <p:cNvPr id="56" name="TextBox 55">
            <a:extLst>
              <a:ext uri="{FF2B5EF4-FFF2-40B4-BE49-F238E27FC236}">
                <a16:creationId xmlns:a16="http://schemas.microsoft.com/office/drawing/2014/main" id="{F56630A0-1CC3-4558-99F3-72A9846C3FA4}"/>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dirty="0">
                <a:solidFill>
                  <a:sysClr val="windowText" lastClr="000000"/>
                </a:solidFill>
              </a:rPr>
              <a:t>Gradients</a:t>
            </a:r>
          </a:p>
          <a:p>
            <a:pPr marL="171450" indent="-171450" algn="l">
              <a:spcAft>
                <a:spcPts val="300"/>
              </a:spcAft>
              <a:buFont typeface="Arial" panose="020B0604020202020204" pitchFamily="34" charset="0"/>
              <a:buChar char="•"/>
            </a:pPr>
            <a:r>
              <a:rPr lang="en-GB" sz="1000" b="0" dirty="0">
                <a:solidFill>
                  <a:sysClr val="windowText" lastClr="000000"/>
                </a:solidFill>
              </a:rPr>
              <a:t>The </a:t>
            </a:r>
            <a:r>
              <a:rPr lang="en-US" sz="1000" b="0" noProof="0" dirty="0">
                <a:solidFill>
                  <a:sysClr val="windowText" lastClr="000000"/>
                </a:solidFill>
              </a:rPr>
              <a:t>colors</a:t>
            </a:r>
            <a:r>
              <a:rPr lang="en-GB" sz="1000" b="0" dirty="0">
                <a:solidFill>
                  <a:sysClr val="windowText" lastClr="000000"/>
                </a:solidFill>
              </a:rPr>
              <a:t> are applied at both ends of the gradient, at 0% and 100% locations</a:t>
            </a:r>
          </a:p>
          <a:p>
            <a:pPr marL="171450" indent="-171450" algn="l">
              <a:spcAft>
                <a:spcPts val="300"/>
              </a:spcAft>
              <a:buFont typeface="Arial" panose="020B0604020202020204" pitchFamily="34" charset="0"/>
              <a:buChar char="•"/>
            </a:pPr>
            <a:r>
              <a:rPr lang="en-GB" sz="1000" b="0" dirty="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dirty="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dirty="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dirty="0">
                <a:solidFill>
                  <a:sysClr val="windowText" lastClr="000000"/>
                </a:solidFill>
              </a:rPr>
              <a:t>Do not create new gradients; use only the gradients shown here</a:t>
            </a:r>
            <a:endParaRPr lang="en-US" sz="1000" b="0" dirty="0">
              <a:solidFill>
                <a:sysClr val="windowText" lastClr="000000"/>
              </a:solidFill>
            </a:endParaRPr>
          </a:p>
        </p:txBody>
      </p:sp>
      <p:sp>
        <p:nvSpPr>
          <p:cNvPr id="57" name="Rectangle 56">
            <a:extLst>
              <a:ext uri="{FF2B5EF4-FFF2-40B4-BE49-F238E27FC236}">
                <a16:creationId xmlns:a16="http://schemas.microsoft.com/office/drawing/2014/main" id="{9D5AAA1F-BD76-48F7-8C50-6E5979B9537B}"/>
              </a:ext>
            </a:extLst>
          </p:cNvPr>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255</a:t>
            </a:r>
          </a:p>
          <a:p>
            <a:pPr algn="ctr"/>
            <a:r>
              <a:rPr lang="en-GB" sz="800" dirty="0">
                <a:solidFill>
                  <a:schemeClr val="tx1"/>
                </a:solidFill>
              </a:rPr>
              <a:t>255</a:t>
            </a:r>
          </a:p>
          <a:p>
            <a:pPr algn="ctr"/>
            <a:r>
              <a:rPr lang="en-GB" sz="800" dirty="0">
                <a:solidFill>
                  <a:schemeClr val="tx1"/>
                </a:solidFill>
              </a:rPr>
              <a:t>255</a:t>
            </a:r>
          </a:p>
        </p:txBody>
      </p:sp>
      <p:sp>
        <p:nvSpPr>
          <p:cNvPr id="58" name="TextBox 57">
            <a:extLst>
              <a:ext uri="{FF2B5EF4-FFF2-40B4-BE49-F238E27FC236}">
                <a16:creationId xmlns:a16="http://schemas.microsoft.com/office/drawing/2014/main" id="{3485E89C-C25F-4DDF-BA6F-8600323267FE}"/>
              </a:ext>
            </a:extLst>
          </p:cNvPr>
          <p:cNvSpPr txBox="1"/>
          <p:nvPr userDrawn="1"/>
        </p:nvSpPr>
        <p:spPr>
          <a:xfrm>
            <a:off x="6197184" y="4389395"/>
            <a:ext cx="1253995" cy="237066"/>
          </a:xfrm>
          <a:prstGeom prst="rect">
            <a:avLst/>
          </a:prstGeom>
          <a:noFill/>
        </p:spPr>
        <p:txBody>
          <a:bodyPr wrap="square" lIns="54610" tIns="54610" rIns="54610" bIns="54610" rtlCol="0" anchor="ctr">
            <a:noAutofit/>
          </a:bodyPr>
          <a:lstStyle/>
          <a:p>
            <a:pPr algn="l">
              <a:spcAft>
                <a:spcPts val="600"/>
              </a:spcAft>
            </a:pPr>
            <a:r>
              <a:rPr lang="en-GB" sz="1000" dirty="0"/>
              <a:t>White</a:t>
            </a:r>
          </a:p>
        </p:txBody>
      </p:sp>
      <p:sp>
        <p:nvSpPr>
          <p:cNvPr id="73" name="TextBox 72">
            <a:extLst>
              <a:ext uri="{FF2B5EF4-FFF2-40B4-BE49-F238E27FC236}">
                <a16:creationId xmlns:a16="http://schemas.microsoft.com/office/drawing/2014/main" id="{66117D9B-6EF8-4B36-A112-FD6D19D0AE23}"/>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dirty="0">
                <a:solidFill>
                  <a:sysClr val="windowText" lastClr="000000"/>
                </a:solidFill>
              </a:rPr>
              <a:t>Traffic Light palette</a:t>
            </a:r>
            <a:endParaRPr lang="en-US" sz="1000" b="0" dirty="0">
              <a:solidFill>
                <a:sysClr val="windowText" lastClr="000000"/>
              </a:solidFill>
            </a:endParaRPr>
          </a:p>
        </p:txBody>
      </p:sp>
      <p:sp>
        <p:nvSpPr>
          <p:cNvPr id="101" name="Rectangle 100">
            <a:extLst>
              <a:ext uri="{FF2B5EF4-FFF2-40B4-BE49-F238E27FC236}">
                <a16:creationId xmlns:a16="http://schemas.microsoft.com/office/drawing/2014/main" id="{8629CA1F-9C19-4EBE-AACF-DD30D2A7CB9D}"/>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38</a:t>
            </a:r>
          </a:p>
          <a:p>
            <a:pPr algn="ctr"/>
            <a:r>
              <a:rPr lang="en-GB" sz="800" dirty="0">
                <a:solidFill>
                  <a:schemeClr val="bg1"/>
                </a:solidFill>
              </a:rPr>
              <a:t>153</a:t>
            </a:r>
          </a:p>
          <a:p>
            <a:pPr algn="ctr"/>
            <a:r>
              <a:rPr lang="en-GB" sz="800" dirty="0">
                <a:solidFill>
                  <a:schemeClr val="bg1"/>
                </a:solidFill>
              </a:rPr>
              <a:t>36</a:t>
            </a:r>
          </a:p>
        </p:txBody>
      </p:sp>
      <p:sp>
        <p:nvSpPr>
          <p:cNvPr id="102" name="Rectangle 101">
            <a:extLst>
              <a:ext uri="{FF2B5EF4-FFF2-40B4-BE49-F238E27FC236}">
                <a16:creationId xmlns:a16="http://schemas.microsoft.com/office/drawing/2014/main" id="{38F50825-9522-489D-AFE6-03DCC983AE45}"/>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241</a:t>
            </a:r>
          </a:p>
          <a:p>
            <a:pPr algn="ctr"/>
            <a:r>
              <a:rPr lang="en-GB" sz="800" dirty="0">
                <a:solidFill>
                  <a:schemeClr val="bg1"/>
                </a:solidFill>
              </a:rPr>
              <a:t>196</a:t>
            </a:r>
          </a:p>
          <a:p>
            <a:pPr algn="ctr"/>
            <a:r>
              <a:rPr lang="en-GB" sz="800" dirty="0">
                <a:solidFill>
                  <a:schemeClr val="bg1"/>
                </a:solidFill>
              </a:rPr>
              <a:t>77</a:t>
            </a:r>
          </a:p>
        </p:txBody>
      </p:sp>
      <p:sp>
        <p:nvSpPr>
          <p:cNvPr id="103" name="Rectangle 102">
            <a:extLst>
              <a:ext uri="{FF2B5EF4-FFF2-40B4-BE49-F238E27FC236}">
                <a16:creationId xmlns:a16="http://schemas.microsoft.com/office/drawing/2014/main" id="{920DF8B8-BB57-4FAB-8303-1EA0BDA6B7F5}"/>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237</a:t>
            </a:r>
          </a:p>
          <a:p>
            <a:pPr algn="ctr"/>
            <a:r>
              <a:rPr lang="en-GB" sz="800" dirty="0">
                <a:solidFill>
                  <a:schemeClr val="bg1"/>
                </a:solidFill>
              </a:rPr>
              <a:t>33</a:t>
            </a:r>
          </a:p>
          <a:p>
            <a:pPr algn="ctr"/>
            <a:r>
              <a:rPr lang="en-GB" sz="800" dirty="0">
                <a:solidFill>
                  <a:schemeClr val="bg1"/>
                </a:solidFill>
              </a:rPr>
              <a:t>36</a:t>
            </a:r>
          </a:p>
        </p:txBody>
      </p:sp>
      <p:sp>
        <p:nvSpPr>
          <p:cNvPr id="104" name="TextBox 103">
            <a:extLst>
              <a:ext uri="{FF2B5EF4-FFF2-40B4-BE49-F238E27FC236}">
                <a16:creationId xmlns:a16="http://schemas.microsoft.com/office/drawing/2014/main" id="{0E284CC6-D89E-4E2E-9C1A-D2D015D4CCE1}"/>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dirty="0">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1000" b="0" dirty="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dirty="0">
                <a:solidFill>
                  <a:sysClr val="windowText" lastClr="000000"/>
                </a:solidFill>
              </a:rPr>
              <a:t>Mix light, mid and dark tones within data sets</a:t>
            </a:r>
          </a:p>
        </p:txBody>
      </p:sp>
      <p:cxnSp>
        <p:nvCxnSpPr>
          <p:cNvPr id="105" name="Straight Connector 104">
            <a:extLst>
              <a:ext uri="{FF2B5EF4-FFF2-40B4-BE49-F238E27FC236}">
                <a16:creationId xmlns:a16="http://schemas.microsoft.com/office/drawing/2014/main" id="{32E93FD9-5621-45B8-BDA7-4C88B41DB4D9}"/>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8F7303C-5EE8-4FA6-A437-87F2BF61E6C8}"/>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39C72177-73C5-408A-8C21-86379F35DFDA}"/>
              </a:ext>
            </a:extLst>
          </p:cNvPr>
          <p:cNvGrpSpPr/>
          <p:nvPr userDrawn="1"/>
        </p:nvGrpSpPr>
        <p:grpSpPr>
          <a:xfrm>
            <a:off x="7170486" y="5015319"/>
            <a:ext cx="4023114" cy="868052"/>
            <a:chOff x="6942744" y="5227726"/>
            <a:chExt cx="6397168" cy="1380293"/>
          </a:xfrm>
        </p:grpSpPr>
        <p:sp>
          <p:nvSpPr>
            <p:cNvPr id="108" name="Rectangle 107">
              <a:extLst>
                <a:ext uri="{FF2B5EF4-FFF2-40B4-BE49-F238E27FC236}">
                  <a16:creationId xmlns:a16="http://schemas.microsoft.com/office/drawing/2014/main" id="{09C4E567-3FDF-4915-8D1F-4D3869F8570F}"/>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109" name="Rectangle 108">
              <a:extLst>
                <a:ext uri="{FF2B5EF4-FFF2-40B4-BE49-F238E27FC236}">
                  <a16:creationId xmlns:a16="http://schemas.microsoft.com/office/drawing/2014/main" id="{2DA33985-45D0-4046-B44C-8DCBCFFD86AC}"/>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110" name="Rectangle 109">
              <a:extLst>
                <a:ext uri="{FF2B5EF4-FFF2-40B4-BE49-F238E27FC236}">
                  <a16:creationId xmlns:a16="http://schemas.microsoft.com/office/drawing/2014/main" id="{60024D76-5422-4C07-A547-F2C593130265}"/>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1" name="Rectangle 110">
              <a:extLst>
                <a:ext uri="{FF2B5EF4-FFF2-40B4-BE49-F238E27FC236}">
                  <a16:creationId xmlns:a16="http://schemas.microsoft.com/office/drawing/2014/main" id="{06E42AD4-4E53-43DB-966B-14EA0ED3E458}"/>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12" name="Rectangle 111">
              <a:extLst>
                <a:ext uri="{FF2B5EF4-FFF2-40B4-BE49-F238E27FC236}">
                  <a16:creationId xmlns:a16="http://schemas.microsoft.com/office/drawing/2014/main" id="{3123BFF0-C9BC-4A9F-8C1A-6677CDC1F631}"/>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113" name="Rectangle 112">
              <a:extLst>
                <a:ext uri="{FF2B5EF4-FFF2-40B4-BE49-F238E27FC236}">
                  <a16:creationId xmlns:a16="http://schemas.microsoft.com/office/drawing/2014/main" id="{2B91896C-FA19-4C29-A6A4-8285D7F3418C}"/>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114" name="Rectangle 113">
              <a:extLst>
                <a:ext uri="{FF2B5EF4-FFF2-40B4-BE49-F238E27FC236}">
                  <a16:creationId xmlns:a16="http://schemas.microsoft.com/office/drawing/2014/main" id="{48E4376B-58CB-4B0E-AB7F-3AF61E7659F9}"/>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255</a:t>
              </a:r>
            </a:p>
            <a:p>
              <a:pPr algn="ctr"/>
              <a:r>
                <a:rPr lang="en-GB" sz="800" dirty="0">
                  <a:solidFill>
                    <a:schemeClr val="bg1"/>
                  </a:solidFill>
                </a:rPr>
                <a:t>163</a:t>
              </a:r>
            </a:p>
            <a:p>
              <a:pPr algn="ctr"/>
              <a:r>
                <a:rPr lang="en-GB" sz="800" dirty="0">
                  <a:solidFill>
                    <a:schemeClr val="bg1"/>
                  </a:solidFill>
                </a:rPr>
                <a:t>218</a:t>
              </a:r>
            </a:p>
          </p:txBody>
        </p:sp>
        <p:sp>
          <p:nvSpPr>
            <p:cNvPr id="115" name="Rectangle 114">
              <a:extLst>
                <a:ext uri="{FF2B5EF4-FFF2-40B4-BE49-F238E27FC236}">
                  <a16:creationId xmlns:a16="http://schemas.microsoft.com/office/drawing/2014/main" id="{6CCBC42E-797C-4CB6-8C59-2D6FCDDB1F33}"/>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116" name="Rectangle 115">
              <a:extLst>
                <a:ext uri="{FF2B5EF4-FFF2-40B4-BE49-F238E27FC236}">
                  <a16:creationId xmlns:a16="http://schemas.microsoft.com/office/drawing/2014/main" id="{691DA2AF-1629-48DB-9571-C0A4059F3B38}"/>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99</a:t>
              </a:r>
            </a:p>
            <a:p>
              <a:pPr algn="ctr"/>
              <a:r>
                <a:rPr lang="en-GB" sz="800" dirty="0">
                  <a:solidFill>
                    <a:sysClr val="windowText" lastClr="000000"/>
                  </a:solidFill>
                </a:rPr>
                <a:t>235</a:t>
              </a:r>
            </a:p>
            <a:p>
              <a:pPr algn="ctr"/>
              <a:r>
                <a:rPr lang="en-GB" sz="800" dirty="0">
                  <a:solidFill>
                    <a:sysClr val="windowText" lastClr="000000"/>
                  </a:solidFill>
                </a:rPr>
                <a:t>218</a:t>
              </a:r>
            </a:p>
          </p:txBody>
        </p:sp>
        <p:sp>
          <p:nvSpPr>
            <p:cNvPr id="117" name="Rectangle 116">
              <a:extLst>
                <a:ext uri="{FF2B5EF4-FFF2-40B4-BE49-F238E27FC236}">
                  <a16:creationId xmlns:a16="http://schemas.microsoft.com/office/drawing/2014/main" id="{7004D9F3-522B-4798-8584-5DAEBCA82D69}"/>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118" name="Rectangle 117">
              <a:extLst>
                <a:ext uri="{FF2B5EF4-FFF2-40B4-BE49-F238E27FC236}">
                  <a16:creationId xmlns:a16="http://schemas.microsoft.com/office/drawing/2014/main" id="{DDFAE922-1756-4DBB-9867-8AF985CB3C58}"/>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19" name="Rectangle 118">
              <a:extLst>
                <a:ext uri="{FF2B5EF4-FFF2-40B4-BE49-F238E27FC236}">
                  <a16:creationId xmlns:a16="http://schemas.microsoft.com/office/drawing/2014/main" id="{88FF5845-C594-4FAB-AA8F-EA33A333B321}"/>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120" name="Rectangle 119">
              <a:extLst>
                <a:ext uri="{FF2B5EF4-FFF2-40B4-BE49-F238E27FC236}">
                  <a16:creationId xmlns:a16="http://schemas.microsoft.com/office/drawing/2014/main" id="{BDF8DBD9-3426-4B1A-A0E8-1F5F3DA02FE2}"/>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p:txBody>
        </p:sp>
        <p:sp>
          <p:nvSpPr>
            <p:cNvPr id="121" name="Rectangle 120">
              <a:extLst>
                <a:ext uri="{FF2B5EF4-FFF2-40B4-BE49-F238E27FC236}">
                  <a16:creationId xmlns:a16="http://schemas.microsoft.com/office/drawing/2014/main" id="{7F2702EE-4E6E-4980-B5D2-9FC76A136BA8}"/>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grpSp>
    </p:spTree>
    <p:extLst>
      <p:ext uri="{BB962C8B-B14F-4D97-AF65-F5344CB8AC3E}">
        <p14:creationId xmlns:p14="http://schemas.microsoft.com/office/powerpoint/2010/main" val="165694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4140-BF4D-4388-94F7-3EB07B96D5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ED7E45-530B-480C-AD49-5D14A3BFCB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61F13-D96C-4990-AD1C-22A77439D5CE}"/>
              </a:ext>
            </a:extLst>
          </p:cNvPr>
          <p:cNvSpPr>
            <a:spLocks noGrp="1"/>
          </p:cNvSpPr>
          <p:nvPr>
            <p:ph type="dt" sz="half" idx="10"/>
          </p:nvPr>
        </p:nvSpPr>
        <p:spPr/>
        <p:txBody>
          <a:bodyPr/>
          <a:lstStyle/>
          <a:p>
            <a:fld id="{A3D5F038-E29D-4138-A6AE-F4CBA18F934B}" type="datetimeFigureOut">
              <a:rPr lang="en-US" smtClean="0"/>
              <a:t>12/21/2023</a:t>
            </a:fld>
            <a:endParaRPr lang="en-US" dirty="0"/>
          </a:p>
        </p:txBody>
      </p:sp>
      <p:sp>
        <p:nvSpPr>
          <p:cNvPr id="5" name="Footer Placeholder 4">
            <a:extLst>
              <a:ext uri="{FF2B5EF4-FFF2-40B4-BE49-F238E27FC236}">
                <a16:creationId xmlns:a16="http://schemas.microsoft.com/office/drawing/2014/main" id="{DC16070E-299D-42DA-B9AC-398EAD1EC4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6239EE-957F-4A01-9DC0-1EF389F9B68A}"/>
              </a:ext>
            </a:extLst>
          </p:cNvPr>
          <p:cNvSpPr>
            <a:spLocks noGrp="1"/>
          </p:cNvSpPr>
          <p:nvPr>
            <p:ph type="sldNum" sz="quarter" idx="12"/>
          </p:nvPr>
        </p:nvSpPr>
        <p:spPr/>
        <p:txBody>
          <a:bodyPr/>
          <a:lstStyle/>
          <a:p>
            <a:fld id="{0E3A24F7-660C-4A23-81DB-85EA1142B212}" type="slidenum">
              <a:rPr lang="en-US" smtClean="0"/>
              <a:t>‹#›</a:t>
            </a:fld>
            <a:endParaRPr lang="en-US" dirty="0"/>
          </a:p>
        </p:txBody>
      </p:sp>
    </p:spTree>
    <p:extLst>
      <p:ext uri="{BB962C8B-B14F-4D97-AF65-F5344CB8AC3E}">
        <p14:creationId xmlns:p14="http://schemas.microsoft.com/office/powerpoint/2010/main" val="369992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C1A25C-9C23-47D0-BC86-BD2474043CD3}"/>
              </a:ext>
            </a:extLst>
          </p:cNvPr>
          <p:cNvGrpSpPr/>
          <p:nvPr userDrawn="1"/>
        </p:nvGrpSpPr>
        <p:grpSpPr>
          <a:xfrm>
            <a:off x="998476" y="0"/>
            <a:ext cx="911399" cy="1485244"/>
            <a:chOff x="1008000" y="0"/>
            <a:chExt cx="911399" cy="1485244"/>
          </a:xfrm>
          <a:solidFill>
            <a:schemeClr val="bg1">
              <a:alpha val="0"/>
            </a:schemeClr>
          </a:solidFill>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19">
              <a:extLst>
                <a:ext uri="{FF2B5EF4-FFF2-40B4-BE49-F238E27FC236}">
                  <a16:creationId xmlns:a16="http://schemas.microsoft.com/office/drawing/2014/main" id="{162D722E-1D64-4D54-98B6-8466501BFD3D}"/>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04" name="Rectangle 103">
            <a:extLst>
              <a:ext uri="{FF2B5EF4-FFF2-40B4-BE49-F238E27FC236}">
                <a16:creationId xmlns:a16="http://schemas.microsoft.com/office/drawing/2014/main" id="{6A6246C3-5BC1-4146-9E95-B8B3F1B77C22}"/>
              </a:ext>
            </a:extLst>
          </p:cNvPr>
          <p:cNvSpPr>
            <a:spLocks noChangeAspect="1"/>
          </p:cNvSpPr>
          <p:nvPr userDrawn="1"/>
        </p:nvSpPr>
        <p:spPr>
          <a:xfrm>
            <a:off x="7686675" y="736722"/>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06" name="Text Placeholder 3">
            <a:extLst>
              <a:ext uri="{FF2B5EF4-FFF2-40B4-BE49-F238E27FC236}">
                <a16:creationId xmlns:a16="http://schemas.microsoft.com/office/drawing/2014/main" id="{E9A5689E-A0AC-4126-A5A7-5CD8528C6C2E}"/>
              </a:ext>
            </a:extLst>
          </p:cNvPr>
          <p:cNvSpPr>
            <a:spLocks noGrp="1"/>
          </p:cNvSpPr>
          <p:nvPr>
            <p:ph type="body" sz="quarter" idx="12"/>
          </p:nvPr>
        </p:nvSpPr>
        <p:spPr>
          <a:xfrm>
            <a:off x="7953138" y="5075895"/>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 name="Title 1"/>
          <p:cNvSpPr>
            <a:spLocks noGrp="1"/>
          </p:cNvSpPr>
          <p:nvPr>
            <p:ph type="ctrTitle" hasCustomPrompt="1"/>
          </p:nvPr>
        </p:nvSpPr>
        <p:spPr>
          <a:xfrm>
            <a:off x="7953138" y="1002219"/>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pic>
        <p:nvPicPr>
          <p:cNvPr id="11" name="Graphic 10">
            <a:extLst>
              <a:ext uri="{FF2B5EF4-FFF2-40B4-BE49-F238E27FC236}">
                <a16:creationId xmlns:a16="http://schemas.microsoft.com/office/drawing/2014/main" id="{7ECC0639-96E3-412C-BC90-5540FE2BEC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969939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71F2-15D8-4B9A-8CF3-212A5F1D13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E18396-6E1F-4985-9361-339E27A7A1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106FEA-0F81-41C4-93B3-9DA1C3BBEA56}"/>
              </a:ext>
            </a:extLst>
          </p:cNvPr>
          <p:cNvSpPr>
            <a:spLocks noGrp="1"/>
          </p:cNvSpPr>
          <p:nvPr>
            <p:ph type="dt" sz="half" idx="10"/>
          </p:nvPr>
        </p:nvSpPr>
        <p:spPr/>
        <p:txBody>
          <a:bodyPr/>
          <a:lstStyle/>
          <a:p>
            <a:fld id="{A3D5F038-E29D-4138-A6AE-F4CBA18F934B}" type="datetimeFigureOut">
              <a:rPr lang="en-US" smtClean="0"/>
              <a:t>12/21/2023</a:t>
            </a:fld>
            <a:endParaRPr lang="en-US" dirty="0"/>
          </a:p>
        </p:txBody>
      </p:sp>
      <p:sp>
        <p:nvSpPr>
          <p:cNvPr id="5" name="Footer Placeholder 4">
            <a:extLst>
              <a:ext uri="{FF2B5EF4-FFF2-40B4-BE49-F238E27FC236}">
                <a16:creationId xmlns:a16="http://schemas.microsoft.com/office/drawing/2014/main" id="{58F44E1F-96E5-44EB-BF5A-1839BAA04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C77966-C088-4836-BB12-7E9D94C99287}"/>
              </a:ext>
            </a:extLst>
          </p:cNvPr>
          <p:cNvSpPr>
            <a:spLocks noGrp="1"/>
          </p:cNvSpPr>
          <p:nvPr>
            <p:ph type="sldNum" sz="quarter" idx="12"/>
          </p:nvPr>
        </p:nvSpPr>
        <p:spPr/>
        <p:txBody>
          <a:bodyPr/>
          <a:lstStyle/>
          <a:p>
            <a:fld id="{0E3A24F7-660C-4A23-81DB-85EA1142B212}" type="slidenum">
              <a:rPr lang="en-US" smtClean="0"/>
              <a:t>‹#›</a:t>
            </a:fld>
            <a:endParaRPr lang="en-US" dirty="0"/>
          </a:p>
        </p:txBody>
      </p:sp>
    </p:spTree>
    <p:extLst>
      <p:ext uri="{BB962C8B-B14F-4D97-AF65-F5344CB8AC3E}">
        <p14:creationId xmlns:p14="http://schemas.microsoft.com/office/powerpoint/2010/main" val="239483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200E6EA-7AA4-4C98-8E47-F5F83446E051}"/>
              </a:ext>
            </a:extLst>
          </p:cNvPr>
          <p:cNvSpPr>
            <a:spLocks noGrp="1" noChangeAspect="1"/>
          </p:cNvSpPr>
          <p:nvPr>
            <p:ph type="pic" sz="quarter" idx="12"/>
          </p:nvPr>
        </p:nvSpPr>
        <p:spPr>
          <a:xfrm>
            <a:off x="741301" y="1468380"/>
            <a:ext cx="5885053" cy="4087973"/>
          </a:xfrm>
          <a:solidFill>
            <a:schemeClr val="accent1"/>
          </a:solidFill>
        </p:spPr>
        <p:txBody>
          <a:bodyPr anchor="ctr"/>
          <a:lstStyle>
            <a:lvl1pPr algn="ctr">
              <a:defRPr sz="1000" b="0">
                <a:solidFill>
                  <a:schemeClr val="bg1"/>
                </a:solidFill>
              </a:defRPr>
            </a:lvl1pPr>
          </a:lstStyle>
          <a:p>
            <a:r>
              <a:rPr lang="en-US" dirty="0"/>
              <a:t>Click icon to add picture</a:t>
            </a:r>
            <a:endParaRPr lang="en-GB" dirty="0"/>
          </a:p>
        </p:txBody>
      </p:sp>
      <p:sp>
        <p:nvSpPr>
          <p:cNvPr id="2" name="Title 1"/>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0" name="Graphic 9">
            <a:extLst>
              <a:ext uri="{FF2B5EF4-FFF2-40B4-BE49-F238E27FC236}">
                <a16:creationId xmlns:a16="http://schemas.microsoft.com/office/drawing/2014/main" id="{7C82C8FF-4554-4D33-9E91-3BB7D4A85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42337" y="736722"/>
            <a:ext cx="914400" cy="368346"/>
          </a:xfrm>
          <a:prstGeom prst="rect">
            <a:avLst/>
          </a:prstGeom>
        </p:spPr>
      </p:pic>
    </p:spTree>
    <p:extLst>
      <p:ext uri="{BB962C8B-B14F-4D97-AF65-F5344CB8AC3E}">
        <p14:creationId xmlns:p14="http://schemas.microsoft.com/office/powerpoint/2010/main" val="4033362024"/>
      </p:ext>
    </p:extLst>
  </p:cSld>
  <p:clrMapOvr>
    <a:masterClrMapping/>
  </p:clrMapOvr>
  <p:extLst>
    <p:ext uri="{DCECCB84-F9BA-43D5-87BE-67443E8EF086}">
      <p15:sldGuideLst xmlns:p15="http://schemas.microsoft.com/office/powerpoint/2012/main">
        <p15:guide id="1" orient="horz" pos="349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28" name="Picture Placeholder 3">
            <a:extLst>
              <a:ext uri="{FF2B5EF4-FFF2-40B4-BE49-F238E27FC236}">
                <a16:creationId xmlns:a16="http://schemas.microsoft.com/office/drawing/2014/main" id="{445BA5F7-F13B-4C20-B0E0-112E55400EE4}"/>
              </a:ext>
            </a:extLst>
          </p:cNvPr>
          <p:cNvSpPr>
            <a:spLocks noGrp="1" noChangeAspect="1"/>
          </p:cNvSpPr>
          <p:nvPr>
            <p:ph type="pic" sz="quarter" idx="12"/>
          </p:nvPr>
        </p:nvSpPr>
        <p:spPr>
          <a:xfrm>
            <a:off x="741301" y="732868"/>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2" name="Title 1"/>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8" name="Graphic 7">
            <a:extLst>
              <a:ext uri="{FF2B5EF4-FFF2-40B4-BE49-F238E27FC236}">
                <a16:creationId xmlns:a16="http://schemas.microsoft.com/office/drawing/2014/main" id="{20418D56-2AD4-4649-A855-7B7DABEE4F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89910" y="736722"/>
            <a:ext cx="914400" cy="368346"/>
          </a:xfrm>
          <a:prstGeom prst="rect">
            <a:avLst/>
          </a:prstGeom>
        </p:spPr>
      </p:pic>
    </p:spTree>
    <p:extLst>
      <p:ext uri="{BB962C8B-B14F-4D97-AF65-F5344CB8AC3E}">
        <p14:creationId xmlns:p14="http://schemas.microsoft.com/office/powerpoint/2010/main" val="245474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Picture Placeholder 3">
            <a:extLst>
              <a:ext uri="{FF2B5EF4-FFF2-40B4-BE49-F238E27FC236}">
                <a16:creationId xmlns:a16="http://schemas.microsoft.com/office/drawing/2014/main" id="{1D0B9D96-907F-4E37-B5A7-830AD095F223}"/>
              </a:ext>
            </a:extLst>
          </p:cNvPr>
          <p:cNvSpPr>
            <a:spLocks noGrp="1" noChangeAspect="1"/>
          </p:cNvSpPr>
          <p:nvPr>
            <p:ph type="pic" sz="quarter" idx="12"/>
          </p:nvPr>
        </p:nvSpPr>
        <p:spPr>
          <a:xfrm>
            <a:off x="4909676"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34" name="Title 1">
            <a:extLst>
              <a:ext uri="{FF2B5EF4-FFF2-40B4-BE49-F238E27FC236}">
                <a16:creationId xmlns:a16="http://schemas.microsoft.com/office/drawing/2014/main" id="{E8E14845-BB2E-4EA2-8CBD-F35A520E366D}"/>
              </a:ext>
            </a:extLst>
          </p:cNvPr>
          <p:cNvSpPr>
            <a:spLocks noGrp="1"/>
          </p:cNvSpPr>
          <p:nvPr>
            <p:ph type="ctrTitle" hasCustomPrompt="1"/>
          </p:nvPr>
        </p:nvSpPr>
        <p:spPr>
          <a:xfrm>
            <a:off x="741301" y="1456388"/>
            <a:ext cx="3432043"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40" name="Text Placeholder 3">
            <a:extLst>
              <a:ext uri="{FF2B5EF4-FFF2-40B4-BE49-F238E27FC236}">
                <a16:creationId xmlns:a16="http://schemas.microsoft.com/office/drawing/2014/main" id="{423222F2-0E39-45E4-8918-49125CD7C1EA}"/>
              </a:ext>
            </a:extLst>
          </p:cNvPr>
          <p:cNvSpPr>
            <a:spLocks noGrp="1"/>
          </p:cNvSpPr>
          <p:nvPr>
            <p:ph type="body" sz="quarter" idx="11"/>
          </p:nvPr>
        </p:nvSpPr>
        <p:spPr>
          <a:xfrm>
            <a:off x="741301" y="5007010"/>
            <a:ext cx="3432043"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0" name="Graphic 9">
            <a:extLst>
              <a:ext uri="{FF2B5EF4-FFF2-40B4-BE49-F238E27FC236}">
                <a16:creationId xmlns:a16="http://schemas.microsoft.com/office/drawing/2014/main" id="{C6BE9D60-8E37-4DED-A951-A9C36EAA76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82617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1302" y="1456388"/>
            <a:ext cx="5506648"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 Placeholder 3"/>
          <p:cNvSpPr>
            <a:spLocks noGrp="1"/>
          </p:cNvSpPr>
          <p:nvPr userDrawn="1">
            <p:ph type="body" sz="quarter" idx="11"/>
          </p:nvPr>
        </p:nvSpPr>
        <p:spPr>
          <a:xfrm>
            <a:off x="741302" y="5007009"/>
            <a:ext cx="5506648"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8" name="Picture Placeholder 3">
            <a:extLst>
              <a:ext uri="{FF2B5EF4-FFF2-40B4-BE49-F238E27FC236}">
                <a16:creationId xmlns:a16="http://schemas.microsoft.com/office/drawing/2014/main" id="{13BD1F9C-C7CA-4162-BCD4-0E8701D30076}"/>
              </a:ext>
            </a:extLst>
          </p:cNvPr>
          <p:cNvSpPr>
            <a:spLocks noGrp="1" noChangeAspect="1"/>
          </p:cNvSpPr>
          <p:nvPr>
            <p:ph type="pic" sz="quarter" idx="12"/>
          </p:nvPr>
        </p:nvSpPr>
        <p:spPr>
          <a:xfrm>
            <a:off x="7686141" y="736722"/>
            <a:ext cx="3764557" cy="539125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pic>
        <p:nvPicPr>
          <p:cNvPr id="10" name="Graphic 9">
            <a:extLst>
              <a:ext uri="{FF2B5EF4-FFF2-40B4-BE49-F238E27FC236}">
                <a16:creationId xmlns:a16="http://schemas.microsoft.com/office/drawing/2014/main" id="{9A84BD71-38D7-4AC1-B38A-7DE8843A6D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194820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8670719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5364" y="431800"/>
            <a:ext cx="10204704" cy="533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995361" y="1330325"/>
            <a:ext cx="10204704" cy="45466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accent2"/>
                </a:solidFill>
                <a:latin typeface="+mn-lt"/>
                <a:ea typeface="Arial"/>
                <a:cs typeface="Arial" panose="020B0604020202020204" pitchFamily="34" charset="0"/>
              </a:rPr>
              <a:pPr algn="r"/>
              <a:t>‹#›</a:t>
            </a:fld>
            <a:endParaRPr lang="en-GB" sz="900" dirty="0">
              <a:solidFill>
                <a:schemeClr val="accent2"/>
              </a:solidFill>
              <a:latin typeface="+mn-lt"/>
              <a:ea typeface="Arial"/>
              <a:cs typeface="Arial" panose="020B0604020202020204" pitchFamily="34" charset="0"/>
            </a:endParaRPr>
          </a:p>
        </p:txBody>
      </p:sp>
      <p:sp>
        <p:nvSpPr>
          <p:cNvPr id="8" name="TextBox 7">
            <a:extLs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USCS010271A</a:t>
            </a:r>
          </a:p>
        </p:txBody>
      </p:sp>
      <p:sp>
        <p:nvSpPr>
          <p:cNvPr id="4" name="Graphic 8">
            <a:extLst>
              <a:ext uri="{FF2B5EF4-FFF2-40B4-BE49-F238E27FC236}">
                <a16:creationId xmlns:a16="http://schemas.microsoft.com/office/drawing/2014/main" id="{9AC77B96-D96C-4FA2-858B-DEE0A3A7B7B6}"/>
              </a:ext>
            </a:extLst>
          </p:cNvPr>
          <p:cNvSpPr/>
          <p:nvPr/>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783" r:id="rId2"/>
    <p:sldLayoutId id="2147483749" r:id="rId3"/>
    <p:sldLayoutId id="2147483750" r:id="rId4"/>
    <p:sldLayoutId id="2147483767" r:id="rId5"/>
    <p:sldLayoutId id="2147483768" r:id="rId6"/>
    <p:sldLayoutId id="2147483765" r:id="rId7"/>
    <p:sldLayoutId id="2147483766" r:id="rId8"/>
    <p:sldLayoutId id="2147483666" r:id="rId9"/>
    <p:sldLayoutId id="2147483791" r:id="rId10"/>
    <p:sldLayoutId id="2147483712" r:id="rId11"/>
    <p:sldLayoutId id="2147483792" r:id="rId12"/>
    <p:sldLayoutId id="2147483664" r:id="rId13"/>
    <p:sldLayoutId id="2147483793" r:id="rId14"/>
    <p:sldLayoutId id="2147483769" r:id="rId15"/>
    <p:sldLayoutId id="2147483770" r:id="rId16"/>
    <p:sldLayoutId id="2147483714" r:id="rId17"/>
    <p:sldLayoutId id="2147483689" r:id="rId18"/>
    <p:sldLayoutId id="2147483716" r:id="rId19"/>
    <p:sldLayoutId id="2147483690" r:id="rId20"/>
    <p:sldLayoutId id="2147483692" r:id="rId21"/>
    <p:sldLayoutId id="2147483691" r:id="rId22"/>
    <p:sldLayoutId id="2147483693" r:id="rId23"/>
    <p:sldLayoutId id="2147483790" r:id="rId24"/>
    <p:sldLayoutId id="2147483701" r:id="rId25"/>
    <p:sldLayoutId id="2147483771" r:id="rId26"/>
    <p:sldLayoutId id="2147483752" r:id="rId27"/>
    <p:sldLayoutId id="2147483697" r:id="rId28"/>
    <p:sldLayoutId id="2147483772" r:id="rId29"/>
    <p:sldLayoutId id="2147483787" r:id="rId30"/>
    <p:sldLayoutId id="2147483754" r:id="rId31"/>
    <p:sldLayoutId id="2147483699" r:id="rId32"/>
    <p:sldLayoutId id="2147483700" r:id="rId33"/>
    <p:sldLayoutId id="2147483682" r:id="rId34"/>
    <p:sldLayoutId id="2147483745" r:id="rId35"/>
    <p:sldLayoutId id="2147483746" r:id="rId36"/>
    <p:sldLayoutId id="2147483784" r:id="rId37"/>
    <p:sldLayoutId id="2147483773" r:id="rId38"/>
    <p:sldLayoutId id="2147483794" r:id="rId39"/>
    <p:sldLayoutId id="2147483795" r:id="rId40"/>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8" userDrawn="1">
          <p15:clr>
            <a:srgbClr val="F26B43"/>
          </p15:clr>
        </p15:guide>
        <p15:guide id="5" orient="horz" pos="612"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kpmgoneuk-my.sharepoint.com/personal/mike_poole_kpmg_co_uk/Documents/Desktop/Templates%20for%20ESG/KPMG%20ESG%20A4%20portrait%20template%20(RGB).pptx?web=1" TargetMode="External"/><Relationship Id="rId2" Type="http://schemas.openxmlformats.org/officeDocument/2006/relationships/slideLayout" Target="../slideLayouts/slideLayout37.xml"/><Relationship Id="rId1" Type="http://schemas.openxmlformats.org/officeDocument/2006/relationships/tags" Target="../tags/tag2.xml"/><Relationship Id="rId4" Type="http://schemas.openxmlformats.org/officeDocument/2006/relationships/hyperlink" Target="https://handbook.us.kworld.kpmg.com/Home/tsm/63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FCA30-1CC4-29BA-284E-E9B1AAFED6DC}"/>
              </a:ext>
            </a:extLst>
          </p:cNvPr>
          <p:cNvSpPr>
            <a:spLocks noGrp="1"/>
          </p:cNvSpPr>
          <p:nvPr>
            <p:ph type="title"/>
          </p:nvPr>
        </p:nvSpPr>
        <p:spPr/>
        <p:txBody>
          <a:bodyPr/>
          <a:lstStyle/>
          <a:p>
            <a:r>
              <a:rPr lang="en-US" dirty="0"/>
              <a:t>Secure access to all application with single sign on </a:t>
            </a:r>
          </a:p>
        </p:txBody>
      </p:sp>
      <p:sp>
        <p:nvSpPr>
          <p:cNvPr id="3" name="TextBox 2">
            <a:extLst>
              <a:ext uri="{FF2B5EF4-FFF2-40B4-BE49-F238E27FC236}">
                <a16:creationId xmlns:a16="http://schemas.microsoft.com/office/drawing/2014/main" id="{49B0A044-15DA-FB18-9F3D-0D032059925C}"/>
              </a:ext>
            </a:extLst>
          </p:cNvPr>
          <p:cNvSpPr txBox="1"/>
          <p:nvPr/>
        </p:nvSpPr>
        <p:spPr>
          <a:xfrm>
            <a:off x="1467437" y="3064079"/>
            <a:ext cx="1030665" cy="184666"/>
          </a:xfrm>
          <a:prstGeom prst="rect">
            <a:avLst/>
          </a:prstGeom>
        </p:spPr>
        <p:txBody>
          <a:bodyPr vert="horz" wrap="square" lIns="0" tIns="0" rIns="0" bIns="0" rtlCol="0" anchor="t" anchorCtr="0">
            <a:spAutoFit/>
          </a:bodyPr>
          <a:lstStyle/>
          <a:p>
            <a:pPr algn="l">
              <a:spcAft>
                <a:spcPts val="600"/>
              </a:spcAft>
            </a:pPr>
            <a:r>
              <a:rPr lang="en-US" sz="1200" b="1" dirty="0">
                <a:solidFill>
                  <a:srgbClr val="00338D"/>
                </a:solidFill>
              </a:rPr>
              <a:t>HR systems </a:t>
            </a:r>
          </a:p>
        </p:txBody>
      </p:sp>
      <p:sp>
        <p:nvSpPr>
          <p:cNvPr id="4" name="TextBox 3">
            <a:extLst>
              <a:ext uri="{FF2B5EF4-FFF2-40B4-BE49-F238E27FC236}">
                <a16:creationId xmlns:a16="http://schemas.microsoft.com/office/drawing/2014/main" id="{44B65A0C-ADFF-7880-0225-6EE82B9D9D4A}"/>
              </a:ext>
            </a:extLst>
          </p:cNvPr>
          <p:cNvSpPr txBox="1"/>
          <p:nvPr/>
        </p:nvSpPr>
        <p:spPr>
          <a:xfrm>
            <a:off x="3731049" y="3027050"/>
            <a:ext cx="728469"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Azure AD </a:t>
            </a:r>
          </a:p>
        </p:txBody>
      </p:sp>
      <p:sp>
        <p:nvSpPr>
          <p:cNvPr id="6" name="TextBox 5">
            <a:extLst>
              <a:ext uri="{FF2B5EF4-FFF2-40B4-BE49-F238E27FC236}">
                <a16:creationId xmlns:a16="http://schemas.microsoft.com/office/drawing/2014/main" id="{2CEC945E-D3D6-513C-697B-0CD4D798E0BE}"/>
              </a:ext>
            </a:extLst>
          </p:cNvPr>
          <p:cNvSpPr txBox="1"/>
          <p:nvPr/>
        </p:nvSpPr>
        <p:spPr>
          <a:xfrm>
            <a:off x="5546924" y="2638297"/>
            <a:ext cx="1107676"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Single sign-on </a:t>
            </a:r>
          </a:p>
        </p:txBody>
      </p:sp>
      <p:sp>
        <p:nvSpPr>
          <p:cNvPr id="7" name="TextBox 6">
            <a:extLst>
              <a:ext uri="{FF2B5EF4-FFF2-40B4-BE49-F238E27FC236}">
                <a16:creationId xmlns:a16="http://schemas.microsoft.com/office/drawing/2014/main" id="{DEDB1E4B-6AB0-68E6-B04D-18CBAD550085}"/>
              </a:ext>
            </a:extLst>
          </p:cNvPr>
          <p:cNvSpPr txBox="1"/>
          <p:nvPr/>
        </p:nvSpPr>
        <p:spPr>
          <a:xfrm>
            <a:off x="7354242" y="1702817"/>
            <a:ext cx="820738"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SaaS apps </a:t>
            </a:r>
          </a:p>
        </p:txBody>
      </p:sp>
      <p:sp>
        <p:nvSpPr>
          <p:cNvPr id="8" name="TextBox 7">
            <a:extLst>
              <a:ext uri="{FF2B5EF4-FFF2-40B4-BE49-F238E27FC236}">
                <a16:creationId xmlns:a16="http://schemas.microsoft.com/office/drawing/2014/main" id="{EC8064B0-A010-A07E-610D-F7E132D97FD0}"/>
              </a:ext>
            </a:extLst>
          </p:cNvPr>
          <p:cNvSpPr txBox="1"/>
          <p:nvPr/>
        </p:nvSpPr>
        <p:spPr>
          <a:xfrm>
            <a:off x="9363032" y="1702817"/>
            <a:ext cx="1431482"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Cloud-hosted apps </a:t>
            </a:r>
          </a:p>
        </p:txBody>
      </p:sp>
      <p:sp>
        <p:nvSpPr>
          <p:cNvPr id="9" name="TextBox 8">
            <a:extLst>
              <a:ext uri="{FF2B5EF4-FFF2-40B4-BE49-F238E27FC236}">
                <a16:creationId xmlns:a16="http://schemas.microsoft.com/office/drawing/2014/main" id="{461CCEE8-D93C-7C94-9337-6EDB5F05B8F4}"/>
              </a:ext>
            </a:extLst>
          </p:cNvPr>
          <p:cNvSpPr txBox="1"/>
          <p:nvPr/>
        </p:nvSpPr>
        <p:spPr>
          <a:xfrm>
            <a:off x="8118275" y="3822039"/>
            <a:ext cx="2677015"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App delivery controllers &amp; networks </a:t>
            </a:r>
          </a:p>
        </p:txBody>
      </p:sp>
      <p:sp>
        <p:nvSpPr>
          <p:cNvPr id="10" name="TextBox 9">
            <a:extLst>
              <a:ext uri="{FF2B5EF4-FFF2-40B4-BE49-F238E27FC236}">
                <a16:creationId xmlns:a16="http://schemas.microsoft.com/office/drawing/2014/main" id="{CEFB0EBB-ECEF-4559-C88B-18D5EB29BE4D}"/>
              </a:ext>
            </a:extLst>
          </p:cNvPr>
          <p:cNvSpPr txBox="1"/>
          <p:nvPr/>
        </p:nvSpPr>
        <p:spPr>
          <a:xfrm>
            <a:off x="7178949" y="5419761"/>
            <a:ext cx="2936701"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On-premises parameter-based networks</a:t>
            </a:r>
          </a:p>
        </p:txBody>
      </p:sp>
      <p:sp>
        <p:nvSpPr>
          <p:cNvPr id="11" name="TextBox 10">
            <a:extLst>
              <a:ext uri="{FF2B5EF4-FFF2-40B4-BE49-F238E27FC236}">
                <a16:creationId xmlns:a16="http://schemas.microsoft.com/office/drawing/2014/main" id="{8CE73298-4DD4-BFF5-459D-F4FC39679CFB}"/>
              </a:ext>
            </a:extLst>
          </p:cNvPr>
          <p:cNvSpPr txBox="1"/>
          <p:nvPr/>
        </p:nvSpPr>
        <p:spPr>
          <a:xfrm>
            <a:off x="3590268" y="5235095"/>
            <a:ext cx="1219886"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Active Directory </a:t>
            </a:r>
          </a:p>
        </p:txBody>
      </p:sp>
      <p:sp>
        <p:nvSpPr>
          <p:cNvPr id="12" name="TextBox 11">
            <a:extLst>
              <a:ext uri="{FF2B5EF4-FFF2-40B4-BE49-F238E27FC236}">
                <a16:creationId xmlns:a16="http://schemas.microsoft.com/office/drawing/2014/main" id="{C42C1C08-9513-0633-F163-4509E0CB298D}"/>
              </a:ext>
            </a:extLst>
          </p:cNvPr>
          <p:cNvSpPr txBox="1"/>
          <p:nvPr/>
        </p:nvSpPr>
        <p:spPr>
          <a:xfrm>
            <a:off x="1562403" y="5175171"/>
            <a:ext cx="1368965"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External identities </a:t>
            </a:r>
          </a:p>
        </p:txBody>
      </p:sp>
      <p:sp>
        <p:nvSpPr>
          <p:cNvPr id="13" name="TextBox 12">
            <a:extLst>
              <a:ext uri="{FF2B5EF4-FFF2-40B4-BE49-F238E27FC236}">
                <a16:creationId xmlns:a16="http://schemas.microsoft.com/office/drawing/2014/main" id="{191C531A-2F9E-F772-64C4-A50ADC58C47C}"/>
              </a:ext>
            </a:extLst>
          </p:cNvPr>
          <p:cNvSpPr txBox="1"/>
          <p:nvPr/>
        </p:nvSpPr>
        <p:spPr>
          <a:xfrm>
            <a:off x="6117230" y="4048329"/>
            <a:ext cx="1507529" cy="184666"/>
          </a:xfrm>
          <a:prstGeom prst="rect">
            <a:avLst/>
          </a:prstGeom>
        </p:spPr>
        <p:txBody>
          <a:bodyPr vert="horz" wrap="none" lIns="0" tIns="0" rIns="0" bIns="0" rtlCol="0" anchor="t" anchorCtr="0">
            <a:spAutoFit/>
          </a:bodyPr>
          <a:lstStyle/>
          <a:p>
            <a:pPr algn="l">
              <a:spcAft>
                <a:spcPts val="600"/>
              </a:spcAft>
            </a:pPr>
            <a:r>
              <a:rPr lang="en-US" sz="1200" b="1" dirty="0">
                <a:solidFill>
                  <a:srgbClr val="00338D"/>
                </a:solidFill>
              </a:rPr>
              <a:t>Azure AD app Proxy </a:t>
            </a:r>
          </a:p>
        </p:txBody>
      </p:sp>
      <p:grpSp>
        <p:nvGrpSpPr>
          <p:cNvPr id="14" name="Group 204">
            <a:extLst>
              <a:ext uri="{FF2B5EF4-FFF2-40B4-BE49-F238E27FC236}">
                <a16:creationId xmlns:a16="http://schemas.microsoft.com/office/drawing/2014/main" id="{2258D29C-3A28-1001-C6F5-915192968AB5}"/>
              </a:ext>
            </a:extLst>
          </p:cNvPr>
          <p:cNvGrpSpPr>
            <a:grpSpLocks noChangeAspect="1"/>
          </p:cNvGrpSpPr>
          <p:nvPr/>
        </p:nvGrpSpPr>
        <p:grpSpPr bwMode="auto">
          <a:xfrm>
            <a:off x="1308143" y="2457604"/>
            <a:ext cx="347648" cy="238404"/>
            <a:chOff x="4371" y="4422"/>
            <a:chExt cx="611" cy="419"/>
          </a:xfrm>
        </p:grpSpPr>
        <p:sp>
          <p:nvSpPr>
            <p:cNvPr id="15" name="Freeform 205">
              <a:extLst>
                <a:ext uri="{FF2B5EF4-FFF2-40B4-BE49-F238E27FC236}">
                  <a16:creationId xmlns:a16="http://schemas.microsoft.com/office/drawing/2014/main" id="{3F8E7D7F-BC82-960C-E8B6-AE2F3E386B21}"/>
                </a:ext>
              </a:extLst>
            </p:cNvPr>
            <p:cNvSpPr>
              <a:spLocks/>
            </p:cNvSpPr>
            <p:nvPr/>
          </p:nvSpPr>
          <p:spPr bwMode="auto">
            <a:xfrm>
              <a:off x="4371" y="4422"/>
              <a:ext cx="611" cy="419"/>
            </a:xfrm>
            <a:custGeom>
              <a:avLst/>
              <a:gdLst>
                <a:gd name="T0" fmla="*/ 14 w 256"/>
                <a:gd name="T1" fmla="*/ 0 h 175"/>
                <a:gd name="T2" fmla="*/ 242 w 256"/>
                <a:gd name="T3" fmla="*/ 0 h 175"/>
                <a:gd name="T4" fmla="*/ 256 w 256"/>
                <a:gd name="T5" fmla="*/ 14 h 175"/>
                <a:gd name="T6" fmla="*/ 256 w 256"/>
                <a:gd name="T7" fmla="*/ 161 h 175"/>
                <a:gd name="T8" fmla="*/ 242 w 256"/>
                <a:gd name="T9" fmla="*/ 175 h 175"/>
                <a:gd name="T10" fmla="*/ 14 w 256"/>
                <a:gd name="T11" fmla="*/ 175 h 175"/>
                <a:gd name="T12" fmla="*/ 0 w 256"/>
                <a:gd name="T13" fmla="*/ 161 h 175"/>
                <a:gd name="T14" fmla="*/ 0 w 256"/>
                <a:gd name="T15" fmla="*/ 14 h 175"/>
                <a:gd name="T16" fmla="*/ 14 w 256"/>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175">
                  <a:moveTo>
                    <a:pt x="14" y="0"/>
                  </a:moveTo>
                  <a:cubicBezTo>
                    <a:pt x="242" y="0"/>
                    <a:pt x="242" y="0"/>
                    <a:pt x="242" y="0"/>
                  </a:cubicBezTo>
                  <a:cubicBezTo>
                    <a:pt x="250" y="0"/>
                    <a:pt x="256" y="6"/>
                    <a:pt x="256" y="14"/>
                  </a:cubicBezTo>
                  <a:cubicBezTo>
                    <a:pt x="256" y="161"/>
                    <a:pt x="256" y="161"/>
                    <a:pt x="256" y="161"/>
                  </a:cubicBezTo>
                  <a:cubicBezTo>
                    <a:pt x="256" y="169"/>
                    <a:pt x="250" y="175"/>
                    <a:pt x="242" y="175"/>
                  </a:cubicBezTo>
                  <a:cubicBezTo>
                    <a:pt x="14" y="175"/>
                    <a:pt x="14" y="175"/>
                    <a:pt x="14" y="175"/>
                  </a:cubicBezTo>
                  <a:cubicBezTo>
                    <a:pt x="6" y="175"/>
                    <a:pt x="0" y="169"/>
                    <a:pt x="0" y="161"/>
                  </a:cubicBezTo>
                  <a:cubicBezTo>
                    <a:pt x="0" y="14"/>
                    <a:pt x="0" y="14"/>
                    <a:pt x="0" y="14"/>
                  </a:cubicBezTo>
                  <a:cubicBezTo>
                    <a:pt x="0" y="6"/>
                    <a:pt x="6" y="0"/>
                    <a:pt x="14" y="0"/>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Line 206">
              <a:extLst>
                <a:ext uri="{FF2B5EF4-FFF2-40B4-BE49-F238E27FC236}">
                  <a16:creationId xmlns:a16="http://schemas.microsoft.com/office/drawing/2014/main" id="{4C6AC0A8-4599-C440-1920-B572083D07E2}"/>
                </a:ext>
              </a:extLst>
            </p:cNvPr>
            <p:cNvSpPr>
              <a:spLocks noChangeShapeType="1"/>
            </p:cNvSpPr>
            <p:nvPr/>
          </p:nvSpPr>
          <p:spPr bwMode="auto">
            <a:xfrm>
              <a:off x="4712" y="4539"/>
              <a:ext cx="175"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Line 207">
              <a:extLst>
                <a:ext uri="{FF2B5EF4-FFF2-40B4-BE49-F238E27FC236}">
                  <a16:creationId xmlns:a16="http://schemas.microsoft.com/office/drawing/2014/main" id="{AEECBD07-4FED-B444-D503-4B9DFF77C75E}"/>
                </a:ext>
              </a:extLst>
            </p:cNvPr>
            <p:cNvSpPr>
              <a:spLocks noChangeShapeType="1"/>
            </p:cNvSpPr>
            <p:nvPr/>
          </p:nvSpPr>
          <p:spPr bwMode="auto">
            <a:xfrm>
              <a:off x="4712" y="4623"/>
              <a:ext cx="175"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Line 208">
              <a:extLst>
                <a:ext uri="{FF2B5EF4-FFF2-40B4-BE49-F238E27FC236}">
                  <a16:creationId xmlns:a16="http://schemas.microsoft.com/office/drawing/2014/main" id="{AED607AD-0C44-DC25-75EB-9FB1AA6EDEAA}"/>
                </a:ext>
              </a:extLst>
            </p:cNvPr>
            <p:cNvSpPr>
              <a:spLocks noChangeShapeType="1"/>
            </p:cNvSpPr>
            <p:nvPr/>
          </p:nvSpPr>
          <p:spPr bwMode="auto">
            <a:xfrm>
              <a:off x="4712" y="4705"/>
              <a:ext cx="175"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Oval 209">
              <a:extLst>
                <a:ext uri="{FF2B5EF4-FFF2-40B4-BE49-F238E27FC236}">
                  <a16:creationId xmlns:a16="http://schemas.microsoft.com/office/drawing/2014/main" id="{B1AC0D88-6076-BBCE-37B2-B12FD3D3A79E}"/>
                </a:ext>
              </a:extLst>
            </p:cNvPr>
            <p:cNvSpPr>
              <a:spLocks noChangeArrowheads="1"/>
            </p:cNvSpPr>
            <p:nvPr/>
          </p:nvSpPr>
          <p:spPr bwMode="auto">
            <a:xfrm>
              <a:off x="4492" y="4508"/>
              <a:ext cx="110" cy="108"/>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10">
              <a:extLst>
                <a:ext uri="{FF2B5EF4-FFF2-40B4-BE49-F238E27FC236}">
                  <a16:creationId xmlns:a16="http://schemas.microsoft.com/office/drawing/2014/main" id="{645BBAA9-9F9F-F732-B967-453D28F31DD5}"/>
                </a:ext>
              </a:extLst>
            </p:cNvPr>
            <p:cNvSpPr>
              <a:spLocks/>
            </p:cNvSpPr>
            <p:nvPr/>
          </p:nvSpPr>
          <p:spPr bwMode="auto">
            <a:xfrm>
              <a:off x="4469" y="4652"/>
              <a:ext cx="160" cy="82"/>
            </a:xfrm>
            <a:custGeom>
              <a:avLst/>
              <a:gdLst>
                <a:gd name="T0" fmla="*/ 67 w 67"/>
                <a:gd name="T1" fmla="*/ 34 h 34"/>
                <a:gd name="T2" fmla="*/ 67 w 67"/>
                <a:gd name="T3" fmla="*/ 24 h 34"/>
                <a:gd name="T4" fmla="*/ 43 w 67"/>
                <a:gd name="T5" fmla="*/ 0 h 34"/>
                <a:gd name="T6" fmla="*/ 24 w 67"/>
                <a:gd name="T7" fmla="*/ 0 h 34"/>
                <a:gd name="T8" fmla="*/ 0 w 67"/>
                <a:gd name="T9" fmla="*/ 24 h 34"/>
                <a:gd name="T10" fmla="*/ 0 w 67"/>
                <a:gd name="T11" fmla="*/ 34 h 34"/>
              </a:gdLst>
              <a:ahLst/>
              <a:cxnLst>
                <a:cxn ang="0">
                  <a:pos x="T0" y="T1"/>
                </a:cxn>
                <a:cxn ang="0">
                  <a:pos x="T2" y="T3"/>
                </a:cxn>
                <a:cxn ang="0">
                  <a:pos x="T4" y="T5"/>
                </a:cxn>
                <a:cxn ang="0">
                  <a:pos x="T6" y="T7"/>
                </a:cxn>
                <a:cxn ang="0">
                  <a:pos x="T8" y="T9"/>
                </a:cxn>
                <a:cxn ang="0">
                  <a:pos x="T10" y="T11"/>
                </a:cxn>
              </a:cxnLst>
              <a:rect l="0" t="0" r="r" b="b"/>
              <a:pathLst>
                <a:path w="67" h="34">
                  <a:moveTo>
                    <a:pt x="67" y="34"/>
                  </a:moveTo>
                  <a:cubicBezTo>
                    <a:pt x="67" y="24"/>
                    <a:pt x="67" y="24"/>
                    <a:pt x="67" y="24"/>
                  </a:cubicBezTo>
                  <a:cubicBezTo>
                    <a:pt x="67" y="11"/>
                    <a:pt x="56" y="0"/>
                    <a:pt x="43" y="0"/>
                  </a:cubicBezTo>
                  <a:cubicBezTo>
                    <a:pt x="24" y="0"/>
                    <a:pt x="24" y="0"/>
                    <a:pt x="24" y="0"/>
                  </a:cubicBezTo>
                  <a:cubicBezTo>
                    <a:pt x="11" y="0"/>
                    <a:pt x="0" y="11"/>
                    <a:pt x="0" y="24"/>
                  </a:cubicBezTo>
                  <a:cubicBezTo>
                    <a:pt x="0" y="34"/>
                    <a:pt x="0" y="34"/>
                    <a:pt x="0" y="34"/>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41">
            <a:extLst>
              <a:ext uri="{FF2B5EF4-FFF2-40B4-BE49-F238E27FC236}">
                <a16:creationId xmlns:a16="http://schemas.microsoft.com/office/drawing/2014/main" id="{EA2D2B55-45F5-06B2-A638-BC802FF33EE0}"/>
              </a:ext>
            </a:extLst>
          </p:cNvPr>
          <p:cNvGrpSpPr>
            <a:grpSpLocks noChangeAspect="1"/>
          </p:cNvGrpSpPr>
          <p:nvPr/>
        </p:nvGrpSpPr>
        <p:grpSpPr bwMode="auto">
          <a:xfrm>
            <a:off x="1899527" y="4198436"/>
            <a:ext cx="530714" cy="519156"/>
            <a:chOff x="6536" y="720"/>
            <a:chExt cx="597" cy="584"/>
          </a:xfrm>
        </p:grpSpPr>
        <p:sp>
          <p:nvSpPr>
            <p:cNvPr id="22" name="Freeform 42">
              <a:extLst>
                <a:ext uri="{FF2B5EF4-FFF2-40B4-BE49-F238E27FC236}">
                  <a16:creationId xmlns:a16="http://schemas.microsoft.com/office/drawing/2014/main" id="{240D561E-4F6E-7703-8450-349C0032F2B6}"/>
                </a:ext>
              </a:extLst>
            </p:cNvPr>
            <p:cNvSpPr>
              <a:spLocks/>
            </p:cNvSpPr>
            <p:nvPr/>
          </p:nvSpPr>
          <p:spPr bwMode="auto">
            <a:xfrm>
              <a:off x="6536" y="983"/>
              <a:ext cx="126" cy="168"/>
            </a:xfrm>
            <a:custGeom>
              <a:avLst/>
              <a:gdLst>
                <a:gd name="T0" fmla="*/ 0 w 53"/>
                <a:gd name="T1" fmla="*/ 70 h 70"/>
                <a:gd name="T2" fmla="*/ 0 w 53"/>
                <a:gd name="T3" fmla="*/ 34 h 70"/>
                <a:gd name="T4" fmla="*/ 34 w 53"/>
                <a:gd name="T5" fmla="*/ 0 h 70"/>
                <a:gd name="T6" fmla="*/ 34 w 53"/>
                <a:gd name="T7" fmla="*/ 0 h 70"/>
                <a:gd name="T8" fmla="*/ 53 w 53"/>
                <a:gd name="T9" fmla="*/ 0 h 70"/>
              </a:gdLst>
              <a:ahLst/>
              <a:cxnLst>
                <a:cxn ang="0">
                  <a:pos x="T0" y="T1"/>
                </a:cxn>
                <a:cxn ang="0">
                  <a:pos x="T2" y="T3"/>
                </a:cxn>
                <a:cxn ang="0">
                  <a:pos x="T4" y="T5"/>
                </a:cxn>
                <a:cxn ang="0">
                  <a:pos x="T6" y="T7"/>
                </a:cxn>
                <a:cxn ang="0">
                  <a:pos x="T8" y="T9"/>
                </a:cxn>
              </a:cxnLst>
              <a:rect l="0" t="0" r="r" b="b"/>
              <a:pathLst>
                <a:path w="53" h="70">
                  <a:moveTo>
                    <a:pt x="0" y="70"/>
                  </a:moveTo>
                  <a:cubicBezTo>
                    <a:pt x="0" y="34"/>
                    <a:pt x="0" y="34"/>
                    <a:pt x="0" y="34"/>
                  </a:cubicBezTo>
                  <a:cubicBezTo>
                    <a:pt x="0" y="16"/>
                    <a:pt x="15" y="0"/>
                    <a:pt x="34" y="0"/>
                  </a:cubicBezTo>
                  <a:cubicBezTo>
                    <a:pt x="34" y="0"/>
                    <a:pt x="34" y="0"/>
                    <a:pt x="34" y="0"/>
                  </a:cubicBezTo>
                  <a:cubicBezTo>
                    <a:pt x="53" y="0"/>
                    <a:pt x="53" y="0"/>
                    <a:pt x="53" y="0"/>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43">
              <a:extLst>
                <a:ext uri="{FF2B5EF4-FFF2-40B4-BE49-F238E27FC236}">
                  <a16:creationId xmlns:a16="http://schemas.microsoft.com/office/drawing/2014/main" id="{DE80DE84-3F58-FAC3-2DB5-1DBC6F108FC9}"/>
                </a:ext>
              </a:extLst>
            </p:cNvPr>
            <p:cNvSpPr>
              <a:spLocks/>
            </p:cNvSpPr>
            <p:nvPr/>
          </p:nvSpPr>
          <p:spPr bwMode="auto">
            <a:xfrm>
              <a:off x="7007" y="983"/>
              <a:ext cx="126" cy="168"/>
            </a:xfrm>
            <a:custGeom>
              <a:avLst/>
              <a:gdLst>
                <a:gd name="T0" fmla="*/ 53 w 53"/>
                <a:gd name="T1" fmla="*/ 70 h 70"/>
                <a:gd name="T2" fmla="*/ 53 w 53"/>
                <a:gd name="T3" fmla="*/ 34 h 70"/>
                <a:gd name="T4" fmla="*/ 19 w 53"/>
                <a:gd name="T5" fmla="*/ 0 h 70"/>
                <a:gd name="T6" fmla="*/ 19 w 53"/>
                <a:gd name="T7" fmla="*/ 0 h 70"/>
                <a:gd name="T8" fmla="*/ 0 w 53"/>
                <a:gd name="T9" fmla="*/ 0 h 70"/>
              </a:gdLst>
              <a:ahLst/>
              <a:cxnLst>
                <a:cxn ang="0">
                  <a:pos x="T0" y="T1"/>
                </a:cxn>
                <a:cxn ang="0">
                  <a:pos x="T2" y="T3"/>
                </a:cxn>
                <a:cxn ang="0">
                  <a:pos x="T4" y="T5"/>
                </a:cxn>
                <a:cxn ang="0">
                  <a:pos x="T6" y="T7"/>
                </a:cxn>
                <a:cxn ang="0">
                  <a:pos x="T8" y="T9"/>
                </a:cxn>
              </a:cxnLst>
              <a:rect l="0" t="0" r="r" b="b"/>
              <a:pathLst>
                <a:path w="53" h="70">
                  <a:moveTo>
                    <a:pt x="53" y="70"/>
                  </a:moveTo>
                  <a:cubicBezTo>
                    <a:pt x="53" y="34"/>
                    <a:pt x="53" y="34"/>
                    <a:pt x="53" y="34"/>
                  </a:cubicBezTo>
                  <a:cubicBezTo>
                    <a:pt x="53" y="16"/>
                    <a:pt x="38" y="0"/>
                    <a:pt x="19" y="0"/>
                  </a:cubicBezTo>
                  <a:cubicBezTo>
                    <a:pt x="19" y="0"/>
                    <a:pt x="19" y="0"/>
                    <a:pt x="19" y="0"/>
                  </a:cubicBezTo>
                  <a:cubicBezTo>
                    <a:pt x="0" y="0"/>
                    <a:pt x="0" y="0"/>
                    <a:pt x="0" y="0"/>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Oval 44">
              <a:extLst>
                <a:ext uri="{FF2B5EF4-FFF2-40B4-BE49-F238E27FC236}">
                  <a16:creationId xmlns:a16="http://schemas.microsoft.com/office/drawing/2014/main" id="{AFFF69B8-C28B-D58A-1EAC-9E926C7863F1}"/>
                </a:ext>
              </a:extLst>
            </p:cNvPr>
            <p:cNvSpPr>
              <a:spLocks noChangeArrowheads="1"/>
            </p:cNvSpPr>
            <p:nvPr/>
          </p:nvSpPr>
          <p:spPr bwMode="auto">
            <a:xfrm>
              <a:off x="6574" y="720"/>
              <a:ext cx="170" cy="170"/>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Oval 45">
              <a:extLst>
                <a:ext uri="{FF2B5EF4-FFF2-40B4-BE49-F238E27FC236}">
                  <a16:creationId xmlns:a16="http://schemas.microsoft.com/office/drawing/2014/main" id="{3CE21612-B4F9-0D2C-B028-F3D4899BAB19}"/>
                </a:ext>
              </a:extLst>
            </p:cNvPr>
            <p:cNvSpPr>
              <a:spLocks noChangeArrowheads="1"/>
            </p:cNvSpPr>
            <p:nvPr/>
          </p:nvSpPr>
          <p:spPr bwMode="auto">
            <a:xfrm>
              <a:off x="6748" y="916"/>
              <a:ext cx="170" cy="170"/>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46">
              <a:extLst>
                <a:ext uri="{FF2B5EF4-FFF2-40B4-BE49-F238E27FC236}">
                  <a16:creationId xmlns:a16="http://schemas.microsoft.com/office/drawing/2014/main" id="{C2F4DD6B-4843-9E2F-A46F-5BA3DB287190}"/>
                </a:ext>
              </a:extLst>
            </p:cNvPr>
            <p:cNvSpPr>
              <a:spLocks noChangeArrowheads="1"/>
            </p:cNvSpPr>
            <p:nvPr/>
          </p:nvSpPr>
          <p:spPr bwMode="auto">
            <a:xfrm>
              <a:off x="6925" y="722"/>
              <a:ext cx="170" cy="170"/>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47">
              <a:extLst>
                <a:ext uri="{FF2B5EF4-FFF2-40B4-BE49-F238E27FC236}">
                  <a16:creationId xmlns:a16="http://schemas.microsoft.com/office/drawing/2014/main" id="{C3744B2D-D258-B40B-E2DB-0E1D57E08E94}"/>
                </a:ext>
              </a:extLst>
            </p:cNvPr>
            <p:cNvSpPr>
              <a:spLocks/>
            </p:cNvSpPr>
            <p:nvPr/>
          </p:nvSpPr>
          <p:spPr bwMode="auto">
            <a:xfrm>
              <a:off x="6708" y="1174"/>
              <a:ext cx="256" cy="130"/>
            </a:xfrm>
            <a:custGeom>
              <a:avLst/>
              <a:gdLst>
                <a:gd name="T0" fmla="*/ 107 w 107"/>
                <a:gd name="T1" fmla="*/ 54 h 54"/>
                <a:gd name="T2" fmla="*/ 107 w 107"/>
                <a:gd name="T3" fmla="*/ 40 h 54"/>
                <a:gd name="T4" fmla="*/ 67 w 107"/>
                <a:gd name="T5" fmla="*/ 0 h 54"/>
                <a:gd name="T6" fmla="*/ 40 w 107"/>
                <a:gd name="T7" fmla="*/ 0 h 54"/>
                <a:gd name="T8" fmla="*/ 0 w 107"/>
                <a:gd name="T9" fmla="*/ 40 h 54"/>
                <a:gd name="T10" fmla="*/ 0 w 107"/>
                <a:gd name="T11" fmla="*/ 54 h 54"/>
              </a:gdLst>
              <a:ahLst/>
              <a:cxnLst>
                <a:cxn ang="0">
                  <a:pos x="T0" y="T1"/>
                </a:cxn>
                <a:cxn ang="0">
                  <a:pos x="T2" y="T3"/>
                </a:cxn>
                <a:cxn ang="0">
                  <a:pos x="T4" y="T5"/>
                </a:cxn>
                <a:cxn ang="0">
                  <a:pos x="T6" y="T7"/>
                </a:cxn>
                <a:cxn ang="0">
                  <a:pos x="T8" y="T9"/>
                </a:cxn>
                <a:cxn ang="0">
                  <a:pos x="T10" y="T11"/>
                </a:cxn>
              </a:cxnLst>
              <a:rect l="0" t="0" r="r" b="b"/>
              <a:pathLst>
                <a:path w="107" h="54">
                  <a:moveTo>
                    <a:pt x="107" y="54"/>
                  </a:moveTo>
                  <a:cubicBezTo>
                    <a:pt x="107" y="40"/>
                    <a:pt x="107" y="40"/>
                    <a:pt x="107" y="40"/>
                  </a:cubicBezTo>
                  <a:cubicBezTo>
                    <a:pt x="107" y="18"/>
                    <a:pt x="89" y="0"/>
                    <a:pt x="67" y="0"/>
                  </a:cubicBezTo>
                  <a:cubicBezTo>
                    <a:pt x="40" y="0"/>
                    <a:pt x="40" y="0"/>
                    <a:pt x="40" y="0"/>
                  </a:cubicBezTo>
                  <a:cubicBezTo>
                    <a:pt x="18" y="0"/>
                    <a:pt x="0" y="18"/>
                    <a:pt x="0" y="40"/>
                  </a:cubicBezTo>
                  <a:cubicBezTo>
                    <a:pt x="0" y="54"/>
                    <a:pt x="0" y="54"/>
                    <a:pt x="0" y="54"/>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Freeform 60">
            <a:extLst>
              <a:ext uri="{FF2B5EF4-FFF2-40B4-BE49-F238E27FC236}">
                <a16:creationId xmlns:a16="http://schemas.microsoft.com/office/drawing/2014/main" id="{6A54898D-6CF8-F51C-B25B-1DC6C51F380D}"/>
              </a:ext>
            </a:extLst>
          </p:cNvPr>
          <p:cNvSpPr>
            <a:spLocks noEditPoints="1"/>
          </p:cNvSpPr>
          <p:nvPr/>
        </p:nvSpPr>
        <p:spPr bwMode="auto">
          <a:xfrm>
            <a:off x="1688987" y="2746852"/>
            <a:ext cx="522819" cy="264485"/>
          </a:xfrm>
          <a:custGeom>
            <a:avLst/>
            <a:gdLst>
              <a:gd name="T0" fmla="*/ 128 w 213"/>
              <a:gd name="T1" fmla="*/ 30 h 108"/>
              <a:gd name="T2" fmla="*/ 128 w 213"/>
              <a:gd name="T3" fmla="*/ 28 h 108"/>
              <a:gd name="T4" fmla="*/ 116 w 213"/>
              <a:gd name="T5" fmla="*/ 11 h 108"/>
              <a:gd name="T6" fmla="*/ 64 w 213"/>
              <a:gd name="T7" fmla="*/ 0 h 108"/>
              <a:gd name="T8" fmla="*/ 11 w 213"/>
              <a:gd name="T9" fmla="*/ 10 h 108"/>
              <a:gd name="T10" fmla="*/ 0 w 213"/>
              <a:gd name="T11" fmla="*/ 28 h 108"/>
              <a:gd name="T12" fmla="*/ 0 w 213"/>
              <a:gd name="T13" fmla="*/ 83 h 108"/>
              <a:gd name="T14" fmla="*/ 24 w 213"/>
              <a:gd name="T15" fmla="*/ 107 h 108"/>
              <a:gd name="T16" fmla="*/ 94 w 213"/>
              <a:gd name="T17" fmla="*/ 107 h 108"/>
              <a:gd name="T18" fmla="*/ 78 w 213"/>
              <a:gd name="T19" fmla="*/ 101 h 108"/>
              <a:gd name="T20" fmla="*/ 61 w 213"/>
              <a:gd name="T21" fmla="*/ 84 h 108"/>
              <a:gd name="T22" fmla="*/ 33 w 213"/>
              <a:gd name="T23" fmla="*/ 84 h 108"/>
              <a:gd name="T24" fmla="*/ 33 w 213"/>
              <a:gd name="T25" fmla="*/ 58 h 108"/>
              <a:gd name="T26" fmla="*/ 194 w 213"/>
              <a:gd name="T27" fmla="*/ 108 h 108"/>
              <a:gd name="T28" fmla="*/ 95 w 213"/>
              <a:gd name="T29" fmla="*/ 108 h 108"/>
              <a:gd name="T30" fmla="*/ 112 w 213"/>
              <a:gd name="T31" fmla="*/ 38 h 108"/>
              <a:gd name="T32" fmla="*/ 213 w 213"/>
              <a:gd name="T33" fmla="*/ 38 h 108"/>
              <a:gd name="T34" fmla="*/ 194 w 213"/>
              <a:gd name="T3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 h="108">
                <a:moveTo>
                  <a:pt x="128" y="30"/>
                </a:moveTo>
                <a:cubicBezTo>
                  <a:pt x="128" y="28"/>
                  <a:pt x="128" y="28"/>
                  <a:pt x="128" y="28"/>
                </a:cubicBezTo>
                <a:cubicBezTo>
                  <a:pt x="128" y="21"/>
                  <a:pt x="123" y="14"/>
                  <a:pt x="116" y="11"/>
                </a:cubicBezTo>
                <a:cubicBezTo>
                  <a:pt x="100" y="3"/>
                  <a:pt x="82" y="0"/>
                  <a:pt x="64" y="0"/>
                </a:cubicBezTo>
                <a:cubicBezTo>
                  <a:pt x="46" y="0"/>
                  <a:pt x="28" y="3"/>
                  <a:pt x="11" y="10"/>
                </a:cubicBezTo>
                <a:cubicBezTo>
                  <a:pt x="4" y="14"/>
                  <a:pt x="0" y="20"/>
                  <a:pt x="0" y="28"/>
                </a:cubicBezTo>
                <a:cubicBezTo>
                  <a:pt x="0" y="83"/>
                  <a:pt x="0" y="83"/>
                  <a:pt x="0" y="83"/>
                </a:cubicBezTo>
                <a:cubicBezTo>
                  <a:pt x="0" y="97"/>
                  <a:pt x="11" y="107"/>
                  <a:pt x="24" y="107"/>
                </a:cubicBezTo>
                <a:cubicBezTo>
                  <a:pt x="94" y="107"/>
                  <a:pt x="94" y="107"/>
                  <a:pt x="94" y="107"/>
                </a:cubicBezTo>
                <a:moveTo>
                  <a:pt x="78" y="101"/>
                </a:moveTo>
                <a:cubicBezTo>
                  <a:pt x="78" y="91"/>
                  <a:pt x="71" y="84"/>
                  <a:pt x="61" y="84"/>
                </a:cubicBezTo>
                <a:cubicBezTo>
                  <a:pt x="33" y="84"/>
                  <a:pt x="33" y="84"/>
                  <a:pt x="33" y="84"/>
                </a:cubicBezTo>
                <a:cubicBezTo>
                  <a:pt x="33" y="58"/>
                  <a:pt x="33" y="58"/>
                  <a:pt x="33" y="58"/>
                </a:cubicBezTo>
                <a:moveTo>
                  <a:pt x="194" y="108"/>
                </a:moveTo>
                <a:cubicBezTo>
                  <a:pt x="95" y="108"/>
                  <a:pt x="95" y="108"/>
                  <a:pt x="95" y="108"/>
                </a:cubicBezTo>
                <a:cubicBezTo>
                  <a:pt x="112" y="38"/>
                  <a:pt x="112" y="38"/>
                  <a:pt x="112" y="38"/>
                </a:cubicBezTo>
                <a:cubicBezTo>
                  <a:pt x="213" y="38"/>
                  <a:pt x="213" y="38"/>
                  <a:pt x="213" y="38"/>
                </a:cubicBezTo>
                <a:lnTo>
                  <a:pt x="194" y="108"/>
                </a:lnTo>
                <a:close/>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61">
            <a:extLst>
              <a:ext uri="{FF2B5EF4-FFF2-40B4-BE49-F238E27FC236}">
                <a16:creationId xmlns:a16="http://schemas.microsoft.com/office/drawing/2014/main" id="{59D3087C-C170-E749-8CCD-E850A7A395A4}"/>
              </a:ext>
            </a:extLst>
          </p:cNvPr>
          <p:cNvSpPr>
            <a:spLocks noChangeShapeType="1"/>
          </p:cNvSpPr>
          <p:nvPr/>
        </p:nvSpPr>
        <p:spPr bwMode="auto">
          <a:xfrm flipH="1">
            <a:off x="2000628" y="2815536"/>
            <a:ext cx="2050" cy="21528"/>
          </a:xfrm>
          <a:prstGeom prst="line">
            <a:avLst/>
          </a:prstGeom>
          <a:noFill/>
          <a:ln w="6350" cap="sq">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Oval 62">
            <a:extLst>
              <a:ext uri="{FF2B5EF4-FFF2-40B4-BE49-F238E27FC236}">
                <a16:creationId xmlns:a16="http://schemas.microsoft.com/office/drawing/2014/main" id="{A2F3CFCB-D726-1757-6398-80538F954630}"/>
              </a:ext>
            </a:extLst>
          </p:cNvPr>
          <p:cNvSpPr>
            <a:spLocks noChangeArrowheads="1"/>
          </p:cNvSpPr>
          <p:nvPr/>
        </p:nvSpPr>
        <p:spPr bwMode="auto">
          <a:xfrm>
            <a:off x="1769973" y="2563352"/>
            <a:ext cx="149670" cy="146594"/>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64">
            <a:extLst>
              <a:ext uri="{FF2B5EF4-FFF2-40B4-BE49-F238E27FC236}">
                <a16:creationId xmlns:a16="http://schemas.microsoft.com/office/drawing/2014/main" id="{CE2ABC7B-E5F7-89A1-75DA-34B939C12272}"/>
              </a:ext>
            </a:extLst>
          </p:cNvPr>
          <p:cNvSpPr>
            <a:spLocks/>
          </p:cNvSpPr>
          <p:nvPr/>
        </p:nvSpPr>
        <p:spPr bwMode="auto">
          <a:xfrm>
            <a:off x="2108267" y="2626911"/>
            <a:ext cx="140444" cy="93287"/>
          </a:xfrm>
          <a:custGeom>
            <a:avLst/>
            <a:gdLst>
              <a:gd name="T0" fmla="*/ 0 w 137"/>
              <a:gd name="T1" fmla="*/ 36 h 91"/>
              <a:gd name="T2" fmla="*/ 62 w 137"/>
              <a:gd name="T3" fmla="*/ 91 h 91"/>
              <a:gd name="T4" fmla="*/ 137 w 137"/>
              <a:gd name="T5" fmla="*/ 0 h 91"/>
            </a:gdLst>
            <a:ahLst/>
            <a:cxnLst>
              <a:cxn ang="0">
                <a:pos x="T0" y="T1"/>
              </a:cxn>
              <a:cxn ang="0">
                <a:pos x="T2" y="T3"/>
              </a:cxn>
              <a:cxn ang="0">
                <a:pos x="T4" y="T5"/>
              </a:cxn>
            </a:cxnLst>
            <a:rect l="0" t="0" r="r" b="b"/>
            <a:pathLst>
              <a:path w="137" h="91">
                <a:moveTo>
                  <a:pt x="0" y="36"/>
                </a:moveTo>
                <a:lnTo>
                  <a:pt x="62" y="91"/>
                </a:lnTo>
                <a:lnTo>
                  <a:pt x="137" y="0"/>
                </a:ln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65">
            <a:extLst>
              <a:ext uri="{FF2B5EF4-FFF2-40B4-BE49-F238E27FC236}">
                <a16:creationId xmlns:a16="http://schemas.microsoft.com/office/drawing/2014/main" id="{D1283972-E511-C150-0F97-BCCB2D053501}"/>
              </a:ext>
            </a:extLst>
          </p:cNvPr>
          <p:cNvSpPr>
            <a:spLocks/>
          </p:cNvSpPr>
          <p:nvPr/>
        </p:nvSpPr>
        <p:spPr bwMode="auto">
          <a:xfrm>
            <a:off x="2067262" y="2600257"/>
            <a:ext cx="153770" cy="169147"/>
          </a:xfrm>
          <a:custGeom>
            <a:avLst/>
            <a:gdLst>
              <a:gd name="T0" fmla="*/ 63 w 63"/>
              <a:gd name="T1" fmla="*/ 69 h 69"/>
              <a:gd name="T2" fmla="*/ 14 w 63"/>
              <a:gd name="T3" fmla="*/ 69 h 69"/>
              <a:gd name="T4" fmla="*/ 0 w 63"/>
              <a:gd name="T5" fmla="*/ 54 h 69"/>
              <a:gd name="T6" fmla="*/ 0 w 63"/>
              <a:gd name="T7" fmla="*/ 15 h 69"/>
              <a:gd name="T8" fmla="*/ 14 w 63"/>
              <a:gd name="T9" fmla="*/ 0 h 69"/>
              <a:gd name="T10" fmla="*/ 63 w 63"/>
              <a:gd name="T11" fmla="*/ 0 h 69"/>
            </a:gdLst>
            <a:ahLst/>
            <a:cxnLst>
              <a:cxn ang="0">
                <a:pos x="T0" y="T1"/>
              </a:cxn>
              <a:cxn ang="0">
                <a:pos x="T2" y="T3"/>
              </a:cxn>
              <a:cxn ang="0">
                <a:pos x="T4" y="T5"/>
              </a:cxn>
              <a:cxn ang="0">
                <a:pos x="T6" y="T7"/>
              </a:cxn>
              <a:cxn ang="0">
                <a:pos x="T8" y="T9"/>
              </a:cxn>
              <a:cxn ang="0">
                <a:pos x="T10" y="T11"/>
              </a:cxn>
            </a:cxnLst>
            <a:rect l="0" t="0" r="r" b="b"/>
            <a:pathLst>
              <a:path w="63" h="69">
                <a:moveTo>
                  <a:pt x="63" y="69"/>
                </a:moveTo>
                <a:cubicBezTo>
                  <a:pt x="14" y="69"/>
                  <a:pt x="14" y="69"/>
                  <a:pt x="14" y="69"/>
                </a:cubicBezTo>
                <a:cubicBezTo>
                  <a:pt x="7" y="68"/>
                  <a:pt x="0" y="62"/>
                  <a:pt x="0" y="54"/>
                </a:cubicBezTo>
                <a:cubicBezTo>
                  <a:pt x="0" y="15"/>
                  <a:pt x="0" y="15"/>
                  <a:pt x="0" y="15"/>
                </a:cubicBezTo>
                <a:cubicBezTo>
                  <a:pt x="0" y="7"/>
                  <a:pt x="7" y="1"/>
                  <a:pt x="14" y="0"/>
                </a:cubicBezTo>
                <a:cubicBezTo>
                  <a:pt x="63" y="0"/>
                  <a:pt x="63" y="0"/>
                  <a:pt x="63" y="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6" name="Picture 4" descr="Workday - Crunchbase Company Profile &amp; Funding">
            <a:extLst>
              <a:ext uri="{FF2B5EF4-FFF2-40B4-BE49-F238E27FC236}">
                <a16:creationId xmlns:a16="http://schemas.microsoft.com/office/drawing/2014/main" id="{35188D8C-C067-7452-9F53-4512D07A3E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3583" y="2241498"/>
            <a:ext cx="272548" cy="27254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C544EAB8-37E9-56E6-4DBE-22D83C1BB014}"/>
              </a:ext>
            </a:extLst>
          </p:cNvPr>
          <p:cNvPicPr>
            <a:picLocks noChangeAspect="1"/>
          </p:cNvPicPr>
          <p:nvPr/>
        </p:nvPicPr>
        <p:blipFill>
          <a:blip r:embed="rId3"/>
          <a:stretch>
            <a:fillRect/>
          </a:stretch>
        </p:blipFill>
        <p:spPr>
          <a:xfrm>
            <a:off x="2240648" y="2328348"/>
            <a:ext cx="355155" cy="270118"/>
          </a:xfrm>
          <a:prstGeom prst="rect">
            <a:avLst/>
          </a:prstGeom>
        </p:spPr>
      </p:pic>
      <p:pic>
        <p:nvPicPr>
          <p:cNvPr id="39" name="Picture 6" descr="Simplify JIT, IGA &amp; Privileged Access Management for Azure AD Integrations  - Opal">
            <a:extLst>
              <a:ext uri="{FF2B5EF4-FFF2-40B4-BE49-F238E27FC236}">
                <a16:creationId xmlns:a16="http://schemas.microsoft.com/office/drawing/2014/main" id="{B8C5754F-8E78-978E-BF04-0D04834481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45726" y="2071869"/>
            <a:ext cx="899114" cy="89911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a:extLst>
              <a:ext uri="{FF2B5EF4-FFF2-40B4-BE49-F238E27FC236}">
                <a16:creationId xmlns:a16="http://schemas.microsoft.com/office/drawing/2014/main" id="{E5DDE584-AEAE-F66F-38E6-DAD9C0C6C421}"/>
              </a:ext>
            </a:extLst>
          </p:cNvPr>
          <p:cNvPicPr>
            <a:picLocks noChangeAspect="1"/>
          </p:cNvPicPr>
          <p:nvPr/>
        </p:nvPicPr>
        <p:blipFill>
          <a:blip r:embed="rId5"/>
          <a:stretch>
            <a:fillRect/>
          </a:stretch>
        </p:blipFill>
        <p:spPr>
          <a:xfrm>
            <a:off x="3582731" y="4423025"/>
            <a:ext cx="1076868" cy="737056"/>
          </a:xfrm>
          <a:prstGeom prst="rect">
            <a:avLst/>
          </a:prstGeom>
        </p:spPr>
      </p:pic>
      <p:pic>
        <p:nvPicPr>
          <p:cNvPr id="44" name="Picture 43">
            <a:extLst>
              <a:ext uri="{FF2B5EF4-FFF2-40B4-BE49-F238E27FC236}">
                <a16:creationId xmlns:a16="http://schemas.microsoft.com/office/drawing/2014/main" id="{E513DA52-8169-B809-10BF-02485F7FB8E4}"/>
              </a:ext>
            </a:extLst>
          </p:cNvPr>
          <p:cNvPicPr>
            <a:picLocks noChangeAspect="1"/>
          </p:cNvPicPr>
          <p:nvPr/>
        </p:nvPicPr>
        <p:blipFill>
          <a:blip r:embed="rId6"/>
          <a:stretch>
            <a:fillRect/>
          </a:stretch>
        </p:blipFill>
        <p:spPr>
          <a:xfrm>
            <a:off x="6938224" y="2035040"/>
            <a:ext cx="1652774" cy="816996"/>
          </a:xfrm>
          <a:prstGeom prst="rect">
            <a:avLst/>
          </a:prstGeom>
        </p:spPr>
      </p:pic>
      <p:pic>
        <p:nvPicPr>
          <p:cNvPr id="45" name="Picture 44">
            <a:extLst>
              <a:ext uri="{FF2B5EF4-FFF2-40B4-BE49-F238E27FC236}">
                <a16:creationId xmlns:a16="http://schemas.microsoft.com/office/drawing/2014/main" id="{CB345A4F-E027-06D7-C2C2-E532AB0A01EF}"/>
              </a:ext>
            </a:extLst>
          </p:cNvPr>
          <p:cNvPicPr>
            <a:picLocks noChangeAspect="1"/>
          </p:cNvPicPr>
          <p:nvPr/>
        </p:nvPicPr>
        <p:blipFill>
          <a:blip r:embed="rId7"/>
          <a:stretch>
            <a:fillRect/>
          </a:stretch>
        </p:blipFill>
        <p:spPr>
          <a:xfrm>
            <a:off x="9333819" y="1944040"/>
            <a:ext cx="1489908" cy="1026942"/>
          </a:xfrm>
          <a:prstGeom prst="rect">
            <a:avLst/>
          </a:prstGeom>
        </p:spPr>
      </p:pic>
      <p:pic>
        <p:nvPicPr>
          <p:cNvPr id="46" name="Picture 45">
            <a:extLst>
              <a:ext uri="{FF2B5EF4-FFF2-40B4-BE49-F238E27FC236}">
                <a16:creationId xmlns:a16="http://schemas.microsoft.com/office/drawing/2014/main" id="{771594C1-F5BD-376F-7F5A-FF8D6196C3F7}"/>
              </a:ext>
            </a:extLst>
          </p:cNvPr>
          <p:cNvPicPr>
            <a:picLocks noChangeAspect="1"/>
          </p:cNvPicPr>
          <p:nvPr/>
        </p:nvPicPr>
        <p:blipFill>
          <a:blip r:embed="rId8"/>
          <a:stretch>
            <a:fillRect/>
          </a:stretch>
        </p:blipFill>
        <p:spPr>
          <a:xfrm>
            <a:off x="8386521" y="4065926"/>
            <a:ext cx="2278380" cy="502920"/>
          </a:xfrm>
          <a:prstGeom prst="rect">
            <a:avLst/>
          </a:prstGeom>
        </p:spPr>
      </p:pic>
      <p:pic>
        <p:nvPicPr>
          <p:cNvPr id="48" name="Picture 12" descr="New Google Logo PNG Images 2023">
            <a:extLst>
              <a:ext uri="{FF2B5EF4-FFF2-40B4-BE49-F238E27FC236}">
                <a16:creationId xmlns:a16="http://schemas.microsoft.com/office/drawing/2014/main" id="{6CC1B6D1-3D62-63D8-4F96-6D9C0782C65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868491" y="4848332"/>
            <a:ext cx="338328" cy="338328"/>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9" name="Picture 6" descr="Simplify JIT, IGA &amp; Privileged Access Management for Azure AD Integrations  - Opal">
            <a:extLst>
              <a:ext uri="{FF2B5EF4-FFF2-40B4-BE49-F238E27FC236}">
                <a16:creationId xmlns:a16="http://schemas.microsoft.com/office/drawing/2014/main" id="{5BD95D80-4492-B9EE-BA51-8CDAF4780D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52084" y="4848332"/>
            <a:ext cx="338328" cy="338328"/>
          </a:xfrm>
          <a:prstGeom prst="flowChartConnector">
            <a:avLst/>
          </a:prstGeom>
          <a:noFill/>
          <a:extLst>
            <a:ext uri="{909E8E84-426E-40DD-AFC4-6F175D3DCCD1}">
              <a14:hiddenFill xmlns:a14="http://schemas.microsoft.com/office/drawing/2010/main">
                <a:solidFill>
                  <a:srgbClr val="FFFFFF"/>
                </a:solidFill>
              </a14:hiddenFill>
            </a:ext>
          </a:extLst>
        </p:spPr>
      </p:pic>
      <p:grpSp>
        <p:nvGrpSpPr>
          <p:cNvPr id="50" name="Group 11">
            <a:extLst>
              <a:ext uri="{FF2B5EF4-FFF2-40B4-BE49-F238E27FC236}">
                <a16:creationId xmlns:a16="http://schemas.microsoft.com/office/drawing/2014/main" id="{1E040853-ED85-FD53-12E6-7EACD3DBA486}"/>
              </a:ext>
            </a:extLst>
          </p:cNvPr>
          <p:cNvGrpSpPr>
            <a:grpSpLocks noChangeAspect="1"/>
          </p:cNvGrpSpPr>
          <p:nvPr/>
        </p:nvGrpSpPr>
        <p:grpSpPr bwMode="auto">
          <a:xfrm>
            <a:off x="2284898" y="4923978"/>
            <a:ext cx="257177" cy="178449"/>
            <a:chOff x="1116" y="903"/>
            <a:chExt cx="588" cy="408"/>
          </a:xfrm>
        </p:grpSpPr>
        <p:sp>
          <p:nvSpPr>
            <p:cNvPr id="51" name="Freeform 12">
              <a:extLst>
                <a:ext uri="{FF2B5EF4-FFF2-40B4-BE49-F238E27FC236}">
                  <a16:creationId xmlns:a16="http://schemas.microsoft.com/office/drawing/2014/main" id="{8580F9AA-C137-0EEF-A212-4EBC9E0DDCD8}"/>
                </a:ext>
              </a:extLst>
            </p:cNvPr>
            <p:cNvSpPr>
              <a:spLocks/>
            </p:cNvSpPr>
            <p:nvPr/>
          </p:nvSpPr>
          <p:spPr bwMode="auto">
            <a:xfrm>
              <a:off x="1116" y="903"/>
              <a:ext cx="588" cy="408"/>
            </a:xfrm>
            <a:custGeom>
              <a:avLst/>
              <a:gdLst>
                <a:gd name="T0" fmla="*/ 6 w 246"/>
                <a:gd name="T1" fmla="*/ 0 h 170"/>
                <a:gd name="T2" fmla="*/ 240 w 246"/>
                <a:gd name="T3" fmla="*/ 0 h 170"/>
                <a:gd name="T4" fmla="*/ 246 w 246"/>
                <a:gd name="T5" fmla="*/ 6 h 170"/>
                <a:gd name="T6" fmla="*/ 246 w 246"/>
                <a:gd name="T7" fmla="*/ 164 h 170"/>
                <a:gd name="T8" fmla="*/ 240 w 246"/>
                <a:gd name="T9" fmla="*/ 170 h 170"/>
                <a:gd name="T10" fmla="*/ 6 w 246"/>
                <a:gd name="T11" fmla="*/ 170 h 170"/>
                <a:gd name="T12" fmla="*/ 0 w 246"/>
                <a:gd name="T13" fmla="*/ 164 h 170"/>
                <a:gd name="T14" fmla="*/ 0 w 246"/>
                <a:gd name="T15" fmla="*/ 6 h 170"/>
                <a:gd name="T16" fmla="*/ 6 w 246"/>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70">
                  <a:moveTo>
                    <a:pt x="6" y="0"/>
                  </a:moveTo>
                  <a:cubicBezTo>
                    <a:pt x="240" y="0"/>
                    <a:pt x="240" y="0"/>
                    <a:pt x="240" y="0"/>
                  </a:cubicBezTo>
                  <a:cubicBezTo>
                    <a:pt x="244" y="0"/>
                    <a:pt x="246" y="3"/>
                    <a:pt x="246" y="6"/>
                  </a:cubicBezTo>
                  <a:cubicBezTo>
                    <a:pt x="246" y="164"/>
                    <a:pt x="246" y="164"/>
                    <a:pt x="246" y="164"/>
                  </a:cubicBezTo>
                  <a:cubicBezTo>
                    <a:pt x="246" y="167"/>
                    <a:pt x="244" y="170"/>
                    <a:pt x="240" y="170"/>
                  </a:cubicBezTo>
                  <a:cubicBezTo>
                    <a:pt x="6" y="170"/>
                    <a:pt x="6" y="170"/>
                    <a:pt x="6" y="170"/>
                  </a:cubicBezTo>
                  <a:cubicBezTo>
                    <a:pt x="2" y="170"/>
                    <a:pt x="0" y="167"/>
                    <a:pt x="0" y="164"/>
                  </a:cubicBezTo>
                  <a:cubicBezTo>
                    <a:pt x="0" y="6"/>
                    <a:pt x="0" y="6"/>
                    <a:pt x="0" y="6"/>
                  </a:cubicBezTo>
                  <a:cubicBezTo>
                    <a:pt x="0" y="3"/>
                    <a:pt x="2" y="0"/>
                    <a:pt x="6" y="0"/>
                  </a:cubicBez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13">
              <a:extLst>
                <a:ext uri="{FF2B5EF4-FFF2-40B4-BE49-F238E27FC236}">
                  <a16:creationId xmlns:a16="http://schemas.microsoft.com/office/drawing/2014/main" id="{26E6DCCF-6B6E-9D4C-93D3-0F91C32A0FDD}"/>
                </a:ext>
              </a:extLst>
            </p:cNvPr>
            <p:cNvSpPr>
              <a:spLocks/>
            </p:cNvSpPr>
            <p:nvPr/>
          </p:nvSpPr>
          <p:spPr bwMode="auto">
            <a:xfrm>
              <a:off x="1126" y="913"/>
              <a:ext cx="568" cy="194"/>
            </a:xfrm>
            <a:custGeom>
              <a:avLst/>
              <a:gdLst>
                <a:gd name="T0" fmla="*/ 0 w 568"/>
                <a:gd name="T1" fmla="*/ 0 h 194"/>
                <a:gd name="T2" fmla="*/ 284 w 568"/>
                <a:gd name="T3" fmla="*/ 194 h 194"/>
                <a:gd name="T4" fmla="*/ 568 w 568"/>
                <a:gd name="T5" fmla="*/ 0 h 194"/>
              </a:gdLst>
              <a:ahLst/>
              <a:cxnLst>
                <a:cxn ang="0">
                  <a:pos x="T0" y="T1"/>
                </a:cxn>
                <a:cxn ang="0">
                  <a:pos x="T2" y="T3"/>
                </a:cxn>
                <a:cxn ang="0">
                  <a:pos x="T4" y="T5"/>
                </a:cxn>
              </a:cxnLst>
              <a:rect l="0" t="0" r="r" b="b"/>
              <a:pathLst>
                <a:path w="568" h="194">
                  <a:moveTo>
                    <a:pt x="0" y="0"/>
                  </a:moveTo>
                  <a:lnTo>
                    <a:pt x="284" y="194"/>
                  </a:lnTo>
                  <a:lnTo>
                    <a:pt x="568" y="0"/>
                  </a:ln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48" name="Group 2047">
            <a:extLst>
              <a:ext uri="{FF2B5EF4-FFF2-40B4-BE49-F238E27FC236}">
                <a16:creationId xmlns:a16="http://schemas.microsoft.com/office/drawing/2014/main" id="{B2A2F4A4-2283-88A0-9AC3-407ECD53BA48}"/>
              </a:ext>
            </a:extLst>
          </p:cNvPr>
          <p:cNvGrpSpPr/>
          <p:nvPr/>
        </p:nvGrpSpPr>
        <p:grpSpPr>
          <a:xfrm>
            <a:off x="2620154" y="4863017"/>
            <a:ext cx="316112" cy="316112"/>
            <a:chOff x="2562952" y="5066015"/>
            <a:chExt cx="316112" cy="316112"/>
          </a:xfrm>
        </p:grpSpPr>
        <p:sp>
          <p:nvSpPr>
            <p:cNvPr id="61" name="Flowchart: Connector 60">
              <a:extLst>
                <a:ext uri="{FF2B5EF4-FFF2-40B4-BE49-F238E27FC236}">
                  <a16:creationId xmlns:a16="http://schemas.microsoft.com/office/drawing/2014/main" id="{6B9F4D95-D34C-3E37-580A-B60F01DD3D7A}"/>
                </a:ext>
              </a:extLst>
            </p:cNvPr>
            <p:cNvSpPr/>
            <p:nvPr/>
          </p:nvSpPr>
          <p:spPr>
            <a:xfrm>
              <a:off x="2562952" y="5066015"/>
              <a:ext cx="316112" cy="316112"/>
            </a:xfrm>
            <a:prstGeom prst="flowChartConnector">
              <a:avLst/>
            </a:prstGeom>
            <a:solidFill>
              <a:schemeClr val="bg1"/>
            </a:solidFill>
            <a:ln w="6350">
              <a:solidFill>
                <a:srgbClr val="B2B2B2"/>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60" name="Group 59">
              <a:extLst>
                <a:ext uri="{FF2B5EF4-FFF2-40B4-BE49-F238E27FC236}">
                  <a16:creationId xmlns:a16="http://schemas.microsoft.com/office/drawing/2014/main" id="{5FE6D3F8-48A7-AAFA-C776-D0A38EE57315}"/>
                </a:ext>
              </a:extLst>
            </p:cNvPr>
            <p:cNvGrpSpPr/>
            <p:nvPr/>
          </p:nvGrpSpPr>
          <p:grpSpPr>
            <a:xfrm>
              <a:off x="2676590" y="5129513"/>
              <a:ext cx="82485" cy="125014"/>
              <a:chOff x="2989305" y="5895727"/>
              <a:chExt cx="227576" cy="344919"/>
            </a:xfrm>
          </p:grpSpPr>
          <p:sp>
            <p:nvSpPr>
              <p:cNvPr id="57" name="Oval 45">
                <a:extLst>
                  <a:ext uri="{FF2B5EF4-FFF2-40B4-BE49-F238E27FC236}">
                    <a16:creationId xmlns:a16="http://schemas.microsoft.com/office/drawing/2014/main" id="{8AF65F36-00A6-95EF-4552-56E27839B37B}"/>
                  </a:ext>
                </a:extLst>
              </p:cNvPr>
              <p:cNvSpPr>
                <a:spLocks noChangeArrowheads="1"/>
              </p:cNvSpPr>
              <p:nvPr/>
            </p:nvSpPr>
            <p:spPr bwMode="auto">
              <a:xfrm>
                <a:off x="3024863" y="5895727"/>
                <a:ext cx="151125" cy="151124"/>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47">
                <a:extLst>
                  <a:ext uri="{FF2B5EF4-FFF2-40B4-BE49-F238E27FC236}">
                    <a16:creationId xmlns:a16="http://schemas.microsoft.com/office/drawing/2014/main" id="{AFD4A634-FAF1-CA93-5B2E-DF8CE976DF34}"/>
                  </a:ext>
                </a:extLst>
              </p:cNvPr>
              <p:cNvSpPr>
                <a:spLocks/>
              </p:cNvSpPr>
              <p:nvPr/>
            </p:nvSpPr>
            <p:spPr bwMode="auto">
              <a:xfrm>
                <a:off x="2989305" y="6125080"/>
                <a:ext cx="227576" cy="115566"/>
              </a:xfrm>
              <a:custGeom>
                <a:avLst/>
                <a:gdLst>
                  <a:gd name="T0" fmla="*/ 107 w 107"/>
                  <a:gd name="T1" fmla="*/ 54 h 54"/>
                  <a:gd name="T2" fmla="*/ 107 w 107"/>
                  <a:gd name="T3" fmla="*/ 40 h 54"/>
                  <a:gd name="T4" fmla="*/ 67 w 107"/>
                  <a:gd name="T5" fmla="*/ 0 h 54"/>
                  <a:gd name="T6" fmla="*/ 40 w 107"/>
                  <a:gd name="T7" fmla="*/ 0 h 54"/>
                  <a:gd name="T8" fmla="*/ 0 w 107"/>
                  <a:gd name="T9" fmla="*/ 40 h 54"/>
                  <a:gd name="T10" fmla="*/ 0 w 107"/>
                  <a:gd name="T11" fmla="*/ 54 h 54"/>
                </a:gdLst>
                <a:ahLst/>
                <a:cxnLst>
                  <a:cxn ang="0">
                    <a:pos x="T0" y="T1"/>
                  </a:cxn>
                  <a:cxn ang="0">
                    <a:pos x="T2" y="T3"/>
                  </a:cxn>
                  <a:cxn ang="0">
                    <a:pos x="T4" y="T5"/>
                  </a:cxn>
                  <a:cxn ang="0">
                    <a:pos x="T6" y="T7"/>
                  </a:cxn>
                  <a:cxn ang="0">
                    <a:pos x="T8" y="T9"/>
                  </a:cxn>
                  <a:cxn ang="0">
                    <a:pos x="T10" y="T11"/>
                  </a:cxn>
                </a:cxnLst>
                <a:rect l="0" t="0" r="r" b="b"/>
                <a:pathLst>
                  <a:path w="107" h="54">
                    <a:moveTo>
                      <a:pt x="107" y="54"/>
                    </a:moveTo>
                    <a:cubicBezTo>
                      <a:pt x="107" y="40"/>
                      <a:pt x="107" y="40"/>
                      <a:pt x="107" y="40"/>
                    </a:cubicBezTo>
                    <a:cubicBezTo>
                      <a:pt x="107" y="18"/>
                      <a:pt x="89" y="0"/>
                      <a:pt x="67" y="0"/>
                    </a:cubicBezTo>
                    <a:cubicBezTo>
                      <a:pt x="40" y="0"/>
                      <a:pt x="40" y="0"/>
                      <a:pt x="40" y="0"/>
                    </a:cubicBezTo>
                    <a:cubicBezTo>
                      <a:pt x="18" y="0"/>
                      <a:pt x="0" y="18"/>
                      <a:pt x="0" y="40"/>
                    </a:cubicBezTo>
                    <a:cubicBezTo>
                      <a:pt x="0" y="54"/>
                      <a:pt x="0" y="54"/>
                      <a:pt x="0" y="54"/>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3" name="TextBox 62">
              <a:extLst>
                <a:ext uri="{FF2B5EF4-FFF2-40B4-BE49-F238E27FC236}">
                  <a16:creationId xmlns:a16="http://schemas.microsoft.com/office/drawing/2014/main" id="{762F3B4E-9F43-0B02-3EF8-BD2F288B55B2}"/>
                </a:ext>
              </a:extLst>
            </p:cNvPr>
            <p:cNvSpPr txBox="1"/>
            <p:nvPr/>
          </p:nvSpPr>
          <p:spPr>
            <a:xfrm>
              <a:off x="2655951" y="5259897"/>
              <a:ext cx="121828" cy="92333"/>
            </a:xfrm>
            <a:prstGeom prst="rect">
              <a:avLst/>
            </a:prstGeom>
          </p:spPr>
          <p:txBody>
            <a:bodyPr vert="horz" wrap="none" lIns="0" tIns="0" rIns="0" bIns="0" rtlCol="0" anchor="t" anchorCtr="0">
              <a:spAutoFit/>
            </a:bodyPr>
            <a:lstStyle/>
            <a:p>
              <a:pPr algn="l">
                <a:spcAft>
                  <a:spcPts val="600"/>
                </a:spcAft>
              </a:pPr>
              <a:r>
                <a:rPr lang="en-US" sz="600" b="1" dirty="0">
                  <a:solidFill>
                    <a:srgbClr val="00338D"/>
                  </a:solidFill>
                </a:rPr>
                <a:t>****</a:t>
              </a:r>
            </a:p>
          </p:txBody>
        </p:sp>
      </p:grpSp>
      <p:pic>
        <p:nvPicPr>
          <p:cNvPr id="2049" name="Picture 2048">
            <a:extLst>
              <a:ext uri="{FF2B5EF4-FFF2-40B4-BE49-F238E27FC236}">
                <a16:creationId xmlns:a16="http://schemas.microsoft.com/office/drawing/2014/main" id="{0847E5AE-C778-6796-DA00-6C0F32EC9FDE}"/>
              </a:ext>
            </a:extLst>
          </p:cNvPr>
          <p:cNvPicPr>
            <a:picLocks noChangeAspect="1"/>
          </p:cNvPicPr>
          <p:nvPr/>
        </p:nvPicPr>
        <p:blipFill>
          <a:blip r:embed="rId5"/>
          <a:stretch>
            <a:fillRect/>
          </a:stretch>
        </p:blipFill>
        <p:spPr>
          <a:xfrm>
            <a:off x="7140564" y="5051529"/>
            <a:ext cx="473720" cy="324234"/>
          </a:xfrm>
          <a:prstGeom prst="rect">
            <a:avLst/>
          </a:prstGeom>
        </p:spPr>
      </p:pic>
      <p:grpSp>
        <p:nvGrpSpPr>
          <p:cNvPr id="2051" name="Group 294">
            <a:extLst>
              <a:ext uri="{FF2B5EF4-FFF2-40B4-BE49-F238E27FC236}">
                <a16:creationId xmlns:a16="http://schemas.microsoft.com/office/drawing/2014/main" id="{FF1AE36A-E6DB-2C39-72FE-DEA3DB6CBCE1}"/>
              </a:ext>
            </a:extLst>
          </p:cNvPr>
          <p:cNvGrpSpPr>
            <a:grpSpLocks noChangeAspect="1"/>
          </p:cNvGrpSpPr>
          <p:nvPr/>
        </p:nvGrpSpPr>
        <p:grpSpPr bwMode="auto">
          <a:xfrm>
            <a:off x="7815290" y="4989712"/>
            <a:ext cx="349674" cy="347347"/>
            <a:chOff x="3138" y="4611"/>
            <a:chExt cx="601" cy="597"/>
          </a:xfrm>
        </p:grpSpPr>
        <p:sp>
          <p:nvSpPr>
            <p:cNvPr id="2052" name="Freeform 295">
              <a:extLst>
                <a:ext uri="{FF2B5EF4-FFF2-40B4-BE49-F238E27FC236}">
                  <a16:creationId xmlns:a16="http://schemas.microsoft.com/office/drawing/2014/main" id="{B872268B-6BB0-BA24-C5A8-820D55525477}"/>
                </a:ext>
              </a:extLst>
            </p:cNvPr>
            <p:cNvSpPr>
              <a:spLocks/>
            </p:cNvSpPr>
            <p:nvPr/>
          </p:nvSpPr>
          <p:spPr bwMode="auto">
            <a:xfrm>
              <a:off x="3138" y="4611"/>
              <a:ext cx="601" cy="597"/>
            </a:xfrm>
            <a:custGeom>
              <a:avLst/>
              <a:gdLst>
                <a:gd name="T0" fmla="*/ 115 w 252"/>
                <a:gd name="T1" fmla="*/ 8 h 250"/>
                <a:gd name="T2" fmla="*/ 115 w 252"/>
                <a:gd name="T3" fmla="*/ 116 h 250"/>
                <a:gd name="T4" fmla="*/ 7 w 252"/>
                <a:gd name="T5" fmla="*/ 116 h 250"/>
                <a:gd name="T6" fmla="*/ 0 w 252"/>
                <a:gd name="T7" fmla="*/ 124 h 250"/>
                <a:gd name="T8" fmla="*/ 0 w 252"/>
                <a:gd name="T9" fmla="*/ 250 h 250"/>
                <a:gd name="T10" fmla="*/ 252 w 252"/>
                <a:gd name="T11" fmla="*/ 250 h 250"/>
                <a:gd name="T12" fmla="*/ 252 w 252"/>
                <a:gd name="T13" fmla="*/ 8 h 250"/>
                <a:gd name="T14" fmla="*/ 245 w 252"/>
                <a:gd name="T15" fmla="*/ 0 h 250"/>
                <a:gd name="T16" fmla="*/ 122 w 252"/>
                <a:gd name="T17" fmla="*/ 0 h 250"/>
                <a:gd name="T18" fmla="*/ 115 w 252"/>
                <a:gd name="T19" fmla="*/ 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0">
                  <a:moveTo>
                    <a:pt x="115" y="8"/>
                  </a:moveTo>
                  <a:cubicBezTo>
                    <a:pt x="115" y="116"/>
                    <a:pt x="115" y="116"/>
                    <a:pt x="115" y="116"/>
                  </a:cubicBezTo>
                  <a:cubicBezTo>
                    <a:pt x="7" y="116"/>
                    <a:pt x="7" y="116"/>
                    <a:pt x="7" y="116"/>
                  </a:cubicBezTo>
                  <a:cubicBezTo>
                    <a:pt x="3" y="116"/>
                    <a:pt x="0" y="120"/>
                    <a:pt x="0" y="124"/>
                  </a:cubicBezTo>
                  <a:cubicBezTo>
                    <a:pt x="0" y="250"/>
                    <a:pt x="0" y="250"/>
                    <a:pt x="0" y="250"/>
                  </a:cubicBezTo>
                  <a:cubicBezTo>
                    <a:pt x="252" y="250"/>
                    <a:pt x="252" y="250"/>
                    <a:pt x="252" y="250"/>
                  </a:cubicBezTo>
                  <a:cubicBezTo>
                    <a:pt x="252" y="8"/>
                    <a:pt x="252" y="8"/>
                    <a:pt x="252" y="8"/>
                  </a:cubicBezTo>
                  <a:cubicBezTo>
                    <a:pt x="252" y="4"/>
                    <a:pt x="249" y="0"/>
                    <a:pt x="245" y="0"/>
                  </a:cubicBezTo>
                  <a:cubicBezTo>
                    <a:pt x="122" y="0"/>
                    <a:pt x="122" y="0"/>
                    <a:pt x="122" y="0"/>
                  </a:cubicBezTo>
                  <a:cubicBezTo>
                    <a:pt x="118" y="0"/>
                    <a:pt x="115" y="4"/>
                    <a:pt x="115" y="8"/>
                  </a:cubicBez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3" name="Freeform 296">
              <a:extLst>
                <a:ext uri="{FF2B5EF4-FFF2-40B4-BE49-F238E27FC236}">
                  <a16:creationId xmlns:a16="http://schemas.microsoft.com/office/drawing/2014/main" id="{E1C1D22A-F16D-B4C9-F0A8-C3CDC504E93D}"/>
                </a:ext>
              </a:extLst>
            </p:cNvPr>
            <p:cNvSpPr>
              <a:spLocks/>
            </p:cNvSpPr>
            <p:nvPr/>
          </p:nvSpPr>
          <p:spPr bwMode="auto">
            <a:xfrm>
              <a:off x="3248" y="5000"/>
              <a:ext cx="140" cy="208"/>
            </a:xfrm>
            <a:custGeom>
              <a:avLst/>
              <a:gdLst>
                <a:gd name="T0" fmla="*/ 59 w 59"/>
                <a:gd name="T1" fmla="*/ 87 h 87"/>
                <a:gd name="T2" fmla="*/ 0 w 59"/>
                <a:gd name="T3" fmla="*/ 87 h 87"/>
                <a:gd name="T4" fmla="*/ 0 w 59"/>
                <a:gd name="T5" fmla="*/ 3 h 87"/>
                <a:gd name="T6" fmla="*/ 4 w 59"/>
                <a:gd name="T7" fmla="*/ 0 h 87"/>
                <a:gd name="T8" fmla="*/ 56 w 59"/>
                <a:gd name="T9" fmla="*/ 0 h 87"/>
                <a:gd name="T10" fmla="*/ 59 w 59"/>
                <a:gd name="T11" fmla="*/ 3 h 87"/>
                <a:gd name="T12" fmla="*/ 59 w 59"/>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59" h="87">
                  <a:moveTo>
                    <a:pt x="59" y="87"/>
                  </a:moveTo>
                  <a:cubicBezTo>
                    <a:pt x="0" y="87"/>
                    <a:pt x="0" y="87"/>
                    <a:pt x="0" y="87"/>
                  </a:cubicBezTo>
                  <a:cubicBezTo>
                    <a:pt x="0" y="3"/>
                    <a:pt x="0" y="3"/>
                    <a:pt x="0" y="3"/>
                  </a:cubicBezTo>
                  <a:cubicBezTo>
                    <a:pt x="0" y="1"/>
                    <a:pt x="2" y="0"/>
                    <a:pt x="4" y="0"/>
                  </a:cubicBezTo>
                  <a:cubicBezTo>
                    <a:pt x="56" y="0"/>
                    <a:pt x="56" y="0"/>
                    <a:pt x="56" y="0"/>
                  </a:cubicBezTo>
                  <a:cubicBezTo>
                    <a:pt x="57" y="0"/>
                    <a:pt x="59" y="1"/>
                    <a:pt x="59" y="3"/>
                  </a:cubicBezTo>
                  <a:lnTo>
                    <a:pt x="59" y="87"/>
                  </a:ln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4" name="Rectangle 297">
              <a:extLst>
                <a:ext uri="{FF2B5EF4-FFF2-40B4-BE49-F238E27FC236}">
                  <a16:creationId xmlns:a16="http://schemas.microsoft.com/office/drawing/2014/main" id="{B223D6F4-DBCB-C858-44C2-8A1BAE991B15}"/>
                </a:ext>
              </a:extLst>
            </p:cNvPr>
            <p:cNvSpPr>
              <a:spLocks noChangeArrowheads="1"/>
            </p:cNvSpPr>
            <p:nvPr/>
          </p:nvSpPr>
          <p:spPr bwMode="auto">
            <a:xfrm>
              <a:off x="3486"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5" name="Rectangle 298">
              <a:extLst>
                <a:ext uri="{FF2B5EF4-FFF2-40B4-BE49-F238E27FC236}">
                  <a16:creationId xmlns:a16="http://schemas.microsoft.com/office/drawing/2014/main" id="{473B00DB-DDD7-6F07-02E7-9FE3E98033DC}"/>
                </a:ext>
              </a:extLst>
            </p:cNvPr>
            <p:cNvSpPr>
              <a:spLocks noChangeArrowheads="1"/>
            </p:cNvSpPr>
            <p:nvPr/>
          </p:nvSpPr>
          <p:spPr bwMode="auto">
            <a:xfrm>
              <a:off x="3613"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6" name="Rectangle 299">
              <a:extLst>
                <a:ext uri="{FF2B5EF4-FFF2-40B4-BE49-F238E27FC236}">
                  <a16:creationId xmlns:a16="http://schemas.microsoft.com/office/drawing/2014/main" id="{CD2E1488-21CD-6349-19C4-4758972AD8B7}"/>
                </a:ext>
              </a:extLst>
            </p:cNvPr>
            <p:cNvSpPr>
              <a:spLocks noChangeArrowheads="1"/>
            </p:cNvSpPr>
            <p:nvPr/>
          </p:nvSpPr>
          <p:spPr bwMode="auto">
            <a:xfrm>
              <a:off x="3486"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7" name="Rectangle 300">
              <a:extLst>
                <a:ext uri="{FF2B5EF4-FFF2-40B4-BE49-F238E27FC236}">
                  <a16:creationId xmlns:a16="http://schemas.microsoft.com/office/drawing/2014/main" id="{CFCBA7E1-46DB-7B36-D9FD-96CFA29EE7F3}"/>
                </a:ext>
              </a:extLst>
            </p:cNvPr>
            <p:cNvSpPr>
              <a:spLocks noChangeArrowheads="1"/>
            </p:cNvSpPr>
            <p:nvPr/>
          </p:nvSpPr>
          <p:spPr bwMode="auto">
            <a:xfrm>
              <a:off x="3613"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8" name="Rectangle 301">
              <a:extLst>
                <a:ext uri="{FF2B5EF4-FFF2-40B4-BE49-F238E27FC236}">
                  <a16:creationId xmlns:a16="http://schemas.microsoft.com/office/drawing/2014/main" id="{BA99D8A7-E679-3C3B-6E4D-E5B481166D81}"/>
                </a:ext>
              </a:extLst>
            </p:cNvPr>
            <p:cNvSpPr>
              <a:spLocks noChangeArrowheads="1"/>
            </p:cNvSpPr>
            <p:nvPr/>
          </p:nvSpPr>
          <p:spPr bwMode="auto">
            <a:xfrm>
              <a:off x="3486"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9" name="Rectangle 302">
              <a:extLst>
                <a:ext uri="{FF2B5EF4-FFF2-40B4-BE49-F238E27FC236}">
                  <a16:creationId xmlns:a16="http://schemas.microsoft.com/office/drawing/2014/main" id="{809C392D-3F37-7D4B-EFF8-C88823FFF3D1}"/>
                </a:ext>
              </a:extLst>
            </p:cNvPr>
            <p:cNvSpPr>
              <a:spLocks noChangeArrowheads="1"/>
            </p:cNvSpPr>
            <p:nvPr/>
          </p:nvSpPr>
          <p:spPr bwMode="auto">
            <a:xfrm>
              <a:off x="3613"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060" name="Group 69">
            <a:extLst>
              <a:ext uri="{FF2B5EF4-FFF2-40B4-BE49-F238E27FC236}">
                <a16:creationId xmlns:a16="http://schemas.microsoft.com/office/drawing/2014/main" id="{52C778AB-ECC3-AE59-B9AC-333059E94C7E}"/>
              </a:ext>
            </a:extLst>
          </p:cNvPr>
          <p:cNvGrpSpPr>
            <a:grpSpLocks noChangeAspect="1"/>
          </p:cNvGrpSpPr>
          <p:nvPr/>
        </p:nvGrpSpPr>
        <p:grpSpPr bwMode="auto">
          <a:xfrm>
            <a:off x="8365970" y="4977040"/>
            <a:ext cx="316621" cy="396262"/>
            <a:chOff x="6103" y="2306"/>
            <a:chExt cx="489" cy="612"/>
          </a:xfrm>
        </p:grpSpPr>
        <p:sp>
          <p:nvSpPr>
            <p:cNvPr id="2061" name="Freeform 70">
              <a:extLst>
                <a:ext uri="{FF2B5EF4-FFF2-40B4-BE49-F238E27FC236}">
                  <a16:creationId xmlns:a16="http://schemas.microsoft.com/office/drawing/2014/main" id="{BFA065E2-10D5-ABD1-42A4-91031019FAE9}"/>
                </a:ext>
              </a:extLst>
            </p:cNvPr>
            <p:cNvSpPr>
              <a:spLocks/>
            </p:cNvSpPr>
            <p:nvPr/>
          </p:nvSpPr>
          <p:spPr bwMode="auto">
            <a:xfrm>
              <a:off x="6103" y="2306"/>
              <a:ext cx="489" cy="244"/>
            </a:xfrm>
            <a:custGeom>
              <a:avLst/>
              <a:gdLst>
                <a:gd name="T0" fmla="*/ 11 w 204"/>
                <a:gd name="T1" fmla="*/ 82 h 102"/>
                <a:gd name="T2" fmla="*/ 53 w 204"/>
                <a:gd name="T3" fmla="*/ 82 h 102"/>
                <a:gd name="T4" fmla="*/ 53 w 204"/>
                <a:gd name="T5" fmla="*/ 102 h 102"/>
                <a:gd name="T6" fmla="*/ 73 w 204"/>
                <a:gd name="T7" fmla="*/ 82 h 102"/>
                <a:gd name="T8" fmla="*/ 89 w 204"/>
                <a:gd name="T9" fmla="*/ 82 h 102"/>
                <a:gd name="T10" fmla="*/ 101 w 204"/>
                <a:gd name="T11" fmla="*/ 102 h 102"/>
                <a:gd name="T12" fmla="*/ 112 w 204"/>
                <a:gd name="T13" fmla="*/ 82 h 102"/>
                <a:gd name="T14" fmla="*/ 128 w 204"/>
                <a:gd name="T15" fmla="*/ 82 h 102"/>
                <a:gd name="T16" fmla="*/ 148 w 204"/>
                <a:gd name="T17" fmla="*/ 102 h 102"/>
                <a:gd name="T18" fmla="*/ 148 w 204"/>
                <a:gd name="T19" fmla="*/ 82 h 102"/>
                <a:gd name="T20" fmla="*/ 193 w 204"/>
                <a:gd name="T21" fmla="*/ 82 h 102"/>
                <a:gd name="T22" fmla="*/ 204 w 204"/>
                <a:gd name="T23" fmla="*/ 71 h 102"/>
                <a:gd name="T24" fmla="*/ 204 w 204"/>
                <a:gd name="T25" fmla="*/ 12 h 102"/>
                <a:gd name="T26" fmla="*/ 193 w 204"/>
                <a:gd name="T27" fmla="*/ 0 h 102"/>
                <a:gd name="T28" fmla="*/ 11 w 204"/>
                <a:gd name="T29" fmla="*/ 0 h 102"/>
                <a:gd name="T30" fmla="*/ 0 w 204"/>
                <a:gd name="T31" fmla="*/ 12 h 102"/>
                <a:gd name="T32" fmla="*/ 0 w 204"/>
                <a:gd name="T33" fmla="*/ 71 h 102"/>
                <a:gd name="T34" fmla="*/ 11 w 204"/>
                <a:gd name="T35" fmla="*/ 82 h 102"/>
                <a:gd name="T36" fmla="*/ 11 w 204"/>
                <a:gd name="T37" fmla="*/ 8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102">
                  <a:moveTo>
                    <a:pt x="11" y="82"/>
                  </a:moveTo>
                  <a:cubicBezTo>
                    <a:pt x="53" y="82"/>
                    <a:pt x="53" y="82"/>
                    <a:pt x="53" y="82"/>
                  </a:cubicBezTo>
                  <a:cubicBezTo>
                    <a:pt x="53" y="102"/>
                    <a:pt x="53" y="102"/>
                    <a:pt x="53" y="102"/>
                  </a:cubicBezTo>
                  <a:cubicBezTo>
                    <a:pt x="73" y="82"/>
                    <a:pt x="73" y="82"/>
                    <a:pt x="73" y="82"/>
                  </a:cubicBezTo>
                  <a:cubicBezTo>
                    <a:pt x="89" y="82"/>
                    <a:pt x="89" y="82"/>
                    <a:pt x="89" y="82"/>
                  </a:cubicBezTo>
                  <a:cubicBezTo>
                    <a:pt x="101" y="102"/>
                    <a:pt x="101" y="102"/>
                    <a:pt x="101" y="102"/>
                  </a:cubicBezTo>
                  <a:cubicBezTo>
                    <a:pt x="112" y="82"/>
                    <a:pt x="112" y="82"/>
                    <a:pt x="112" y="82"/>
                  </a:cubicBezTo>
                  <a:cubicBezTo>
                    <a:pt x="128" y="82"/>
                    <a:pt x="128" y="82"/>
                    <a:pt x="128" y="82"/>
                  </a:cubicBezTo>
                  <a:cubicBezTo>
                    <a:pt x="148" y="102"/>
                    <a:pt x="148" y="102"/>
                    <a:pt x="148" y="102"/>
                  </a:cubicBezTo>
                  <a:cubicBezTo>
                    <a:pt x="148" y="82"/>
                    <a:pt x="148" y="82"/>
                    <a:pt x="148" y="82"/>
                  </a:cubicBezTo>
                  <a:cubicBezTo>
                    <a:pt x="193" y="82"/>
                    <a:pt x="193" y="82"/>
                    <a:pt x="193" y="82"/>
                  </a:cubicBezTo>
                  <a:cubicBezTo>
                    <a:pt x="199" y="82"/>
                    <a:pt x="204" y="77"/>
                    <a:pt x="204" y="71"/>
                  </a:cubicBezTo>
                  <a:cubicBezTo>
                    <a:pt x="204" y="12"/>
                    <a:pt x="204" y="12"/>
                    <a:pt x="204" y="12"/>
                  </a:cubicBezTo>
                  <a:cubicBezTo>
                    <a:pt x="204" y="5"/>
                    <a:pt x="199" y="0"/>
                    <a:pt x="193" y="0"/>
                  </a:cubicBezTo>
                  <a:cubicBezTo>
                    <a:pt x="11" y="0"/>
                    <a:pt x="11" y="0"/>
                    <a:pt x="11" y="0"/>
                  </a:cubicBezTo>
                  <a:cubicBezTo>
                    <a:pt x="5" y="0"/>
                    <a:pt x="0" y="5"/>
                    <a:pt x="0" y="12"/>
                  </a:cubicBezTo>
                  <a:cubicBezTo>
                    <a:pt x="0" y="71"/>
                    <a:pt x="0" y="71"/>
                    <a:pt x="0" y="71"/>
                  </a:cubicBezTo>
                  <a:cubicBezTo>
                    <a:pt x="0" y="77"/>
                    <a:pt x="5" y="82"/>
                    <a:pt x="11" y="82"/>
                  </a:cubicBezTo>
                  <a:cubicBezTo>
                    <a:pt x="11" y="82"/>
                    <a:pt x="11" y="82"/>
                    <a:pt x="11" y="82"/>
                  </a:cubicBezTo>
                  <a:close/>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2" name="Freeform 71">
              <a:extLst>
                <a:ext uri="{FF2B5EF4-FFF2-40B4-BE49-F238E27FC236}">
                  <a16:creationId xmlns:a16="http://schemas.microsoft.com/office/drawing/2014/main" id="{08B3E2CB-D30F-176B-DABB-AED9D543A5B9}"/>
                </a:ext>
              </a:extLst>
            </p:cNvPr>
            <p:cNvSpPr>
              <a:spLocks/>
            </p:cNvSpPr>
            <p:nvPr/>
          </p:nvSpPr>
          <p:spPr bwMode="auto">
            <a:xfrm>
              <a:off x="6170" y="2368"/>
              <a:ext cx="314" cy="0"/>
            </a:xfrm>
            <a:custGeom>
              <a:avLst/>
              <a:gdLst>
                <a:gd name="T0" fmla="*/ 0 w 314"/>
                <a:gd name="T1" fmla="*/ 0 w 314"/>
                <a:gd name="T2" fmla="*/ 314 w 314"/>
              </a:gdLst>
              <a:ahLst/>
              <a:cxnLst>
                <a:cxn ang="0">
                  <a:pos x="T0" y="0"/>
                </a:cxn>
                <a:cxn ang="0">
                  <a:pos x="T1" y="0"/>
                </a:cxn>
                <a:cxn ang="0">
                  <a:pos x="T2" y="0"/>
                </a:cxn>
              </a:cxnLst>
              <a:rect l="0" t="0" r="r" b="b"/>
              <a:pathLst>
                <a:path w="314">
                  <a:moveTo>
                    <a:pt x="0" y="0"/>
                  </a:moveTo>
                  <a:lnTo>
                    <a:pt x="0" y="0"/>
                  </a:lnTo>
                  <a:lnTo>
                    <a:pt x="314" y="0"/>
                  </a:lnTo>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3" name="Freeform 72">
              <a:extLst>
                <a:ext uri="{FF2B5EF4-FFF2-40B4-BE49-F238E27FC236}">
                  <a16:creationId xmlns:a16="http://schemas.microsoft.com/office/drawing/2014/main" id="{F80FC53B-8436-ADBB-F7F4-80B3EEA91B0F}"/>
                </a:ext>
              </a:extLst>
            </p:cNvPr>
            <p:cNvSpPr>
              <a:spLocks/>
            </p:cNvSpPr>
            <p:nvPr/>
          </p:nvSpPr>
          <p:spPr bwMode="auto">
            <a:xfrm>
              <a:off x="6170" y="2435"/>
              <a:ext cx="247" cy="0"/>
            </a:xfrm>
            <a:custGeom>
              <a:avLst/>
              <a:gdLst>
                <a:gd name="T0" fmla="*/ 0 w 247"/>
                <a:gd name="T1" fmla="*/ 0 w 247"/>
                <a:gd name="T2" fmla="*/ 247 w 247"/>
              </a:gdLst>
              <a:ahLst/>
              <a:cxnLst>
                <a:cxn ang="0">
                  <a:pos x="T0" y="0"/>
                </a:cxn>
                <a:cxn ang="0">
                  <a:pos x="T1" y="0"/>
                </a:cxn>
                <a:cxn ang="0">
                  <a:pos x="T2" y="0"/>
                </a:cxn>
              </a:cxnLst>
              <a:rect l="0" t="0" r="r" b="b"/>
              <a:pathLst>
                <a:path w="247">
                  <a:moveTo>
                    <a:pt x="0" y="0"/>
                  </a:moveTo>
                  <a:lnTo>
                    <a:pt x="0" y="0"/>
                  </a:lnTo>
                  <a:lnTo>
                    <a:pt x="247" y="0"/>
                  </a:lnTo>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4" name="Freeform 73">
              <a:extLst>
                <a:ext uri="{FF2B5EF4-FFF2-40B4-BE49-F238E27FC236}">
                  <a16:creationId xmlns:a16="http://schemas.microsoft.com/office/drawing/2014/main" id="{6357FFBC-22AC-3321-3026-E17880EBCAE0}"/>
                </a:ext>
              </a:extLst>
            </p:cNvPr>
            <p:cNvSpPr>
              <a:spLocks/>
            </p:cNvSpPr>
            <p:nvPr/>
          </p:nvSpPr>
          <p:spPr bwMode="auto">
            <a:xfrm>
              <a:off x="6185" y="2746"/>
              <a:ext cx="69" cy="91"/>
            </a:xfrm>
            <a:custGeom>
              <a:avLst/>
              <a:gdLst>
                <a:gd name="T0" fmla="*/ 0 w 29"/>
                <a:gd name="T1" fmla="*/ 38 h 38"/>
                <a:gd name="T2" fmla="*/ 0 w 29"/>
                <a:gd name="T3" fmla="*/ 18 h 38"/>
                <a:gd name="T4" fmla="*/ 19 w 29"/>
                <a:gd name="T5" fmla="*/ 0 h 38"/>
                <a:gd name="T6" fmla="*/ 19 w 29"/>
                <a:gd name="T7" fmla="*/ 0 h 38"/>
                <a:gd name="T8" fmla="*/ 29 w 29"/>
                <a:gd name="T9" fmla="*/ 0 h 38"/>
              </a:gdLst>
              <a:ahLst/>
              <a:cxnLst>
                <a:cxn ang="0">
                  <a:pos x="T0" y="T1"/>
                </a:cxn>
                <a:cxn ang="0">
                  <a:pos x="T2" y="T3"/>
                </a:cxn>
                <a:cxn ang="0">
                  <a:pos x="T4" y="T5"/>
                </a:cxn>
                <a:cxn ang="0">
                  <a:pos x="T6" y="T7"/>
                </a:cxn>
                <a:cxn ang="0">
                  <a:pos x="T8" y="T9"/>
                </a:cxn>
              </a:cxnLst>
              <a:rect l="0" t="0" r="r" b="b"/>
              <a:pathLst>
                <a:path w="29" h="38">
                  <a:moveTo>
                    <a:pt x="0" y="38"/>
                  </a:moveTo>
                  <a:cubicBezTo>
                    <a:pt x="0" y="18"/>
                    <a:pt x="0" y="18"/>
                    <a:pt x="0" y="18"/>
                  </a:cubicBezTo>
                  <a:cubicBezTo>
                    <a:pt x="0" y="8"/>
                    <a:pt x="9" y="0"/>
                    <a:pt x="19" y="0"/>
                  </a:cubicBezTo>
                  <a:cubicBezTo>
                    <a:pt x="19" y="0"/>
                    <a:pt x="19" y="0"/>
                    <a:pt x="19" y="0"/>
                  </a:cubicBezTo>
                  <a:cubicBezTo>
                    <a:pt x="29" y="0"/>
                    <a:pt x="29" y="0"/>
                    <a:pt x="29" y="0"/>
                  </a:cubicBezTo>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5" name="Freeform 74">
              <a:extLst>
                <a:ext uri="{FF2B5EF4-FFF2-40B4-BE49-F238E27FC236}">
                  <a16:creationId xmlns:a16="http://schemas.microsoft.com/office/drawing/2014/main" id="{A349EC5E-FEAA-4ECC-CED1-F757040F3EB7}"/>
                </a:ext>
              </a:extLst>
            </p:cNvPr>
            <p:cNvSpPr>
              <a:spLocks/>
            </p:cNvSpPr>
            <p:nvPr/>
          </p:nvSpPr>
          <p:spPr bwMode="auto">
            <a:xfrm>
              <a:off x="6441" y="2746"/>
              <a:ext cx="69" cy="91"/>
            </a:xfrm>
            <a:custGeom>
              <a:avLst/>
              <a:gdLst>
                <a:gd name="T0" fmla="*/ 29 w 29"/>
                <a:gd name="T1" fmla="*/ 38 h 38"/>
                <a:gd name="T2" fmla="*/ 29 w 29"/>
                <a:gd name="T3" fmla="*/ 18 h 38"/>
                <a:gd name="T4" fmla="*/ 10 w 29"/>
                <a:gd name="T5" fmla="*/ 0 h 38"/>
                <a:gd name="T6" fmla="*/ 10 w 29"/>
                <a:gd name="T7" fmla="*/ 0 h 38"/>
                <a:gd name="T8" fmla="*/ 0 w 29"/>
                <a:gd name="T9" fmla="*/ 0 h 38"/>
              </a:gdLst>
              <a:ahLst/>
              <a:cxnLst>
                <a:cxn ang="0">
                  <a:pos x="T0" y="T1"/>
                </a:cxn>
                <a:cxn ang="0">
                  <a:pos x="T2" y="T3"/>
                </a:cxn>
                <a:cxn ang="0">
                  <a:pos x="T4" y="T5"/>
                </a:cxn>
                <a:cxn ang="0">
                  <a:pos x="T6" y="T7"/>
                </a:cxn>
                <a:cxn ang="0">
                  <a:pos x="T8" y="T9"/>
                </a:cxn>
              </a:cxnLst>
              <a:rect l="0" t="0" r="r" b="b"/>
              <a:pathLst>
                <a:path w="29" h="38">
                  <a:moveTo>
                    <a:pt x="29" y="38"/>
                  </a:moveTo>
                  <a:cubicBezTo>
                    <a:pt x="29" y="18"/>
                    <a:pt x="29" y="18"/>
                    <a:pt x="29" y="18"/>
                  </a:cubicBezTo>
                  <a:cubicBezTo>
                    <a:pt x="29" y="8"/>
                    <a:pt x="20" y="0"/>
                    <a:pt x="10" y="0"/>
                  </a:cubicBezTo>
                  <a:cubicBezTo>
                    <a:pt x="10" y="0"/>
                    <a:pt x="10" y="0"/>
                    <a:pt x="10" y="0"/>
                  </a:cubicBezTo>
                  <a:cubicBezTo>
                    <a:pt x="0" y="0"/>
                    <a:pt x="0" y="0"/>
                    <a:pt x="0" y="0"/>
                  </a:cubicBezTo>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6" name="Oval 75">
              <a:extLst>
                <a:ext uri="{FF2B5EF4-FFF2-40B4-BE49-F238E27FC236}">
                  <a16:creationId xmlns:a16="http://schemas.microsoft.com/office/drawing/2014/main" id="{6120054E-3D70-28BB-AFBF-C307732C97F2}"/>
                </a:ext>
              </a:extLst>
            </p:cNvPr>
            <p:cNvSpPr>
              <a:spLocks noChangeArrowheads="1"/>
            </p:cNvSpPr>
            <p:nvPr/>
          </p:nvSpPr>
          <p:spPr bwMode="auto">
            <a:xfrm>
              <a:off x="6206" y="2605"/>
              <a:ext cx="94" cy="91"/>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7" name="Oval 76">
              <a:extLst>
                <a:ext uri="{FF2B5EF4-FFF2-40B4-BE49-F238E27FC236}">
                  <a16:creationId xmlns:a16="http://schemas.microsoft.com/office/drawing/2014/main" id="{A58DBF6B-D800-8670-85FE-D781D69D9454}"/>
                </a:ext>
              </a:extLst>
            </p:cNvPr>
            <p:cNvSpPr>
              <a:spLocks noChangeArrowheads="1"/>
            </p:cNvSpPr>
            <p:nvPr/>
          </p:nvSpPr>
          <p:spPr bwMode="auto">
            <a:xfrm>
              <a:off x="6302" y="2710"/>
              <a:ext cx="91" cy="91"/>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8" name="Oval 77">
              <a:extLst>
                <a:ext uri="{FF2B5EF4-FFF2-40B4-BE49-F238E27FC236}">
                  <a16:creationId xmlns:a16="http://schemas.microsoft.com/office/drawing/2014/main" id="{7434DD32-3331-F480-E28A-0935E2E35E4F}"/>
                </a:ext>
              </a:extLst>
            </p:cNvPr>
            <p:cNvSpPr>
              <a:spLocks noChangeArrowheads="1"/>
            </p:cNvSpPr>
            <p:nvPr/>
          </p:nvSpPr>
          <p:spPr bwMode="auto">
            <a:xfrm>
              <a:off x="6398" y="2605"/>
              <a:ext cx="91" cy="91"/>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9" name="Freeform 78">
              <a:extLst>
                <a:ext uri="{FF2B5EF4-FFF2-40B4-BE49-F238E27FC236}">
                  <a16:creationId xmlns:a16="http://schemas.microsoft.com/office/drawing/2014/main" id="{E705E797-9D8D-4314-9C22-77B5C4401B61}"/>
                </a:ext>
              </a:extLst>
            </p:cNvPr>
            <p:cNvSpPr>
              <a:spLocks/>
            </p:cNvSpPr>
            <p:nvPr/>
          </p:nvSpPr>
          <p:spPr bwMode="auto">
            <a:xfrm>
              <a:off x="6280" y="2849"/>
              <a:ext cx="137" cy="69"/>
            </a:xfrm>
            <a:custGeom>
              <a:avLst/>
              <a:gdLst>
                <a:gd name="T0" fmla="*/ 57 w 57"/>
                <a:gd name="T1" fmla="*/ 29 h 29"/>
                <a:gd name="T2" fmla="*/ 57 w 57"/>
                <a:gd name="T3" fmla="*/ 22 h 29"/>
                <a:gd name="T4" fmla="*/ 35 w 57"/>
                <a:gd name="T5" fmla="*/ 0 h 29"/>
                <a:gd name="T6" fmla="*/ 21 w 57"/>
                <a:gd name="T7" fmla="*/ 0 h 29"/>
                <a:gd name="T8" fmla="*/ 0 w 57"/>
                <a:gd name="T9" fmla="*/ 22 h 29"/>
                <a:gd name="T10" fmla="*/ 0 w 57"/>
                <a:gd name="T11" fmla="*/ 29 h 29"/>
              </a:gdLst>
              <a:ahLst/>
              <a:cxnLst>
                <a:cxn ang="0">
                  <a:pos x="T0" y="T1"/>
                </a:cxn>
                <a:cxn ang="0">
                  <a:pos x="T2" y="T3"/>
                </a:cxn>
                <a:cxn ang="0">
                  <a:pos x="T4" y="T5"/>
                </a:cxn>
                <a:cxn ang="0">
                  <a:pos x="T6" y="T7"/>
                </a:cxn>
                <a:cxn ang="0">
                  <a:pos x="T8" y="T9"/>
                </a:cxn>
                <a:cxn ang="0">
                  <a:pos x="T10" y="T11"/>
                </a:cxn>
              </a:cxnLst>
              <a:rect l="0" t="0" r="r" b="b"/>
              <a:pathLst>
                <a:path w="57" h="29">
                  <a:moveTo>
                    <a:pt x="57" y="29"/>
                  </a:moveTo>
                  <a:cubicBezTo>
                    <a:pt x="57" y="22"/>
                    <a:pt x="57" y="22"/>
                    <a:pt x="57" y="22"/>
                  </a:cubicBezTo>
                  <a:cubicBezTo>
                    <a:pt x="57" y="10"/>
                    <a:pt x="47" y="0"/>
                    <a:pt x="35" y="0"/>
                  </a:cubicBezTo>
                  <a:cubicBezTo>
                    <a:pt x="21" y="0"/>
                    <a:pt x="21" y="0"/>
                    <a:pt x="21" y="0"/>
                  </a:cubicBezTo>
                  <a:cubicBezTo>
                    <a:pt x="9" y="0"/>
                    <a:pt x="0" y="10"/>
                    <a:pt x="0" y="22"/>
                  </a:cubicBezTo>
                  <a:cubicBezTo>
                    <a:pt x="0" y="29"/>
                    <a:pt x="0" y="29"/>
                    <a:pt x="0" y="29"/>
                  </a:cubicBezTo>
                </a:path>
              </a:pathLst>
            </a:cu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70" name="Group 99">
            <a:extLst>
              <a:ext uri="{FF2B5EF4-FFF2-40B4-BE49-F238E27FC236}">
                <a16:creationId xmlns:a16="http://schemas.microsoft.com/office/drawing/2014/main" id="{9904FD69-3B27-13AF-BF02-93CC865DC170}"/>
              </a:ext>
            </a:extLst>
          </p:cNvPr>
          <p:cNvGrpSpPr>
            <a:grpSpLocks noChangeAspect="1"/>
          </p:cNvGrpSpPr>
          <p:nvPr/>
        </p:nvGrpSpPr>
        <p:grpSpPr bwMode="auto">
          <a:xfrm>
            <a:off x="8883597" y="4984862"/>
            <a:ext cx="330458" cy="335993"/>
            <a:chOff x="2932" y="1690"/>
            <a:chExt cx="597" cy="607"/>
          </a:xfrm>
        </p:grpSpPr>
        <p:sp>
          <p:nvSpPr>
            <p:cNvPr id="2071" name="Oval 100">
              <a:extLst>
                <a:ext uri="{FF2B5EF4-FFF2-40B4-BE49-F238E27FC236}">
                  <a16:creationId xmlns:a16="http://schemas.microsoft.com/office/drawing/2014/main" id="{802BE63C-6F4A-E308-C682-9C56B59A9683}"/>
                </a:ext>
              </a:extLst>
            </p:cNvPr>
            <p:cNvSpPr>
              <a:spLocks noChangeArrowheads="1"/>
            </p:cNvSpPr>
            <p:nvPr/>
          </p:nvSpPr>
          <p:spPr bwMode="auto">
            <a:xfrm>
              <a:off x="3336" y="2106"/>
              <a:ext cx="193" cy="191"/>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2" name="Oval 101">
              <a:extLst>
                <a:ext uri="{FF2B5EF4-FFF2-40B4-BE49-F238E27FC236}">
                  <a16:creationId xmlns:a16="http://schemas.microsoft.com/office/drawing/2014/main" id="{72D2948C-C236-F2D7-3473-E5C61CA40B1A}"/>
                </a:ext>
              </a:extLst>
            </p:cNvPr>
            <p:cNvSpPr>
              <a:spLocks noChangeArrowheads="1"/>
            </p:cNvSpPr>
            <p:nvPr/>
          </p:nvSpPr>
          <p:spPr bwMode="auto">
            <a:xfrm>
              <a:off x="2932" y="2106"/>
              <a:ext cx="193" cy="191"/>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3" name="Freeform 102">
              <a:extLst>
                <a:ext uri="{FF2B5EF4-FFF2-40B4-BE49-F238E27FC236}">
                  <a16:creationId xmlns:a16="http://schemas.microsoft.com/office/drawing/2014/main" id="{CF805D44-7260-8928-81EB-E76FA320F7C6}"/>
                </a:ext>
              </a:extLst>
            </p:cNvPr>
            <p:cNvSpPr>
              <a:spLocks/>
            </p:cNvSpPr>
            <p:nvPr/>
          </p:nvSpPr>
          <p:spPr bwMode="auto">
            <a:xfrm>
              <a:off x="3357" y="1927"/>
              <a:ext cx="151" cy="74"/>
            </a:xfrm>
            <a:custGeom>
              <a:avLst/>
              <a:gdLst>
                <a:gd name="T0" fmla="*/ 0 w 151"/>
                <a:gd name="T1" fmla="*/ 74 h 74"/>
                <a:gd name="T2" fmla="*/ 77 w 151"/>
                <a:gd name="T3" fmla="*/ 0 h 74"/>
                <a:gd name="T4" fmla="*/ 151 w 151"/>
                <a:gd name="T5" fmla="*/ 74 h 74"/>
              </a:gdLst>
              <a:ahLst/>
              <a:cxnLst>
                <a:cxn ang="0">
                  <a:pos x="T0" y="T1"/>
                </a:cxn>
                <a:cxn ang="0">
                  <a:pos x="T2" y="T3"/>
                </a:cxn>
                <a:cxn ang="0">
                  <a:pos x="T4" y="T5"/>
                </a:cxn>
              </a:cxnLst>
              <a:rect l="0" t="0" r="r" b="b"/>
              <a:pathLst>
                <a:path w="151" h="74">
                  <a:moveTo>
                    <a:pt x="0" y="74"/>
                  </a:moveTo>
                  <a:lnTo>
                    <a:pt x="77" y="0"/>
                  </a:lnTo>
                  <a:lnTo>
                    <a:pt x="151" y="74"/>
                  </a:ln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4" name="Line 103">
              <a:extLst>
                <a:ext uri="{FF2B5EF4-FFF2-40B4-BE49-F238E27FC236}">
                  <a16:creationId xmlns:a16="http://schemas.microsoft.com/office/drawing/2014/main" id="{AF9E8FD2-7A1E-5FB0-19CF-503D9F0D19B0}"/>
                </a:ext>
              </a:extLst>
            </p:cNvPr>
            <p:cNvSpPr>
              <a:spLocks noChangeShapeType="1"/>
            </p:cNvSpPr>
            <p:nvPr/>
          </p:nvSpPr>
          <p:spPr bwMode="auto">
            <a:xfrm>
              <a:off x="3434" y="1927"/>
              <a:ext cx="0" cy="177"/>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5" name="Freeform 104">
              <a:extLst>
                <a:ext uri="{FF2B5EF4-FFF2-40B4-BE49-F238E27FC236}">
                  <a16:creationId xmlns:a16="http://schemas.microsoft.com/office/drawing/2014/main" id="{19AFB09A-28DB-100F-F394-FFE34118D7AF}"/>
                </a:ext>
              </a:extLst>
            </p:cNvPr>
            <p:cNvSpPr>
              <a:spLocks/>
            </p:cNvSpPr>
            <p:nvPr/>
          </p:nvSpPr>
          <p:spPr bwMode="auto">
            <a:xfrm>
              <a:off x="3221" y="2130"/>
              <a:ext cx="74" cy="150"/>
            </a:xfrm>
            <a:custGeom>
              <a:avLst/>
              <a:gdLst>
                <a:gd name="T0" fmla="*/ 0 w 74"/>
                <a:gd name="T1" fmla="*/ 0 h 150"/>
                <a:gd name="T2" fmla="*/ 74 w 74"/>
                <a:gd name="T3" fmla="*/ 74 h 150"/>
                <a:gd name="T4" fmla="*/ 0 w 74"/>
                <a:gd name="T5" fmla="*/ 150 h 150"/>
              </a:gdLst>
              <a:ahLst/>
              <a:cxnLst>
                <a:cxn ang="0">
                  <a:pos x="T0" y="T1"/>
                </a:cxn>
                <a:cxn ang="0">
                  <a:pos x="T2" y="T3"/>
                </a:cxn>
                <a:cxn ang="0">
                  <a:pos x="T4" y="T5"/>
                </a:cxn>
              </a:cxnLst>
              <a:rect l="0" t="0" r="r" b="b"/>
              <a:pathLst>
                <a:path w="74" h="150">
                  <a:moveTo>
                    <a:pt x="0" y="0"/>
                  </a:moveTo>
                  <a:lnTo>
                    <a:pt x="74" y="74"/>
                  </a:lnTo>
                  <a:lnTo>
                    <a:pt x="0" y="150"/>
                  </a:ln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6" name="Line 105">
              <a:extLst>
                <a:ext uri="{FF2B5EF4-FFF2-40B4-BE49-F238E27FC236}">
                  <a16:creationId xmlns:a16="http://schemas.microsoft.com/office/drawing/2014/main" id="{9C9F3D82-2E72-A1D7-AEE7-DEC1AAC66D14}"/>
                </a:ext>
              </a:extLst>
            </p:cNvPr>
            <p:cNvSpPr>
              <a:spLocks noChangeShapeType="1"/>
            </p:cNvSpPr>
            <p:nvPr/>
          </p:nvSpPr>
          <p:spPr bwMode="auto">
            <a:xfrm flipH="1">
              <a:off x="3130" y="2204"/>
              <a:ext cx="165"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7" name="Freeform 106">
              <a:extLst>
                <a:ext uri="{FF2B5EF4-FFF2-40B4-BE49-F238E27FC236}">
                  <a16:creationId xmlns:a16="http://schemas.microsoft.com/office/drawing/2014/main" id="{BACD1A92-ED0A-8775-80A4-DD1A90CBEFDE}"/>
                </a:ext>
              </a:extLst>
            </p:cNvPr>
            <p:cNvSpPr>
              <a:spLocks/>
            </p:cNvSpPr>
            <p:nvPr/>
          </p:nvSpPr>
          <p:spPr bwMode="auto">
            <a:xfrm>
              <a:off x="3266" y="1690"/>
              <a:ext cx="263" cy="198"/>
            </a:xfrm>
            <a:custGeom>
              <a:avLst/>
              <a:gdLst>
                <a:gd name="T0" fmla="*/ 14 w 110"/>
                <a:gd name="T1" fmla="*/ 0 h 83"/>
                <a:gd name="T2" fmla="*/ 96 w 110"/>
                <a:gd name="T3" fmla="*/ 0 h 83"/>
                <a:gd name="T4" fmla="*/ 110 w 110"/>
                <a:gd name="T5" fmla="*/ 14 h 83"/>
                <a:gd name="T6" fmla="*/ 110 w 110"/>
                <a:gd name="T7" fmla="*/ 69 h 83"/>
                <a:gd name="T8" fmla="*/ 96 w 110"/>
                <a:gd name="T9" fmla="*/ 83 h 83"/>
                <a:gd name="T10" fmla="*/ 14 w 110"/>
                <a:gd name="T11" fmla="*/ 83 h 83"/>
                <a:gd name="T12" fmla="*/ 0 w 110"/>
                <a:gd name="T13" fmla="*/ 69 h 83"/>
                <a:gd name="T14" fmla="*/ 0 w 110"/>
                <a:gd name="T15" fmla="*/ 14 h 83"/>
                <a:gd name="T16" fmla="*/ 14 w 110"/>
                <a:gd name="T17"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3">
                  <a:moveTo>
                    <a:pt x="14" y="0"/>
                  </a:moveTo>
                  <a:cubicBezTo>
                    <a:pt x="96" y="0"/>
                    <a:pt x="96" y="0"/>
                    <a:pt x="96" y="0"/>
                  </a:cubicBezTo>
                  <a:cubicBezTo>
                    <a:pt x="103" y="0"/>
                    <a:pt x="110" y="6"/>
                    <a:pt x="110" y="14"/>
                  </a:cubicBezTo>
                  <a:cubicBezTo>
                    <a:pt x="110" y="69"/>
                    <a:pt x="110" y="69"/>
                    <a:pt x="110" y="69"/>
                  </a:cubicBezTo>
                  <a:cubicBezTo>
                    <a:pt x="110" y="76"/>
                    <a:pt x="103" y="83"/>
                    <a:pt x="96" y="83"/>
                  </a:cubicBezTo>
                  <a:cubicBezTo>
                    <a:pt x="14" y="83"/>
                    <a:pt x="14" y="83"/>
                    <a:pt x="14" y="83"/>
                  </a:cubicBezTo>
                  <a:cubicBezTo>
                    <a:pt x="7" y="83"/>
                    <a:pt x="0" y="76"/>
                    <a:pt x="0" y="69"/>
                  </a:cubicBezTo>
                  <a:cubicBezTo>
                    <a:pt x="0" y="14"/>
                    <a:pt x="0" y="14"/>
                    <a:pt x="0" y="14"/>
                  </a:cubicBezTo>
                  <a:cubicBezTo>
                    <a:pt x="0" y="6"/>
                    <a:pt x="7" y="0"/>
                    <a:pt x="14" y="0"/>
                  </a:cubicBezTo>
                  <a:close/>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8" name="Freeform 107">
              <a:extLst>
                <a:ext uri="{FF2B5EF4-FFF2-40B4-BE49-F238E27FC236}">
                  <a16:creationId xmlns:a16="http://schemas.microsoft.com/office/drawing/2014/main" id="{B09A45C4-DB9C-79C1-C725-D9464EBA033F}"/>
                </a:ext>
              </a:extLst>
            </p:cNvPr>
            <p:cNvSpPr>
              <a:spLocks/>
            </p:cNvSpPr>
            <p:nvPr/>
          </p:nvSpPr>
          <p:spPr bwMode="auto">
            <a:xfrm>
              <a:off x="3013" y="1776"/>
              <a:ext cx="251" cy="296"/>
            </a:xfrm>
            <a:custGeom>
              <a:avLst/>
              <a:gdLst>
                <a:gd name="T0" fmla="*/ 0 w 105"/>
                <a:gd name="T1" fmla="*/ 124 h 124"/>
                <a:gd name="T2" fmla="*/ 0 w 105"/>
                <a:gd name="T3" fmla="*/ 101 h 124"/>
                <a:gd name="T4" fmla="*/ 88 w 105"/>
                <a:gd name="T5" fmla="*/ 0 h 124"/>
                <a:gd name="T6" fmla="*/ 105 w 105"/>
                <a:gd name="T7" fmla="*/ 2 h 124"/>
              </a:gdLst>
              <a:ahLst/>
              <a:cxnLst>
                <a:cxn ang="0">
                  <a:pos x="T0" y="T1"/>
                </a:cxn>
                <a:cxn ang="0">
                  <a:pos x="T2" y="T3"/>
                </a:cxn>
                <a:cxn ang="0">
                  <a:pos x="T4" y="T5"/>
                </a:cxn>
                <a:cxn ang="0">
                  <a:pos x="T6" y="T7"/>
                </a:cxn>
              </a:cxnLst>
              <a:rect l="0" t="0" r="r" b="b"/>
              <a:pathLst>
                <a:path w="105" h="124">
                  <a:moveTo>
                    <a:pt x="0" y="124"/>
                  </a:moveTo>
                  <a:cubicBezTo>
                    <a:pt x="0" y="115"/>
                    <a:pt x="0" y="109"/>
                    <a:pt x="0" y="101"/>
                  </a:cubicBezTo>
                  <a:cubicBezTo>
                    <a:pt x="0" y="50"/>
                    <a:pt x="37" y="0"/>
                    <a:pt x="88" y="0"/>
                  </a:cubicBezTo>
                  <a:cubicBezTo>
                    <a:pt x="94" y="0"/>
                    <a:pt x="100" y="1"/>
                    <a:pt x="105" y="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9" name="Freeform 108">
              <a:extLst>
                <a:ext uri="{FF2B5EF4-FFF2-40B4-BE49-F238E27FC236}">
                  <a16:creationId xmlns:a16="http://schemas.microsoft.com/office/drawing/2014/main" id="{D19A2BF1-2185-749B-6ABC-254169F25274}"/>
                </a:ext>
              </a:extLst>
            </p:cNvPr>
            <p:cNvSpPr>
              <a:spLocks/>
            </p:cNvSpPr>
            <p:nvPr/>
          </p:nvSpPr>
          <p:spPr bwMode="auto">
            <a:xfrm>
              <a:off x="2934" y="1994"/>
              <a:ext cx="151" cy="78"/>
            </a:xfrm>
            <a:custGeom>
              <a:avLst/>
              <a:gdLst>
                <a:gd name="T0" fmla="*/ 151 w 151"/>
                <a:gd name="T1" fmla="*/ 0 h 78"/>
                <a:gd name="T2" fmla="*/ 79 w 151"/>
                <a:gd name="T3" fmla="*/ 78 h 78"/>
                <a:gd name="T4" fmla="*/ 0 w 151"/>
                <a:gd name="T5" fmla="*/ 7 h 78"/>
              </a:gdLst>
              <a:ahLst/>
              <a:cxnLst>
                <a:cxn ang="0">
                  <a:pos x="T0" y="T1"/>
                </a:cxn>
                <a:cxn ang="0">
                  <a:pos x="T2" y="T3"/>
                </a:cxn>
                <a:cxn ang="0">
                  <a:pos x="T4" y="T5"/>
                </a:cxn>
              </a:cxnLst>
              <a:rect l="0" t="0" r="r" b="b"/>
              <a:pathLst>
                <a:path w="151" h="78">
                  <a:moveTo>
                    <a:pt x="151" y="0"/>
                  </a:moveTo>
                  <a:lnTo>
                    <a:pt x="79" y="78"/>
                  </a:lnTo>
                  <a:lnTo>
                    <a:pt x="0" y="7"/>
                  </a:ln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080" name="Group 78">
            <a:extLst>
              <a:ext uri="{FF2B5EF4-FFF2-40B4-BE49-F238E27FC236}">
                <a16:creationId xmlns:a16="http://schemas.microsoft.com/office/drawing/2014/main" id="{8B467D2D-C48B-7042-E7FE-FB646567D9D9}"/>
              </a:ext>
            </a:extLst>
          </p:cNvPr>
          <p:cNvGrpSpPr>
            <a:grpSpLocks noChangeAspect="1"/>
          </p:cNvGrpSpPr>
          <p:nvPr/>
        </p:nvGrpSpPr>
        <p:grpSpPr bwMode="auto">
          <a:xfrm>
            <a:off x="9415062" y="5042806"/>
            <a:ext cx="487666" cy="347347"/>
            <a:chOff x="5559" y="1845"/>
            <a:chExt cx="636" cy="453"/>
          </a:xfrm>
        </p:grpSpPr>
        <p:sp>
          <p:nvSpPr>
            <p:cNvPr id="2081" name="Freeform 79">
              <a:extLst>
                <a:ext uri="{FF2B5EF4-FFF2-40B4-BE49-F238E27FC236}">
                  <a16:creationId xmlns:a16="http://schemas.microsoft.com/office/drawing/2014/main" id="{A5916834-13A7-0657-A8DC-CB4582D7E5FD}"/>
                </a:ext>
              </a:extLst>
            </p:cNvPr>
            <p:cNvSpPr>
              <a:spLocks/>
            </p:cNvSpPr>
            <p:nvPr/>
          </p:nvSpPr>
          <p:spPr bwMode="auto">
            <a:xfrm>
              <a:off x="5559" y="1845"/>
              <a:ext cx="636" cy="287"/>
            </a:xfrm>
            <a:custGeom>
              <a:avLst/>
              <a:gdLst>
                <a:gd name="T0" fmla="*/ 20 w 266"/>
                <a:gd name="T1" fmla="*/ 64 h 120"/>
                <a:gd name="T2" fmla="*/ 133 w 266"/>
                <a:gd name="T3" fmla="*/ 85 h 120"/>
                <a:gd name="T4" fmla="*/ 261 w 266"/>
                <a:gd name="T5" fmla="*/ 17 h 120"/>
                <a:gd name="T6" fmla="*/ 152 w 266"/>
                <a:gd name="T7" fmla="*/ 0 h 120"/>
                <a:gd name="T8" fmla="*/ 14 w 266"/>
                <a:gd name="T9" fmla="*/ 65 h 120"/>
                <a:gd name="T10" fmla="*/ 14 w 266"/>
                <a:gd name="T11" fmla="*/ 101 h 120"/>
                <a:gd name="T12" fmla="*/ 134 w 266"/>
                <a:gd name="T13" fmla="*/ 120 h 120"/>
                <a:gd name="T14" fmla="*/ 266 w 266"/>
                <a:gd name="T15" fmla="*/ 52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120">
                  <a:moveTo>
                    <a:pt x="20" y="64"/>
                  </a:moveTo>
                  <a:cubicBezTo>
                    <a:pt x="133" y="85"/>
                    <a:pt x="133" y="85"/>
                    <a:pt x="133" y="85"/>
                  </a:cubicBezTo>
                  <a:cubicBezTo>
                    <a:pt x="261" y="17"/>
                    <a:pt x="261" y="17"/>
                    <a:pt x="261" y="17"/>
                  </a:cubicBezTo>
                  <a:cubicBezTo>
                    <a:pt x="152" y="0"/>
                    <a:pt x="152" y="0"/>
                    <a:pt x="152" y="0"/>
                  </a:cubicBezTo>
                  <a:cubicBezTo>
                    <a:pt x="14" y="65"/>
                    <a:pt x="14" y="65"/>
                    <a:pt x="14" y="65"/>
                  </a:cubicBezTo>
                  <a:cubicBezTo>
                    <a:pt x="14" y="65"/>
                    <a:pt x="0" y="81"/>
                    <a:pt x="14" y="101"/>
                  </a:cubicBezTo>
                  <a:cubicBezTo>
                    <a:pt x="72" y="110"/>
                    <a:pt x="134" y="120"/>
                    <a:pt x="134" y="120"/>
                  </a:cubicBezTo>
                  <a:cubicBezTo>
                    <a:pt x="266" y="52"/>
                    <a:pt x="266" y="52"/>
                    <a:pt x="266" y="5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2" name="Freeform 80">
              <a:extLst>
                <a:ext uri="{FF2B5EF4-FFF2-40B4-BE49-F238E27FC236}">
                  <a16:creationId xmlns:a16="http://schemas.microsoft.com/office/drawing/2014/main" id="{2DE40C16-86AB-7362-CF8A-8D4E14846D4F}"/>
                </a:ext>
              </a:extLst>
            </p:cNvPr>
            <p:cNvSpPr>
              <a:spLocks/>
            </p:cNvSpPr>
            <p:nvPr/>
          </p:nvSpPr>
          <p:spPr bwMode="auto">
            <a:xfrm>
              <a:off x="5571" y="2056"/>
              <a:ext cx="624" cy="158"/>
            </a:xfrm>
            <a:custGeom>
              <a:avLst/>
              <a:gdLst>
                <a:gd name="T0" fmla="*/ 261 w 261"/>
                <a:gd name="T1" fmla="*/ 0 h 66"/>
                <a:gd name="T2" fmla="*/ 128 w 261"/>
                <a:gd name="T3" fmla="*/ 66 h 66"/>
                <a:gd name="T4" fmla="*/ 8 w 261"/>
                <a:gd name="T5" fmla="*/ 47 h 66"/>
                <a:gd name="T6" fmla="*/ 8 w 261"/>
                <a:gd name="T7" fmla="*/ 14 h 66"/>
              </a:gdLst>
              <a:ahLst/>
              <a:cxnLst>
                <a:cxn ang="0">
                  <a:pos x="T0" y="T1"/>
                </a:cxn>
                <a:cxn ang="0">
                  <a:pos x="T2" y="T3"/>
                </a:cxn>
                <a:cxn ang="0">
                  <a:pos x="T4" y="T5"/>
                </a:cxn>
                <a:cxn ang="0">
                  <a:pos x="T6" y="T7"/>
                </a:cxn>
              </a:cxnLst>
              <a:rect l="0" t="0" r="r" b="b"/>
              <a:pathLst>
                <a:path w="261" h="66">
                  <a:moveTo>
                    <a:pt x="261" y="0"/>
                  </a:moveTo>
                  <a:cubicBezTo>
                    <a:pt x="128" y="66"/>
                    <a:pt x="128" y="66"/>
                    <a:pt x="128" y="66"/>
                  </a:cubicBezTo>
                  <a:cubicBezTo>
                    <a:pt x="8" y="47"/>
                    <a:pt x="8" y="47"/>
                    <a:pt x="8" y="47"/>
                  </a:cubicBezTo>
                  <a:cubicBezTo>
                    <a:pt x="8" y="47"/>
                    <a:pt x="0" y="29"/>
                    <a:pt x="8" y="14"/>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3" name="Freeform 81">
              <a:extLst>
                <a:ext uri="{FF2B5EF4-FFF2-40B4-BE49-F238E27FC236}">
                  <a16:creationId xmlns:a16="http://schemas.microsoft.com/office/drawing/2014/main" id="{12756579-6033-D80C-2F0D-430D5D11DB81}"/>
                </a:ext>
              </a:extLst>
            </p:cNvPr>
            <p:cNvSpPr>
              <a:spLocks/>
            </p:cNvSpPr>
            <p:nvPr/>
          </p:nvSpPr>
          <p:spPr bwMode="auto">
            <a:xfrm>
              <a:off x="5564" y="2140"/>
              <a:ext cx="631" cy="158"/>
            </a:xfrm>
            <a:custGeom>
              <a:avLst/>
              <a:gdLst>
                <a:gd name="T0" fmla="*/ 264 w 264"/>
                <a:gd name="T1" fmla="*/ 0 h 66"/>
                <a:gd name="T2" fmla="*/ 130 w 264"/>
                <a:gd name="T3" fmla="*/ 66 h 66"/>
                <a:gd name="T4" fmla="*/ 15 w 264"/>
                <a:gd name="T5" fmla="*/ 51 h 66"/>
                <a:gd name="T6" fmla="*/ 10 w 264"/>
                <a:gd name="T7" fmla="*/ 15 h 66"/>
              </a:gdLst>
              <a:ahLst/>
              <a:cxnLst>
                <a:cxn ang="0">
                  <a:pos x="T0" y="T1"/>
                </a:cxn>
                <a:cxn ang="0">
                  <a:pos x="T2" y="T3"/>
                </a:cxn>
                <a:cxn ang="0">
                  <a:pos x="T4" y="T5"/>
                </a:cxn>
                <a:cxn ang="0">
                  <a:pos x="T6" y="T7"/>
                </a:cxn>
              </a:cxnLst>
              <a:rect l="0" t="0" r="r" b="b"/>
              <a:pathLst>
                <a:path w="264" h="66">
                  <a:moveTo>
                    <a:pt x="264" y="0"/>
                  </a:moveTo>
                  <a:cubicBezTo>
                    <a:pt x="130" y="66"/>
                    <a:pt x="130" y="66"/>
                    <a:pt x="130" y="66"/>
                  </a:cubicBezTo>
                  <a:cubicBezTo>
                    <a:pt x="15" y="51"/>
                    <a:pt x="15" y="51"/>
                    <a:pt x="15" y="51"/>
                  </a:cubicBezTo>
                  <a:cubicBezTo>
                    <a:pt x="15" y="51"/>
                    <a:pt x="0" y="35"/>
                    <a:pt x="10" y="15"/>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087" name="Straight Arrow Connector 2086">
            <a:extLst>
              <a:ext uri="{FF2B5EF4-FFF2-40B4-BE49-F238E27FC236}">
                <a16:creationId xmlns:a16="http://schemas.microsoft.com/office/drawing/2014/main" id="{5439E652-BB73-9AD5-415A-65EBA24D5699}"/>
              </a:ext>
            </a:extLst>
          </p:cNvPr>
          <p:cNvCxnSpPr>
            <a:cxnSpLocks/>
          </p:cNvCxnSpPr>
          <p:nvPr/>
        </p:nvCxnSpPr>
        <p:spPr>
          <a:xfrm>
            <a:off x="2620154" y="2718428"/>
            <a:ext cx="806050" cy="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88" name="Straight Arrow Connector 2087">
            <a:extLst>
              <a:ext uri="{FF2B5EF4-FFF2-40B4-BE49-F238E27FC236}">
                <a16:creationId xmlns:a16="http://schemas.microsoft.com/office/drawing/2014/main" id="{0E40D8D2-C1DD-4E89-FAA3-66688CC180D2}"/>
              </a:ext>
            </a:extLst>
          </p:cNvPr>
          <p:cNvCxnSpPr>
            <a:cxnSpLocks/>
          </p:cNvCxnSpPr>
          <p:nvPr/>
        </p:nvCxnSpPr>
        <p:spPr>
          <a:xfrm flipV="1">
            <a:off x="2610320" y="2860528"/>
            <a:ext cx="811953" cy="1456858"/>
          </a:xfrm>
          <a:prstGeom prst="bentConnector3">
            <a:avLst>
              <a:gd name="adj1" fmla="val 50000"/>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099" name="Group 2098">
            <a:extLst>
              <a:ext uri="{FF2B5EF4-FFF2-40B4-BE49-F238E27FC236}">
                <a16:creationId xmlns:a16="http://schemas.microsoft.com/office/drawing/2014/main" id="{366BA7BC-6174-2F23-36C6-6D83E2FCDAD2}"/>
              </a:ext>
            </a:extLst>
          </p:cNvPr>
          <p:cNvGrpSpPr/>
          <p:nvPr/>
        </p:nvGrpSpPr>
        <p:grpSpPr>
          <a:xfrm>
            <a:off x="3887647" y="3656483"/>
            <a:ext cx="415272" cy="391846"/>
            <a:chOff x="3887647" y="3873767"/>
            <a:chExt cx="415272" cy="391846"/>
          </a:xfrm>
        </p:grpSpPr>
        <p:sp>
          <p:nvSpPr>
            <p:cNvPr id="2094" name="Freeform 12">
              <a:extLst>
                <a:ext uri="{FF2B5EF4-FFF2-40B4-BE49-F238E27FC236}">
                  <a16:creationId xmlns:a16="http://schemas.microsoft.com/office/drawing/2014/main" id="{91572BBA-A0F1-5290-4082-0F3623200611}"/>
                </a:ext>
              </a:extLst>
            </p:cNvPr>
            <p:cNvSpPr>
              <a:spLocks/>
            </p:cNvSpPr>
            <p:nvPr/>
          </p:nvSpPr>
          <p:spPr bwMode="auto">
            <a:xfrm>
              <a:off x="4223414" y="4144936"/>
              <a:ext cx="61049" cy="41172"/>
            </a:xfrm>
            <a:custGeom>
              <a:avLst/>
              <a:gdLst>
                <a:gd name="T0" fmla="*/ 0 w 86"/>
                <a:gd name="T1" fmla="*/ 0 h 58"/>
                <a:gd name="T2" fmla="*/ 19 w 86"/>
                <a:gd name="T3" fmla="*/ 58 h 58"/>
                <a:gd name="T4" fmla="*/ 86 w 86"/>
                <a:gd name="T5" fmla="*/ 36 h 58"/>
              </a:gdLst>
              <a:ahLst/>
              <a:cxnLst>
                <a:cxn ang="0">
                  <a:pos x="T0" y="T1"/>
                </a:cxn>
                <a:cxn ang="0">
                  <a:pos x="T2" y="T3"/>
                </a:cxn>
                <a:cxn ang="0">
                  <a:pos x="T4" y="T5"/>
                </a:cxn>
              </a:cxnLst>
              <a:rect l="0" t="0" r="r" b="b"/>
              <a:pathLst>
                <a:path w="86" h="58">
                  <a:moveTo>
                    <a:pt x="0" y="0"/>
                  </a:moveTo>
                  <a:lnTo>
                    <a:pt x="19" y="58"/>
                  </a:lnTo>
                  <a:lnTo>
                    <a:pt x="86" y="36"/>
                  </a:ln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5" name="Freeform 13">
              <a:extLst>
                <a:ext uri="{FF2B5EF4-FFF2-40B4-BE49-F238E27FC236}">
                  <a16:creationId xmlns:a16="http://schemas.microsoft.com/office/drawing/2014/main" id="{49E34F62-DE36-6959-BE5A-F98B30C1D21B}"/>
                </a:ext>
              </a:extLst>
            </p:cNvPr>
            <p:cNvSpPr>
              <a:spLocks/>
            </p:cNvSpPr>
            <p:nvPr/>
          </p:nvSpPr>
          <p:spPr bwMode="auto">
            <a:xfrm>
              <a:off x="3907523" y="3944754"/>
              <a:ext cx="61049" cy="44012"/>
            </a:xfrm>
            <a:custGeom>
              <a:avLst/>
              <a:gdLst>
                <a:gd name="T0" fmla="*/ 86 w 86"/>
                <a:gd name="T1" fmla="*/ 62 h 62"/>
                <a:gd name="T2" fmla="*/ 67 w 86"/>
                <a:gd name="T3" fmla="*/ 0 h 62"/>
                <a:gd name="T4" fmla="*/ 0 w 86"/>
                <a:gd name="T5" fmla="*/ 24 h 62"/>
              </a:gdLst>
              <a:ahLst/>
              <a:cxnLst>
                <a:cxn ang="0">
                  <a:pos x="T0" y="T1"/>
                </a:cxn>
                <a:cxn ang="0">
                  <a:pos x="T2" y="T3"/>
                </a:cxn>
                <a:cxn ang="0">
                  <a:pos x="T4" y="T5"/>
                </a:cxn>
              </a:cxnLst>
              <a:rect l="0" t="0" r="r" b="b"/>
              <a:pathLst>
                <a:path w="86" h="62">
                  <a:moveTo>
                    <a:pt x="86" y="62"/>
                  </a:moveTo>
                  <a:lnTo>
                    <a:pt x="67" y="0"/>
                  </a:lnTo>
                  <a:lnTo>
                    <a:pt x="0" y="24"/>
                  </a:ln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6" name="Freeform 14">
              <a:extLst>
                <a:ext uri="{FF2B5EF4-FFF2-40B4-BE49-F238E27FC236}">
                  <a16:creationId xmlns:a16="http://schemas.microsoft.com/office/drawing/2014/main" id="{A2916C1F-D11E-9533-16F9-AD60848F8C30}"/>
                </a:ext>
              </a:extLst>
            </p:cNvPr>
            <p:cNvSpPr>
              <a:spLocks/>
            </p:cNvSpPr>
            <p:nvPr/>
          </p:nvSpPr>
          <p:spPr bwMode="auto">
            <a:xfrm>
              <a:off x="4019682" y="3873767"/>
              <a:ext cx="283237" cy="305242"/>
            </a:xfrm>
            <a:custGeom>
              <a:avLst/>
              <a:gdLst>
                <a:gd name="T0" fmla="*/ 131 w 167"/>
                <a:gd name="T1" fmla="*/ 180 h 180"/>
                <a:gd name="T2" fmla="*/ 109 w 167"/>
                <a:gd name="T3" fmla="*/ 28 h 180"/>
                <a:gd name="T4" fmla="*/ 0 w 167"/>
                <a:gd name="T5" fmla="*/ 16 h 180"/>
              </a:gdLst>
              <a:ahLst/>
              <a:cxnLst>
                <a:cxn ang="0">
                  <a:pos x="T0" y="T1"/>
                </a:cxn>
                <a:cxn ang="0">
                  <a:pos x="T2" y="T3"/>
                </a:cxn>
                <a:cxn ang="0">
                  <a:pos x="T4" y="T5"/>
                </a:cxn>
              </a:cxnLst>
              <a:rect l="0" t="0" r="r" b="b"/>
              <a:pathLst>
                <a:path w="167" h="180">
                  <a:moveTo>
                    <a:pt x="131" y="180"/>
                  </a:moveTo>
                  <a:cubicBezTo>
                    <a:pt x="167" y="132"/>
                    <a:pt x="157" y="64"/>
                    <a:pt x="109" y="28"/>
                  </a:cubicBezTo>
                  <a:cubicBezTo>
                    <a:pt x="78" y="4"/>
                    <a:pt x="36" y="0"/>
                    <a:pt x="0" y="16"/>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7" name="Freeform 15">
              <a:extLst>
                <a:ext uri="{FF2B5EF4-FFF2-40B4-BE49-F238E27FC236}">
                  <a16:creationId xmlns:a16="http://schemas.microsoft.com/office/drawing/2014/main" id="{D299F6F8-06B7-987D-B794-755735000464}"/>
                </a:ext>
              </a:extLst>
            </p:cNvPr>
            <p:cNvSpPr>
              <a:spLocks/>
            </p:cNvSpPr>
            <p:nvPr/>
          </p:nvSpPr>
          <p:spPr bwMode="auto">
            <a:xfrm>
              <a:off x="3887647" y="3953272"/>
              <a:ext cx="288206" cy="312341"/>
            </a:xfrm>
            <a:custGeom>
              <a:avLst/>
              <a:gdLst>
                <a:gd name="T0" fmla="*/ 37 w 170"/>
                <a:gd name="T1" fmla="*/ 0 h 184"/>
                <a:gd name="T2" fmla="*/ 54 w 170"/>
                <a:gd name="T3" fmla="*/ 153 h 184"/>
                <a:gd name="T4" fmla="*/ 170 w 170"/>
                <a:gd name="T5" fmla="*/ 166 h 184"/>
              </a:gdLst>
              <a:ahLst/>
              <a:cxnLst>
                <a:cxn ang="0">
                  <a:pos x="T0" y="T1"/>
                </a:cxn>
                <a:cxn ang="0">
                  <a:pos x="T2" y="T3"/>
                </a:cxn>
                <a:cxn ang="0">
                  <a:pos x="T4" y="T5"/>
                </a:cxn>
              </a:cxnLst>
              <a:rect l="0" t="0" r="r" b="b"/>
              <a:pathLst>
                <a:path w="170" h="184">
                  <a:moveTo>
                    <a:pt x="37" y="0"/>
                  </a:moveTo>
                  <a:cubicBezTo>
                    <a:pt x="0" y="47"/>
                    <a:pt x="8" y="115"/>
                    <a:pt x="54" y="153"/>
                  </a:cubicBezTo>
                  <a:cubicBezTo>
                    <a:pt x="87" y="179"/>
                    <a:pt x="132" y="184"/>
                    <a:pt x="170" y="166"/>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2100" name="Straight Arrow Connector 2099">
            <a:extLst>
              <a:ext uri="{FF2B5EF4-FFF2-40B4-BE49-F238E27FC236}">
                <a16:creationId xmlns:a16="http://schemas.microsoft.com/office/drawing/2014/main" id="{BF025DED-E968-FEB1-1535-270E5DFE156B}"/>
              </a:ext>
            </a:extLst>
          </p:cNvPr>
          <p:cNvCxnSpPr>
            <a:cxnSpLocks/>
          </p:cNvCxnSpPr>
          <p:nvPr/>
        </p:nvCxnSpPr>
        <p:spPr>
          <a:xfrm flipV="1">
            <a:off x="4095284" y="3291091"/>
            <a:ext cx="0" cy="338138"/>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06" name="Straight Arrow Connector 2105">
            <a:extLst>
              <a:ext uri="{FF2B5EF4-FFF2-40B4-BE49-F238E27FC236}">
                <a16:creationId xmlns:a16="http://schemas.microsoft.com/office/drawing/2014/main" id="{28BFD004-52DC-DD53-D3B1-436BDA93EE3D}"/>
              </a:ext>
            </a:extLst>
          </p:cNvPr>
          <p:cNvCxnSpPr>
            <a:cxnSpLocks/>
          </p:cNvCxnSpPr>
          <p:nvPr/>
        </p:nvCxnSpPr>
        <p:spPr>
          <a:xfrm>
            <a:off x="4095284" y="4061029"/>
            <a:ext cx="0" cy="324344"/>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09" name="Straight Arrow Connector 2108">
            <a:extLst>
              <a:ext uri="{FF2B5EF4-FFF2-40B4-BE49-F238E27FC236}">
                <a16:creationId xmlns:a16="http://schemas.microsoft.com/office/drawing/2014/main" id="{2B7E3BAB-8332-F8AB-B79B-5474093AD83B}"/>
              </a:ext>
            </a:extLst>
          </p:cNvPr>
          <p:cNvCxnSpPr>
            <a:cxnSpLocks/>
          </p:cNvCxnSpPr>
          <p:nvPr/>
        </p:nvCxnSpPr>
        <p:spPr>
          <a:xfrm>
            <a:off x="4659599" y="2718428"/>
            <a:ext cx="750601" cy="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19" name="Straight Arrow Connector 2118">
            <a:extLst>
              <a:ext uri="{FF2B5EF4-FFF2-40B4-BE49-F238E27FC236}">
                <a16:creationId xmlns:a16="http://schemas.microsoft.com/office/drawing/2014/main" id="{C408459F-7E5F-FF5F-EA89-38FCDBFE95F8}"/>
              </a:ext>
            </a:extLst>
          </p:cNvPr>
          <p:cNvCxnSpPr>
            <a:cxnSpLocks/>
            <a:stCxn id="6" idx="0"/>
          </p:cNvCxnSpPr>
          <p:nvPr/>
        </p:nvCxnSpPr>
        <p:spPr>
          <a:xfrm rot="5400000" flipH="1" flipV="1">
            <a:off x="6201191" y="2137392"/>
            <a:ext cx="400477" cy="601335"/>
          </a:xfrm>
          <a:prstGeom prst="bentConnector2">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22" name="Straight Arrow Connector 2118">
            <a:extLst>
              <a:ext uri="{FF2B5EF4-FFF2-40B4-BE49-F238E27FC236}">
                <a16:creationId xmlns:a16="http://schemas.microsoft.com/office/drawing/2014/main" id="{C9090810-D5DC-B284-7FA5-EE7953045979}"/>
              </a:ext>
            </a:extLst>
          </p:cNvPr>
          <p:cNvCxnSpPr>
            <a:cxnSpLocks/>
            <a:stCxn id="6" idx="2"/>
            <a:endCxn id="13" idx="0"/>
          </p:cNvCxnSpPr>
          <p:nvPr/>
        </p:nvCxnSpPr>
        <p:spPr>
          <a:xfrm rot="16200000" flipH="1">
            <a:off x="5873195" y="3050529"/>
            <a:ext cx="1225366" cy="770233"/>
          </a:xfrm>
          <a:prstGeom prst="bentConnector3">
            <a:avLst>
              <a:gd name="adj1" fmla="val 50000"/>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25" name="Straight Arrow Connector 2118">
            <a:extLst>
              <a:ext uri="{FF2B5EF4-FFF2-40B4-BE49-F238E27FC236}">
                <a16:creationId xmlns:a16="http://schemas.microsoft.com/office/drawing/2014/main" id="{E94C8676-7CA8-41C9-22A7-B5240C667B9A}"/>
              </a:ext>
            </a:extLst>
          </p:cNvPr>
          <p:cNvCxnSpPr>
            <a:cxnSpLocks/>
            <a:stCxn id="6" idx="2"/>
            <a:endCxn id="9" idx="0"/>
          </p:cNvCxnSpPr>
          <p:nvPr/>
        </p:nvCxnSpPr>
        <p:spPr>
          <a:xfrm rot="16200000" flipH="1">
            <a:off x="7279234" y="1644490"/>
            <a:ext cx="999076" cy="3356021"/>
          </a:xfrm>
          <a:prstGeom prst="bentConnector3">
            <a:avLst>
              <a:gd name="adj1" fmla="val 61202"/>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33" name="Straight Arrow Connector 2118">
            <a:extLst>
              <a:ext uri="{FF2B5EF4-FFF2-40B4-BE49-F238E27FC236}">
                <a16:creationId xmlns:a16="http://schemas.microsoft.com/office/drawing/2014/main" id="{EE2789B5-0A0D-EAD9-DFDA-3AAE6DE73DA9}"/>
              </a:ext>
            </a:extLst>
          </p:cNvPr>
          <p:cNvCxnSpPr>
            <a:cxnSpLocks/>
            <a:stCxn id="13" idx="2"/>
            <a:endCxn id="2049" idx="1"/>
          </p:cNvCxnSpPr>
          <p:nvPr/>
        </p:nvCxnSpPr>
        <p:spPr>
          <a:xfrm rot="16200000" flipH="1">
            <a:off x="6515454" y="4588535"/>
            <a:ext cx="980651" cy="269569"/>
          </a:xfrm>
          <a:prstGeom prst="bentConnector2">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41" name="Straight Arrow Connector 2118">
            <a:extLst>
              <a:ext uri="{FF2B5EF4-FFF2-40B4-BE49-F238E27FC236}">
                <a16:creationId xmlns:a16="http://schemas.microsoft.com/office/drawing/2014/main" id="{2FF113ED-6F3E-6A64-9648-464B070D957C}"/>
              </a:ext>
            </a:extLst>
          </p:cNvPr>
          <p:cNvCxnSpPr>
            <a:cxnSpLocks/>
          </p:cNvCxnSpPr>
          <p:nvPr/>
        </p:nvCxnSpPr>
        <p:spPr>
          <a:xfrm>
            <a:off x="9747657" y="4568846"/>
            <a:ext cx="0" cy="317068"/>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7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778B-3012-C2C7-1688-48C4A873811A}"/>
              </a:ext>
            </a:extLst>
          </p:cNvPr>
          <p:cNvSpPr>
            <a:spLocks noGrp="1"/>
          </p:cNvSpPr>
          <p:nvPr>
            <p:ph type="title"/>
          </p:nvPr>
        </p:nvSpPr>
        <p:spPr>
          <a:xfrm>
            <a:off x="995364" y="431800"/>
            <a:ext cx="10204704" cy="533400"/>
          </a:xfrm>
        </p:spPr>
        <p:txBody>
          <a:bodyPr/>
          <a:lstStyle/>
          <a:p>
            <a:r>
              <a:rPr lang="en-US" dirty="0"/>
              <a:t>Cross-tenant access settings for B2B collaboration </a:t>
            </a:r>
          </a:p>
        </p:txBody>
      </p:sp>
      <p:sp>
        <p:nvSpPr>
          <p:cNvPr id="3" name="TextBox 2">
            <a:extLst>
              <a:ext uri="{FF2B5EF4-FFF2-40B4-BE49-F238E27FC236}">
                <a16:creationId xmlns:a16="http://schemas.microsoft.com/office/drawing/2014/main" id="{AF075BF5-69AB-C58B-F8B1-6CB22CF9A06F}"/>
              </a:ext>
            </a:extLst>
          </p:cNvPr>
          <p:cNvSpPr txBox="1"/>
          <p:nvPr/>
        </p:nvSpPr>
        <p:spPr>
          <a:xfrm>
            <a:off x="995364" y="1330325"/>
            <a:ext cx="4849425" cy="4514850"/>
          </a:xfrm>
          <a:prstGeom prst="rect">
            <a:avLst/>
          </a:prstGeom>
          <a:solidFill>
            <a:srgbClr val="E5E5E5"/>
          </a:solidFill>
        </p:spPr>
        <p:txBody>
          <a:bodyPr vert="horz" wrap="square" lIns="54864" tIns="822960" rIns="54864" bIns="54864" rtlCol="0" anchor="t" anchorCtr="0">
            <a:noAutofit/>
          </a:bodyPr>
          <a:lstStyle/>
          <a:p>
            <a:pPr algn="ctr">
              <a:lnSpc>
                <a:spcPct val="80000"/>
              </a:lnSpc>
            </a:pPr>
            <a:r>
              <a:rPr lang="en-US" sz="3000" b="1" dirty="0">
                <a:solidFill>
                  <a:srgbClr val="00338D"/>
                </a:solidFill>
                <a:latin typeface="+mj-lt"/>
              </a:rPr>
              <a:t>User’s home Azure AD tenant </a:t>
            </a:r>
          </a:p>
        </p:txBody>
      </p:sp>
      <p:sp>
        <p:nvSpPr>
          <p:cNvPr id="6" name="TextBox 5">
            <a:extLst>
              <a:ext uri="{FF2B5EF4-FFF2-40B4-BE49-F238E27FC236}">
                <a16:creationId xmlns:a16="http://schemas.microsoft.com/office/drawing/2014/main" id="{7A44CF95-A814-6DB9-463C-217D765CB283}"/>
              </a:ext>
            </a:extLst>
          </p:cNvPr>
          <p:cNvSpPr txBox="1"/>
          <p:nvPr/>
        </p:nvSpPr>
        <p:spPr>
          <a:xfrm>
            <a:off x="1099091" y="2631234"/>
            <a:ext cx="4641971" cy="513183"/>
          </a:xfrm>
          <a:prstGeom prst="rect">
            <a:avLst/>
          </a:prstGeom>
          <a:solidFill>
            <a:srgbClr val="00338D"/>
          </a:solidFill>
          <a:ln w="6350">
            <a:solidFill>
              <a:srgbClr val="00338D"/>
            </a:solidFill>
          </a:ln>
        </p:spPr>
        <p:txBody>
          <a:bodyPr vert="horz" wrap="square" lIns="54864" tIns="54864" rIns="54864" bIns="54864" rtlCol="0" anchor="ctr" anchorCtr="0">
            <a:noAutofit/>
          </a:bodyPr>
          <a:lstStyle/>
          <a:p>
            <a:pPr algn="ctr">
              <a:spcAft>
                <a:spcPts val="600"/>
              </a:spcAft>
            </a:pPr>
            <a:r>
              <a:rPr lang="en-US" sz="1600" b="1" dirty="0">
                <a:solidFill>
                  <a:schemeClr val="bg1"/>
                </a:solidFill>
              </a:rPr>
              <a:t>Outbound access settings </a:t>
            </a:r>
          </a:p>
        </p:txBody>
      </p:sp>
      <p:sp>
        <p:nvSpPr>
          <p:cNvPr id="8" name="TextBox 7">
            <a:extLst>
              <a:ext uri="{FF2B5EF4-FFF2-40B4-BE49-F238E27FC236}">
                <a16:creationId xmlns:a16="http://schemas.microsoft.com/office/drawing/2014/main" id="{F5F00446-9788-50F5-F314-31A30C4938FC}"/>
              </a:ext>
            </a:extLst>
          </p:cNvPr>
          <p:cNvSpPr txBox="1"/>
          <p:nvPr/>
        </p:nvSpPr>
        <p:spPr>
          <a:xfrm>
            <a:off x="1099091" y="3144416"/>
            <a:ext cx="4641971" cy="2619179"/>
          </a:xfrm>
          <a:prstGeom prst="rect">
            <a:avLst/>
          </a:prstGeom>
          <a:solidFill>
            <a:srgbClr val="ACEAFF"/>
          </a:solidFill>
          <a:ln w="6350">
            <a:solidFill>
              <a:srgbClr val="ACEAFF"/>
            </a:solidFill>
          </a:ln>
        </p:spPr>
        <p:txBody>
          <a:bodyPr vert="horz" wrap="square" lIns="54864" tIns="54864" rIns="54864" bIns="54864" rtlCol="0" anchor="t" anchorCtr="0">
            <a:noAutofit/>
          </a:bodyPr>
          <a:lstStyle/>
          <a:p>
            <a:pPr>
              <a:spcAft>
                <a:spcPts val="600"/>
              </a:spcAft>
            </a:pPr>
            <a:r>
              <a:rPr lang="en-US" sz="1600" b="1" dirty="0"/>
              <a:t>Allow or block:</a:t>
            </a:r>
          </a:p>
          <a:p>
            <a:pPr marL="182880" indent="-182880">
              <a:spcAft>
                <a:spcPts val="600"/>
              </a:spcAft>
              <a:buClr>
                <a:srgbClr val="00338D"/>
              </a:buClr>
              <a:buFont typeface="Arial" panose="020B0604020202020204" pitchFamily="34" charset="0"/>
              <a:buChar char="•"/>
            </a:pPr>
            <a:r>
              <a:rPr lang="en-US" sz="1600" dirty="0"/>
              <a:t>All internal users &amp; groups </a:t>
            </a:r>
          </a:p>
          <a:p>
            <a:pPr marL="182880" indent="-182880">
              <a:spcAft>
                <a:spcPts val="600"/>
              </a:spcAft>
              <a:buClr>
                <a:srgbClr val="00338D"/>
              </a:buClr>
              <a:buFont typeface="Arial" panose="020B0604020202020204" pitchFamily="34" charset="0"/>
              <a:buChar char="•"/>
            </a:pPr>
            <a:r>
              <a:rPr lang="en-US" sz="1600" dirty="0"/>
              <a:t>All external apps</a:t>
            </a:r>
          </a:p>
          <a:p>
            <a:pPr marL="182880" indent="-182880">
              <a:spcAft>
                <a:spcPts val="600"/>
              </a:spcAft>
              <a:buClr>
                <a:srgbClr val="00338D"/>
              </a:buClr>
              <a:buFont typeface="Arial" panose="020B0604020202020204" pitchFamily="34" charset="0"/>
              <a:buChar char="•"/>
            </a:pPr>
            <a:r>
              <a:rPr lang="en-US" sz="1600" dirty="0"/>
              <a:t>Specific users, groups, apps* </a:t>
            </a:r>
          </a:p>
        </p:txBody>
      </p:sp>
      <p:sp>
        <p:nvSpPr>
          <p:cNvPr id="10" name="TextBox 9">
            <a:extLst>
              <a:ext uri="{FF2B5EF4-FFF2-40B4-BE49-F238E27FC236}">
                <a16:creationId xmlns:a16="http://schemas.microsoft.com/office/drawing/2014/main" id="{0D25079D-9028-253F-0E8A-46F9D7C3E1EC}"/>
              </a:ext>
            </a:extLst>
          </p:cNvPr>
          <p:cNvSpPr txBox="1"/>
          <p:nvPr/>
        </p:nvSpPr>
        <p:spPr>
          <a:xfrm>
            <a:off x="995364" y="5876925"/>
            <a:ext cx="10204704" cy="153888"/>
          </a:xfrm>
          <a:prstGeom prst="rect">
            <a:avLst/>
          </a:prstGeom>
          <a:noFill/>
          <a:ln w="6350">
            <a:noFill/>
          </a:ln>
        </p:spPr>
        <p:txBody>
          <a:bodyPr vert="horz" wrap="square" lIns="0" tIns="0" rIns="0" bIns="0" rtlCol="0" anchor="t" anchorCtr="0">
            <a:spAutoFit/>
          </a:bodyPr>
          <a:lstStyle/>
          <a:p>
            <a:pPr>
              <a:spcAft>
                <a:spcPts val="600"/>
              </a:spcAft>
            </a:pPr>
            <a:r>
              <a:rPr lang="en-US" sz="1000" dirty="0"/>
              <a:t>*To apply settings to specific users, groups, or apps, Azure AD Premium P1 is required </a:t>
            </a:r>
          </a:p>
        </p:txBody>
      </p:sp>
      <p:grpSp>
        <p:nvGrpSpPr>
          <p:cNvPr id="11" name="Group 214">
            <a:extLst>
              <a:ext uri="{FF2B5EF4-FFF2-40B4-BE49-F238E27FC236}">
                <a16:creationId xmlns:a16="http://schemas.microsoft.com/office/drawing/2014/main" id="{6946ACC9-CC53-F3B7-44B8-8BA6AED9BDDB}"/>
              </a:ext>
            </a:extLst>
          </p:cNvPr>
          <p:cNvGrpSpPr>
            <a:grpSpLocks noChangeAspect="1"/>
          </p:cNvGrpSpPr>
          <p:nvPr/>
        </p:nvGrpSpPr>
        <p:grpSpPr bwMode="auto">
          <a:xfrm>
            <a:off x="3147601" y="1424765"/>
            <a:ext cx="706438" cy="689008"/>
            <a:chOff x="5678" y="2339"/>
            <a:chExt cx="608" cy="593"/>
          </a:xfrm>
        </p:grpSpPr>
        <p:sp>
          <p:nvSpPr>
            <p:cNvPr id="12" name="Freeform 215">
              <a:extLst>
                <a:ext uri="{FF2B5EF4-FFF2-40B4-BE49-F238E27FC236}">
                  <a16:creationId xmlns:a16="http://schemas.microsoft.com/office/drawing/2014/main" id="{D1101CC3-45D0-FFA5-412E-88089578EAD0}"/>
                </a:ext>
              </a:extLst>
            </p:cNvPr>
            <p:cNvSpPr>
              <a:spLocks/>
            </p:cNvSpPr>
            <p:nvPr/>
          </p:nvSpPr>
          <p:spPr bwMode="auto">
            <a:xfrm>
              <a:off x="5850" y="2339"/>
              <a:ext cx="436" cy="593"/>
            </a:xfrm>
            <a:custGeom>
              <a:avLst/>
              <a:gdLst>
                <a:gd name="T0" fmla="*/ 27 w 183"/>
                <a:gd name="T1" fmla="*/ 136 h 248"/>
                <a:gd name="T2" fmla="*/ 11 w 183"/>
                <a:gd name="T3" fmla="*/ 107 h 248"/>
                <a:gd name="T4" fmla="*/ 3 w 183"/>
                <a:gd name="T5" fmla="*/ 94 h 248"/>
                <a:gd name="T6" fmla="*/ 4 w 183"/>
                <a:gd name="T7" fmla="*/ 77 h 248"/>
                <a:gd name="T8" fmla="*/ 2 w 183"/>
                <a:gd name="T9" fmla="*/ 58 h 248"/>
                <a:gd name="T10" fmla="*/ 2 w 183"/>
                <a:gd name="T11" fmla="*/ 39 h 248"/>
                <a:gd name="T12" fmla="*/ 15 w 183"/>
                <a:gd name="T13" fmla="*/ 30 h 248"/>
                <a:gd name="T14" fmla="*/ 6 w 183"/>
                <a:gd name="T15" fmla="*/ 30 h 248"/>
                <a:gd name="T16" fmla="*/ 35 w 183"/>
                <a:gd name="T17" fmla="*/ 13 h 248"/>
                <a:gd name="T18" fmla="*/ 73 w 183"/>
                <a:gd name="T19" fmla="*/ 5 h 248"/>
                <a:gd name="T20" fmla="*/ 113 w 183"/>
                <a:gd name="T21" fmla="*/ 53 h 248"/>
                <a:gd name="T22" fmla="*/ 110 w 183"/>
                <a:gd name="T23" fmla="*/ 50 h 248"/>
                <a:gd name="T24" fmla="*/ 107 w 183"/>
                <a:gd name="T25" fmla="*/ 77 h 248"/>
                <a:gd name="T26" fmla="*/ 110 w 183"/>
                <a:gd name="T27" fmla="*/ 90 h 248"/>
                <a:gd name="T28" fmla="*/ 100 w 183"/>
                <a:gd name="T29" fmla="*/ 107 h 248"/>
                <a:gd name="T30" fmla="*/ 85 w 183"/>
                <a:gd name="T31" fmla="*/ 136 h 248"/>
                <a:gd name="T32" fmla="*/ 115 w 183"/>
                <a:gd name="T33" fmla="*/ 157 h 248"/>
                <a:gd name="T34" fmla="*/ 172 w 183"/>
                <a:gd name="T35" fmla="*/ 191 h 248"/>
                <a:gd name="T36" fmla="*/ 183 w 183"/>
                <a:gd name="T37"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248">
                  <a:moveTo>
                    <a:pt x="27" y="136"/>
                  </a:moveTo>
                  <a:cubicBezTo>
                    <a:pt x="27" y="136"/>
                    <a:pt x="12" y="119"/>
                    <a:pt x="11" y="107"/>
                  </a:cubicBezTo>
                  <a:cubicBezTo>
                    <a:pt x="11" y="107"/>
                    <a:pt x="5" y="107"/>
                    <a:pt x="3" y="94"/>
                  </a:cubicBezTo>
                  <a:cubicBezTo>
                    <a:pt x="0" y="81"/>
                    <a:pt x="0" y="78"/>
                    <a:pt x="4" y="77"/>
                  </a:cubicBezTo>
                  <a:cubicBezTo>
                    <a:pt x="3" y="64"/>
                    <a:pt x="2" y="58"/>
                    <a:pt x="2" y="58"/>
                  </a:cubicBezTo>
                  <a:cubicBezTo>
                    <a:pt x="0" y="52"/>
                    <a:pt x="0" y="45"/>
                    <a:pt x="2" y="39"/>
                  </a:cubicBezTo>
                  <a:cubicBezTo>
                    <a:pt x="5" y="34"/>
                    <a:pt x="9" y="31"/>
                    <a:pt x="15" y="30"/>
                  </a:cubicBezTo>
                  <a:cubicBezTo>
                    <a:pt x="12" y="28"/>
                    <a:pt x="8" y="28"/>
                    <a:pt x="6" y="30"/>
                  </a:cubicBezTo>
                  <a:cubicBezTo>
                    <a:pt x="10" y="19"/>
                    <a:pt x="19" y="11"/>
                    <a:pt x="35" y="13"/>
                  </a:cubicBezTo>
                  <a:cubicBezTo>
                    <a:pt x="39" y="6"/>
                    <a:pt x="54" y="0"/>
                    <a:pt x="73" y="5"/>
                  </a:cubicBezTo>
                  <a:cubicBezTo>
                    <a:pt x="92" y="11"/>
                    <a:pt x="114" y="31"/>
                    <a:pt x="113" y="53"/>
                  </a:cubicBezTo>
                  <a:cubicBezTo>
                    <a:pt x="110" y="50"/>
                    <a:pt x="110" y="50"/>
                    <a:pt x="110" y="50"/>
                  </a:cubicBezTo>
                  <a:cubicBezTo>
                    <a:pt x="110" y="50"/>
                    <a:pt x="111" y="68"/>
                    <a:pt x="107" y="77"/>
                  </a:cubicBezTo>
                  <a:cubicBezTo>
                    <a:pt x="112" y="75"/>
                    <a:pt x="112" y="79"/>
                    <a:pt x="110" y="90"/>
                  </a:cubicBezTo>
                  <a:cubicBezTo>
                    <a:pt x="108" y="101"/>
                    <a:pt x="106" y="107"/>
                    <a:pt x="100" y="107"/>
                  </a:cubicBezTo>
                  <a:cubicBezTo>
                    <a:pt x="97" y="117"/>
                    <a:pt x="92" y="127"/>
                    <a:pt x="85" y="136"/>
                  </a:cubicBezTo>
                  <a:cubicBezTo>
                    <a:pt x="85" y="136"/>
                    <a:pt x="93" y="150"/>
                    <a:pt x="115" y="157"/>
                  </a:cubicBezTo>
                  <a:cubicBezTo>
                    <a:pt x="136" y="164"/>
                    <a:pt x="168" y="173"/>
                    <a:pt x="172" y="191"/>
                  </a:cubicBezTo>
                  <a:cubicBezTo>
                    <a:pt x="176" y="210"/>
                    <a:pt x="183" y="248"/>
                    <a:pt x="183" y="248"/>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16">
              <a:extLst>
                <a:ext uri="{FF2B5EF4-FFF2-40B4-BE49-F238E27FC236}">
                  <a16:creationId xmlns:a16="http://schemas.microsoft.com/office/drawing/2014/main" id="{0B85DBAB-CB76-D557-AB0F-EAF0309709E6}"/>
                </a:ext>
              </a:extLst>
            </p:cNvPr>
            <p:cNvSpPr>
              <a:spLocks/>
            </p:cNvSpPr>
            <p:nvPr/>
          </p:nvSpPr>
          <p:spPr bwMode="auto">
            <a:xfrm>
              <a:off x="5912" y="2662"/>
              <a:ext cx="141" cy="36"/>
            </a:xfrm>
            <a:custGeom>
              <a:avLst/>
              <a:gdLst>
                <a:gd name="T0" fmla="*/ 0 w 59"/>
                <a:gd name="T1" fmla="*/ 0 h 15"/>
                <a:gd name="T2" fmla="*/ 28 w 59"/>
                <a:gd name="T3" fmla="*/ 15 h 15"/>
                <a:gd name="T4" fmla="*/ 59 w 59"/>
                <a:gd name="T5" fmla="*/ 1 h 15"/>
              </a:gdLst>
              <a:ahLst/>
              <a:cxnLst>
                <a:cxn ang="0">
                  <a:pos x="T0" y="T1"/>
                </a:cxn>
                <a:cxn ang="0">
                  <a:pos x="T2" y="T3"/>
                </a:cxn>
                <a:cxn ang="0">
                  <a:pos x="T4" y="T5"/>
                </a:cxn>
              </a:cxnLst>
              <a:rect l="0" t="0" r="r" b="b"/>
              <a:pathLst>
                <a:path w="59" h="15">
                  <a:moveTo>
                    <a:pt x="0" y="0"/>
                  </a:moveTo>
                  <a:cubicBezTo>
                    <a:pt x="0" y="0"/>
                    <a:pt x="11" y="15"/>
                    <a:pt x="28" y="15"/>
                  </a:cubicBezTo>
                  <a:cubicBezTo>
                    <a:pt x="44" y="15"/>
                    <a:pt x="51" y="9"/>
                    <a:pt x="59" y="1"/>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217">
              <a:extLst>
                <a:ext uri="{FF2B5EF4-FFF2-40B4-BE49-F238E27FC236}">
                  <a16:creationId xmlns:a16="http://schemas.microsoft.com/office/drawing/2014/main" id="{CCCC712E-1CE5-4EE4-421D-35C05D1BAE13}"/>
                </a:ext>
              </a:extLst>
            </p:cNvPr>
            <p:cNvSpPr>
              <a:spLocks/>
            </p:cNvSpPr>
            <p:nvPr/>
          </p:nvSpPr>
          <p:spPr bwMode="auto">
            <a:xfrm>
              <a:off x="5878" y="2695"/>
              <a:ext cx="203" cy="55"/>
            </a:xfrm>
            <a:custGeom>
              <a:avLst/>
              <a:gdLst>
                <a:gd name="T0" fmla="*/ 0 w 85"/>
                <a:gd name="T1" fmla="*/ 1 h 23"/>
                <a:gd name="T2" fmla="*/ 47 w 85"/>
                <a:gd name="T3" fmla="*/ 22 h 23"/>
                <a:gd name="T4" fmla="*/ 85 w 85"/>
                <a:gd name="T5" fmla="*/ 0 h 23"/>
              </a:gdLst>
              <a:ahLst/>
              <a:cxnLst>
                <a:cxn ang="0">
                  <a:pos x="T0" y="T1"/>
                </a:cxn>
                <a:cxn ang="0">
                  <a:pos x="T2" y="T3"/>
                </a:cxn>
                <a:cxn ang="0">
                  <a:pos x="T4" y="T5"/>
                </a:cxn>
              </a:cxnLst>
              <a:rect l="0" t="0" r="r" b="b"/>
              <a:pathLst>
                <a:path w="85" h="23">
                  <a:moveTo>
                    <a:pt x="0" y="1"/>
                  </a:moveTo>
                  <a:cubicBezTo>
                    <a:pt x="11" y="16"/>
                    <a:pt x="29" y="23"/>
                    <a:pt x="47" y="22"/>
                  </a:cubicBezTo>
                  <a:cubicBezTo>
                    <a:pt x="63" y="21"/>
                    <a:pt x="77" y="13"/>
                    <a:pt x="85"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218">
              <a:extLst>
                <a:ext uri="{FF2B5EF4-FFF2-40B4-BE49-F238E27FC236}">
                  <a16:creationId xmlns:a16="http://schemas.microsoft.com/office/drawing/2014/main" id="{C68574CA-AE7F-ACBC-1EEB-B7C1EFE77BFB}"/>
                </a:ext>
              </a:extLst>
            </p:cNvPr>
            <p:cNvSpPr>
              <a:spLocks/>
            </p:cNvSpPr>
            <p:nvPr/>
          </p:nvSpPr>
          <p:spPr bwMode="auto">
            <a:xfrm>
              <a:off x="5859" y="2459"/>
              <a:ext cx="246" cy="88"/>
            </a:xfrm>
            <a:custGeom>
              <a:avLst/>
              <a:gdLst>
                <a:gd name="T0" fmla="*/ 0 w 103"/>
                <a:gd name="T1" fmla="*/ 27 h 37"/>
                <a:gd name="T2" fmla="*/ 10 w 103"/>
                <a:gd name="T3" fmla="*/ 34 h 37"/>
                <a:gd name="T4" fmla="*/ 14 w 103"/>
                <a:gd name="T5" fmla="*/ 13 h 37"/>
                <a:gd name="T6" fmla="*/ 60 w 103"/>
                <a:gd name="T7" fmla="*/ 10 h 37"/>
                <a:gd name="T8" fmla="*/ 87 w 103"/>
                <a:gd name="T9" fmla="*/ 4 h 37"/>
                <a:gd name="T10" fmla="*/ 95 w 103"/>
                <a:gd name="T11" fmla="*/ 34 h 37"/>
                <a:gd name="T12" fmla="*/ 103 w 103"/>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103" h="37">
                  <a:moveTo>
                    <a:pt x="0" y="27"/>
                  </a:moveTo>
                  <a:cubicBezTo>
                    <a:pt x="4" y="29"/>
                    <a:pt x="7" y="31"/>
                    <a:pt x="10" y="34"/>
                  </a:cubicBezTo>
                  <a:cubicBezTo>
                    <a:pt x="11" y="21"/>
                    <a:pt x="7" y="8"/>
                    <a:pt x="14" y="13"/>
                  </a:cubicBezTo>
                  <a:cubicBezTo>
                    <a:pt x="21" y="19"/>
                    <a:pt x="70" y="15"/>
                    <a:pt x="60" y="10"/>
                  </a:cubicBezTo>
                  <a:cubicBezTo>
                    <a:pt x="72" y="8"/>
                    <a:pt x="77" y="0"/>
                    <a:pt x="87" y="4"/>
                  </a:cubicBezTo>
                  <a:cubicBezTo>
                    <a:pt x="98" y="8"/>
                    <a:pt x="93" y="37"/>
                    <a:pt x="95" y="34"/>
                  </a:cubicBezTo>
                  <a:cubicBezTo>
                    <a:pt x="97" y="31"/>
                    <a:pt x="100" y="29"/>
                    <a:pt x="103" y="27"/>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219">
              <a:extLst>
                <a:ext uri="{FF2B5EF4-FFF2-40B4-BE49-F238E27FC236}">
                  <a16:creationId xmlns:a16="http://schemas.microsoft.com/office/drawing/2014/main" id="{DCDC0D1E-7F8D-48A2-6470-8C1BE91F9C00}"/>
                </a:ext>
              </a:extLst>
            </p:cNvPr>
            <p:cNvSpPr>
              <a:spLocks/>
            </p:cNvSpPr>
            <p:nvPr/>
          </p:nvSpPr>
          <p:spPr bwMode="auto">
            <a:xfrm>
              <a:off x="6053" y="2664"/>
              <a:ext cx="233" cy="268"/>
            </a:xfrm>
            <a:custGeom>
              <a:avLst/>
              <a:gdLst>
                <a:gd name="T0" fmla="*/ 0 w 98"/>
                <a:gd name="T1" fmla="*/ 0 h 112"/>
                <a:gd name="T2" fmla="*/ 30 w 98"/>
                <a:gd name="T3" fmla="*/ 21 h 112"/>
                <a:gd name="T4" fmla="*/ 87 w 98"/>
                <a:gd name="T5" fmla="*/ 55 h 112"/>
                <a:gd name="T6" fmla="*/ 98 w 98"/>
                <a:gd name="T7" fmla="*/ 112 h 112"/>
              </a:gdLst>
              <a:ahLst/>
              <a:cxnLst>
                <a:cxn ang="0">
                  <a:pos x="T0" y="T1"/>
                </a:cxn>
                <a:cxn ang="0">
                  <a:pos x="T2" y="T3"/>
                </a:cxn>
                <a:cxn ang="0">
                  <a:pos x="T4" y="T5"/>
                </a:cxn>
                <a:cxn ang="0">
                  <a:pos x="T6" y="T7"/>
                </a:cxn>
              </a:cxnLst>
              <a:rect l="0" t="0" r="r" b="b"/>
              <a:pathLst>
                <a:path w="98" h="112">
                  <a:moveTo>
                    <a:pt x="0" y="0"/>
                  </a:moveTo>
                  <a:cubicBezTo>
                    <a:pt x="0" y="0"/>
                    <a:pt x="8" y="14"/>
                    <a:pt x="30" y="21"/>
                  </a:cubicBezTo>
                  <a:cubicBezTo>
                    <a:pt x="51" y="28"/>
                    <a:pt x="83" y="37"/>
                    <a:pt x="87" y="55"/>
                  </a:cubicBezTo>
                  <a:cubicBezTo>
                    <a:pt x="91" y="74"/>
                    <a:pt x="98" y="112"/>
                    <a:pt x="98" y="11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220">
              <a:extLst>
                <a:ext uri="{FF2B5EF4-FFF2-40B4-BE49-F238E27FC236}">
                  <a16:creationId xmlns:a16="http://schemas.microsoft.com/office/drawing/2014/main" id="{7604A4A9-786B-7D7A-ECAD-DF92FB6E984F}"/>
                </a:ext>
              </a:extLst>
            </p:cNvPr>
            <p:cNvSpPr>
              <a:spLocks/>
            </p:cNvSpPr>
            <p:nvPr/>
          </p:nvSpPr>
          <p:spPr bwMode="auto">
            <a:xfrm>
              <a:off x="5678" y="2664"/>
              <a:ext cx="234" cy="268"/>
            </a:xfrm>
            <a:custGeom>
              <a:avLst/>
              <a:gdLst>
                <a:gd name="T0" fmla="*/ 98 w 98"/>
                <a:gd name="T1" fmla="*/ 0 h 112"/>
                <a:gd name="T2" fmla="*/ 68 w 98"/>
                <a:gd name="T3" fmla="*/ 21 h 112"/>
                <a:gd name="T4" fmla="*/ 11 w 98"/>
                <a:gd name="T5" fmla="*/ 55 h 112"/>
                <a:gd name="T6" fmla="*/ 0 w 98"/>
                <a:gd name="T7" fmla="*/ 112 h 112"/>
              </a:gdLst>
              <a:ahLst/>
              <a:cxnLst>
                <a:cxn ang="0">
                  <a:pos x="T0" y="T1"/>
                </a:cxn>
                <a:cxn ang="0">
                  <a:pos x="T2" y="T3"/>
                </a:cxn>
                <a:cxn ang="0">
                  <a:pos x="T4" y="T5"/>
                </a:cxn>
                <a:cxn ang="0">
                  <a:pos x="T6" y="T7"/>
                </a:cxn>
              </a:cxnLst>
              <a:rect l="0" t="0" r="r" b="b"/>
              <a:pathLst>
                <a:path w="98" h="112">
                  <a:moveTo>
                    <a:pt x="98" y="0"/>
                  </a:moveTo>
                  <a:cubicBezTo>
                    <a:pt x="98" y="0"/>
                    <a:pt x="90" y="14"/>
                    <a:pt x="68" y="21"/>
                  </a:cubicBezTo>
                  <a:cubicBezTo>
                    <a:pt x="47" y="28"/>
                    <a:pt x="15" y="37"/>
                    <a:pt x="11" y="55"/>
                  </a:cubicBezTo>
                  <a:cubicBezTo>
                    <a:pt x="7" y="74"/>
                    <a:pt x="0" y="112"/>
                    <a:pt x="0" y="11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4" name="TextBox 3">
            <a:extLst>
              <a:ext uri="{FF2B5EF4-FFF2-40B4-BE49-F238E27FC236}">
                <a16:creationId xmlns:a16="http://schemas.microsoft.com/office/drawing/2014/main" id="{581B5DE0-A6CC-53F3-D46C-6DB4E716A223}"/>
              </a:ext>
            </a:extLst>
          </p:cNvPr>
          <p:cNvSpPr txBox="1"/>
          <p:nvPr/>
        </p:nvSpPr>
        <p:spPr>
          <a:xfrm>
            <a:off x="6350643" y="1330325"/>
            <a:ext cx="4849425" cy="4514850"/>
          </a:xfrm>
          <a:prstGeom prst="rect">
            <a:avLst/>
          </a:prstGeom>
          <a:solidFill>
            <a:srgbClr val="E5E5E5"/>
          </a:solidFill>
        </p:spPr>
        <p:txBody>
          <a:bodyPr vert="horz" wrap="square" lIns="54864" tIns="822960" rIns="54864" bIns="54864" rtlCol="0" anchor="t" anchorCtr="0">
            <a:noAutofit/>
          </a:bodyPr>
          <a:lstStyle/>
          <a:p>
            <a:pPr algn="ctr">
              <a:lnSpc>
                <a:spcPct val="80000"/>
              </a:lnSpc>
            </a:pPr>
            <a:r>
              <a:rPr lang="en-US" sz="3000" b="1" dirty="0">
                <a:solidFill>
                  <a:srgbClr val="00338D"/>
                </a:solidFill>
                <a:latin typeface="+mj-lt"/>
              </a:rPr>
              <a:t>Resource Azure AD tenant </a:t>
            </a:r>
          </a:p>
        </p:txBody>
      </p:sp>
      <p:sp>
        <p:nvSpPr>
          <p:cNvPr id="7" name="TextBox 6">
            <a:extLst>
              <a:ext uri="{FF2B5EF4-FFF2-40B4-BE49-F238E27FC236}">
                <a16:creationId xmlns:a16="http://schemas.microsoft.com/office/drawing/2014/main" id="{3721A7F5-1C7E-A5FE-A738-022FD5708319}"/>
              </a:ext>
            </a:extLst>
          </p:cNvPr>
          <p:cNvSpPr txBox="1"/>
          <p:nvPr/>
        </p:nvSpPr>
        <p:spPr>
          <a:xfrm>
            <a:off x="6454370" y="2631234"/>
            <a:ext cx="4641971" cy="513183"/>
          </a:xfrm>
          <a:prstGeom prst="rect">
            <a:avLst/>
          </a:prstGeom>
          <a:solidFill>
            <a:srgbClr val="00338D"/>
          </a:solidFill>
          <a:ln w="6350">
            <a:solidFill>
              <a:srgbClr val="00338D"/>
            </a:solidFill>
          </a:ln>
        </p:spPr>
        <p:txBody>
          <a:bodyPr vert="horz" wrap="square" lIns="54864" tIns="54864" rIns="54864" bIns="54864" rtlCol="0" anchor="ctr" anchorCtr="0">
            <a:noAutofit/>
          </a:bodyPr>
          <a:lstStyle/>
          <a:p>
            <a:pPr algn="ctr">
              <a:spcAft>
                <a:spcPts val="600"/>
              </a:spcAft>
            </a:pPr>
            <a:r>
              <a:rPr lang="en-US" sz="1600" b="1" dirty="0">
                <a:solidFill>
                  <a:schemeClr val="bg1"/>
                </a:solidFill>
              </a:rPr>
              <a:t>Inbound access settings </a:t>
            </a:r>
          </a:p>
        </p:txBody>
      </p:sp>
      <p:sp>
        <p:nvSpPr>
          <p:cNvPr id="9" name="TextBox 8">
            <a:extLst>
              <a:ext uri="{FF2B5EF4-FFF2-40B4-BE49-F238E27FC236}">
                <a16:creationId xmlns:a16="http://schemas.microsoft.com/office/drawing/2014/main" id="{8579179E-BBAC-2E4A-03B9-82EF2B02638F}"/>
              </a:ext>
            </a:extLst>
          </p:cNvPr>
          <p:cNvSpPr txBox="1"/>
          <p:nvPr/>
        </p:nvSpPr>
        <p:spPr>
          <a:xfrm>
            <a:off x="6454370" y="3144417"/>
            <a:ext cx="4641971" cy="2619179"/>
          </a:xfrm>
          <a:prstGeom prst="rect">
            <a:avLst/>
          </a:prstGeom>
          <a:solidFill>
            <a:srgbClr val="ACEAFF"/>
          </a:solidFill>
          <a:ln w="6350">
            <a:solidFill>
              <a:srgbClr val="ACEAFF"/>
            </a:solidFill>
          </a:ln>
        </p:spPr>
        <p:txBody>
          <a:bodyPr vert="horz" wrap="square" lIns="54864" tIns="54864" rIns="54864" bIns="54864" rtlCol="0" anchor="t" anchorCtr="0">
            <a:spAutoFit/>
          </a:bodyPr>
          <a:lstStyle/>
          <a:p>
            <a:pPr>
              <a:spcAft>
                <a:spcPts val="600"/>
              </a:spcAft>
            </a:pPr>
            <a:r>
              <a:rPr lang="en-US" sz="1600" b="1" dirty="0"/>
              <a:t>Allow or block:</a:t>
            </a:r>
          </a:p>
          <a:p>
            <a:pPr marL="182880" indent="-182880">
              <a:spcAft>
                <a:spcPts val="600"/>
              </a:spcAft>
              <a:buClr>
                <a:srgbClr val="00338D"/>
              </a:buClr>
              <a:buFont typeface="Arial" panose="020B0604020202020204" pitchFamily="34" charset="0"/>
              <a:buChar char="•"/>
            </a:pPr>
            <a:r>
              <a:rPr lang="en-US" sz="1600" dirty="0"/>
              <a:t>All internal users &amp; groups </a:t>
            </a:r>
          </a:p>
          <a:p>
            <a:pPr marL="182880" indent="-182880">
              <a:spcAft>
                <a:spcPts val="600"/>
              </a:spcAft>
              <a:buClr>
                <a:srgbClr val="00338D"/>
              </a:buClr>
              <a:buFont typeface="Arial" panose="020B0604020202020204" pitchFamily="34" charset="0"/>
              <a:buChar char="•"/>
            </a:pPr>
            <a:r>
              <a:rPr lang="en-US" sz="1600" dirty="0"/>
              <a:t>All external apps</a:t>
            </a:r>
          </a:p>
          <a:p>
            <a:pPr marL="182880" indent="-182880">
              <a:spcAft>
                <a:spcPts val="600"/>
              </a:spcAft>
              <a:buClr>
                <a:srgbClr val="00338D"/>
              </a:buClr>
              <a:buFont typeface="Arial" panose="020B0604020202020204" pitchFamily="34" charset="0"/>
              <a:buChar char="•"/>
            </a:pPr>
            <a:r>
              <a:rPr lang="en-US" sz="1600" dirty="0"/>
              <a:t>Specific users, groups, apps* </a:t>
            </a:r>
          </a:p>
          <a:p>
            <a:pPr>
              <a:spcAft>
                <a:spcPts val="600"/>
              </a:spcAft>
              <a:buClr>
                <a:srgbClr val="00338D"/>
              </a:buClr>
            </a:pPr>
            <a:r>
              <a:rPr lang="en-US" sz="1600" b="1" dirty="0"/>
              <a:t>Trust settings for:</a:t>
            </a:r>
          </a:p>
          <a:p>
            <a:pPr marL="182880" indent="-182880">
              <a:spcAft>
                <a:spcPts val="600"/>
              </a:spcAft>
              <a:buClr>
                <a:srgbClr val="00338D"/>
              </a:buClr>
              <a:buFont typeface="Arial" panose="020B0604020202020204" pitchFamily="34" charset="0"/>
              <a:buChar char="•"/>
            </a:pPr>
            <a:r>
              <a:rPr lang="en-US" sz="1600" dirty="0"/>
              <a:t>MFA claims </a:t>
            </a:r>
          </a:p>
          <a:p>
            <a:pPr marL="182880" indent="-182880">
              <a:spcAft>
                <a:spcPts val="600"/>
              </a:spcAft>
              <a:buClr>
                <a:srgbClr val="00338D"/>
              </a:buClr>
              <a:buFont typeface="Arial" panose="020B0604020202020204" pitchFamily="34" charset="0"/>
              <a:buChar char="•"/>
            </a:pPr>
            <a:r>
              <a:rPr lang="en-US" sz="1600" dirty="0"/>
              <a:t>Compliant device claims </a:t>
            </a:r>
          </a:p>
          <a:p>
            <a:pPr marL="182880" indent="-182880">
              <a:spcAft>
                <a:spcPts val="600"/>
              </a:spcAft>
              <a:buClr>
                <a:srgbClr val="00338D"/>
              </a:buClr>
              <a:buFont typeface="Arial" panose="020B0604020202020204" pitchFamily="34" charset="0"/>
              <a:buChar char="•"/>
            </a:pPr>
            <a:r>
              <a:rPr lang="en-US" sz="1600" dirty="0"/>
              <a:t>Hybrid Azure AD joined device claims </a:t>
            </a:r>
          </a:p>
        </p:txBody>
      </p:sp>
      <p:grpSp>
        <p:nvGrpSpPr>
          <p:cNvPr id="29" name="Group 28">
            <a:extLst>
              <a:ext uri="{FF2B5EF4-FFF2-40B4-BE49-F238E27FC236}">
                <a16:creationId xmlns:a16="http://schemas.microsoft.com/office/drawing/2014/main" id="{9378E690-4E7A-0F4B-9DF4-3C5124063C7D}"/>
              </a:ext>
            </a:extLst>
          </p:cNvPr>
          <p:cNvGrpSpPr/>
          <p:nvPr/>
        </p:nvGrpSpPr>
        <p:grpSpPr>
          <a:xfrm>
            <a:off x="8497892" y="1509266"/>
            <a:ext cx="1051176" cy="564250"/>
            <a:chOff x="8582821" y="1403351"/>
            <a:chExt cx="798513" cy="428625"/>
          </a:xfrm>
        </p:grpSpPr>
        <p:sp>
          <p:nvSpPr>
            <p:cNvPr id="23" name="Oval 298">
              <a:extLst>
                <a:ext uri="{FF2B5EF4-FFF2-40B4-BE49-F238E27FC236}">
                  <a16:creationId xmlns:a16="http://schemas.microsoft.com/office/drawing/2014/main" id="{1065B51D-C897-F313-B745-382AA9A1ADAF}"/>
                </a:ext>
              </a:extLst>
            </p:cNvPr>
            <p:cNvSpPr>
              <a:spLocks noChangeArrowheads="1"/>
            </p:cNvSpPr>
            <p:nvPr/>
          </p:nvSpPr>
          <p:spPr bwMode="auto">
            <a:xfrm>
              <a:off x="8582821" y="1420814"/>
              <a:ext cx="355600" cy="357187"/>
            </a:xfrm>
            <a:prstGeom prst="ellipse">
              <a:avLst/>
            </a:pr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99">
              <a:extLst>
                <a:ext uri="{FF2B5EF4-FFF2-40B4-BE49-F238E27FC236}">
                  <a16:creationId xmlns:a16="http://schemas.microsoft.com/office/drawing/2014/main" id="{DE977C98-19DA-64AD-1648-17E4E3747C78}"/>
                </a:ext>
              </a:extLst>
            </p:cNvPr>
            <p:cNvSpPr>
              <a:spLocks/>
            </p:cNvSpPr>
            <p:nvPr/>
          </p:nvSpPr>
          <p:spPr bwMode="auto">
            <a:xfrm>
              <a:off x="8760621" y="1420814"/>
              <a:ext cx="158750" cy="195262"/>
            </a:xfrm>
            <a:custGeom>
              <a:avLst/>
              <a:gdLst>
                <a:gd name="T0" fmla="*/ 0 w 100"/>
                <a:gd name="T1" fmla="*/ 0 h 123"/>
                <a:gd name="T2" fmla="*/ 0 w 100"/>
                <a:gd name="T3" fmla="*/ 123 h 123"/>
                <a:gd name="T4" fmla="*/ 100 w 100"/>
                <a:gd name="T5" fmla="*/ 60 h 123"/>
              </a:gdLst>
              <a:ahLst/>
              <a:cxnLst>
                <a:cxn ang="0">
                  <a:pos x="T0" y="T1"/>
                </a:cxn>
                <a:cxn ang="0">
                  <a:pos x="T2" y="T3"/>
                </a:cxn>
                <a:cxn ang="0">
                  <a:pos x="T4" y="T5"/>
                </a:cxn>
              </a:cxnLst>
              <a:rect l="0" t="0" r="r" b="b"/>
              <a:pathLst>
                <a:path w="100" h="123">
                  <a:moveTo>
                    <a:pt x="0" y="0"/>
                  </a:moveTo>
                  <a:lnTo>
                    <a:pt x="0" y="123"/>
                  </a:lnTo>
                  <a:lnTo>
                    <a:pt x="100" y="60"/>
                  </a:ln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Line 300">
              <a:extLst>
                <a:ext uri="{FF2B5EF4-FFF2-40B4-BE49-F238E27FC236}">
                  <a16:creationId xmlns:a16="http://schemas.microsoft.com/office/drawing/2014/main" id="{B6443BCF-3CA2-298A-B1A1-3FDAF861D20B}"/>
                </a:ext>
              </a:extLst>
            </p:cNvPr>
            <p:cNvSpPr>
              <a:spLocks noChangeShapeType="1"/>
            </p:cNvSpPr>
            <p:nvPr/>
          </p:nvSpPr>
          <p:spPr bwMode="auto">
            <a:xfrm>
              <a:off x="9071771" y="1403351"/>
              <a:ext cx="0" cy="428625"/>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Line 301">
              <a:extLst>
                <a:ext uri="{FF2B5EF4-FFF2-40B4-BE49-F238E27FC236}">
                  <a16:creationId xmlns:a16="http://schemas.microsoft.com/office/drawing/2014/main" id="{5FD4857A-8D2B-5984-1EDB-FAAB22E90EB0}"/>
                </a:ext>
              </a:extLst>
            </p:cNvPr>
            <p:cNvSpPr>
              <a:spLocks noChangeShapeType="1"/>
            </p:cNvSpPr>
            <p:nvPr/>
          </p:nvSpPr>
          <p:spPr bwMode="auto">
            <a:xfrm>
              <a:off x="9071771" y="1490664"/>
              <a:ext cx="188913"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Line 302">
              <a:extLst>
                <a:ext uri="{FF2B5EF4-FFF2-40B4-BE49-F238E27FC236}">
                  <a16:creationId xmlns:a16="http://schemas.microsoft.com/office/drawing/2014/main" id="{3B442726-28C4-F5F6-1FBC-9E9B064126E6}"/>
                </a:ext>
              </a:extLst>
            </p:cNvPr>
            <p:cNvSpPr>
              <a:spLocks noChangeShapeType="1"/>
            </p:cNvSpPr>
            <p:nvPr/>
          </p:nvSpPr>
          <p:spPr bwMode="auto">
            <a:xfrm>
              <a:off x="9071771" y="1616076"/>
              <a:ext cx="268288"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303">
              <a:extLst>
                <a:ext uri="{FF2B5EF4-FFF2-40B4-BE49-F238E27FC236}">
                  <a16:creationId xmlns:a16="http://schemas.microsoft.com/office/drawing/2014/main" id="{4BDF6AE9-8521-3746-9F12-153B579BA2B7}"/>
                </a:ext>
              </a:extLst>
            </p:cNvPr>
            <p:cNvSpPr>
              <a:spLocks noChangeShapeType="1"/>
            </p:cNvSpPr>
            <p:nvPr/>
          </p:nvSpPr>
          <p:spPr bwMode="auto">
            <a:xfrm>
              <a:off x="9071771" y="1736726"/>
              <a:ext cx="309563" cy="0"/>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33" name="Arrow: Pentagon 32">
            <a:extLst>
              <a:ext uri="{FF2B5EF4-FFF2-40B4-BE49-F238E27FC236}">
                <a16:creationId xmlns:a16="http://schemas.microsoft.com/office/drawing/2014/main" id="{6479CFE5-3D9C-D76B-3011-287596046650}"/>
              </a:ext>
            </a:extLst>
          </p:cNvPr>
          <p:cNvSpPr/>
          <p:nvPr/>
        </p:nvSpPr>
        <p:spPr>
          <a:xfrm>
            <a:off x="5930909" y="2820522"/>
            <a:ext cx="333613" cy="2162958"/>
          </a:xfrm>
          <a:prstGeom prst="homePlate">
            <a:avLst>
              <a:gd name="adj" fmla="val 100000"/>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Tree>
    <p:extLst>
      <p:ext uri="{BB962C8B-B14F-4D97-AF65-F5344CB8AC3E}">
        <p14:creationId xmlns:p14="http://schemas.microsoft.com/office/powerpoint/2010/main" val="1957319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3B9BDE-16BA-E65F-C0E5-A675104EEE15}"/>
              </a:ext>
            </a:extLst>
          </p:cNvPr>
          <p:cNvSpPr txBox="1"/>
          <p:nvPr/>
        </p:nvSpPr>
        <p:spPr>
          <a:xfrm>
            <a:off x="8182548" y="1330325"/>
            <a:ext cx="3017520" cy="4546600"/>
          </a:xfrm>
          <a:prstGeom prst="rect">
            <a:avLst/>
          </a:prstGeom>
          <a:noFill/>
          <a:ln w="6350">
            <a:solidFill>
              <a:srgbClr val="00338D"/>
            </a:solidFill>
          </a:ln>
        </p:spPr>
        <p:txBody>
          <a:bodyPr wrap="square" lIns="54864" tIns="54864" rIns="54864" bIns="54864" rtlCol="0">
            <a:noAutofit/>
          </a:bodyPr>
          <a:lstStyle/>
          <a:p>
            <a:pPr algn="ctr"/>
            <a:r>
              <a:rPr lang="en-US" sz="1000" b="1" dirty="0">
                <a:solidFill>
                  <a:srgbClr val="00338D"/>
                </a:solidFill>
              </a:rPr>
              <a:t>Resource tenant </a:t>
            </a:r>
          </a:p>
        </p:txBody>
      </p:sp>
      <p:sp>
        <p:nvSpPr>
          <p:cNvPr id="6" name="TextBox 5">
            <a:extLst>
              <a:ext uri="{FF2B5EF4-FFF2-40B4-BE49-F238E27FC236}">
                <a16:creationId xmlns:a16="http://schemas.microsoft.com/office/drawing/2014/main" id="{239EACB7-76C2-3B69-5078-00B20AD95D01}"/>
              </a:ext>
            </a:extLst>
          </p:cNvPr>
          <p:cNvSpPr txBox="1"/>
          <p:nvPr/>
        </p:nvSpPr>
        <p:spPr>
          <a:xfrm>
            <a:off x="4465320" y="1330325"/>
            <a:ext cx="3017520" cy="4546600"/>
          </a:xfrm>
          <a:prstGeom prst="rect">
            <a:avLst/>
          </a:prstGeom>
          <a:noFill/>
          <a:ln w="6350">
            <a:solidFill>
              <a:srgbClr val="00338D"/>
            </a:solidFill>
          </a:ln>
        </p:spPr>
        <p:txBody>
          <a:bodyPr wrap="square" lIns="54864" tIns="54864" rIns="54864" bIns="54864" rtlCol="0">
            <a:noAutofit/>
          </a:bodyPr>
          <a:lstStyle/>
          <a:p>
            <a:pPr algn="ctr"/>
            <a:r>
              <a:rPr lang="en-US" sz="1000" b="1" dirty="0">
                <a:solidFill>
                  <a:srgbClr val="00338D"/>
                </a:solidFill>
              </a:rPr>
              <a:t>Home tenant</a:t>
            </a:r>
          </a:p>
        </p:txBody>
      </p:sp>
      <p:sp>
        <p:nvSpPr>
          <p:cNvPr id="3" name="Text Placeholder 2">
            <a:extLst>
              <a:ext uri="{FF2B5EF4-FFF2-40B4-BE49-F238E27FC236}">
                <a16:creationId xmlns:a16="http://schemas.microsoft.com/office/drawing/2014/main" id="{39AFDFBD-34BF-310E-4807-C30BD6633D18}"/>
              </a:ext>
            </a:extLst>
          </p:cNvPr>
          <p:cNvSpPr>
            <a:spLocks noGrp="1"/>
          </p:cNvSpPr>
          <p:nvPr>
            <p:ph type="body" sz="quarter" idx="10"/>
          </p:nvPr>
        </p:nvSpPr>
        <p:spPr>
          <a:xfrm>
            <a:off x="995364" y="1330325"/>
            <a:ext cx="3322112" cy="4501232"/>
          </a:xfrm>
        </p:spPr>
        <p:txBody>
          <a:bodyPr wrap="square">
            <a:spAutoFit/>
          </a:bodyPr>
          <a:lstStyle/>
          <a:p>
            <a:pPr marL="164592" lvl="2" indent="-164592">
              <a:spcAft>
                <a:spcPts val="300"/>
              </a:spcAft>
              <a:buFont typeface="+mj-lt"/>
              <a:buAutoNum type="arabicPeriod"/>
            </a:pPr>
            <a:r>
              <a:rPr lang="en-US" sz="1000" dirty="0"/>
              <a:t>A user from Fabrikam (the user’s home tenant) initiates sign-in to a resource in Contoso (the resource tenant).</a:t>
            </a:r>
          </a:p>
          <a:p>
            <a:pPr marL="164592" lvl="2" indent="-164592">
              <a:spcAft>
                <a:spcPts val="300"/>
              </a:spcAft>
              <a:buFont typeface="+mj-lt"/>
              <a:buAutoNum type="arabicPeriod"/>
            </a:pPr>
            <a:r>
              <a:rPr lang="en-US" sz="1000" dirty="0"/>
              <a:t>During sign-in, the Azure AD security token service (STS) evaluates Contoso's Conditional Access policies. It also checks whether the Fabrikam user is allowed access by evaluating cross-tenant access settings (Fabrikam’s outbound settings and Contoso’s inbound settings).</a:t>
            </a:r>
          </a:p>
          <a:p>
            <a:pPr marL="164592" lvl="2" indent="-164592">
              <a:spcAft>
                <a:spcPts val="300"/>
              </a:spcAft>
              <a:buFont typeface="+mj-lt"/>
              <a:buAutoNum type="arabicPeriod"/>
            </a:pPr>
            <a:r>
              <a:rPr lang="en-US" sz="1000" dirty="0"/>
              <a:t>Azure AD checks Contoso’s inbound trust settings to see if Contoso trusts MFA and device claims (device compliance, hybrid Azure AD joined status) from Fabrikam. If not, skip to step 6.</a:t>
            </a:r>
          </a:p>
          <a:p>
            <a:pPr marL="164592" lvl="2" indent="-164592">
              <a:spcAft>
                <a:spcPts val="300"/>
              </a:spcAft>
              <a:buFont typeface="+mj-lt"/>
              <a:buAutoNum type="arabicPeriod"/>
            </a:pPr>
            <a:r>
              <a:rPr lang="en-US" sz="1000" dirty="0"/>
              <a:t>If Contoso trusts MFA and device claims from Fabrikam, Azure AD checks the user’s credentials for an indication the user has completed MFA. If Contoso trusts device information from Fabrikam, Azure AD uses the device ID to look up the device object in Fabrikam to determine its state (compliant or hybrid Azure AD joined).</a:t>
            </a:r>
          </a:p>
          <a:p>
            <a:pPr marL="164592" lvl="2" indent="-164592">
              <a:spcAft>
                <a:spcPts val="300"/>
              </a:spcAft>
              <a:buFont typeface="+mj-lt"/>
              <a:buAutoNum type="arabicPeriod"/>
            </a:pPr>
            <a:r>
              <a:rPr lang="en-US" sz="1000" dirty="0"/>
              <a:t>If MFA is required but not completed or if a device ID isn't provided, Azure AD issues MFA and device challenges in the user's home tenant as needed. When MFA and device requirements are satisfied in Fabrikam, the user is allowed access to the resource in Contoso. If the checks can’t be satisfied, access is blocked.</a:t>
            </a:r>
          </a:p>
          <a:p>
            <a:pPr marL="164592" lvl="2" indent="-164592">
              <a:spcAft>
                <a:spcPts val="300"/>
              </a:spcAft>
              <a:buFont typeface="+mj-lt"/>
              <a:buAutoNum type="arabicPeriod"/>
            </a:pPr>
            <a:r>
              <a:rPr lang="en-US" sz="1000" dirty="0"/>
              <a:t>When no trust settings are configured and MFA is required, B2B collaboration users are prompted for MFA, which they need to satisfy in the resource tenant. If device compliance is required, access is blocked.</a:t>
            </a:r>
          </a:p>
        </p:txBody>
      </p:sp>
      <p:sp>
        <p:nvSpPr>
          <p:cNvPr id="2" name="Title 1">
            <a:extLst>
              <a:ext uri="{FF2B5EF4-FFF2-40B4-BE49-F238E27FC236}">
                <a16:creationId xmlns:a16="http://schemas.microsoft.com/office/drawing/2014/main" id="{1D8B523E-2716-615C-DBC7-9295AC5F6E66}"/>
              </a:ext>
            </a:extLst>
          </p:cNvPr>
          <p:cNvSpPr>
            <a:spLocks noGrp="1"/>
          </p:cNvSpPr>
          <p:nvPr>
            <p:ph type="title"/>
          </p:nvPr>
        </p:nvSpPr>
        <p:spPr>
          <a:xfrm>
            <a:off x="995364" y="431800"/>
            <a:ext cx="10204704" cy="533400"/>
          </a:xfrm>
        </p:spPr>
        <p:txBody>
          <a:bodyPr/>
          <a:lstStyle/>
          <a:p>
            <a:endParaRPr lang="en-US" dirty="0"/>
          </a:p>
        </p:txBody>
      </p:sp>
      <p:grpSp>
        <p:nvGrpSpPr>
          <p:cNvPr id="8" name="Group 294">
            <a:extLst>
              <a:ext uri="{FF2B5EF4-FFF2-40B4-BE49-F238E27FC236}">
                <a16:creationId xmlns:a16="http://schemas.microsoft.com/office/drawing/2014/main" id="{CC764EC0-221C-E4BB-639E-EAA1454DD513}"/>
              </a:ext>
            </a:extLst>
          </p:cNvPr>
          <p:cNvGrpSpPr>
            <a:grpSpLocks noChangeAspect="1"/>
          </p:cNvGrpSpPr>
          <p:nvPr/>
        </p:nvGrpSpPr>
        <p:grpSpPr bwMode="auto">
          <a:xfrm>
            <a:off x="4607697" y="2252503"/>
            <a:ext cx="954088" cy="947738"/>
            <a:chOff x="3138" y="4611"/>
            <a:chExt cx="601" cy="597"/>
          </a:xfrm>
        </p:grpSpPr>
        <p:sp>
          <p:nvSpPr>
            <p:cNvPr id="9" name="Freeform 295">
              <a:extLst>
                <a:ext uri="{FF2B5EF4-FFF2-40B4-BE49-F238E27FC236}">
                  <a16:creationId xmlns:a16="http://schemas.microsoft.com/office/drawing/2014/main" id="{BBF22206-2099-A062-826C-49C3E193DD0B}"/>
                </a:ext>
              </a:extLst>
            </p:cNvPr>
            <p:cNvSpPr>
              <a:spLocks/>
            </p:cNvSpPr>
            <p:nvPr/>
          </p:nvSpPr>
          <p:spPr bwMode="auto">
            <a:xfrm>
              <a:off x="3138" y="4611"/>
              <a:ext cx="601" cy="597"/>
            </a:xfrm>
            <a:custGeom>
              <a:avLst/>
              <a:gdLst>
                <a:gd name="T0" fmla="*/ 115 w 252"/>
                <a:gd name="T1" fmla="*/ 8 h 250"/>
                <a:gd name="T2" fmla="*/ 115 w 252"/>
                <a:gd name="T3" fmla="*/ 116 h 250"/>
                <a:gd name="T4" fmla="*/ 7 w 252"/>
                <a:gd name="T5" fmla="*/ 116 h 250"/>
                <a:gd name="T6" fmla="*/ 0 w 252"/>
                <a:gd name="T7" fmla="*/ 124 h 250"/>
                <a:gd name="T8" fmla="*/ 0 w 252"/>
                <a:gd name="T9" fmla="*/ 250 h 250"/>
                <a:gd name="T10" fmla="*/ 252 w 252"/>
                <a:gd name="T11" fmla="*/ 250 h 250"/>
                <a:gd name="T12" fmla="*/ 252 w 252"/>
                <a:gd name="T13" fmla="*/ 8 h 250"/>
                <a:gd name="T14" fmla="*/ 245 w 252"/>
                <a:gd name="T15" fmla="*/ 0 h 250"/>
                <a:gd name="T16" fmla="*/ 122 w 252"/>
                <a:gd name="T17" fmla="*/ 0 h 250"/>
                <a:gd name="T18" fmla="*/ 115 w 252"/>
                <a:gd name="T19" fmla="*/ 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0">
                  <a:moveTo>
                    <a:pt x="115" y="8"/>
                  </a:moveTo>
                  <a:cubicBezTo>
                    <a:pt x="115" y="116"/>
                    <a:pt x="115" y="116"/>
                    <a:pt x="115" y="116"/>
                  </a:cubicBezTo>
                  <a:cubicBezTo>
                    <a:pt x="7" y="116"/>
                    <a:pt x="7" y="116"/>
                    <a:pt x="7" y="116"/>
                  </a:cubicBezTo>
                  <a:cubicBezTo>
                    <a:pt x="3" y="116"/>
                    <a:pt x="0" y="120"/>
                    <a:pt x="0" y="124"/>
                  </a:cubicBezTo>
                  <a:cubicBezTo>
                    <a:pt x="0" y="250"/>
                    <a:pt x="0" y="250"/>
                    <a:pt x="0" y="250"/>
                  </a:cubicBezTo>
                  <a:cubicBezTo>
                    <a:pt x="252" y="250"/>
                    <a:pt x="252" y="250"/>
                    <a:pt x="252" y="250"/>
                  </a:cubicBezTo>
                  <a:cubicBezTo>
                    <a:pt x="252" y="8"/>
                    <a:pt x="252" y="8"/>
                    <a:pt x="252" y="8"/>
                  </a:cubicBezTo>
                  <a:cubicBezTo>
                    <a:pt x="252" y="4"/>
                    <a:pt x="249" y="0"/>
                    <a:pt x="245" y="0"/>
                  </a:cubicBezTo>
                  <a:cubicBezTo>
                    <a:pt x="122" y="0"/>
                    <a:pt x="122" y="0"/>
                    <a:pt x="122" y="0"/>
                  </a:cubicBezTo>
                  <a:cubicBezTo>
                    <a:pt x="118" y="0"/>
                    <a:pt x="115" y="4"/>
                    <a:pt x="115" y="8"/>
                  </a:cubicBez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296">
              <a:extLst>
                <a:ext uri="{FF2B5EF4-FFF2-40B4-BE49-F238E27FC236}">
                  <a16:creationId xmlns:a16="http://schemas.microsoft.com/office/drawing/2014/main" id="{4FEFBCB3-6080-7C63-7008-05C9F346FB50}"/>
                </a:ext>
              </a:extLst>
            </p:cNvPr>
            <p:cNvSpPr>
              <a:spLocks/>
            </p:cNvSpPr>
            <p:nvPr/>
          </p:nvSpPr>
          <p:spPr bwMode="auto">
            <a:xfrm>
              <a:off x="3248" y="5000"/>
              <a:ext cx="140" cy="208"/>
            </a:xfrm>
            <a:custGeom>
              <a:avLst/>
              <a:gdLst>
                <a:gd name="T0" fmla="*/ 59 w 59"/>
                <a:gd name="T1" fmla="*/ 87 h 87"/>
                <a:gd name="T2" fmla="*/ 0 w 59"/>
                <a:gd name="T3" fmla="*/ 87 h 87"/>
                <a:gd name="T4" fmla="*/ 0 w 59"/>
                <a:gd name="T5" fmla="*/ 3 h 87"/>
                <a:gd name="T6" fmla="*/ 4 w 59"/>
                <a:gd name="T7" fmla="*/ 0 h 87"/>
                <a:gd name="T8" fmla="*/ 56 w 59"/>
                <a:gd name="T9" fmla="*/ 0 h 87"/>
                <a:gd name="T10" fmla="*/ 59 w 59"/>
                <a:gd name="T11" fmla="*/ 3 h 87"/>
                <a:gd name="T12" fmla="*/ 59 w 59"/>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59" h="87">
                  <a:moveTo>
                    <a:pt x="59" y="87"/>
                  </a:moveTo>
                  <a:cubicBezTo>
                    <a:pt x="0" y="87"/>
                    <a:pt x="0" y="87"/>
                    <a:pt x="0" y="87"/>
                  </a:cubicBezTo>
                  <a:cubicBezTo>
                    <a:pt x="0" y="3"/>
                    <a:pt x="0" y="3"/>
                    <a:pt x="0" y="3"/>
                  </a:cubicBezTo>
                  <a:cubicBezTo>
                    <a:pt x="0" y="1"/>
                    <a:pt x="2" y="0"/>
                    <a:pt x="4" y="0"/>
                  </a:cubicBezTo>
                  <a:cubicBezTo>
                    <a:pt x="56" y="0"/>
                    <a:pt x="56" y="0"/>
                    <a:pt x="56" y="0"/>
                  </a:cubicBezTo>
                  <a:cubicBezTo>
                    <a:pt x="57" y="0"/>
                    <a:pt x="59" y="1"/>
                    <a:pt x="59" y="3"/>
                  </a:cubicBezTo>
                  <a:lnTo>
                    <a:pt x="59" y="87"/>
                  </a:ln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Rectangle 297">
              <a:extLst>
                <a:ext uri="{FF2B5EF4-FFF2-40B4-BE49-F238E27FC236}">
                  <a16:creationId xmlns:a16="http://schemas.microsoft.com/office/drawing/2014/main" id="{BF9F5937-1F5F-F264-D8C0-4E7157556C83}"/>
                </a:ext>
              </a:extLst>
            </p:cNvPr>
            <p:cNvSpPr>
              <a:spLocks noChangeArrowheads="1"/>
            </p:cNvSpPr>
            <p:nvPr/>
          </p:nvSpPr>
          <p:spPr bwMode="auto">
            <a:xfrm>
              <a:off x="3486"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298">
              <a:extLst>
                <a:ext uri="{FF2B5EF4-FFF2-40B4-BE49-F238E27FC236}">
                  <a16:creationId xmlns:a16="http://schemas.microsoft.com/office/drawing/2014/main" id="{ED4AA38E-32EC-0C5A-37F3-392B1A3457A3}"/>
                </a:ext>
              </a:extLst>
            </p:cNvPr>
            <p:cNvSpPr>
              <a:spLocks noChangeArrowheads="1"/>
            </p:cNvSpPr>
            <p:nvPr/>
          </p:nvSpPr>
          <p:spPr bwMode="auto">
            <a:xfrm>
              <a:off x="3613"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Rectangle 299">
              <a:extLst>
                <a:ext uri="{FF2B5EF4-FFF2-40B4-BE49-F238E27FC236}">
                  <a16:creationId xmlns:a16="http://schemas.microsoft.com/office/drawing/2014/main" id="{4D1395B9-0E3D-F98F-7035-83318B07A2D7}"/>
                </a:ext>
              </a:extLst>
            </p:cNvPr>
            <p:cNvSpPr>
              <a:spLocks noChangeArrowheads="1"/>
            </p:cNvSpPr>
            <p:nvPr/>
          </p:nvSpPr>
          <p:spPr bwMode="auto">
            <a:xfrm>
              <a:off x="3486"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300">
              <a:extLst>
                <a:ext uri="{FF2B5EF4-FFF2-40B4-BE49-F238E27FC236}">
                  <a16:creationId xmlns:a16="http://schemas.microsoft.com/office/drawing/2014/main" id="{EFF9B508-786B-A03F-BA97-01210BA4ED6B}"/>
                </a:ext>
              </a:extLst>
            </p:cNvPr>
            <p:cNvSpPr>
              <a:spLocks noChangeArrowheads="1"/>
            </p:cNvSpPr>
            <p:nvPr/>
          </p:nvSpPr>
          <p:spPr bwMode="auto">
            <a:xfrm>
              <a:off x="3613"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Rectangle 301">
              <a:extLst>
                <a:ext uri="{FF2B5EF4-FFF2-40B4-BE49-F238E27FC236}">
                  <a16:creationId xmlns:a16="http://schemas.microsoft.com/office/drawing/2014/main" id="{A191DCB6-778B-CA96-6585-7C17A149C895}"/>
                </a:ext>
              </a:extLst>
            </p:cNvPr>
            <p:cNvSpPr>
              <a:spLocks noChangeArrowheads="1"/>
            </p:cNvSpPr>
            <p:nvPr/>
          </p:nvSpPr>
          <p:spPr bwMode="auto">
            <a:xfrm>
              <a:off x="3486"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302">
              <a:extLst>
                <a:ext uri="{FF2B5EF4-FFF2-40B4-BE49-F238E27FC236}">
                  <a16:creationId xmlns:a16="http://schemas.microsoft.com/office/drawing/2014/main" id="{3EC31F60-FC00-64C8-FB34-C9D8D6E69CD4}"/>
                </a:ext>
              </a:extLst>
            </p:cNvPr>
            <p:cNvSpPr>
              <a:spLocks noChangeArrowheads="1"/>
            </p:cNvSpPr>
            <p:nvPr/>
          </p:nvSpPr>
          <p:spPr bwMode="auto">
            <a:xfrm>
              <a:off x="3613"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8" name="Group 294">
            <a:extLst>
              <a:ext uri="{FF2B5EF4-FFF2-40B4-BE49-F238E27FC236}">
                <a16:creationId xmlns:a16="http://schemas.microsoft.com/office/drawing/2014/main" id="{1962827F-03D2-CE35-AD18-24B79B8E63E7}"/>
              </a:ext>
            </a:extLst>
          </p:cNvPr>
          <p:cNvGrpSpPr>
            <a:grpSpLocks noChangeAspect="1"/>
          </p:cNvGrpSpPr>
          <p:nvPr/>
        </p:nvGrpSpPr>
        <p:grpSpPr bwMode="auto">
          <a:xfrm>
            <a:off x="10066692" y="2252503"/>
            <a:ext cx="954088" cy="947738"/>
            <a:chOff x="3138" y="4611"/>
            <a:chExt cx="601" cy="597"/>
          </a:xfrm>
        </p:grpSpPr>
        <p:sp>
          <p:nvSpPr>
            <p:cNvPr id="19" name="Freeform 295">
              <a:extLst>
                <a:ext uri="{FF2B5EF4-FFF2-40B4-BE49-F238E27FC236}">
                  <a16:creationId xmlns:a16="http://schemas.microsoft.com/office/drawing/2014/main" id="{AA75A7D5-F28C-64B0-A654-CEAFC86F81C1}"/>
                </a:ext>
              </a:extLst>
            </p:cNvPr>
            <p:cNvSpPr>
              <a:spLocks/>
            </p:cNvSpPr>
            <p:nvPr/>
          </p:nvSpPr>
          <p:spPr bwMode="auto">
            <a:xfrm>
              <a:off x="3138" y="4611"/>
              <a:ext cx="601" cy="597"/>
            </a:xfrm>
            <a:custGeom>
              <a:avLst/>
              <a:gdLst>
                <a:gd name="T0" fmla="*/ 115 w 252"/>
                <a:gd name="T1" fmla="*/ 8 h 250"/>
                <a:gd name="T2" fmla="*/ 115 w 252"/>
                <a:gd name="T3" fmla="*/ 116 h 250"/>
                <a:gd name="T4" fmla="*/ 7 w 252"/>
                <a:gd name="T5" fmla="*/ 116 h 250"/>
                <a:gd name="T6" fmla="*/ 0 w 252"/>
                <a:gd name="T7" fmla="*/ 124 h 250"/>
                <a:gd name="T8" fmla="*/ 0 w 252"/>
                <a:gd name="T9" fmla="*/ 250 h 250"/>
                <a:gd name="T10" fmla="*/ 252 w 252"/>
                <a:gd name="T11" fmla="*/ 250 h 250"/>
                <a:gd name="T12" fmla="*/ 252 w 252"/>
                <a:gd name="T13" fmla="*/ 8 h 250"/>
                <a:gd name="T14" fmla="*/ 245 w 252"/>
                <a:gd name="T15" fmla="*/ 0 h 250"/>
                <a:gd name="T16" fmla="*/ 122 w 252"/>
                <a:gd name="T17" fmla="*/ 0 h 250"/>
                <a:gd name="T18" fmla="*/ 115 w 252"/>
                <a:gd name="T19" fmla="*/ 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0">
                  <a:moveTo>
                    <a:pt x="115" y="8"/>
                  </a:moveTo>
                  <a:cubicBezTo>
                    <a:pt x="115" y="116"/>
                    <a:pt x="115" y="116"/>
                    <a:pt x="115" y="116"/>
                  </a:cubicBezTo>
                  <a:cubicBezTo>
                    <a:pt x="7" y="116"/>
                    <a:pt x="7" y="116"/>
                    <a:pt x="7" y="116"/>
                  </a:cubicBezTo>
                  <a:cubicBezTo>
                    <a:pt x="3" y="116"/>
                    <a:pt x="0" y="120"/>
                    <a:pt x="0" y="124"/>
                  </a:cubicBezTo>
                  <a:cubicBezTo>
                    <a:pt x="0" y="250"/>
                    <a:pt x="0" y="250"/>
                    <a:pt x="0" y="250"/>
                  </a:cubicBezTo>
                  <a:cubicBezTo>
                    <a:pt x="252" y="250"/>
                    <a:pt x="252" y="250"/>
                    <a:pt x="252" y="250"/>
                  </a:cubicBezTo>
                  <a:cubicBezTo>
                    <a:pt x="252" y="8"/>
                    <a:pt x="252" y="8"/>
                    <a:pt x="252" y="8"/>
                  </a:cubicBezTo>
                  <a:cubicBezTo>
                    <a:pt x="252" y="4"/>
                    <a:pt x="249" y="0"/>
                    <a:pt x="245" y="0"/>
                  </a:cubicBezTo>
                  <a:cubicBezTo>
                    <a:pt x="122" y="0"/>
                    <a:pt x="122" y="0"/>
                    <a:pt x="122" y="0"/>
                  </a:cubicBezTo>
                  <a:cubicBezTo>
                    <a:pt x="118" y="0"/>
                    <a:pt x="115" y="4"/>
                    <a:pt x="115" y="8"/>
                  </a:cubicBez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96">
              <a:extLst>
                <a:ext uri="{FF2B5EF4-FFF2-40B4-BE49-F238E27FC236}">
                  <a16:creationId xmlns:a16="http://schemas.microsoft.com/office/drawing/2014/main" id="{26F47BA1-2041-9B66-7E35-CF63BF150079}"/>
                </a:ext>
              </a:extLst>
            </p:cNvPr>
            <p:cNvSpPr>
              <a:spLocks/>
            </p:cNvSpPr>
            <p:nvPr/>
          </p:nvSpPr>
          <p:spPr bwMode="auto">
            <a:xfrm>
              <a:off x="3248" y="5000"/>
              <a:ext cx="140" cy="208"/>
            </a:xfrm>
            <a:custGeom>
              <a:avLst/>
              <a:gdLst>
                <a:gd name="T0" fmla="*/ 59 w 59"/>
                <a:gd name="T1" fmla="*/ 87 h 87"/>
                <a:gd name="T2" fmla="*/ 0 w 59"/>
                <a:gd name="T3" fmla="*/ 87 h 87"/>
                <a:gd name="T4" fmla="*/ 0 w 59"/>
                <a:gd name="T5" fmla="*/ 3 h 87"/>
                <a:gd name="T6" fmla="*/ 4 w 59"/>
                <a:gd name="T7" fmla="*/ 0 h 87"/>
                <a:gd name="T8" fmla="*/ 56 w 59"/>
                <a:gd name="T9" fmla="*/ 0 h 87"/>
                <a:gd name="T10" fmla="*/ 59 w 59"/>
                <a:gd name="T11" fmla="*/ 3 h 87"/>
                <a:gd name="T12" fmla="*/ 59 w 59"/>
                <a:gd name="T13" fmla="*/ 87 h 87"/>
              </a:gdLst>
              <a:ahLst/>
              <a:cxnLst>
                <a:cxn ang="0">
                  <a:pos x="T0" y="T1"/>
                </a:cxn>
                <a:cxn ang="0">
                  <a:pos x="T2" y="T3"/>
                </a:cxn>
                <a:cxn ang="0">
                  <a:pos x="T4" y="T5"/>
                </a:cxn>
                <a:cxn ang="0">
                  <a:pos x="T6" y="T7"/>
                </a:cxn>
                <a:cxn ang="0">
                  <a:pos x="T8" y="T9"/>
                </a:cxn>
                <a:cxn ang="0">
                  <a:pos x="T10" y="T11"/>
                </a:cxn>
                <a:cxn ang="0">
                  <a:pos x="T12" y="T13"/>
                </a:cxn>
              </a:cxnLst>
              <a:rect l="0" t="0" r="r" b="b"/>
              <a:pathLst>
                <a:path w="59" h="87">
                  <a:moveTo>
                    <a:pt x="59" y="87"/>
                  </a:moveTo>
                  <a:cubicBezTo>
                    <a:pt x="0" y="87"/>
                    <a:pt x="0" y="87"/>
                    <a:pt x="0" y="87"/>
                  </a:cubicBezTo>
                  <a:cubicBezTo>
                    <a:pt x="0" y="3"/>
                    <a:pt x="0" y="3"/>
                    <a:pt x="0" y="3"/>
                  </a:cubicBezTo>
                  <a:cubicBezTo>
                    <a:pt x="0" y="1"/>
                    <a:pt x="2" y="0"/>
                    <a:pt x="4" y="0"/>
                  </a:cubicBezTo>
                  <a:cubicBezTo>
                    <a:pt x="56" y="0"/>
                    <a:pt x="56" y="0"/>
                    <a:pt x="56" y="0"/>
                  </a:cubicBezTo>
                  <a:cubicBezTo>
                    <a:pt x="57" y="0"/>
                    <a:pt x="59" y="1"/>
                    <a:pt x="59" y="3"/>
                  </a:cubicBezTo>
                  <a:lnTo>
                    <a:pt x="59" y="87"/>
                  </a:ln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Rectangle 297">
              <a:extLst>
                <a:ext uri="{FF2B5EF4-FFF2-40B4-BE49-F238E27FC236}">
                  <a16:creationId xmlns:a16="http://schemas.microsoft.com/office/drawing/2014/main" id="{9AF2790F-36CF-4F65-0CBC-88814A316513}"/>
                </a:ext>
              </a:extLst>
            </p:cNvPr>
            <p:cNvSpPr>
              <a:spLocks noChangeArrowheads="1"/>
            </p:cNvSpPr>
            <p:nvPr/>
          </p:nvSpPr>
          <p:spPr bwMode="auto">
            <a:xfrm>
              <a:off x="3486"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Rectangle 298">
              <a:extLst>
                <a:ext uri="{FF2B5EF4-FFF2-40B4-BE49-F238E27FC236}">
                  <a16:creationId xmlns:a16="http://schemas.microsoft.com/office/drawing/2014/main" id="{83E88830-BB22-BC81-1032-D29225EDD9B9}"/>
                </a:ext>
              </a:extLst>
            </p:cNvPr>
            <p:cNvSpPr>
              <a:spLocks noChangeArrowheads="1"/>
            </p:cNvSpPr>
            <p:nvPr/>
          </p:nvSpPr>
          <p:spPr bwMode="auto">
            <a:xfrm>
              <a:off x="3613" y="4728"/>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Rectangle 299">
              <a:extLst>
                <a:ext uri="{FF2B5EF4-FFF2-40B4-BE49-F238E27FC236}">
                  <a16:creationId xmlns:a16="http://schemas.microsoft.com/office/drawing/2014/main" id="{EF018F8D-16D7-D8BA-7A37-61E811DEA5F8}"/>
                </a:ext>
              </a:extLst>
            </p:cNvPr>
            <p:cNvSpPr>
              <a:spLocks noChangeArrowheads="1"/>
            </p:cNvSpPr>
            <p:nvPr/>
          </p:nvSpPr>
          <p:spPr bwMode="auto">
            <a:xfrm>
              <a:off x="3486"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ectangle 300">
              <a:extLst>
                <a:ext uri="{FF2B5EF4-FFF2-40B4-BE49-F238E27FC236}">
                  <a16:creationId xmlns:a16="http://schemas.microsoft.com/office/drawing/2014/main" id="{5F3752D6-B19C-148A-59FB-60AFF0C44FAD}"/>
                </a:ext>
              </a:extLst>
            </p:cNvPr>
            <p:cNvSpPr>
              <a:spLocks noChangeArrowheads="1"/>
            </p:cNvSpPr>
            <p:nvPr/>
          </p:nvSpPr>
          <p:spPr bwMode="auto">
            <a:xfrm>
              <a:off x="3613" y="4864"/>
              <a:ext cx="50" cy="48"/>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Rectangle 301">
              <a:extLst>
                <a:ext uri="{FF2B5EF4-FFF2-40B4-BE49-F238E27FC236}">
                  <a16:creationId xmlns:a16="http://schemas.microsoft.com/office/drawing/2014/main" id="{DE036075-474E-3E63-9418-318347DC9520}"/>
                </a:ext>
              </a:extLst>
            </p:cNvPr>
            <p:cNvSpPr>
              <a:spLocks noChangeArrowheads="1"/>
            </p:cNvSpPr>
            <p:nvPr/>
          </p:nvSpPr>
          <p:spPr bwMode="auto">
            <a:xfrm>
              <a:off x="3486"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Rectangle 302">
              <a:extLst>
                <a:ext uri="{FF2B5EF4-FFF2-40B4-BE49-F238E27FC236}">
                  <a16:creationId xmlns:a16="http://schemas.microsoft.com/office/drawing/2014/main" id="{CD2EED50-1DBF-FA53-6653-D0FFDCBCB38B}"/>
                </a:ext>
              </a:extLst>
            </p:cNvPr>
            <p:cNvSpPr>
              <a:spLocks noChangeArrowheads="1"/>
            </p:cNvSpPr>
            <p:nvPr/>
          </p:nvSpPr>
          <p:spPr bwMode="auto">
            <a:xfrm>
              <a:off x="3613" y="5000"/>
              <a:ext cx="50" cy="50"/>
            </a:xfrm>
            <a:prstGeom prst="rect">
              <a:avLst/>
            </a:prstGeom>
            <a:solidFill>
              <a:srgbClr val="00338D"/>
            </a:solidFill>
            <a:ln w="6350" cap="flat">
              <a:solidFill>
                <a:srgbClr val="00338D"/>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27" name="Picture 6" descr="Simplify JIT, IGA &amp; Privileged Access Management for Azure AD Integrations  - Opal">
            <a:extLst>
              <a:ext uri="{FF2B5EF4-FFF2-40B4-BE49-F238E27FC236}">
                <a16:creationId xmlns:a16="http://schemas.microsoft.com/office/drawing/2014/main" id="{F83105C4-CF5C-D811-24C6-D58ABC3945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4709" y="1499257"/>
            <a:ext cx="415970" cy="415970"/>
          </a:xfrm>
          <a:prstGeom prst="rect">
            <a:avLst/>
          </a:prstGeom>
          <a:noFill/>
          <a:extLst>
            <a:ext uri="{909E8E84-426E-40DD-AFC4-6F175D3DCCD1}">
              <a14:hiddenFill xmlns:a14="http://schemas.microsoft.com/office/drawing/2010/main">
                <a:solidFill>
                  <a:srgbClr val="FFFFFF"/>
                </a:solidFill>
              </a14:hiddenFill>
            </a:ext>
          </a:extLst>
        </p:spPr>
      </p:pic>
      <p:sp>
        <p:nvSpPr>
          <p:cNvPr id="33" name="Text Placeholder 2">
            <a:extLst>
              <a:ext uri="{FF2B5EF4-FFF2-40B4-BE49-F238E27FC236}">
                <a16:creationId xmlns:a16="http://schemas.microsoft.com/office/drawing/2014/main" id="{E9D9B42A-E43C-7C52-0C7C-7921401FD911}"/>
              </a:ext>
            </a:extLst>
          </p:cNvPr>
          <p:cNvSpPr txBox="1">
            <a:spLocks/>
          </p:cNvSpPr>
          <p:nvPr/>
        </p:nvSpPr>
        <p:spPr>
          <a:xfrm>
            <a:off x="5951806" y="3166745"/>
            <a:ext cx="1184800"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Cross-tenant access settings </a:t>
            </a:r>
          </a:p>
        </p:txBody>
      </p:sp>
      <p:sp>
        <p:nvSpPr>
          <p:cNvPr id="34" name="Text Placeholder 2">
            <a:extLst>
              <a:ext uri="{FF2B5EF4-FFF2-40B4-BE49-F238E27FC236}">
                <a16:creationId xmlns:a16="http://schemas.microsoft.com/office/drawing/2014/main" id="{2D21E138-67FC-5813-EAE4-577178B43F36}"/>
              </a:ext>
            </a:extLst>
          </p:cNvPr>
          <p:cNvSpPr txBox="1">
            <a:spLocks/>
          </p:cNvSpPr>
          <p:nvPr/>
        </p:nvSpPr>
        <p:spPr>
          <a:xfrm>
            <a:off x="5285123" y="4257139"/>
            <a:ext cx="998368"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Device information </a:t>
            </a:r>
          </a:p>
        </p:txBody>
      </p:sp>
      <p:sp>
        <p:nvSpPr>
          <p:cNvPr id="35" name="Text Placeholder 2">
            <a:extLst>
              <a:ext uri="{FF2B5EF4-FFF2-40B4-BE49-F238E27FC236}">
                <a16:creationId xmlns:a16="http://schemas.microsoft.com/office/drawing/2014/main" id="{46E2E4AD-F250-955C-CD89-2FB5F1E93FC8}"/>
              </a:ext>
            </a:extLst>
          </p:cNvPr>
          <p:cNvSpPr txBox="1">
            <a:spLocks/>
          </p:cNvSpPr>
          <p:nvPr/>
        </p:nvSpPr>
        <p:spPr>
          <a:xfrm>
            <a:off x="5330368" y="5323697"/>
            <a:ext cx="907878"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Multifactor authentication </a:t>
            </a:r>
          </a:p>
        </p:txBody>
      </p:sp>
      <p:sp>
        <p:nvSpPr>
          <p:cNvPr id="36" name="Text Placeholder 2">
            <a:extLst>
              <a:ext uri="{FF2B5EF4-FFF2-40B4-BE49-F238E27FC236}">
                <a16:creationId xmlns:a16="http://schemas.microsoft.com/office/drawing/2014/main" id="{CC6FA8D6-37BC-794A-72DE-8EE2B407C066}"/>
              </a:ext>
            </a:extLst>
          </p:cNvPr>
          <p:cNvSpPr txBox="1">
            <a:spLocks/>
          </p:cNvSpPr>
          <p:nvPr/>
        </p:nvSpPr>
        <p:spPr>
          <a:xfrm>
            <a:off x="6470877" y="4913021"/>
            <a:ext cx="907878"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MFA challenge (if needed)</a:t>
            </a:r>
          </a:p>
        </p:txBody>
      </p:sp>
      <p:sp>
        <p:nvSpPr>
          <p:cNvPr id="37" name="Text Placeholder 2">
            <a:extLst>
              <a:ext uri="{FF2B5EF4-FFF2-40B4-BE49-F238E27FC236}">
                <a16:creationId xmlns:a16="http://schemas.microsoft.com/office/drawing/2014/main" id="{6F8E735F-1F5A-7492-CC99-6BF874E99A93}"/>
              </a:ext>
            </a:extLst>
          </p:cNvPr>
          <p:cNvSpPr txBox="1">
            <a:spLocks/>
          </p:cNvSpPr>
          <p:nvPr/>
        </p:nvSpPr>
        <p:spPr>
          <a:xfrm>
            <a:off x="8484247" y="5434303"/>
            <a:ext cx="907878"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MFA challenge (if needed)</a:t>
            </a:r>
          </a:p>
        </p:txBody>
      </p:sp>
      <p:sp>
        <p:nvSpPr>
          <p:cNvPr id="38" name="Text Placeholder 2">
            <a:extLst>
              <a:ext uri="{FF2B5EF4-FFF2-40B4-BE49-F238E27FC236}">
                <a16:creationId xmlns:a16="http://schemas.microsoft.com/office/drawing/2014/main" id="{01C02E10-BFB7-2A71-845B-037F7CE4FDB5}"/>
              </a:ext>
            </a:extLst>
          </p:cNvPr>
          <p:cNvSpPr txBox="1">
            <a:spLocks/>
          </p:cNvSpPr>
          <p:nvPr/>
        </p:nvSpPr>
        <p:spPr>
          <a:xfrm>
            <a:off x="9555689" y="4872864"/>
            <a:ext cx="907878"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Apps and resources </a:t>
            </a:r>
          </a:p>
        </p:txBody>
      </p:sp>
      <p:sp>
        <p:nvSpPr>
          <p:cNvPr id="39" name="Text Placeholder 2">
            <a:extLst>
              <a:ext uri="{FF2B5EF4-FFF2-40B4-BE49-F238E27FC236}">
                <a16:creationId xmlns:a16="http://schemas.microsoft.com/office/drawing/2014/main" id="{C3B464D4-6D50-AF06-CB05-12E51F125ECA}"/>
              </a:ext>
            </a:extLst>
          </p:cNvPr>
          <p:cNvSpPr txBox="1">
            <a:spLocks/>
          </p:cNvSpPr>
          <p:nvPr/>
        </p:nvSpPr>
        <p:spPr>
          <a:xfrm>
            <a:off x="8611894" y="3526782"/>
            <a:ext cx="1184800"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Cross-tenant access settings </a:t>
            </a:r>
          </a:p>
        </p:txBody>
      </p:sp>
      <p:sp>
        <p:nvSpPr>
          <p:cNvPr id="40" name="Text Placeholder 2">
            <a:extLst>
              <a:ext uri="{FF2B5EF4-FFF2-40B4-BE49-F238E27FC236}">
                <a16:creationId xmlns:a16="http://schemas.microsoft.com/office/drawing/2014/main" id="{590DA516-3E08-429B-6154-07812F90326D}"/>
              </a:ext>
            </a:extLst>
          </p:cNvPr>
          <p:cNvSpPr txBox="1">
            <a:spLocks/>
          </p:cNvSpPr>
          <p:nvPr/>
        </p:nvSpPr>
        <p:spPr>
          <a:xfrm>
            <a:off x="8611894" y="2422564"/>
            <a:ext cx="1184800" cy="307777"/>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Conditional access policies </a:t>
            </a:r>
          </a:p>
        </p:txBody>
      </p:sp>
      <p:sp>
        <p:nvSpPr>
          <p:cNvPr id="41" name="Text Placeholder 2">
            <a:extLst>
              <a:ext uri="{FF2B5EF4-FFF2-40B4-BE49-F238E27FC236}">
                <a16:creationId xmlns:a16="http://schemas.microsoft.com/office/drawing/2014/main" id="{376DC2AD-FF08-C115-A632-084692F5C05E}"/>
              </a:ext>
            </a:extLst>
          </p:cNvPr>
          <p:cNvSpPr txBox="1">
            <a:spLocks/>
          </p:cNvSpPr>
          <p:nvPr/>
        </p:nvSpPr>
        <p:spPr>
          <a:xfrm>
            <a:off x="7473866" y="1935006"/>
            <a:ext cx="717656" cy="153888"/>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a:lstStyle>
          <a:p>
            <a:pPr marL="0" lvl="2" indent="0" algn="ctr">
              <a:spcAft>
                <a:spcPts val="300"/>
              </a:spcAft>
              <a:buNone/>
            </a:pPr>
            <a:r>
              <a:rPr lang="en-US" sz="1000" dirty="0"/>
              <a:t>Azure AD</a:t>
            </a:r>
          </a:p>
        </p:txBody>
      </p:sp>
      <p:grpSp>
        <p:nvGrpSpPr>
          <p:cNvPr id="59" name="Group 58">
            <a:extLst>
              <a:ext uri="{FF2B5EF4-FFF2-40B4-BE49-F238E27FC236}">
                <a16:creationId xmlns:a16="http://schemas.microsoft.com/office/drawing/2014/main" id="{CB0A379B-C5BC-46FD-495C-3BFA53A315A6}"/>
              </a:ext>
            </a:extLst>
          </p:cNvPr>
          <p:cNvGrpSpPr/>
          <p:nvPr/>
        </p:nvGrpSpPr>
        <p:grpSpPr>
          <a:xfrm>
            <a:off x="5438539" y="3817147"/>
            <a:ext cx="691536" cy="395426"/>
            <a:chOff x="5686680" y="3798097"/>
            <a:chExt cx="691536" cy="395426"/>
          </a:xfrm>
        </p:grpSpPr>
        <p:grpSp>
          <p:nvGrpSpPr>
            <p:cNvPr id="28" name="Group 65">
              <a:extLst>
                <a:ext uri="{FF2B5EF4-FFF2-40B4-BE49-F238E27FC236}">
                  <a16:creationId xmlns:a16="http://schemas.microsoft.com/office/drawing/2014/main" id="{531D690A-569F-18F4-F270-D4A4FDF81545}"/>
                </a:ext>
              </a:extLst>
            </p:cNvPr>
            <p:cNvGrpSpPr>
              <a:grpSpLocks noChangeAspect="1"/>
            </p:cNvGrpSpPr>
            <p:nvPr/>
          </p:nvGrpSpPr>
          <p:grpSpPr bwMode="auto">
            <a:xfrm>
              <a:off x="5686680" y="3801563"/>
              <a:ext cx="209274" cy="380840"/>
              <a:chOff x="5653" y="1642"/>
              <a:chExt cx="333" cy="606"/>
            </a:xfrm>
          </p:grpSpPr>
          <p:sp>
            <p:nvSpPr>
              <p:cNvPr id="29" name="Freeform 66">
                <a:extLst>
                  <a:ext uri="{FF2B5EF4-FFF2-40B4-BE49-F238E27FC236}">
                    <a16:creationId xmlns:a16="http://schemas.microsoft.com/office/drawing/2014/main" id="{064E34F1-6DB9-63E8-7688-0B3BB0692BA7}"/>
                  </a:ext>
                </a:extLst>
              </p:cNvPr>
              <p:cNvSpPr>
                <a:spLocks/>
              </p:cNvSpPr>
              <p:nvPr/>
            </p:nvSpPr>
            <p:spPr bwMode="auto">
              <a:xfrm>
                <a:off x="5653" y="1642"/>
                <a:ext cx="333" cy="606"/>
              </a:xfrm>
              <a:custGeom>
                <a:avLst/>
                <a:gdLst>
                  <a:gd name="T0" fmla="*/ 11 w 138"/>
                  <a:gd name="T1" fmla="*/ 0 h 254"/>
                  <a:gd name="T2" fmla="*/ 127 w 138"/>
                  <a:gd name="T3" fmla="*/ 0 h 254"/>
                  <a:gd name="T4" fmla="*/ 138 w 138"/>
                  <a:gd name="T5" fmla="*/ 11 h 254"/>
                  <a:gd name="T6" fmla="*/ 138 w 138"/>
                  <a:gd name="T7" fmla="*/ 243 h 254"/>
                  <a:gd name="T8" fmla="*/ 127 w 138"/>
                  <a:gd name="T9" fmla="*/ 254 h 254"/>
                  <a:gd name="T10" fmla="*/ 11 w 138"/>
                  <a:gd name="T11" fmla="*/ 254 h 254"/>
                  <a:gd name="T12" fmla="*/ 0 w 138"/>
                  <a:gd name="T13" fmla="*/ 243 h 254"/>
                  <a:gd name="T14" fmla="*/ 0 w 138"/>
                  <a:gd name="T15" fmla="*/ 11 h 254"/>
                  <a:gd name="T16" fmla="*/ 11 w 138"/>
                  <a:gd name="T17"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254">
                    <a:moveTo>
                      <a:pt x="11" y="0"/>
                    </a:moveTo>
                    <a:cubicBezTo>
                      <a:pt x="127" y="0"/>
                      <a:pt x="127" y="0"/>
                      <a:pt x="127" y="0"/>
                    </a:cubicBezTo>
                    <a:cubicBezTo>
                      <a:pt x="133" y="0"/>
                      <a:pt x="138" y="5"/>
                      <a:pt x="138" y="11"/>
                    </a:cubicBezTo>
                    <a:cubicBezTo>
                      <a:pt x="138" y="243"/>
                      <a:pt x="138" y="243"/>
                      <a:pt x="138" y="243"/>
                    </a:cubicBezTo>
                    <a:cubicBezTo>
                      <a:pt x="138" y="249"/>
                      <a:pt x="133" y="254"/>
                      <a:pt x="127" y="254"/>
                    </a:cubicBezTo>
                    <a:cubicBezTo>
                      <a:pt x="11" y="254"/>
                      <a:pt x="11" y="254"/>
                      <a:pt x="11" y="254"/>
                    </a:cubicBezTo>
                    <a:cubicBezTo>
                      <a:pt x="5" y="254"/>
                      <a:pt x="0" y="249"/>
                      <a:pt x="0" y="243"/>
                    </a:cubicBezTo>
                    <a:cubicBezTo>
                      <a:pt x="0" y="11"/>
                      <a:pt x="0" y="11"/>
                      <a:pt x="0" y="11"/>
                    </a:cubicBezTo>
                    <a:cubicBezTo>
                      <a:pt x="0" y="5"/>
                      <a:pt x="5" y="0"/>
                      <a:pt x="11" y="0"/>
                    </a:cubicBezTo>
                    <a:close/>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Line 67">
                <a:extLst>
                  <a:ext uri="{FF2B5EF4-FFF2-40B4-BE49-F238E27FC236}">
                    <a16:creationId xmlns:a16="http://schemas.microsoft.com/office/drawing/2014/main" id="{D7F76ECE-8E19-24A2-38C9-FED4BE2993B8}"/>
                  </a:ext>
                </a:extLst>
              </p:cNvPr>
              <p:cNvSpPr>
                <a:spLocks noChangeShapeType="1"/>
              </p:cNvSpPr>
              <p:nvPr/>
            </p:nvSpPr>
            <p:spPr bwMode="auto">
              <a:xfrm>
                <a:off x="5653" y="1706"/>
                <a:ext cx="333" cy="0"/>
              </a:xfrm>
              <a:prstGeom prst="line">
                <a:avLst/>
              </a:prstGeom>
              <a:noFill/>
              <a:ln w="6350" cap="flat">
                <a:solidFill>
                  <a:srgbClr val="00338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Line 68">
                <a:extLst>
                  <a:ext uri="{FF2B5EF4-FFF2-40B4-BE49-F238E27FC236}">
                    <a16:creationId xmlns:a16="http://schemas.microsoft.com/office/drawing/2014/main" id="{86AA401A-2183-96D5-E723-B61ED8A2EA2C}"/>
                  </a:ext>
                </a:extLst>
              </p:cNvPr>
              <p:cNvSpPr>
                <a:spLocks noChangeShapeType="1"/>
              </p:cNvSpPr>
              <p:nvPr/>
            </p:nvSpPr>
            <p:spPr bwMode="auto">
              <a:xfrm>
                <a:off x="5653" y="2177"/>
                <a:ext cx="333" cy="0"/>
              </a:xfrm>
              <a:prstGeom prst="line">
                <a:avLst/>
              </a:prstGeom>
              <a:noFill/>
              <a:ln w="6350" cap="flat">
                <a:solidFill>
                  <a:srgbClr val="00338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69">
                <a:extLst>
                  <a:ext uri="{FF2B5EF4-FFF2-40B4-BE49-F238E27FC236}">
                    <a16:creationId xmlns:a16="http://schemas.microsoft.com/office/drawing/2014/main" id="{55A42B6C-2B85-8569-95B8-C2D47E53C5CB}"/>
                  </a:ext>
                </a:extLst>
              </p:cNvPr>
              <p:cNvSpPr>
                <a:spLocks noChangeArrowheads="1"/>
              </p:cNvSpPr>
              <p:nvPr/>
            </p:nvSpPr>
            <p:spPr bwMode="auto">
              <a:xfrm>
                <a:off x="5807" y="2198"/>
                <a:ext cx="27" cy="26"/>
              </a:xfrm>
              <a:prstGeom prst="ellipse">
                <a:avLst/>
              </a:prstGeom>
              <a:solidFill>
                <a:srgbClr val="00338D"/>
              </a:solidFill>
              <a:ln w="6350">
                <a:solidFill>
                  <a:srgbClr val="00338D"/>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a:extLst>
                <a:ext uri="{FF2B5EF4-FFF2-40B4-BE49-F238E27FC236}">
                  <a16:creationId xmlns:a16="http://schemas.microsoft.com/office/drawing/2014/main" id="{D28867B3-107C-5AA9-F7CF-BCE61ED9541A}"/>
                </a:ext>
              </a:extLst>
            </p:cNvPr>
            <p:cNvGrpSpPr/>
            <p:nvPr/>
          </p:nvGrpSpPr>
          <p:grpSpPr>
            <a:xfrm>
              <a:off x="5945672" y="3798097"/>
              <a:ext cx="432544" cy="395426"/>
              <a:chOff x="5929289" y="3801844"/>
              <a:chExt cx="375728" cy="343487"/>
            </a:xfrm>
          </p:grpSpPr>
          <p:sp>
            <p:nvSpPr>
              <p:cNvPr id="43" name="Oval 140">
                <a:extLst>
                  <a:ext uri="{FF2B5EF4-FFF2-40B4-BE49-F238E27FC236}">
                    <a16:creationId xmlns:a16="http://schemas.microsoft.com/office/drawing/2014/main" id="{42A5083B-D2E7-AD26-C7EA-12F1403C6633}"/>
                  </a:ext>
                </a:extLst>
              </p:cNvPr>
              <p:cNvSpPr>
                <a:spLocks noChangeArrowheads="1"/>
              </p:cNvSpPr>
              <p:nvPr/>
            </p:nvSpPr>
            <p:spPr bwMode="auto">
              <a:xfrm>
                <a:off x="6044611" y="3901046"/>
                <a:ext cx="143843" cy="146943"/>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141">
                <a:extLst>
                  <a:ext uri="{FF2B5EF4-FFF2-40B4-BE49-F238E27FC236}">
                    <a16:creationId xmlns:a16="http://schemas.microsoft.com/office/drawing/2014/main" id="{A83234F1-BF47-C1ED-F020-51F61F8BE6FD}"/>
                  </a:ext>
                </a:extLst>
              </p:cNvPr>
              <p:cNvSpPr>
                <a:spLocks noChangeShapeType="1"/>
              </p:cNvSpPr>
              <p:nvPr/>
            </p:nvSpPr>
            <p:spPr bwMode="auto">
              <a:xfrm>
                <a:off x="6006171" y="3973588"/>
                <a:ext cx="38441" cy="0"/>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142">
                <a:extLst>
                  <a:ext uri="{FF2B5EF4-FFF2-40B4-BE49-F238E27FC236}">
                    <a16:creationId xmlns:a16="http://schemas.microsoft.com/office/drawing/2014/main" id="{F7A88038-6BA0-D47A-79FB-E80F7680063E}"/>
                  </a:ext>
                </a:extLst>
              </p:cNvPr>
              <p:cNvSpPr>
                <a:spLocks noChangeShapeType="1"/>
              </p:cNvSpPr>
              <p:nvPr/>
            </p:nvSpPr>
            <p:spPr bwMode="auto">
              <a:xfrm>
                <a:off x="6188455" y="3973588"/>
                <a:ext cx="40921" cy="0"/>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143">
                <a:extLst>
                  <a:ext uri="{FF2B5EF4-FFF2-40B4-BE49-F238E27FC236}">
                    <a16:creationId xmlns:a16="http://schemas.microsoft.com/office/drawing/2014/main" id="{C9924922-FBFD-5710-4B17-F1C30B8F0850}"/>
                  </a:ext>
                </a:extLst>
              </p:cNvPr>
              <p:cNvSpPr>
                <a:spLocks noChangeShapeType="1"/>
              </p:cNvSpPr>
              <p:nvPr/>
            </p:nvSpPr>
            <p:spPr bwMode="auto">
              <a:xfrm flipH="1">
                <a:off x="6151254" y="3874385"/>
                <a:ext cx="24801" cy="35341"/>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144">
                <a:extLst>
                  <a:ext uri="{FF2B5EF4-FFF2-40B4-BE49-F238E27FC236}">
                    <a16:creationId xmlns:a16="http://schemas.microsoft.com/office/drawing/2014/main" id="{823211BB-D9D3-C5CB-03B3-8FE1629D33B6}"/>
                  </a:ext>
                </a:extLst>
              </p:cNvPr>
              <p:cNvSpPr>
                <a:spLocks noChangeShapeType="1"/>
              </p:cNvSpPr>
              <p:nvPr/>
            </p:nvSpPr>
            <p:spPr bwMode="auto">
              <a:xfrm flipH="1">
                <a:off x="6059492" y="4038689"/>
                <a:ext cx="20460" cy="37201"/>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145">
                <a:extLst>
                  <a:ext uri="{FF2B5EF4-FFF2-40B4-BE49-F238E27FC236}">
                    <a16:creationId xmlns:a16="http://schemas.microsoft.com/office/drawing/2014/main" id="{A809F91B-523A-0092-88DA-BC3CF57E7933}"/>
                  </a:ext>
                </a:extLst>
              </p:cNvPr>
              <p:cNvSpPr>
                <a:spLocks noChangeShapeType="1"/>
              </p:cNvSpPr>
              <p:nvPr/>
            </p:nvSpPr>
            <p:spPr bwMode="auto">
              <a:xfrm flipH="1" flipV="1">
                <a:off x="6151254" y="4038689"/>
                <a:ext cx="23561" cy="34101"/>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146">
                <a:extLst>
                  <a:ext uri="{FF2B5EF4-FFF2-40B4-BE49-F238E27FC236}">
                    <a16:creationId xmlns:a16="http://schemas.microsoft.com/office/drawing/2014/main" id="{56B87E44-34FF-08F7-5D73-BCBDA159397D}"/>
                  </a:ext>
                </a:extLst>
              </p:cNvPr>
              <p:cNvSpPr>
                <a:spLocks noChangeShapeType="1"/>
              </p:cNvSpPr>
              <p:nvPr/>
            </p:nvSpPr>
            <p:spPr bwMode="auto">
              <a:xfrm flipH="1" flipV="1">
                <a:off x="6059492" y="3874385"/>
                <a:ext cx="20460" cy="35341"/>
              </a:xfrm>
              <a:prstGeom prst="line">
                <a:avLst/>
              </a:prstGeom>
              <a:noFill/>
              <a:ln w="6350" cap="flat">
                <a:solidFill>
                  <a:srgbClr val="253D8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Oval 149">
                <a:extLst>
                  <a:ext uri="{FF2B5EF4-FFF2-40B4-BE49-F238E27FC236}">
                    <a16:creationId xmlns:a16="http://schemas.microsoft.com/office/drawing/2014/main" id="{875F9954-C227-63A4-FDEF-37A7AFC90D6C}"/>
                  </a:ext>
                </a:extLst>
              </p:cNvPr>
              <p:cNvSpPr>
                <a:spLocks noChangeArrowheads="1"/>
              </p:cNvSpPr>
              <p:nvPr/>
            </p:nvSpPr>
            <p:spPr bwMode="auto">
              <a:xfrm>
                <a:off x="6003071" y="4067209"/>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Oval 150">
                <a:extLst>
                  <a:ext uri="{FF2B5EF4-FFF2-40B4-BE49-F238E27FC236}">
                    <a16:creationId xmlns:a16="http://schemas.microsoft.com/office/drawing/2014/main" id="{B16E21D1-6724-4DE2-2316-BFFD30DFC48B}"/>
                  </a:ext>
                </a:extLst>
              </p:cNvPr>
              <p:cNvSpPr>
                <a:spLocks noChangeArrowheads="1"/>
              </p:cNvSpPr>
              <p:nvPr/>
            </p:nvSpPr>
            <p:spPr bwMode="auto">
              <a:xfrm>
                <a:off x="6152494" y="4068449"/>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151">
                <a:extLst>
                  <a:ext uri="{FF2B5EF4-FFF2-40B4-BE49-F238E27FC236}">
                    <a16:creationId xmlns:a16="http://schemas.microsoft.com/office/drawing/2014/main" id="{5309418B-E55F-6B62-89FA-C006743474AC}"/>
                  </a:ext>
                </a:extLst>
              </p:cNvPr>
              <p:cNvSpPr>
                <a:spLocks noChangeArrowheads="1"/>
              </p:cNvSpPr>
              <p:nvPr/>
            </p:nvSpPr>
            <p:spPr bwMode="auto">
              <a:xfrm>
                <a:off x="6228135" y="3935147"/>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Oval 152">
                <a:extLst>
                  <a:ext uri="{FF2B5EF4-FFF2-40B4-BE49-F238E27FC236}">
                    <a16:creationId xmlns:a16="http://schemas.microsoft.com/office/drawing/2014/main" id="{B8B01610-D708-9189-4919-8386BE5583D5}"/>
                  </a:ext>
                </a:extLst>
              </p:cNvPr>
              <p:cNvSpPr>
                <a:spLocks noChangeArrowheads="1"/>
              </p:cNvSpPr>
              <p:nvPr/>
            </p:nvSpPr>
            <p:spPr bwMode="auto">
              <a:xfrm>
                <a:off x="5929289" y="3935147"/>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153">
                <a:extLst>
                  <a:ext uri="{FF2B5EF4-FFF2-40B4-BE49-F238E27FC236}">
                    <a16:creationId xmlns:a16="http://schemas.microsoft.com/office/drawing/2014/main" id="{C05D5AC7-DB4D-CA18-A8E8-0DFF48972636}"/>
                  </a:ext>
                </a:extLst>
              </p:cNvPr>
              <p:cNvSpPr>
                <a:spLocks noChangeArrowheads="1"/>
              </p:cNvSpPr>
              <p:nvPr/>
            </p:nvSpPr>
            <p:spPr bwMode="auto">
              <a:xfrm>
                <a:off x="6004931" y="3801844"/>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154">
                <a:extLst>
                  <a:ext uri="{FF2B5EF4-FFF2-40B4-BE49-F238E27FC236}">
                    <a16:creationId xmlns:a16="http://schemas.microsoft.com/office/drawing/2014/main" id="{D9B736B0-9E4E-B0A8-0285-FD0905AA61B9}"/>
                  </a:ext>
                </a:extLst>
              </p:cNvPr>
              <p:cNvSpPr>
                <a:spLocks noChangeArrowheads="1"/>
              </p:cNvSpPr>
              <p:nvPr/>
            </p:nvSpPr>
            <p:spPr bwMode="auto">
              <a:xfrm>
                <a:off x="6154354" y="3801844"/>
                <a:ext cx="76882" cy="76882"/>
              </a:xfrm>
              <a:prstGeom prst="ellipse">
                <a:avLst/>
              </a:prstGeom>
              <a:noFill/>
              <a:ln w="6350" cap="flat">
                <a:solidFill>
                  <a:srgbClr val="253D8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7" name="Group 66">
            <a:extLst>
              <a:ext uri="{FF2B5EF4-FFF2-40B4-BE49-F238E27FC236}">
                <a16:creationId xmlns:a16="http://schemas.microsoft.com/office/drawing/2014/main" id="{6398DFC2-ED44-9937-0B10-BD722511B29A}"/>
              </a:ext>
            </a:extLst>
          </p:cNvPr>
          <p:cNvGrpSpPr/>
          <p:nvPr/>
        </p:nvGrpSpPr>
        <p:grpSpPr>
          <a:xfrm>
            <a:off x="5687815" y="4974035"/>
            <a:ext cx="192984" cy="292491"/>
            <a:chOff x="5637461" y="6325726"/>
            <a:chExt cx="406400" cy="615950"/>
          </a:xfrm>
        </p:grpSpPr>
        <p:sp>
          <p:nvSpPr>
            <p:cNvPr id="64" name="Oval 45">
              <a:extLst>
                <a:ext uri="{FF2B5EF4-FFF2-40B4-BE49-F238E27FC236}">
                  <a16:creationId xmlns:a16="http://schemas.microsoft.com/office/drawing/2014/main" id="{08D97335-89B5-05FC-DFE6-60A947F10CC4}"/>
                </a:ext>
              </a:extLst>
            </p:cNvPr>
            <p:cNvSpPr>
              <a:spLocks noChangeArrowheads="1"/>
            </p:cNvSpPr>
            <p:nvPr/>
          </p:nvSpPr>
          <p:spPr bwMode="auto">
            <a:xfrm>
              <a:off x="5700961" y="6325726"/>
              <a:ext cx="269875" cy="269875"/>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47">
              <a:extLst>
                <a:ext uri="{FF2B5EF4-FFF2-40B4-BE49-F238E27FC236}">
                  <a16:creationId xmlns:a16="http://schemas.microsoft.com/office/drawing/2014/main" id="{D2434C1F-52EC-EC0B-09D0-6546CE9EF94C}"/>
                </a:ext>
              </a:extLst>
            </p:cNvPr>
            <p:cNvSpPr>
              <a:spLocks/>
            </p:cNvSpPr>
            <p:nvPr/>
          </p:nvSpPr>
          <p:spPr bwMode="auto">
            <a:xfrm>
              <a:off x="5637461" y="6735301"/>
              <a:ext cx="406400" cy="206375"/>
            </a:xfrm>
            <a:custGeom>
              <a:avLst/>
              <a:gdLst>
                <a:gd name="T0" fmla="*/ 107 w 107"/>
                <a:gd name="T1" fmla="*/ 54 h 54"/>
                <a:gd name="T2" fmla="*/ 107 w 107"/>
                <a:gd name="T3" fmla="*/ 40 h 54"/>
                <a:gd name="T4" fmla="*/ 67 w 107"/>
                <a:gd name="T5" fmla="*/ 0 h 54"/>
                <a:gd name="T6" fmla="*/ 40 w 107"/>
                <a:gd name="T7" fmla="*/ 0 h 54"/>
                <a:gd name="T8" fmla="*/ 0 w 107"/>
                <a:gd name="T9" fmla="*/ 40 h 54"/>
                <a:gd name="T10" fmla="*/ 0 w 107"/>
                <a:gd name="T11" fmla="*/ 54 h 54"/>
              </a:gdLst>
              <a:ahLst/>
              <a:cxnLst>
                <a:cxn ang="0">
                  <a:pos x="T0" y="T1"/>
                </a:cxn>
                <a:cxn ang="0">
                  <a:pos x="T2" y="T3"/>
                </a:cxn>
                <a:cxn ang="0">
                  <a:pos x="T4" y="T5"/>
                </a:cxn>
                <a:cxn ang="0">
                  <a:pos x="T6" y="T7"/>
                </a:cxn>
                <a:cxn ang="0">
                  <a:pos x="T8" y="T9"/>
                </a:cxn>
                <a:cxn ang="0">
                  <a:pos x="T10" y="T11"/>
                </a:cxn>
              </a:cxnLst>
              <a:rect l="0" t="0" r="r" b="b"/>
              <a:pathLst>
                <a:path w="107" h="54">
                  <a:moveTo>
                    <a:pt x="107" y="54"/>
                  </a:moveTo>
                  <a:cubicBezTo>
                    <a:pt x="107" y="40"/>
                    <a:pt x="107" y="40"/>
                    <a:pt x="107" y="40"/>
                  </a:cubicBezTo>
                  <a:cubicBezTo>
                    <a:pt x="107" y="18"/>
                    <a:pt x="89" y="0"/>
                    <a:pt x="67" y="0"/>
                  </a:cubicBezTo>
                  <a:cubicBezTo>
                    <a:pt x="40" y="0"/>
                    <a:pt x="40" y="0"/>
                    <a:pt x="40" y="0"/>
                  </a:cubicBezTo>
                  <a:cubicBezTo>
                    <a:pt x="18" y="0"/>
                    <a:pt x="0" y="18"/>
                    <a:pt x="0" y="40"/>
                  </a:cubicBezTo>
                  <a:cubicBezTo>
                    <a:pt x="0" y="54"/>
                    <a:pt x="0" y="54"/>
                    <a:pt x="0" y="54"/>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8" name="Group 67">
            <a:extLst>
              <a:ext uri="{FF2B5EF4-FFF2-40B4-BE49-F238E27FC236}">
                <a16:creationId xmlns:a16="http://schemas.microsoft.com/office/drawing/2014/main" id="{911C0896-0C78-3633-9985-692143A0387C}"/>
              </a:ext>
            </a:extLst>
          </p:cNvPr>
          <p:cNvGrpSpPr/>
          <p:nvPr/>
        </p:nvGrpSpPr>
        <p:grpSpPr>
          <a:xfrm>
            <a:off x="5910537" y="5106663"/>
            <a:ext cx="127086" cy="163320"/>
            <a:chOff x="13741400" y="5718175"/>
            <a:chExt cx="746125" cy="958850"/>
          </a:xfrm>
        </p:grpSpPr>
        <p:sp>
          <p:nvSpPr>
            <p:cNvPr id="69" name="Freeform 238">
              <a:extLst>
                <a:ext uri="{FF2B5EF4-FFF2-40B4-BE49-F238E27FC236}">
                  <a16:creationId xmlns:a16="http://schemas.microsoft.com/office/drawing/2014/main" id="{75B3BDB3-8048-2866-ED7E-CC1105DCA0C8}"/>
                </a:ext>
              </a:extLst>
            </p:cNvPr>
            <p:cNvSpPr>
              <a:spLocks/>
            </p:cNvSpPr>
            <p:nvPr/>
          </p:nvSpPr>
          <p:spPr bwMode="auto">
            <a:xfrm>
              <a:off x="13741400" y="6037263"/>
              <a:ext cx="746125" cy="639762"/>
            </a:xfrm>
            <a:custGeom>
              <a:avLst/>
              <a:gdLst>
                <a:gd name="T0" fmla="*/ 168 w 196"/>
                <a:gd name="T1" fmla="*/ 169 h 169"/>
                <a:gd name="T2" fmla="*/ 29 w 196"/>
                <a:gd name="T3" fmla="*/ 169 h 169"/>
                <a:gd name="T4" fmla="*/ 0 w 196"/>
                <a:gd name="T5" fmla="*/ 141 h 169"/>
                <a:gd name="T6" fmla="*/ 0 w 196"/>
                <a:gd name="T7" fmla="*/ 28 h 169"/>
                <a:gd name="T8" fmla="*/ 29 w 196"/>
                <a:gd name="T9" fmla="*/ 0 h 169"/>
                <a:gd name="T10" fmla="*/ 168 w 196"/>
                <a:gd name="T11" fmla="*/ 0 h 169"/>
                <a:gd name="T12" fmla="*/ 196 w 196"/>
                <a:gd name="T13" fmla="*/ 28 h 169"/>
                <a:gd name="T14" fmla="*/ 196 w 196"/>
                <a:gd name="T15" fmla="*/ 141 h 169"/>
                <a:gd name="T16" fmla="*/ 168 w 196"/>
                <a:gd name="T17" fmla="*/ 169 h 169"/>
                <a:gd name="T18" fmla="*/ 168 w 196"/>
                <a:gd name="T19" fmla="*/ 169 h 169"/>
                <a:gd name="T20" fmla="*/ 168 w 196"/>
                <a:gd name="T2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169">
                  <a:moveTo>
                    <a:pt x="168" y="169"/>
                  </a:moveTo>
                  <a:cubicBezTo>
                    <a:pt x="29" y="169"/>
                    <a:pt x="29" y="169"/>
                    <a:pt x="29" y="169"/>
                  </a:cubicBezTo>
                  <a:cubicBezTo>
                    <a:pt x="13" y="169"/>
                    <a:pt x="0" y="156"/>
                    <a:pt x="0" y="141"/>
                  </a:cubicBezTo>
                  <a:cubicBezTo>
                    <a:pt x="0" y="28"/>
                    <a:pt x="0" y="28"/>
                    <a:pt x="0" y="28"/>
                  </a:cubicBezTo>
                  <a:cubicBezTo>
                    <a:pt x="0" y="12"/>
                    <a:pt x="13" y="0"/>
                    <a:pt x="29" y="0"/>
                  </a:cubicBezTo>
                  <a:cubicBezTo>
                    <a:pt x="168" y="0"/>
                    <a:pt x="168" y="0"/>
                    <a:pt x="168" y="0"/>
                  </a:cubicBezTo>
                  <a:cubicBezTo>
                    <a:pt x="183" y="0"/>
                    <a:pt x="196" y="12"/>
                    <a:pt x="196" y="28"/>
                  </a:cubicBezTo>
                  <a:cubicBezTo>
                    <a:pt x="196" y="141"/>
                    <a:pt x="196" y="141"/>
                    <a:pt x="196" y="141"/>
                  </a:cubicBezTo>
                  <a:cubicBezTo>
                    <a:pt x="196" y="156"/>
                    <a:pt x="183" y="169"/>
                    <a:pt x="168" y="169"/>
                  </a:cubicBezTo>
                  <a:cubicBezTo>
                    <a:pt x="168" y="169"/>
                    <a:pt x="168" y="169"/>
                    <a:pt x="168" y="169"/>
                  </a:cubicBezTo>
                  <a:cubicBezTo>
                    <a:pt x="168" y="169"/>
                    <a:pt x="168" y="169"/>
                    <a:pt x="168" y="169"/>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239">
              <a:extLst>
                <a:ext uri="{FF2B5EF4-FFF2-40B4-BE49-F238E27FC236}">
                  <a16:creationId xmlns:a16="http://schemas.microsoft.com/office/drawing/2014/main" id="{D1409A9C-FB23-4D35-9246-4300D9F5E029}"/>
                </a:ext>
              </a:extLst>
            </p:cNvPr>
            <p:cNvSpPr>
              <a:spLocks/>
            </p:cNvSpPr>
            <p:nvPr/>
          </p:nvSpPr>
          <p:spPr bwMode="auto">
            <a:xfrm>
              <a:off x="13863638" y="5718175"/>
              <a:ext cx="509587" cy="319087"/>
            </a:xfrm>
            <a:custGeom>
              <a:avLst/>
              <a:gdLst>
                <a:gd name="T0" fmla="*/ 0 w 134"/>
                <a:gd name="T1" fmla="*/ 84 h 84"/>
                <a:gd name="T2" fmla="*/ 0 w 134"/>
                <a:gd name="T3" fmla="*/ 84 h 84"/>
                <a:gd name="T4" fmla="*/ 0 w 134"/>
                <a:gd name="T5" fmla="*/ 67 h 84"/>
                <a:gd name="T6" fmla="*/ 66 w 134"/>
                <a:gd name="T7" fmla="*/ 0 h 84"/>
                <a:gd name="T8" fmla="*/ 114 w 134"/>
                <a:gd name="T9" fmla="*/ 20 h 84"/>
                <a:gd name="T10" fmla="*/ 134 w 134"/>
                <a:gd name="T11" fmla="*/ 67 h 84"/>
                <a:gd name="T12" fmla="*/ 134 w 134"/>
                <a:gd name="T13" fmla="*/ 84 h 84"/>
                <a:gd name="T14" fmla="*/ 134 w 13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84">
                  <a:moveTo>
                    <a:pt x="0" y="84"/>
                  </a:moveTo>
                  <a:cubicBezTo>
                    <a:pt x="0" y="84"/>
                    <a:pt x="0" y="84"/>
                    <a:pt x="0" y="84"/>
                  </a:cubicBezTo>
                  <a:cubicBezTo>
                    <a:pt x="0" y="67"/>
                    <a:pt x="0" y="67"/>
                    <a:pt x="0" y="67"/>
                  </a:cubicBezTo>
                  <a:cubicBezTo>
                    <a:pt x="0" y="30"/>
                    <a:pt x="30" y="0"/>
                    <a:pt x="66" y="0"/>
                  </a:cubicBezTo>
                  <a:cubicBezTo>
                    <a:pt x="85" y="0"/>
                    <a:pt x="101" y="7"/>
                    <a:pt x="114" y="20"/>
                  </a:cubicBezTo>
                  <a:cubicBezTo>
                    <a:pt x="126" y="32"/>
                    <a:pt x="134" y="48"/>
                    <a:pt x="134" y="67"/>
                  </a:cubicBezTo>
                  <a:cubicBezTo>
                    <a:pt x="134" y="84"/>
                    <a:pt x="134" y="84"/>
                    <a:pt x="134" y="84"/>
                  </a:cubicBezTo>
                  <a:cubicBezTo>
                    <a:pt x="134" y="84"/>
                    <a:pt x="134" y="84"/>
                    <a:pt x="134" y="84"/>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240">
              <a:extLst>
                <a:ext uri="{FF2B5EF4-FFF2-40B4-BE49-F238E27FC236}">
                  <a16:creationId xmlns:a16="http://schemas.microsoft.com/office/drawing/2014/main" id="{3B506D55-657A-9232-B8DB-AFB9B12620AB}"/>
                </a:ext>
              </a:extLst>
            </p:cNvPr>
            <p:cNvSpPr>
              <a:spLocks/>
            </p:cNvSpPr>
            <p:nvPr/>
          </p:nvSpPr>
          <p:spPr bwMode="auto">
            <a:xfrm>
              <a:off x="14049375" y="6218238"/>
              <a:ext cx="133350" cy="276225"/>
            </a:xfrm>
            <a:custGeom>
              <a:avLst/>
              <a:gdLst>
                <a:gd name="T0" fmla="*/ 27 w 35"/>
                <a:gd name="T1" fmla="*/ 33 h 73"/>
                <a:gd name="T2" fmla="*/ 28 w 35"/>
                <a:gd name="T3" fmla="*/ 73 h 73"/>
                <a:gd name="T4" fmla="*/ 6 w 35"/>
                <a:gd name="T5" fmla="*/ 73 h 73"/>
                <a:gd name="T6" fmla="*/ 8 w 35"/>
                <a:gd name="T7" fmla="*/ 33 h 73"/>
                <a:gd name="T8" fmla="*/ 0 w 35"/>
                <a:gd name="T9" fmla="*/ 18 h 73"/>
                <a:gd name="T10" fmla="*/ 17 w 35"/>
                <a:gd name="T11" fmla="*/ 0 h 73"/>
                <a:gd name="T12" fmla="*/ 35 w 35"/>
                <a:gd name="T13" fmla="*/ 18 h 73"/>
                <a:gd name="T14" fmla="*/ 27 w 35"/>
                <a:gd name="T15" fmla="*/ 33 h 73"/>
                <a:gd name="T16" fmla="*/ 27 w 35"/>
                <a:gd name="T17" fmla="*/ 33 h 73"/>
                <a:gd name="T18" fmla="*/ 27 w 35"/>
                <a:gd name="T19"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3">
                  <a:moveTo>
                    <a:pt x="27" y="33"/>
                  </a:moveTo>
                  <a:cubicBezTo>
                    <a:pt x="28" y="73"/>
                    <a:pt x="28" y="73"/>
                    <a:pt x="28" y="73"/>
                  </a:cubicBezTo>
                  <a:cubicBezTo>
                    <a:pt x="6" y="73"/>
                    <a:pt x="6" y="73"/>
                    <a:pt x="6" y="73"/>
                  </a:cubicBezTo>
                  <a:cubicBezTo>
                    <a:pt x="8" y="33"/>
                    <a:pt x="8" y="33"/>
                    <a:pt x="8" y="33"/>
                  </a:cubicBezTo>
                  <a:cubicBezTo>
                    <a:pt x="3" y="30"/>
                    <a:pt x="0" y="24"/>
                    <a:pt x="0" y="18"/>
                  </a:cubicBezTo>
                  <a:cubicBezTo>
                    <a:pt x="0" y="8"/>
                    <a:pt x="8" y="0"/>
                    <a:pt x="17" y="0"/>
                  </a:cubicBezTo>
                  <a:cubicBezTo>
                    <a:pt x="27" y="0"/>
                    <a:pt x="35" y="8"/>
                    <a:pt x="35" y="18"/>
                  </a:cubicBezTo>
                  <a:cubicBezTo>
                    <a:pt x="35" y="24"/>
                    <a:pt x="31" y="30"/>
                    <a:pt x="27" y="33"/>
                  </a:cubicBezTo>
                  <a:cubicBezTo>
                    <a:pt x="27" y="33"/>
                    <a:pt x="27" y="33"/>
                    <a:pt x="27" y="33"/>
                  </a:cubicBezTo>
                  <a:cubicBezTo>
                    <a:pt x="27" y="33"/>
                    <a:pt x="27" y="33"/>
                    <a:pt x="27" y="33"/>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3" name="Group 72">
            <a:extLst>
              <a:ext uri="{FF2B5EF4-FFF2-40B4-BE49-F238E27FC236}">
                <a16:creationId xmlns:a16="http://schemas.microsoft.com/office/drawing/2014/main" id="{6F1E84AD-25CA-838B-1601-1C967D0DADF1}"/>
              </a:ext>
            </a:extLst>
          </p:cNvPr>
          <p:cNvGrpSpPr/>
          <p:nvPr/>
        </p:nvGrpSpPr>
        <p:grpSpPr>
          <a:xfrm>
            <a:off x="6861273" y="4749701"/>
            <a:ext cx="127086" cy="163320"/>
            <a:chOff x="13741400" y="5718175"/>
            <a:chExt cx="746125" cy="958850"/>
          </a:xfrm>
        </p:grpSpPr>
        <p:sp>
          <p:nvSpPr>
            <p:cNvPr id="74" name="Freeform 238">
              <a:extLst>
                <a:ext uri="{FF2B5EF4-FFF2-40B4-BE49-F238E27FC236}">
                  <a16:creationId xmlns:a16="http://schemas.microsoft.com/office/drawing/2014/main" id="{3C052015-30DE-1EB8-0C6E-4FEAF5D13924}"/>
                </a:ext>
              </a:extLst>
            </p:cNvPr>
            <p:cNvSpPr>
              <a:spLocks/>
            </p:cNvSpPr>
            <p:nvPr/>
          </p:nvSpPr>
          <p:spPr bwMode="auto">
            <a:xfrm>
              <a:off x="13741400" y="6037263"/>
              <a:ext cx="746125" cy="639762"/>
            </a:xfrm>
            <a:custGeom>
              <a:avLst/>
              <a:gdLst>
                <a:gd name="T0" fmla="*/ 168 w 196"/>
                <a:gd name="T1" fmla="*/ 169 h 169"/>
                <a:gd name="T2" fmla="*/ 29 w 196"/>
                <a:gd name="T3" fmla="*/ 169 h 169"/>
                <a:gd name="T4" fmla="*/ 0 w 196"/>
                <a:gd name="T5" fmla="*/ 141 h 169"/>
                <a:gd name="T6" fmla="*/ 0 w 196"/>
                <a:gd name="T7" fmla="*/ 28 h 169"/>
                <a:gd name="T8" fmla="*/ 29 w 196"/>
                <a:gd name="T9" fmla="*/ 0 h 169"/>
                <a:gd name="T10" fmla="*/ 168 w 196"/>
                <a:gd name="T11" fmla="*/ 0 h 169"/>
                <a:gd name="T12" fmla="*/ 196 w 196"/>
                <a:gd name="T13" fmla="*/ 28 h 169"/>
                <a:gd name="T14" fmla="*/ 196 w 196"/>
                <a:gd name="T15" fmla="*/ 141 h 169"/>
                <a:gd name="T16" fmla="*/ 168 w 196"/>
                <a:gd name="T17" fmla="*/ 169 h 169"/>
                <a:gd name="T18" fmla="*/ 168 w 196"/>
                <a:gd name="T19" fmla="*/ 169 h 169"/>
                <a:gd name="T20" fmla="*/ 168 w 196"/>
                <a:gd name="T2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169">
                  <a:moveTo>
                    <a:pt x="168" y="169"/>
                  </a:moveTo>
                  <a:cubicBezTo>
                    <a:pt x="29" y="169"/>
                    <a:pt x="29" y="169"/>
                    <a:pt x="29" y="169"/>
                  </a:cubicBezTo>
                  <a:cubicBezTo>
                    <a:pt x="13" y="169"/>
                    <a:pt x="0" y="156"/>
                    <a:pt x="0" y="141"/>
                  </a:cubicBezTo>
                  <a:cubicBezTo>
                    <a:pt x="0" y="28"/>
                    <a:pt x="0" y="28"/>
                    <a:pt x="0" y="28"/>
                  </a:cubicBezTo>
                  <a:cubicBezTo>
                    <a:pt x="0" y="12"/>
                    <a:pt x="13" y="0"/>
                    <a:pt x="29" y="0"/>
                  </a:cubicBezTo>
                  <a:cubicBezTo>
                    <a:pt x="168" y="0"/>
                    <a:pt x="168" y="0"/>
                    <a:pt x="168" y="0"/>
                  </a:cubicBezTo>
                  <a:cubicBezTo>
                    <a:pt x="183" y="0"/>
                    <a:pt x="196" y="12"/>
                    <a:pt x="196" y="28"/>
                  </a:cubicBezTo>
                  <a:cubicBezTo>
                    <a:pt x="196" y="141"/>
                    <a:pt x="196" y="141"/>
                    <a:pt x="196" y="141"/>
                  </a:cubicBezTo>
                  <a:cubicBezTo>
                    <a:pt x="196" y="156"/>
                    <a:pt x="183" y="169"/>
                    <a:pt x="168" y="169"/>
                  </a:cubicBezTo>
                  <a:cubicBezTo>
                    <a:pt x="168" y="169"/>
                    <a:pt x="168" y="169"/>
                    <a:pt x="168" y="169"/>
                  </a:cubicBezTo>
                  <a:cubicBezTo>
                    <a:pt x="168" y="169"/>
                    <a:pt x="168" y="169"/>
                    <a:pt x="168" y="169"/>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239">
              <a:extLst>
                <a:ext uri="{FF2B5EF4-FFF2-40B4-BE49-F238E27FC236}">
                  <a16:creationId xmlns:a16="http://schemas.microsoft.com/office/drawing/2014/main" id="{C60764D7-BB15-4B12-C1DB-8ACFFF22BF44}"/>
                </a:ext>
              </a:extLst>
            </p:cNvPr>
            <p:cNvSpPr>
              <a:spLocks/>
            </p:cNvSpPr>
            <p:nvPr/>
          </p:nvSpPr>
          <p:spPr bwMode="auto">
            <a:xfrm>
              <a:off x="13863638" y="5718175"/>
              <a:ext cx="509587" cy="319087"/>
            </a:xfrm>
            <a:custGeom>
              <a:avLst/>
              <a:gdLst>
                <a:gd name="T0" fmla="*/ 0 w 134"/>
                <a:gd name="T1" fmla="*/ 84 h 84"/>
                <a:gd name="T2" fmla="*/ 0 w 134"/>
                <a:gd name="T3" fmla="*/ 84 h 84"/>
                <a:gd name="T4" fmla="*/ 0 w 134"/>
                <a:gd name="T5" fmla="*/ 67 h 84"/>
                <a:gd name="T6" fmla="*/ 66 w 134"/>
                <a:gd name="T7" fmla="*/ 0 h 84"/>
                <a:gd name="T8" fmla="*/ 114 w 134"/>
                <a:gd name="T9" fmla="*/ 20 h 84"/>
                <a:gd name="T10" fmla="*/ 134 w 134"/>
                <a:gd name="T11" fmla="*/ 67 h 84"/>
                <a:gd name="T12" fmla="*/ 134 w 134"/>
                <a:gd name="T13" fmla="*/ 84 h 84"/>
                <a:gd name="T14" fmla="*/ 134 w 13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84">
                  <a:moveTo>
                    <a:pt x="0" y="84"/>
                  </a:moveTo>
                  <a:cubicBezTo>
                    <a:pt x="0" y="84"/>
                    <a:pt x="0" y="84"/>
                    <a:pt x="0" y="84"/>
                  </a:cubicBezTo>
                  <a:cubicBezTo>
                    <a:pt x="0" y="67"/>
                    <a:pt x="0" y="67"/>
                    <a:pt x="0" y="67"/>
                  </a:cubicBezTo>
                  <a:cubicBezTo>
                    <a:pt x="0" y="30"/>
                    <a:pt x="30" y="0"/>
                    <a:pt x="66" y="0"/>
                  </a:cubicBezTo>
                  <a:cubicBezTo>
                    <a:pt x="85" y="0"/>
                    <a:pt x="101" y="7"/>
                    <a:pt x="114" y="20"/>
                  </a:cubicBezTo>
                  <a:cubicBezTo>
                    <a:pt x="126" y="32"/>
                    <a:pt x="134" y="48"/>
                    <a:pt x="134" y="67"/>
                  </a:cubicBezTo>
                  <a:cubicBezTo>
                    <a:pt x="134" y="84"/>
                    <a:pt x="134" y="84"/>
                    <a:pt x="134" y="84"/>
                  </a:cubicBezTo>
                  <a:cubicBezTo>
                    <a:pt x="134" y="84"/>
                    <a:pt x="134" y="84"/>
                    <a:pt x="134" y="84"/>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240">
              <a:extLst>
                <a:ext uri="{FF2B5EF4-FFF2-40B4-BE49-F238E27FC236}">
                  <a16:creationId xmlns:a16="http://schemas.microsoft.com/office/drawing/2014/main" id="{4163962D-F4D2-5125-FB4A-9D3A29403833}"/>
                </a:ext>
              </a:extLst>
            </p:cNvPr>
            <p:cNvSpPr>
              <a:spLocks/>
            </p:cNvSpPr>
            <p:nvPr/>
          </p:nvSpPr>
          <p:spPr bwMode="auto">
            <a:xfrm>
              <a:off x="14049375" y="6218238"/>
              <a:ext cx="133350" cy="276225"/>
            </a:xfrm>
            <a:custGeom>
              <a:avLst/>
              <a:gdLst>
                <a:gd name="T0" fmla="*/ 27 w 35"/>
                <a:gd name="T1" fmla="*/ 33 h 73"/>
                <a:gd name="T2" fmla="*/ 28 w 35"/>
                <a:gd name="T3" fmla="*/ 73 h 73"/>
                <a:gd name="T4" fmla="*/ 6 w 35"/>
                <a:gd name="T5" fmla="*/ 73 h 73"/>
                <a:gd name="T6" fmla="*/ 8 w 35"/>
                <a:gd name="T7" fmla="*/ 33 h 73"/>
                <a:gd name="T8" fmla="*/ 0 w 35"/>
                <a:gd name="T9" fmla="*/ 18 h 73"/>
                <a:gd name="T10" fmla="*/ 17 w 35"/>
                <a:gd name="T11" fmla="*/ 0 h 73"/>
                <a:gd name="T12" fmla="*/ 35 w 35"/>
                <a:gd name="T13" fmla="*/ 18 h 73"/>
                <a:gd name="T14" fmla="*/ 27 w 35"/>
                <a:gd name="T15" fmla="*/ 33 h 73"/>
                <a:gd name="T16" fmla="*/ 27 w 35"/>
                <a:gd name="T17" fmla="*/ 33 h 73"/>
                <a:gd name="T18" fmla="*/ 27 w 35"/>
                <a:gd name="T19"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3">
                  <a:moveTo>
                    <a:pt x="27" y="33"/>
                  </a:moveTo>
                  <a:cubicBezTo>
                    <a:pt x="28" y="73"/>
                    <a:pt x="28" y="73"/>
                    <a:pt x="28" y="73"/>
                  </a:cubicBezTo>
                  <a:cubicBezTo>
                    <a:pt x="6" y="73"/>
                    <a:pt x="6" y="73"/>
                    <a:pt x="6" y="73"/>
                  </a:cubicBezTo>
                  <a:cubicBezTo>
                    <a:pt x="8" y="33"/>
                    <a:pt x="8" y="33"/>
                    <a:pt x="8" y="33"/>
                  </a:cubicBezTo>
                  <a:cubicBezTo>
                    <a:pt x="3" y="30"/>
                    <a:pt x="0" y="24"/>
                    <a:pt x="0" y="18"/>
                  </a:cubicBezTo>
                  <a:cubicBezTo>
                    <a:pt x="0" y="8"/>
                    <a:pt x="8" y="0"/>
                    <a:pt x="17" y="0"/>
                  </a:cubicBezTo>
                  <a:cubicBezTo>
                    <a:pt x="27" y="0"/>
                    <a:pt x="35" y="8"/>
                    <a:pt x="35" y="18"/>
                  </a:cubicBezTo>
                  <a:cubicBezTo>
                    <a:pt x="35" y="24"/>
                    <a:pt x="31" y="30"/>
                    <a:pt x="27" y="33"/>
                  </a:cubicBezTo>
                  <a:cubicBezTo>
                    <a:pt x="27" y="33"/>
                    <a:pt x="27" y="33"/>
                    <a:pt x="27" y="33"/>
                  </a:cubicBezTo>
                  <a:cubicBezTo>
                    <a:pt x="27" y="33"/>
                    <a:pt x="27" y="33"/>
                    <a:pt x="27" y="33"/>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7" name="Group 76">
            <a:extLst>
              <a:ext uri="{FF2B5EF4-FFF2-40B4-BE49-F238E27FC236}">
                <a16:creationId xmlns:a16="http://schemas.microsoft.com/office/drawing/2014/main" id="{48FD652D-B97C-5F04-5E16-98F1AB6D6C44}"/>
              </a:ext>
            </a:extLst>
          </p:cNvPr>
          <p:cNvGrpSpPr/>
          <p:nvPr/>
        </p:nvGrpSpPr>
        <p:grpSpPr>
          <a:xfrm>
            <a:off x="8864514" y="5257764"/>
            <a:ext cx="127086" cy="163320"/>
            <a:chOff x="13741400" y="5718175"/>
            <a:chExt cx="746125" cy="958850"/>
          </a:xfrm>
        </p:grpSpPr>
        <p:sp>
          <p:nvSpPr>
            <p:cNvPr id="78" name="Freeform 238">
              <a:extLst>
                <a:ext uri="{FF2B5EF4-FFF2-40B4-BE49-F238E27FC236}">
                  <a16:creationId xmlns:a16="http://schemas.microsoft.com/office/drawing/2014/main" id="{B8561AFA-EA73-E886-E032-82FFFBC99DA0}"/>
                </a:ext>
              </a:extLst>
            </p:cNvPr>
            <p:cNvSpPr>
              <a:spLocks/>
            </p:cNvSpPr>
            <p:nvPr/>
          </p:nvSpPr>
          <p:spPr bwMode="auto">
            <a:xfrm>
              <a:off x="13741400" y="6037263"/>
              <a:ext cx="746125" cy="639762"/>
            </a:xfrm>
            <a:custGeom>
              <a:avLst/>
              <a:gdLst>
                <a:gd name="T0" fmla="*/ 168 w 196"/>
                <a:gd name="T1" fmla="*/ 169 h 169"/>
                <a:gd name="T2" fmla="*/ 29 w 196"/>
                <a:gd name="T3" fmla="*/ 169 h 169"/>
                <a:gd name="T4" fmla="*/ 0 w 196"/>
                <a:gd name="T5" fmla="*/ 141 h 169"/>
                <a:gd name="T6" fmla="*/ 0 w 196"/>
                <a:gd name="T7" fmla="*/ 28 h 169"/>
                <a:gd name="T8" fmla="*/ 29 w 196"/>
                <a:gd name="T9" fmla="*/ 0 h 169"/>
                <a:gd name="T10" fmla="*/ 168 w 196"/>
                <a:gd name="T11" fmla="*/ 0 h 169"/>
                <a:gd name="T12" fmla="*/ 196 w 196"/>
                <a:gd name="T13" fmla="*/ 28 h 169"/>
                <a:gd name="T14" fmla="*/ 196 w 196"/>
                <a:gd name="T15" fmla="*/ 141 h 169"/>
                <a:gd name="T16" fmla="*/ 168 w 196"/>
                <a:gd name="T17" fmla="*/ 169 h 169"/>
                <a:gd name="T18" fmla="*/ 168 w 196"/>
                <a:gd name="T19" fmla="*/ 169 h 169"/>
                <a:gd name="T20" fmla="*/ 168 w 196"/>
                <a:gd name="T2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6" h="169">
                  <a:moveTo>
                    <a:pt x="168" y="169"/>
                  </a:moveTo>
                  <a:cubicBezTo>
                    <a:pt x="29" y="169"/>
                    <a:pt x="29" y="169"/>
                    <a:pt x="29" y="169"/>
                  </a:cubicBezTo>
                  <a:cubicBezTo>
                    <a:pt x="13" y="169"/>
                    <a:pt x="0" y="156"/>
                    <a:pt x="0" y="141"/>
                  </a:cubicBezTo>
                  <a:cubicBezTo>
                    <a:pt x="0" y="28"/>
                    <a:pt x="0" y="28"/>
                    <a:pt x="0" y="28"/>
                  </a:cubicBezTo>
                  <a:cubicBezTo>
                    <a:pt x="0" y="12"/>
                    <a:pt x="13" y="0"/>
                    <a:pt x="29" y="0"/>
                  </a:cubicBezTo>
                  <a:cubicBezTo>
                    <a:pt x="168" y="0"/>
                    <a:pt x="168" y="0"/>
                    <a:pt x="168" y="0"/>
                  </a:cubicBezTo>
                  <a:cubicBezTo>
                    <a:pt x="183" y="0"/>
                    <a:pt x="196" y="12"/>
                    <a:pt x="196" y="28"/>
                  </a:cubicBezTo>
                  <a:cubicBezTo>
                    <a:pt x="196" y="141"/>
                    <a:pt x="196" y="141"/>
                    <a:pt x="196" y="141"/>
                  </a:cubicBezTo>
                  <a:cubicBezTo>
                    <a:pt x="196" y="156"/>
                    <a:pt x="183" y="169"/>
                    <a:pt x="168" y="169"/>
                  </a:cubicBezTo>
                  <a:cubicBezTo>
                    <a:pt x="168" y="169"/>
                    <a:pt x="168" y="169"/>
                    <a:pt x="168" y="169"/>
                  </a:cubicBezTo>
                  <a:cubicBezTo>
                    <a:pt x="168" y="169"/>
                    <a:pt x="168" y="169"/>
                    <a:pt x="168" y="169"/>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239">
              <a:extLst>
                <a:ext uri="{FF2B5EF4-FFF2-40B4-BE49-F238E27FC236}">
                  <a16:creationId xmlns:a16="http://schemas.microsoft.com/office/drawing/2014/main" id="{C4259C8A-9105-9096-49A0-463B408D8415}"/>
                </a:ext>
              </a:extLst>
            </p:cNvPr>
            <p:cNvSpPr>
              <a:spLocks/>
            </p:cNvSpPr>
            <p:nvPr/>
          </p:nvSpPr>
          <p:spPr bwMode="auto">
            <a:xfrm>
              <a:off x="13863638" y="5718175"/>
              <a:ext cx="509587" cy="319087"/>
            </a:xfrm>
            <a:custGeom>
              <a:avLst/>
              <a:gdLst>
                <a:gd name="T0" fmla="*/ 0 w 134"/>
                <a:gd name="T1" fmla="*/ 84 h 84"/>
                <a:gd name="T2" fmla="*/ 0 w 134"/>
                <a:gd name="T3" fmla="*/ 84 h 84"/>
                <a:gd name="T4" fmla="*/ 0 w 134"/>
                <a:gd name="T5" fmla="*/ 67 h 84"/>
                <a:gd name="T6" fmla="*/ 66 w 134"/>
                <a:gd name="T7" fmla="*/ 0 h 84"/>
                <a:gd name="T8" fmla="*/ 114 w 134"/>
                <a:gd name="T9" fmla="*/ 20 h 84"/>
                <a:gd name="T10" fmla="*/ 134 w 134"/>
                <a:gd name="T11" fmla="*/ 67 h 84"/>
                <a:gd name="T12" fmla="*/ 134 w 134"/>
                <a:gd name="T13" fmla="*/ 84 h 84"/>
                <a:gd name="T14" fmla="*/ 134 w 13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84">
                  <a:moveTo>
                    <a:pt x="0" y="84"/>
                  </a:moveTo>
                  <a:cubicBezTo>
                    <a:pt x="0" y="84"/>
                    <a:pt x="0" y="84"/>
                    <a:pt x="0" y="84"/>
                  </a:cubicBezTo>
                  <a:cubicBezTo>
                    <a:pt x="0" y="67"/>
                    <a:pt x="0" y="67"/>
                    <a:pt x="0" y="67"/>
                  </a:cubicBezTo>
                  <a:cubicBezTo>
                    <a:pt x="0" y="30"/>
                    <a:pt x="30" y="0"/>
                    <a:pt x="66" y="0"/>
                  </a:cubicBezTo>
                  <a:cubicBezTo>
                    <a:pt x="85" y="0"/>
                    <a:pt x="101" y="7"/>
                    <a:pt x="114" y="20"/>
                  </a:cubicBezTo>
                  <a:cubicBezTo>
                    <a:pt x="126" y="32"/>
                    <a:pt x="134" y="48"/>
                    <a:pt x="134" y="67"/>
                  </a:cubicBezTo>
                  <a:cubicBezTo>
                    <a:pt x="134" y="84"/>
                    <a:pt x="134" y="84"/>
                    <a:pt x="134" y="84"/>
                  </a:cubicBezTo>
                  <a:cubicBezTo>
                    <a:pt x="134" y="84"/>
                    <a:pt x="134" y="84"/>
                    <a:pt x="134" y="84"/>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240">
              <a:extLst>
                <a:ext uri="{FF2B5EF4-FFF2-40B4-BE49-F238E27FC236}">
                  <a16:creationId xmlns:a16="http://schemas.microsoft.com/office/drawing/2014/main" id="{F5C103B6-36C5-D0AF-1B9F-AF5D57D94F7E}"/>
                </a:ext>
              </a:extLst>
            </p:cNvPr>
            <p:cNvSpPr>
              <a:spLocks/>
            </p:cNvSpPr>
            <p:nvPr/>
          </p:nvSpPr>
          <p:spPr bwMode="auto">
            <a:xfrm>
              <a:off x="14049375" y="6218238"/>
              <a:ext cx="133350" cy="276225"/>
            </a:xfrm>
            <a:custGeom>
              <a:avLst/>
              <a:gdLst>
                <a:gd name="T0" fmla="*/ 27 w 35"/>
                <a:gd name="T1" fmla="*/ 33 h 73"/>
                <a:gd name="T2" fmla="*/ 28 w 35"/>
                <a:gd name="T3" fmla="*/ 73 h 73"/>
                <a:gd name="T4" fmla="*/ 6 w 35"/>
                <a:gd name="T5" fmla="*/ 73 h 73"/>
                <a:gd name="T6" fmla="*/ 8 w 35"/>
                <a:gd name="T7" fmla="*/ 33 h 73"/>
                <a:gd name="T8" fmla="*/ 0 w 35"/>
                <a:gd name="T9" fmla="*/ 18 h 73"/>
                <a:gd name="T10" fmla="*/ 17 w 35"/>
                <a:gd name="T11" fmla="*/ 0 h 73"/>
                <a:gd name="T12" fmla="*/ 35 w 35"/>
                <a:gd name="T13" fmla="*/ 18 h 73"/>
                <a:gd name="T14" fmla="*/ 27 w 35"/>
                <a:gd name="T15" fmla="*/ 33 h 73"/>
                <a:gd name="T16" fmla="*/ 27 w 35"/>
                <a:gd name="T17" fmla="*/ 33 h 73"/>
                <a:gd name="T18" fmla="*/ 27 w 35"/>
                <a:gd name="T19"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73">
                  <a:moveTo>
                    <a:pt x="27" y="33"/>
                  </a:moveTo>
                  <a:cubicBezTo>
                    <a:pt x="28" y="73"/>
                    <a:pt x="28" y="73"/>
                    <a:pt x="28" y="73"/>
                  </a:cubicBezTo>
                  <a:cubicBezTo>
                    <a:pt x="6" y="73"/>
                    <a:pt x="6" y="73"/>
                    <a:pt x="6" y="73"/>
                  </a:cubicBezTo>
                  <a:cubicBezTo>
                    <a:pt x="8" y="33"/>
                    <a:pt x="8" y="33"/>
                    <a:pt x="8" y="33"/>
                  </a:cubicBezTo>
                  <a:cubicBezTo>
                    <a:pt x="3" y="30"/>
                    <a:pt x="0" y="24"/>
                    <a:pt x="0" y="18"/>
                  </a:cubicBezTo>
                  <a:cubicBezTo>
                    <a:pt x="0" y="8"/>
                    <a:pt x="8" y="0"/>
                    <a:pt x="17" y="0"/>
                  </a:cubicBezTo>
                  <a:cubicBezTo>
                    <a:pt x="27" y="0"/>
                    <a:pt x="35" y="8"/>
                    <a:pt x="35" y="18"/>
                  </a:cubicBezTo>
                  <a:cubicBezTo>
                    <a:pt x="35" y="24"/>
                    <a:pt x="31" y="30"/>
                    <a:pt x="27" y="33"/>
                  </a:cubicBezTo>
                  <a:cubicBezTo>
                    <a:pt x="27" y="33"/>
                    <a:pt x="27" y="33"/>
                    <a:pt x="27" y="33"/>
                  </a:cubicBezTo>
                  <a:cubicBezTo>
                    <a:pt x="27" y="33"/>
                    <a:pt x="27" y="33"/>
                    <a:pt x="27" y="33"/>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1" name="Group 80">
            <a:extLst>
              <a:ext uri="{FF2B5EF4-FFF2-40B4-BE49-F238E27FC236}">
                <a16:creationId xmlns:a16="http://schemas.microsoft.com/office/drawing/2014/main" id="{EA5BB205-DD84-631D-9998-BA98FCBC37AA}"/>
              </a:ext>
            </a:extLst>
          </p:cNvPr>
          <p:cNvGrpSpPr>
            <a:grpSpLocks noChangeAspect="1"/>
          </p:cNvGrpSpPr>
          <p:nvPr/>
        </p:nvGrpSpPr>
        <p:grpSpPr>
          <a:xfrm>
            <a:off x="9782970" y="4470429"/>
            <a:ext cx="453316" cy="382314"/>
            <a:chOff x="3908426" y="3687763"/>
            <a:chExt cx="395287" cy="333375"/>
          </a:xfrm>
        </p:grpSpPr>
        <p:sp>
          <p:nvSpPr>
            <p:cNvPr id="82" name="Line 161">
              <a:extLst>
                <a:ext uri="{FF2B5EF4-FFF2-40B4-BE49-F238E27FC236}">
                  <a16:creationId xmlns:a16="http://schemas.microsoft.com/office/drawing/2014/main" id="{D6F29D2D-E6F8-7B1B-54CF-B5F77DE1DA5A}"/>
                </a:ext>
              </a:extLst>
            </p:cNvPr>
            <p:cNvSpPr>
              <a:spLocks noChangeShapeType="1"/>
            </p:cNvSpPr>
            <p:nvPr/>
          </p:nvSpPr>
          <p:spPr bwMode="auto">
            <a:xfrm flipH="1">
              <a:off x="3952876" y="3697288"/>
              <a:ext cx="309563" cy="0"/>
            </a:xfrm>
            <a:prstGeom prst="line">
              <a:avLst/>
            </a:prstGeom>
            <a:noFill/>
            <a:ln w="6350" cap="rnd">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162">
              <a:extLst>
                <a:ext uri="{FF2B5EF4-FFF2-40B4-BE49-F238E27FC236}">
                  <a16:creationId xmlns:a16="http://schemas.microsoft.com/office/drawing/2014/main" id="{6BC02240-2150-70E1-6362-8A74314EEDBE}"/>
                </a:ext>
              </a:extLst>
            </p:cNvPr>
            <p:cNvSpPr>
              <a:spLocks noChangeShapeType="1"/>
            </p:cNvSpPr>
            <p:nvPr/>
          </p:nvSpPr>
          <p:spPr bwMode="auto">
            <a:xfrm>
              <a:off x="3952876" y="3729038"/>
              <a:ext cx="309563" cy="0"/>
            </a:xfrm>
            <a:prstGeom prst="line">
              <a:avLst/>
            </a:prstGeom>
            <a:noFill/>
            <a:ln w="6350" cap="rnd">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163">
              <a:extLst>
                <a:ext uri="{FF2B5EF4-FFF2-40B4-BE49-F238E27FC236}">
                  <a16:creationId xmlns:a16="http://schemas.microsoft.com/office/drawing/2014/main" id="{48E63C9E-30B6-792F-367C-F4335FA629A8}"/>
                </a:ext>
              </a:extLst>
            </p:cNvPr>
            <p:cNvSpPr>
              <a:spLocks noChangeShapeType="1"/>
            </p:cNvSpPr>
            <p:nvPr/>
          </p:nvSpPr>
          <p:spPr bwMode="auto">
            <a:xfrm flipV="1">
              <a:off x="4275138" y="3687763"/>
              <a:ext cx="0" cy="50800"/>
            </a:xfrm>
            <a:prstGeom prst="line">
              <a:avLst/>
            </a:prstGeom>
            <a:noFill/>
            <a:ln w="6350" cap="rnd">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164">
              <a:extLst>
                <a:ext uri="{FF2B5EF4-FFF2-40B4-BE49-F238E27FC236}">
                  <a16:creationId xmlns:a16="http://schemas.microsoft.com/office/drawing/2014/main" id="{7DF8CB66-9BCF-29F2-2971-6C525FEE4167}"/>
                </a:ext>
              </a:extLst>
            </p:cNvPr>
            <p:cNvSpPr>
              <a:spLocks/>
            </p:cNvSpPr>
            <p:nvPr/>
          </p:nvSpPr>
          <p:spPr bwMode="auto">
            <a:xfrm>
              <a:off x="4275138" y="3697288"/>
              <a:ext cx="28575" cy="31750"/>
            </a:xfrm>
            <a:custGeom>
              <a:avLst/>
              <a:gdLst>
                <a:gd name="T0" fmla="*/ 0 w 9"/>
                <a:gd name="T1" fmla="*/ 0 h 10"/>
                <a:gd name="T2" fmla="*/ 4 w 9"/>
                <a:gd name="T3" fmla="*/ 0 h 10"/>
                <a:gd name="T4" fmla="*/ 9 w 9"/>
                <a:gd name="T5" fmla="*/ 5 h 10"/>
                <a:gd name="T6" fmla="*/ 9 w 9"/>
                <a:gd name="T7" fmla="*/ 5 h 10"/>
                <a:gd name="T8" fmla="*/ 4 w 9"/>
                <a:gd name="T9" fmla="*/ 10 h 10"/>
                <a:gd name="T10" fmla="*/ 0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0" y="0"/>
                  </a:moveTo>
                  <a:cubicBezTo>
                    <a:pt x="4" y="0"/>
                    <a:pt x="4" y="0"/>
                    <a:pt x="4" y="0"/>
                  </a:cubicBezTo>
                  <a:cubicBezTo>
                    <a:pt x="7" y="0"/>
                    <a:pt x="9" y="2"/>
                    <a:pt x="9" y="5"/>
                  </a:cubicBezTo>
                  <a:cubicBezTo>
                    <a:pt x="9" y="5"/>
                    <a:pt x="9" y="5"/>
                    <a:pt x="9" y="5"/>
                  </a:cubicBezTo>
                  <a:cubicBezTo>
                    <a:pt x="9" y="7"/>
                    <a:pt x="7" y="10"/>
                    <a:pt x="4" y="10"/>
                  </a:cubicBezTo>
                  <a:cubicBezTo>
                    <a:pt x="0" y="10"/>
                    <a:pt x="0" y="10"/>
                    <a:pt x="0" y="10"/>
                  </a:cubicBez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165">
              <a:extLst>
                <a:ext uri="{FF2B5EF4-FFF2-40B4-BE49-F238E27FC236}">
                  <a16:creationId xmlns:a16="http://schemas.microsoft.com/office/drawing/2014/main" id="{9EC4F736-990A-0724-54F5-32F7C8743752}"/>
                </a:ext>
              </a:extLst>
            </p:cNvPr>
            <p:cNvSpPr>
              <a:spLocks noChangeShapeType="1"/>
            </p:cNvSpPr>
            <p:nvPr/>
          </p:nvSpPr>
          <p:spPr bwMode="auto">
            <a:xfrm flipV="1">
              <a:off x="3937001" y="3687763"/>
              <a:ext cx="0" cy="50800"/>
            </a:xfrm>
            <a:prstGeom prst="line">
              <a:avLst/>
            </a:prstGeom>
            <a:noFill/>
            <a:ln w="6350" cap="rnd">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6">
              <a:extLst>
                <a:ext uri="{FF2B5EF4-FFF2-40B4-BE49-F238E27FC236}">
                  <a16:creationId xmlns:a16="http://schemas.microsoft.com/office/drawing/2014/main" id="{CA649C7E-28F1-0B8E-310D-7D69E9F47680}"/>
                </a:ext>
              </a:extLst>
            </p:cNvPr>
            <p:cNvSpPr>
              <a:spLocks/>
            </p:cNvSpPr>
            <p:nvPr/>
          </p:nvSpPr>
          <p:spPr bwMode="auto">
            <a:xfrm>
              <a:off x="3908426" y="3697288"/>
              <a:ext cx="28575" cy="31750"/>
            </a:xfrm>
            <a:custGeom>
              <a:avLst/>
              <a:gdLst>
                <a:gd name="T0" fmla="*/ 9 w 9"/>
                <a:gd name="T1" fmla="*/ 0 h 10"/>
                <a:gd name="T2" fmla="*/ 5 w 9"/>
                <a:gd name="T3" fmla="*/ 0 h 10"/>
                <a:gd name="T4" fmla="*/ 0 w 9"/>
                <a:gd name="T5" fmla="*/ 5 h 10"/>
                <a:gd name="T6" fmla="*/ 0 w 9"/>
                <a:gd name="T7" fmla="*/ 5 h 10"/>
                <a:gd name="T8" fmla="*/ 5 w 9"/>
                <a:gd name="T9" fmla="*/ 10 h 10"/>
                <a:gd name="T10" fmla="*/ 9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9" y="0"/>
                  </a:moveTo>
                  <a:cubicBezTo>
                    <a:pt x="5" y="0"/>
                    <a:pt x="5" y="0"/>
                    <a:pt x="5" y="0"/>
                  </a:cubicBezTo>
                  <a:cubicBezTo>
                    <a:pt x="2" y="0"/>
                    <a:pt x="0" y="2"/>
                    <a:pt x="0" y="5"/>
                  </a:cubicBezTo>
                  <a:cubicBezTo>
                    <a:pt x="0" y="5"/>
                    <a:pt x="0" y="5"/>
                    <a:pt x="0" y="5"/>
                  </a:cubicBezTo>
                  <a:cubicBezTo>
                    <a:pt x="0" y="7"/>
                    <a:pt x="2" y="10"/>
                    <a:pt x="5" y="10"/>
                  </a:cubicBezTo>
                  <a:cubicBezTo>
                    <a:pt x="9" y="10"/>
                    <a:pt x="9" y="10"/>
                    <a:pt x="9" y="10"/>
                  </a:cubicBez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7">
              <a:extLst>
                <a:ext uri="{FF2B5EF4-FFF2-40B4-BE49-F238E27FC236}">
                  <a16:creationId xmlns:a16="http://schemas.microsoft.com/office/drawing/2014/main" id="{88444D50-6D4C-4D83-627A-AE8D0EDB2D35}"/>
                </a:ext>
              </a:extLst>
            </p:cNvPr>
            <p:cNvSpPr>
              <a:spLocks/>
            </p:cNvSpPr>
            <p:nvPr/>
          </p:nvSpPr>
          <p:spPr bwMode="auto">
            <a:xfrm>
              <a:off x="3952876" y="3729038"/>
              <a:ext cx="309563" cy="238125"/>
            </a:xfrm>
            <a:custGeom>
              <a:avLst/>
              <a:gdLst>
                <a:gd name="T0" fmla="*/ 0 w 195"/>
                <a:gd name="T1" fmla="*/ 0 h 150"/>
                <a:gd name="T2" fmla="*/ 0 w 195"/>
                <a:gd name="T3" fmla="*/ 150 h 150"/>
                <a:gd name="T4" fmla="*/ 195 w 195"/>
                <a:gd name="T5" fmla="*/ 150 h 150"/>
                <a:gd name="T6" fmla="*/ 195 w 195"/>
                <a:gd name="T7" fmla="*/ 0 h 150"/>
              </a:gdLst>
              <a:ahLst/>
              <a:cxnLst>
                <a:cxn ang="0">
                  <a:pos x="T0" y="T1"/>
                </a:cxn>
                <a:cxn ang="0">
                  <a:pos x="T2" y="T3"/>
                </a:cxn>
                <a:cxn ang="0">
                  <a:pos x="T4" y="T5"/>
                </a:cxn>
                <a:cxn ang="0">
                  <a:pos x="T6" y="T7"/>
                </a:cxn>
              </a:cxnLst>
              <a:rect l="0" t="0" r="r" b="b"/>
              <a:pathLst>
                <a:path w="195" h="150">
                  <a:moveTo>
                    <a:pt x="0" y="0"/>
                  </a:moveTo>
                  <a:lnTo>
                    <a:pt x="0" y="150"/>
                  </a:lnTo>
                  <a:lnTo>
                    <a:pt x="195" y="150"/>
                  </a:lnTo>
                  <a:lnTo>
                    <a:pt x="195" y="0"/>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Oval 168">
              <a:extLst>
                <a:ext uri="{FF2B5EF4-FFF2-40B4-BE49-F238E27FC236}">
                  <a16:creationId xmlns:a16="http://schemas.microsoft.com/office/drawing/2014/main" id="{FF03E7EB-11B6-5563-42D6-3C28A641F9A5}"/>
                </a:ext>
              </a:extLst>
            </p:cNvPr>
            <p:cNvSpPr>
              <a:spLocks noChangeArrowheads="1"/>
            </p:cNvSpPr>
            <p:nvPr/>
          </p:nvSpPr>
          <p:spPr bwMode="auto">
            <a:xfrm>
              <a:off x="4094163" y="3995738"/>
              <a:ext cx="25400" cy="25400"/>
            </a:xfrm>
            <a:prstGeom prst="ellipse">
              <a:avLst/>
            </a:pr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0" name="Line 169">
              <a:extLst>
                <a:ext uri="{FF2B5EF4-FFF2-40B4-BE49-F238E27FC236}">
                  <a16:creationId xmlns:a16="http://schemas.microsoft.com/office/drawing/2014/main" id="{A1625276-0F26-840F-3130-ADA3D1426D6D}"/>
                </a:ext>
              </a:extLst>
            </p:cNvPr>
            <p:cNvSpPr>
              <a:spLocks noChangeShapeType="1"/>
            </p:cNvSpPr>
            <p:nvPr/>
          </p:nvSpPr>
          <p:spPr bwMode="auto">
            <a:xfrm flipV="1">
              <a:off x="4106863" y="3967163"/>
              <a:ext cx="0" cy="28575"/>
            </a:xfrm>
            <a:prstGeom prst="line">
              <a:avLst/>
            </a:prstGeom>
            <a:noFill/>
            <a:ln w="6350" cap="rnd">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70">
              <a:extLst>
                <a:ext uri="{FF2B5EF4-FFF2-40B4-BE49-F238E27FC236}">
                  <a16:creationId xmlns:a16="http://schemas.microsoft.com/office/drawing/2014/main" id="{F4333166-E79A-254E-F607-BB76A91D91B2}"/>
                </a:ext>
              </a:extLst>
            </p:cNvPr>
            <p:cNvSpPr>
              <a:spLocks/>
            </p:cNvSpPr>
            <p:nvPr/>
          </p:nvSpPr>
          <p:spPr bwMode="auto">
            <a:xfrm>
              <a:off x="4192588" y="3805238"/>
              <a:ext cx="25400" cy="111125"/>
            </a:xfrm>
            <a:custGeom>
              <a:avLst/>
              <a:gdLst>
                <a:gd name="T0" fmla="*/ 0 w 16"/>
                <a:gd name="T1" fmla="*/ 0 h 70"/>
                <a:gd name="T2" fmla="*/ 0 w 16"/>
                <a:gd name="T3" fmla="*/ 70 h 70"/>
                <a:gd name="T4" fmla="*/ 16 w 16"/>
                <a:gd name="T5" fmla="*/ 70 h 70"/>
                <a:gd name="T6" fmla="*/ 16 w 16"/>
                <a:gd name="T7" fmla="*/ 0 h 70"/>
              </a:gdLst>
              <a:ahLst/>
              <a:cxnLst>
                <a:cxn ang="0">
                  <a:pos x="T0" y="T1"/>
                </a:cxn>
                <a:cxn ang="0">
                  <a:pos x="T2" y="T3"/>
                </a:cxn>
                <a:cxn ang="0">
                  <a:pos x="T4" y="T5"/>
                </a:cxn>
                <a:cxn ang="0">
                  <a:pos x="T6" y="T7"/>
                </a:cxn>
              </a:cxnLst>
              <a:rect l="0" t="0" r="r" b="b"/>
              <a:pathLst>
                <a:path w="16" h="70">
                  <a:moveTo>
                    <a:pt x="0" y="0"/>
                  </a:moveTo>
                  <a:lnTo>
                    <a:pt x="0" y="70"/>
                  </a:lnTo>
                  <a:lnTo>
                    <a:pt x="16" y="70"/>
                  </a:lnTo>
                  <a:lnTo>
                    <a:pt x="16" y="0"/>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Freeform 171">
              <a:extLst>
                <a:ext uri="{FF2B5EF4-FFF2-40B4-BE49-F238E27FC236}">
                  <a16:creationId xmlns:a16="http://schemas.microsoft.com/office/drawing/2014/main" id="{B38FAE70-C572-709E-FE86-DE16FC8B3042}"/>
                </a:ext>
              </a:extLst>
            </p:cNvPr>
            <p:cNvSpPr>
              <a:spLocks/>
            </p:cNvSpPr>
            <p:nvPr/>
          </p:nvSpPr>
          <p:spPr bwMode="auto">
            <a:xfrm>
              <a:off x="4129088" y="3856038"/>
              <a:ext cx="22225" cy="60325"/>
            </a:xfrm>
            <a:custGeom>
              <a:avLst/>
              <a:gdLst>
                <a:gd name="T0" fmla="*/ 0 w 14"/>
                <a:gd name="T1" fmla="*/ 0 h 38"/>
                <a:gd name="T2" fmla="*/ 0 w 14"/>
                <a:gd name="T3" fmla="*/ 38 h 38"/>
                <a:gd name="T4" fmla="*/ 14 w 14"/>
                <a:gd name="T5" fmla="*/ 38 h 38"/>
                <a:gd name="T6" fmla="*/ 14 w 14"/>
                <a:gd name="T7" fmla="*/ 0 h 38"/>
              </a:gdLst>
              <a:ahLst/>
              <a:cxnLst>
                <a:cxn ang="0">
                  <a:pos x="T0" y="T1"/>
                </a:cxn>
                <a:cxn ang="0">
                  <a:pos x="T2" y="T3"/>
                </a:cxn>
                <a:cxn ang="0">
                  <a:pos x="T4" y="T5"/>
                </a:cxn>
                <a:cxn ang="0">
                  <a:pos x="T6" y="T7"/>
                </a:cxn>
              </a:cxnLst>
              <a:rect l="0" t="0" r="r" b="b"/>
              <a:pathLst>
                <a:path w="14" h="38">
                  <a:moveTo>
                    <a:pt x="0" y="0"/>
                  </a:moveTo>
                  <a:lnTo>
                    <a:pt x="0" y="38"/>
                  </a:lnTo>
                  <a:lnTo>
                    <a:pt x="14" y="38"/>
                  </a:lnTo>
                  <a:lnTo>
                    <a:pt x="14" y="0"/>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Freeform 172">
              <a:extLst>
                <a:ext uri="{FF2B5EF4-FFF2-40B4-BE49-F238E27FC236}">
                  <a16:creationId xmlns:a16="http://schemas.microsoft.com/office/drawing/2014/main" id="{F49844C5-AD05-BC31-2022-3D0F68DFC0FA}"/>
                </a:ext>
              </a:extLst>
            </p:cNvPr>
            <p:cNvSpPr>
              <a:spLocks/>
            </p:cNvSpPr>
            <p:nvPr/>
          </p:nvSpPr>
          <p:spPr bwMode="auto">
            <a:xfrm>
              <a:off x="4060826" y="3805238"/>
              <a:ext cx="22225" cy="111125"/>
            </a:xfrm>
            <a:custGeom>
              <a:avLst/>
              <a:gdLst>
                <a:gd name="T0" fmla="*/ 0 w 14"/>
                <a:gd name="T1" fmla="*/ 0 h 70"/>
                <a:gd name="T2" fmla="*/ 0 w 14"/>
                <a:gd name="T3" fmla="*/ 70 h 70"/>
                <a:gd name="T4" fmla="*/ 14 w 14"/>
                <a:gd name="T5" fmla="*/ 70 h 70"/>
                <a:gd name="T6" fmla="*/ 14 w 14"/>
                <a:gd name="T7" fmla="*/ 0 h 70"/>
              </a:gdLst>
              <a:ahLst/>
              <a:cxnLst>
                <a:cxn ang="0">
                  <a:pos x="T0" y="T1"/>
                </a:cxn>
                <a:cxn ang="0">
                  <a:pos x="T2" y="T3"/>
                </a:cxn>
                <a:cxn ang="0">
                  <a:pos x="T4" y="T5"/>
                </a:cxn>
                <a:cxn ang="0">
                  <a:pos x="T6" y="T7"/>
                </a:cxn>
              </a:cxnLst>
              <a:rect l="0" t="0" r="r" b="b"/>
              <a:pathLst>
                <a:path w="14" h="70">
                  <a:moveTo>
                    <a:pt x="0" y="0"/>
                  </a:moveTo>
                  <a:lnTo>
                    <a:pt x="0" y="70"/>
                  </a:lnTo>
                  <a:lnTo>
                    <a:pt x="14" y="70"/>
                  </a:lnTo>
                  <a:lnTo>
                    <a:pt x="14" y="0"/>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173">
              <a:extLst>
                <a:ext uri="{FF2B5EF4-FFF2-40B4-BE49-F238E27FC236}">
                  <a16:creationId xmlns:a16="http://schemas.microsoft.com/office/drawing/2014/main" id="{65E9F68B-DFAC-F98A-B610-A4F36FAE02C8}"/>
                </a:ext>
              </a:extLst>
            </p:cNvPr>
            <p:cNvSpPr>
              <a:spLocks/>
            </p:cNvSpPr>
            <p:nvPr/>
          </p:nvSpPr>
          <p:spPr bwMode="auto">
            <a:xfrm>
              <a:off x="3994151" y="3846513"/>
              <a:ext cx="25400" cy="69850"/>
            </a:xfrm>
            <a:custGeom>
              <a:avLst/>
              <a:gdLst>
                <a:gd name="T0" fmla="*/ 0 w 16"/>
                <a:gd name="T1" fmla="*/ 0 h 44"/>
                <a:gd name="T2" fmla="*/ 0 w 16"/>
                <a:gd name="T3" fmla="*/ 44 h 44"/>
                <a:gd name="T4" fmla="*/ 16 w 16"/>
                <a:gd name="T5" fmla="*/ 44 h 44"/>
                <a:gd name="T6" fmla="*/ 16 w 16"/>
                <a:gd name="T7" fmla="*/ 0 h 44"/>
              </a:gdLst>
              <a:ahLst/>
              <a:cxnLst>
                <a:cxn ang="0">
                  <a:pos x="T0" y="T1"/>
                </a:cxn>
                <a:cxn ang="0">
                  <a:pos x="T2" y="T3"/>
                </a:cxn>
                <a:cxn ang="0">
                  <a:pos x="T4" y="T5"/>
                </a:cxn>
                <a:cxn ang="0">
                  <a:pos x="T6" y="T7"/>
                </a:cxn>
              </a:cxnLst>
              <a:rect l="0" t="0" r="r" b="b"/>
              <a:pathLst>
                <a:path w="16" h="44">
                  <a:moveTo>
                    <a:pt x="0" y="0"/>
                  </a:moveTo>
                  <a:lnTo>
                    <a:pt x="0" y="44"/>
                  </a:lnTo>
                  <a:lnTo>
                    <a:pt x="16" y="44"/>
                  </a:lnTo>
                  <a:lnTo>
                    <a:pt x="16" y="0"/>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74">
              <a:extLst>
                <a:ext uri="{FF2B5EF4-FFF2-40B4-BE49-F238E27FC236}">
                  <a16:creationId xmlns:a16="http://schemas.microsoft.com/office/drawing/2014/main" id="{1491389B-A88F-5296-2185-B51E6E99473C}"/>
                </a:ext>
              </a:extLst>
            </p:cNvPr>
            <p:cNvSpPr>
              <a:spLocks/>
            </p:cNvSpPr>
            <p:nvPr/>
          </p:nvSpPr>
          <p:spPr bwMode="auto">
            <a:xfrm>
              <a:off x="4006851" y="3763963"/>
              <a:ext cx="198438" cy="50800"/>
            </a:xfrm>
            <a:custGeom>
              <a:avLst/>
              <a:gdLst>
                <a:gd name="T0" fmla="*/ 125 w 125"/>
                <a:gd name="T1" fmla="*/ 0 h 32"/>
                <a:gd name="T2" fmla="*/ 83 w 125"/>
                <a:gd name="T3" fmla="*/ 32 h 32"/>
                <a:gd name="T4" fmla="*/ 42 w 125"/>
                <a:gd name="T5" fmla="*/ 0 h 32"/>
                <a:gd name="T6" fmla="*/ 0 w 125"/>
                <a:gd name="T7" fmla="*/ 28 h 32"/>
              </a:gdLst>
              <a:ahLst/>
              <a:cxnLst>
                <a:cxn ang="0">
                  <a:pos x="T0" y="T1"/>
                </a:cxn>
                <a:cxn ang="0">
                  <a:pos x="T2" y="T3"/>
                </a:cxn>
                <a:cxn ang="0">
                  <a:pos x="T4" y="T5"/>
                </a:cxn>
                <a:cxn ang="0">
                  <a:pos x="T6" y="T7"/>
                </a:cxn>
              </a:cxnLst>
              <a:rect l="0" t="0" r="r" b="b"/>
              <a:pathLst>
                <a:path w="125" h="32">
                  <a:moveTo>
                    <a:pt x="125" y="0"/>
                  </a:moveTo>
                  <a:lnTo>
                    <a:pt x="83" y="32"/>
                  </a:lnTo>
                  <a:lnTo>
                    <a:pt x="42" y="0"/>
                  </a:lnTo>
                  <a:lnTo>
                    <a:pt x="0" y="28"/>
                  </a:lnTo>
                </a:path>
              </a:pathLst>
            </a:custGeom>
            <a:noFill/>
            <a:ln w="6350" cap="rnd">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a:extLst>
              <a:ext uri="{FF2B5EF4-FFF2-40B4-BE49-F238E27FC236}">
                <a16:creationId xmlns:a16="http://schemas.microsoft.com/office/drawing/2014/main" id="{7FD639EE-C564-65E8-DB30-C22A465CAB21}"/>
              </a:ext>
            </a:extLst>
          </p:cNvPr>
          <p:cNvGrpSpPr/>
          <p:nvPr/>
        </p:nvGrpSpPr>
        <p:grpSpPr>
          <a:xfrm>
            <a:off x="6347752" y="2712524"/>
            <a:ext cx="449832" cy="428240"/>
            <a:chOff x="21697950" y="1768475"/>
            <a:chExt cx="992188" cy="944563"/>
          </a:xfrm>
        </p:grpSpPr>
        <p:sp>
          <p:nvSpPr>
            <p:cNvPr id="97" name="Freeform 72">
              <a:extLst>
                <a:ext uri="{FF2B5EF4-FFF2-40B4-BE49-F238E27FC236}">
                  <a16:creationId xmlns:a16="http://schemas.microsoft.com/office/drawing/2014/main" id="{22AE3077-6783-451C-FB91-1C408212BBEC}"/>
                </a:ext>
              </a:extLst>
            </p:cNvPr>
            <p:cNvSpPr>
              <a:spLocks/>
            </p:cNvSpPr>
            <p:nvPr/>
          </p:nvSpPr>
          <p:spPr bwMode="auto">
            <a:xfrm>
              <a:off x="21697950" y="1768475"/>
              <a:ext cx="992188" cy="709613"/>
            </a:xfrm>
            <a:custGeom>
              <a:avLst/>
              <a:gdLst>
                <a:gd name="T0" fmla="*/ 173 w 262"/>
                <a:gd name="T1" fmla="*/ 187 h 187"/>
                <a:gd name="T2" fmla="*/ 207 w 262"/>
                <a:gd name="T3" fmla="*/ 187 h 187"/>
                <a:gd name="T4" fmla="*/ 262 w 262"/>
                <a:gd name="T5" fmla="*/ 131 h 187"/>
                <a:gd name="T6" fmla="*/ 212 w 262"/>
                <a:gd name="T7" fmla="*/ 76 h 187"/>
                <a:gd name="T8" fmla="*/ 124 w 262"/>
                <a:gd name="T9" fmla="*/ 6 h 187"/>
                <a:gd name="T10" fmla="*/ 53 w 262"/>
                <a:gd name="T11" fmla="*/ 76 h 187"/>
                <a:gd name="T12" fmla="*/ 4 w 262"/>
                <a:gd name="T13" fmla="*/ 137 h 187"/>
                <a:gd name="T14" fmla="*/ 60 w 262"/>
                <a:gd name="T15" fmla="*/ 187 h 187"/>
                <a:gd name="T16" fmla="*/ 87 w 262"/>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87">
                  <a:moveTo>
                    <a:pt x="173" y="187"/>
                  </a:moveTo>
                  <a:cubicBezTo>
                    <a:pt x="207" y="187"/>
                    <a:pt x="207" y="187"/>
                    <a:pt x="207" y="187"/>
                  </a:cubicBezTo>
                  <a:cubicBezTo>
                    <a:pt x="238" y="187"/>
                    <a:pt x="262" y="162"/>
                    <a:pt x="262" y="131"/>
                  </a:cubicBezTo>
                  <a:cubicBezTo>
                    <a:pt x="262" y="103"/>
                    <a:pt x="240" y="79"/>
                    <a:pt x="212" y="76"/>
                  </a:cubicBezTo>
                  <a:cubicBezTo>
                    <a:pt x="207" y="32"/>
                    <a:pt x="167" y="0"/>
                    <a:pt x="124" y="6"/>
                  </a:cubicBezTo>
                  <a:cubicBezTo>
                    <a:pt x="87" y="10"/>
                    <a:pt x="58" y="39"/>
                    <a:pt x="53" y="76"/>
                  </a:cubicBezTo>
                  <a:cubicBezTo>
                    <a:pt x="22" y="79"/>
                    <a:pt x="0" y="107"/>
                    <a:pt x="4" y="137"/>
                  </a:cubicBezTo>
                  <a:cubicBezTo>
                    <a:pt x="7" y="165"/>
                    <a:pt x="31" y="186"/>
                    <a:pt x="60" y="187"/>
                  </a:cubicBezTo>
                  <a:cubicBezTo>
                    <a:pt x="87" y="187"/>
                    <a:pt x="87" y="187"/>
                    <a:pt x="87" y="187"/>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Oval 73">
              <a:extLst>
                <a:ext uri="{FF2B5EF4-FFF2-40B4-BE49-F238E27FC236}">
                  <a16:creationId xmlns:a16="http://schemas.microsoft.com/office/drawing/2014/main" id="{FEB70991-EEA2-0AA6-0AD6-36CD681D865F}"/>
                </a:ext>
              </a:extLst>
            </p:cNvPr>
            <p:cNvSpPr>
              <a:spLocks noChangeArrowheads="1"/>
            </p:cNvSpPr>
            <p:nvPr/>
          </p:nvSpPr>
          <p:spPr bwMode="auto">
            <a:xfrm>
              <a:off x="21867813" y="2533650"/>
              <a:ext cx="76200"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Oval 74">
              <a:extLst>
                <a:ext uri="{FF2B5EF4-FFF2-40B4-BE49-F238E27FC236}">
                  <a16:creationId xmlns:a16="http://schemas.microsoft.com/office/drawing/2014/main" id="{F8CA650F-0F17-C0A0-86A2-571CF0B70C76}"/>
                </a:ext>
              </a:extLst>
            </p:cNvPr>
            <p:cNvSpPr>
              <a:spLocks noChangeArrowheads="1"/>
            </p:cNvSpPr>
            <p:nvPr/>
          </p:nvSpPr>
          <p:spPr bwMode="auto">
            <a:xfrm>
              <a:off x="22436138" y="2533650"/>
              <a:ext cx="71438"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Oval 75">
              <a:extLst>
                <a:ext uri="{FF2B5EF4-FFF2-40B4-BE49-F238E27FC236}">
                  <a16:creationId xmlns:a16="http://schemas.microsoft.com/office/drawing/2014/main" id="{BBD94896-5DC1-0C0D-04A4-45E323F6093F}"/>
                </a:ext>
              </a:extLst>
            </p:cNvPr>
            <p:cNvSpPr>
              <a:spLocks noChangeArrowheads="1"/>
            </p:cNvSpPr>
            <p:nvPr/>
          </p:nvSpPr>
          <p:spPr bwMode="auto">
            <a:xfrm>
              <a:off x="22151975" y="2636838"/>
              <a:ext cx="71438"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Freeform 76">
              <a:extLst>
                <a:ext uri="{FF2B5EF4-FFF2-40B4-BE49-F238E27FC236}">
                  <a16:creationId xmlns:a16="http://schemas.microsoft.com/office/drawing/2014/main" id="{6B0FA56E-1FCC-6CDD-CFA6-2BE5DE59B845}"/>
                </a:ext>
              </a:extLst>
            </p:cNvPr>
            <p:cNvSpPr>
              <a:spLocks/>
            </p:cNvSpPr>
            <p:nvPr/>
          </p:nvSpPr>
          <p:spPr bwMode="auto">
            <a:xfrm>
              <a:off x="21944013" y="2382838"/>
              <a:ext cx="150813" cy="188913"/>
            </a:xfrm>
            <a:custGeom>
              <a:avLst/>
              <a:gdLst>
                <a:gd name="T0" fmla="*/ 0 w 40"/>
                <a:gd name="T1" fmla="*/ 50 h 50"/>
                <a:gd name="T2" fmla="*/ 39 w 40"/>
                <a:gd name="T3" fmla="*/ 50 h 50"/>
                <a:gd name="T4" fmla="*/ 40 w 40"/>
                <a:gd name="T5" fmla="*/ 49 h 50"/>
                <a:gd name="T6" fmla="*/ 40 w 40"/>
                <a:gd name="T7" fmla="*/ 0 h 50"/>
              </a:gdLst>
              <a:ahLst/>
              <a:cxnLst>
                <a:cxn ang="0">
                  <a:pos x="T0" y="T1"/>
                </a:cxn>
                <a:cxn ang="0">
                  <a:pos x="T2" y="T3"/>
                </a:cxn>
                <a:cxn ang="0">
                  <a:pos x="T4" y="T5"/>
                </a:cxn>
                <a:cxn ang="0">
                  <a:pos x="T6" y="T7"/>
                </a:cxn>
              </a:cxnLst>
              <a:rect l="0" t="0" r="r" b="b"/>
              <a:pathLst>
                <a:path w="40" h="50">
                  <a:moveTo>
                    <a:pt x="0" y="50"/>
                  </a:moveTo>
                  <a:cubicBezTo>
                    <a:pt x="39" y="50"/>
                    <a:pt x="39" y="50"/>
                    <a:pt x="39" y="50"/>
                  </a:cubicBezTo>
                  <a:cubicBezTo>
                    <a:pt x="40" y="50"/>
                    <a:pt x="40" y="49"/>
                    <a:pt x="40" y="49"/>
                  </a:cubicBezTo>
                  <a:cubicBezTo>
                    <a:pt x="40" y="0"/>
                    <a:pt x="40" y="0"/>
                    <a:pt x="40" y="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2" name="Line 77">
              <a:extLst>
                <a:ext uri="{FF2B5EF4-FFF2-40B4-BE49-F238E27FC236}">
                  <a16:creationId xmlns:a16="http://schemas.microsoft.com/office/drawing/2014/main" id="{09833EAC-68B2-65A8-2468-4E099F3A2657}"/>
                </a:ext>
              </a:extLst>
            </p:cNvPr>
            <p:cNvSpPr>
              <a:spLocks noChangeShapeType="1"/>
            </p:cNvSpPr>
            <p:nvPr/>
          </p:nvSpPr>
          <p:spPr bwMode="auto">
            <a:xfrm>
              <a:off x="22185313" y="2378075"/>
              <a:ext cx="0" cy="258763"/>
            </a:xfrm>
            <a:prstGeom prst="line">
              <a:avLst/>
            </a:prstGeom>
            <a:noFill/>
            <a:ln w="6350" cap="sq">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78">
              <a:extLst>
                <a:ext uri="{FF2B5EF4-FFF2-40B4-BE49-F238E27FC236}">
                  <a16:creationId xmlns:a16="http://schemas.microsoft.com/office/drawing/2014/main" id="{D04ABEB4-01C5-72C2-64B3-6BEF14ABDC3B}"/>
                </a:ext>
              </a:extLst>
            </p:cNvPr>
            <p:cNvSpPr>
              <a:spLocks/>
            </p:cNvSpPr>
            <p:nvPr/>
          </p:nvSpPr>
          <p:spPr bwMode="auto">
            <a:xfrm>
              <a:off x="22277388" y="2378075"/>
              <a:ext cx="147638" cy="190500"/>
            </a:xfrm>
            <a:custGeom>
              <a:avLst/>
              <a:gdLst>
                <a:gd name="T0" fmla="*/ 0 w 39"/>
                <a:gd name="T1" fmla="*/ 0 h 50"/>
                <a:gd name="T2" fmla="*/ 0 w 39"/>
                <a:gd name="T3" fmla="*/ 49 h 50"/>
                <a:gd name="T4" fmla="*/ 0 w 39"/>
                <a:gd name="T5" fmla="*/ 50 h 50"/>
                <a:gd name="T6" fmla="*/ 39 w 39"/>
                <a:gd name="T7" fmla="*/ 50 h 50"/>
              </a:gdLst>
              <a:ahLst/>
              <a:cxnLst>
                <a:cxn ang="0">
                  <a:pos x="T0" y="T1"/>
                </a:cxn>
                <a:cxn ang="0">
                  <a:pos x="T2" y="T3"/>
                </a:cxn>
                <a:cxn ang="0">
                  <a:pos x="T4" y="T5"/>
                </a:cxn>
                <a:cxn ang="0">
                  <a:pos x="T6" y="T7"/>
                </a:cxn>
              </a:cxnLst>
              <a:rect l="0" t="0" r="r" b="b"/>
              <a:pathLst>
                <a:path w="39" h="50">
                  <a:moveTo>
                    <a:pt x="0" y="0"/>
                  </a:moveTo>
                  <a:cubicBezTo>
                    <a:pt x="0" y="49"/>
                    <a:pt x="0" y="49"/>
                    <a:pt x="0" y="49"/>
                  </a:cubicBezTo>
                  <a:cubicBezTo>
                    <a:pt x="0" y="50"/>
                    <a:pt x="0" y="50"/>
                    <a:pt x="0" y="50"/>
                  </a:cubicBezTo>
                  <a:cubicBezTo>
                    <a:pt x="39" y="50"/>
                    <a:pt x="39" y="50"/>
                    <a:pt x="39" y="5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4" name="Group 103">
            <a:extLst>
              <a:ext uri="{FF2B5EF4-FFF2-40B4-BE49-F238E27FC236}">
                <a16:creationId xmlns:a16="http://schemas.microsoft.com/office/drawing/2014/main" id="{58B703AD-9DBB-D194-379E-D38C182A5451}"/>
              </a:ext>
            </a:extLst>
          </p:cNvPr>
          <p:cNvGrpSpPr/>
          <p:nvPr/>
        </p:nvGrpSpPr>
        <p:grpSpPr>
          <a:xfrm>
            <a:off x="8979378" y="3098499"/>
            <a:ext cx="449832" cy="428240"/>
            <a:chOff x="21697950" y="1768475"/>
            <a:chExt cx="992188" cy="944563"/>
          </a:xfrm>
        </p:grpSpPr>
        <p:sp>
          <p:nvSpPr>
            <p:cNvPr id="105" name="Freeform 72">
              <a:extLst>
                <a:ext uri="{FF2B5EF4-FFF2-40B4-BE49-F238E27FC236}">
                  <a16:creationId xmlns:a16="http://schemas.microsoft.com/office/drawing/2014/main" id="{A338B321-9E3C-1411-A26E-47A9B7CEEA0B}"/>
                </a:ext>
              </a:extLst>
            </p:cNvPr>
            <p:cNvSpPr>
              <a:spLocks/>
            </p:cNvSpPr>
            <p:nvPr/>
          </p:nvSpPr>
          <p:spPr bwMode="auto">
            <a:xfrm>
              <a:off x="21697950" y="1768475"/>
              <a:ext cx="992188" cy="709613"/>
            </a:xfrm>
            <a:custGeom>
              <a:avLst/>
              <a:gdLst>
                <a:gd name="T0" fmla="*/ 173 w 262"/>
                <a:gd name="T1" fmla="*/ 187 h 187"/>
                <a:gd name="T2" fmla="*/ 207 w 262"/>
                <a:gd name="T3" fmla="*/ 187 h 187"/>
                <a:gd name="T4" fmla="*/ 262 w 262"/>
                <a:gd name="T5" fmla="*/ 131 h 187"/>
                <a:gd name="T6" fmla="*/ 212 w 262"/>
                <a:gd name="T7" fmla="*/ 76 h 187"/>
                <a:gd name="T8" fmla="*/ 124 w 262"/>
                <a:gd name="T9" fmla="*/ 6 h 187"/>
                <a:gd name="T10" fmla="*/ 53 w 262"/>
                <a:gd name="T11" fmla="*/ 76 h 187"/>
                <a:gd name="T12" fmla="*/ 4 w 262"/>
                <a:gd name="T13" fmla="*/ 137 h 187"/>
                <a:gd name="T14" fmla="*/ 60 w 262"/>
                <a:gd name="T15" fmla="*/ 187 h 187"/>
                <a:gd name="T16" fmla="*/ 87 w 262"/>
                <a:gd name="T17"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2" h="187">
                  <a:moveTo>
                    <a:pt x="173" y="187"/>
                  </a:moveTo>
                  <a:cubicBezTo>
                    <a:pt x="207" y="187"/>
                    <a:pt x="207" y="187"/>
                    <a:pt x="207" y="187"/>
                  </a:cubicBezTo>
                  <a:cubicBezTo>
                    <a:pt x="238" y="187"/>
                    <a:pt x="262" y="162"/>
                    <a:pt x="262" y="131"/>
                  </a:cubicBezTo>
                  <a:cubicBezTo>
                    <a:pt x="262" y="103"/>
                    <a:pt x="240" y="79"/>
                    <a:pt x="212" y="76"/>
                  </a:cubicBezTo>
                  <a:cubicBezTo>
                    <a:pt x="207" y="32"/>
                    <a:pt x="167" y="0"/>
                    <a:pt x="124" y="6"/>
                  </a:cubicBezTo>
                  <a:cubicBezTo>
                    <a:pt x="87" y="10"/>
                    <a:pt x="58" y="39"/>
                    <a:pt x="53" y="76"/>
                  </a:cubicBezTo>
                  <a:cubicBezTo>
                    <a:pt x="22" y="79"/>
                    <a:pt x="0" y="107"/>
                    <a:pt x="4" y="137"/>
                  </a:cubicBezTo>
                  <a:cubicBezTo>
                    <a:pt x="7" y="165"/>
                    <a:pt x="31" y="186"/>
                    <a:pt x="60" y="187"/>
                  </a:cubicBezTo>
                  <a:cubicBezTo>
                    <a:pt x="87" y="187"/>
                    <a:pt x="87" y="187"/>
                    <a:pt x="87" y="187"/>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6" name="Oval 73">
              <a:extLst>
                <a:ext uri="{FF2B5EF4-FFF2-40B4-BE49-F238E27FC236}">
                  <a16:creationId xmlns:a16="http://schemas.microsoft.com/office/drawing/2014/main" id="{D7F246E1-96DB-F3DC-FFF1-2801CACA2BA1}"/>
                </a:ext>
              </a:extLst>
            </p:cNvPr>
            <p:cNvSpPr>
              <a:spLocks noChangeArrowheads="1"/>
            </p:cNvSpPr>
            <p:nvPr/>
          </p:nvSpPr>
          <p:spPr bwMode="auto">
            <a:xfrm>
              <a:off x="21867813" y="2533650"/>
              <a:ext cx="76200"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7" name="Oval 74">
              <a:extLst>
                <a:ext uri="{FF2B5EF4-FFF2-40B4-BE49-F238E27FC236}">
                  <a16:creationId xmlns:a16="http://schemas.microsoft.com/office/drawing/2014/main" id="{3EBBB11B-388C-BB1D-2E25-F84ABE1B8869}"/>
                </a:ext>
              </a:extLst>
            </p:cNvPr>
            <p:cNvSpPr>
              <a:spLocks noChangeArrowheads="1"/>
            </p:cNvSpPr>
            <p:nvPr/>
          </p:nvSpPr>
          <p:spPr bwMode="auto">
            <a:xfrm>
              <a:off x="22436138" y="2533650"/>
              <a:ext cx="71438"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8" name="Oval 75">
              <a:extLst>
                <a:ext uri="{FF2B5EF4-FFF2-40B4-BE49-F238E27FC236}">
                  <a16:creationId xmlns:a16="http://schemas.microsoft.com/office/drawing/2014/main" id="{FD9710A4-26D6-7BA7-18DE-9C9215925D30}"/>
                </a:ext>
              </a:extLst>
            </p:cNvPr>
            <p:cNvSpPr>
              <a:spLocks noChangeArrowheads="1"/>
            </p:cNvSpPr>
            <p:nvPr/>
          </p:nvSpPr>
          <p:spPr bwMode="auto">
            <a:xfrm>
              <a:off x="22151975" y="2636838"/>
              <a:ext cx="71438" cy="76200"/>
            </a:xfrm>
            <a:prstGeom prst="ellipse">
              <a:avLst/>
            </a:pr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76">
              <a:extLst>
                <a:ext uri="{FF2B5EF4-FFF2-40B4-BE49-F238E27FC236}">
                  <a16:creationId xmlns:a16="http://schemas.microsoft.com/office/drawing/2014/main" id="{BA0A6F0A-7231-F786-7389-3B8FE5490CA6}"/>
                </a:ext>
              </a:extLst>
            </p:cNvPr>
            <p:cNvSpPr>
              <a:spLocks/>
            </p:cNvSpPr>
            <p:nvPr/>
          </p:nvSpPr>
          <p:spPr bwMode="auto">
            <a:xfrm>
              <a:off x="21944013" y="2382838"/>
              <a:ext cx="150813" cy="188913"/>
            </a:xfrm>
            <a:custGeom>
              <a:avLst/>
              <a:gdLst>
                <a:gd name="T0" fmla="*/ 0 w 40"/>
                <a:gd name="T1" fmla="*/ 50 h 50"/>
                <a:gd name="T2" fmla="*/ 39 w 40"/>
                <a:gd name="T3" fmla="*/ 50 h 50"/>
                <a:gd name="T4" fmla="*/ 40 w 40"/>
                <a:gd name="T5" fmla="*/ 49 h 50"/>
                <a:gd name="T6" fmla="*/ 40 w 40"/>
                <a:gd name="T7" fmla="*/ 0 h 50"/>
              </a:gdLst>
              <a:ahLst/>
              <a:cxnLst>
                <a:cxn ang="0">
                  <a:pos x="T0" y="T1"/>
                </a:cxn>
                <a:cxn ang="0">
                  <a:pos x="T2" y="T3"/>
                </a:cxn>
                <a:cxn ang="0">
                  <a:pos x="T4" y="T5"/>
                </a:cxn>
                <a:cxn ang="0">
                  <a:pos x="T6" y="T7"/>
                </a:cxn>
              </a:cxnLst>
              <a:rect l="0" t="0" r="r" b="b"/>
              <a:pathLst>
                <a:path w="40" h="50">
                  <a:moveTo>
                    <a:pt x="0" y="50"/>
                  </a:moveTo>
                  <a:cubicBezTo>
                    <a:pt x="39" y="50"/>
                    <a:pt x="39" y="50"/>
                    <a:pt x="39" y="50"/>
                  </a:cubicBezTo>
                  <a:cubicBezTo>
                    <a:pt x="40" y="50"/>
                    <a:pt x="40" y="49"/>
                    <a:pt x="40" y="49"/>
                  </a:cubicBezTo>
                  <a:cubicBezTo>
                    <a:pt x="40" y="0"/>
                    <a:pt x="40" y="0"/>
                    <a:pt x="40" y="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0" name="Line 77">
              <a:extLst>
                <a:ext uri="{FF2B5EF4-FFF2-40B4-BE49-F238E27FC236}">
                  <a16:creationId xmlns:a16="http://schemas.microsoft.com/office/drawing/2014/main" id="{16E41697-BCF4-26EE-C4AC-32795ADFBC2F}"/>
                </a:ext>
              </a:extLst>
            </p:cNvPr>
            <p:cNvSpPr>
              <a:spLocks noChangeShapeType="1"/>
            </p:cNvSpPr>
            <p:nvPr/>
          </p:nvSpPr>
          <p:spPr bwMode="auto">
            <a:xfrm>
              <a:off x="22185313" y="2378075"/>
              <a:ext cx="0" cy="258763"/>
            </a:xfrm>
            <a:prstGeom prst="line">
              <a:avLst/>
            </a:prstGeom>
            <a:noFill/>
            <a:ln w="6350" cap="sq">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1" name="Freeform 78">
              <a:extLst>
                <a:ext uri="{FF2B5EF4-FFF2-40B4-BE49-F238E27FC236}">
                  <a16:creationId xmlns:a16="http://schemas.microsoft.com/office/drawing/2014/main" id="{82666C92-F0D3-6925-1B7E-F3276EC3FB49}"/>
                </a:ext>
              </a:extLst>
            </p:cNvPr>
            <p:cNvSpPr>
              <a:spLocks/>
            </p:cNvSpPr>
            <p:nvPr/>
          </p:nvSpPr>
          <p:spPr bwMode="auto">
            <a:xfrm>
              <a:off x="22277388" y="2378075"/>
              <a:ext cx="147638" cy="190500"/>
            </a:xfrm>
            <a:custGeom>
              <a:avLst/>
              <a:gdLst>
                <a:gd name="T0" fmla="*/ 0 w 39"/>
                <a:gd name="T1" fmla="*/ 0 h 50"/>
                <a:gd name="T2" fmla="*/ 0 w 39"/>
                <a:gd name="T3" fmla="*/ 49 h 50"/>
                <a:gd name="T4" fmla="*/ 0 w 39"/>
                <a:gd name="T5" fmla="*/ 50 h 50"/>
                <a:gd name="T6" fmla="*/ 39 w 39"/>
                <a:gd name="T7" fmla="*/ 50 h 50"/>
              </a:gdLst>
              <a:ahLst/>
              <a:cxnLst>
                <a:cxn ang="0">
                  <a:pos x="T0" y="T1"/>
                </a:cxn>
                <a:cxn ang="0">
                  <a:pos x="T2" y="T3"/>
                </a:cxn>
                <a:cxn ang="0">
                  <a:pos x="T4" y="T5"/>
                </a:cxn>
                <a:cxn ang="0">
                  <a:pos x="T6" y="T7"/>
                </a:cxn>
              </a:cxnLst>
              <a:rect l="0" t="0" r="r" b="b"/>
              <a:pathLst>
                <a:path w="39" h="50">
                  <a:moveTo>
                    <a:pt x="0" y="0"/>
                  </a:moveTo>
                  <a:cubicBezTo>
                    <a:pt x="0" y="49"/>
                    <a:pt x="0" y="49"/>
                    <a:pt x="0" y="49"/>
                  </a:cubicBezTo>
                  <a:cubicBezTo>
                    <a:pt x="0" y="50"/>
                    <a:pt x="0" y="50"/>
                    <a:pt x="0" y="50"/>
                  </a:cubicBezTo>
                  <a:cubicBezTo>
                    <a:pt x="39" y="50"/>
                    <a:pt x="39" y="50"/>
                    <a:pt x="39" y="5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2" name="Group 55">
            <a:extLst>
              <a:ext uri="{FF2B5EF4-FFF2-40B4-BE49-F238E27FC236}">
                <a16:creationId xmlns:a16="http://schemas.microsoft.com/office/drawing/2014/main" id="{B537DEE5-D076-4E5C-305B-9CA9F543634A}"/>
              </a:ext>
            </a:extLst>
          </p:cNvPr>
          <p:cNvGrpSpPr>
            <a:grpSpLocks noChangeAspect="1"/>
          </p:cNvGrpSpPr>
          <p:nvPr/>
        </p:nvGrpSpPr>
        <p:grpSpPr bwMode="auto">
          <a:xfrm>
            <a:off x="8979378" y="1972619"/>
            <a:ext cx="449832" cy="391030"/>
            <a:chOff x="5919" y="831"/>
            <a:chExt cx="612" cy="532"/>
          </a:xfrm>
        </p:grpSpPr>
        <p:sp>
          <p:nvSpPr>
            <p:cNvPr id="113" name="Freeform 56">
              <a:extLst>
                <a:ext uri="{FF2B5EF4-FFF2-40B4-BE49-F238E27FC236}">
                  <a16:creationId xmlns:a16="http://schemas.microsoft.com/office/drawing/2014/main" id="{C77B055A-F2C0-1C35-F10D-733B4524BF7E}"/>
                </a:ext>
              </a:extLst>
            </p:cNvPr>
            <p:cNvSpPr>
              <a:spLocks/>
            </p:cNvSpPr>
            <p:nvPr/>
          </p:nvSpPr>
          <p:spPr bwMode="auto">
            <a:xfrm>
              <a:off x="5919" y="831"/>
              <a:ext cx="612" cy="532"/>
            </a:xfrm>
            <a:custGeom>
              <a:avLst/>
              <a:gdLst>
                <a:gd name="T0" fmla="*/ 306 w 612"/>
                <a:gd name="T1" fmla="*/ 0 h 532"/>
                <a:gd name="T2" fmla="*/ 459 w 612"/>
                <a:gd name="T3" fmla="*/ 266 h 532"/>
                <a:gd name="T4" fmla="*/ 612 w 612"/>
                <a:gd name="T5" fmla="*/ 532 h 532"/>
                <a:gd name="T6" fmla="*/ 306 w 612"/>
                <a:gd name="T7" fmla="*/ 532 h 532"/>
                <a:gd name="T8" fmla="*/ 0 w 612"/>
                <a:gd name="T9" fmla="*/ 532 h 532"/>
                <a:gd name="T10" fmla="*/ 153 w 612"/>
                <a:gd name="T11" fmla="*/ 266 h 532"/>
                <a:gd name="T12" fmla="*/ 306 w 612"/>
                <a:gd name="T13" fmla="*/ 0 h 532"/>
              </a:gdLst>
              <a:ahLst/>
              <a:cxnLst>
                <a:cxn ang="0">
                  <a:pos x="T0" y="T1"/>
                </a:cxn>
                <a:cxn ang="0">
                  <a:pos x="T2" y="T3"/>
                </a:cxn>
                <a:cxn ang="0">
                  <a:pos x="T4" y="T5"/>
                </a:cxn>
                <a:cxn ang="0">
                  <a:pos x="T6" y="T7"/>
                </a:cxn>
                <a:cxn ang="0">
                  <a:pos x="T8" y="T9"/>
                </a:cxn>
                <a:cxn ang="0">
                  <a:pos x="T10" y="T11"/>
                </a:cxn>
                <a:cxn ang="0">
                  <a:pos x="T12" y="T13"/>
                </a:cxn>
              </a:cxnLst>
              <a:rect l="0" t="0" r="r" b="b"/>
              <a:pathLst>
                <a:path w="612" h="532">
                  <a:moveTo>
                    <a:pt x="306" y="0"/>
                  </a:moveTo>
                  <a:lnTo>
                    <a:pt x="459" y="266"/>
                  </a:lnTo>
                  <a:lnTo>
                    <a:pt x="612" y="532"/>
                  </a:lnTo>
                  <a:lnTo>
                    <a:pt x="306" y="532"/>
                  </a:lnTo>
                  <a:lnTo>
                    <a:pt x="0" y="532"/>
                  </a:lnTo>
                  <a:lnTo>
                    <a:pt x="153" y="266"/>
                  </a:lnTo>
                  <a:lnTo>
                    <a:pt x="306" y="0"/>
                  </a:ln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4" name="Line 57">
              <a:extLst>
                <a:ext uri="{FF2B5EF4-FFF2-40B4-BE49-F238E27FC236}">
                  <a16:creationId xmlns:a16="http://schemas.microsoft.com/office/drawing/2014/main" id="{654A9205-F4BA-8AE5-E556-4A1ED133B0D7}"/>
                </a:ext>
              </a:extLst>
            </p:cNvPr>
            <p:cNvSpPr>
              <a:spLocks noChangeShapeType="1"/>
            </p:cNvSpPr>
            <p:nvPr/>
          </p:nvSpPr>
          <p:spPr bwMode="auto">
            <a:xfrm>
              <a:off x="6222" y="1016"/>
              <a:ext cx="0" cy="196"/>
            </a:xfrm>
            <a:prstGeom prst="line">
              <a:avLst/>
            </a:prstGeom>
            <a:noFill/>
            <a:ln w="6350" cap="flat">
              <a:solidFill>
                <a:srgbClr val="00338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Oval 58">
              <a:extLst>
                <a:ext uri="{FF2B5EF4-FFF2-40B4-BE49-F238E27FC236}">
                  <a16:creationId xmlns:a16="http://schemas.microsoft.com/office/drawing/2014/main" id="{2824C5CB-564C-F9C3-9005-F092B3C7FB4A}"/>
                </a:ext>
              </a:extLst>
            </p:cNvPr>
            <p:cNvSpPr>
              <a:spLocks noChangeArrowheads="1"/>
            </p:cNvSpPr>
            <p:nvPr/>
          </p:nvSpPr>
          <p:spPr bwMode="auto">
            <a:xfrm>
              <a:off x="6203" y="1238"/>
              <a:ext cx="39" cy="39"/>
            </a:xfrm>
            <a:prstGeom prst="ellipse">
              <a:avLst/>
            </a:prstGeom>
            <a:solidFill>
              <a:srgbClr val="00338D"/>
            </a:solidFill>
            <a:ln w="6350">
              <a:solidFill>
                <a:srgbClr val="00338D"/>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6" name="Arrow: Down 115">
            <a:extLst>
              <a:ext uri="{FF2B5EF4-FFF2-40B4-BE49-F238E27FC236}">
                <a16:creationId xmlns:a16="http://schemas.microsoft.com/office/drawing/2014/main" id="{771B39BD-10AD-E4D3-3D88-940CAEEA614F}"/>
              </a:ext>
            </a:extLst>
          </p:cNvPr>
          <p:cNvSpPr/>
          <p:nvPr/>
        </p:nvSpPr>
        <p:spPr>
          <a:xfrm>
            <a:off x="7719982" y="2133600"/>
            <a:ext cx="225424" cy="2968583"/>
          </a:xfrm>
          <a:prstGeom prst="downArrow">
            <a:avLst>
              <a:gd name="adj1" fmla="val 50000"/>
              <a:gd name="adj2" fmla="val 95402"/>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17" name="Flowchart: Connector 116">
            <a:extLst>
              <a:ext uri="{FF2B5EF4-FFF2-40B4-BE49-F238E27FC236}">
                <a16:creationId xmlns:a16="http://schemas.microsoft.com/office/drawing/2014/main" id="{E101C0EE-26F9-5FFB-C51F-3630E88D79CE}"/>
              </a:ext>
            </a:extLst>
          </p:cNvPr>
          <p:cNvSpPr/>
          <p:nvPr/>
        </p:nvSpPr>
        <p:spPr>
          <a:xfrm>
            <a:off x="7698065" y="2298406"/>
            <a:ext cx="269257" cy="269257"/>
          </a:xfrm>
          <a:prstGeom prst="flowChartConnector">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1</a:t>
            </a:r>
          </a:p>
        </p:txBody>
      </p:sp>
      <p:sp>
        <p:nvSpPr>
          <p:cNvPr id="118" name="Flowchart: Connector 117">
            <a:extLst>
              <a:ext uri="{FF2B5EF4-FFF2-40B4-BE49-F238E27FC236}">
                <a16:creationId xmlns:a16="http://schemas.microsoft.com/office/drawing/2014/main" id="{7D53E76E-60AC-AC53-8E05-A4203ECCF675}"/>
              </a:ext>
            </a:extLst>
          </p:cNvPr>
          <p:cNvSpPr/>
          <p:nvPr/>
        </p:nvSpPr>
        <p:spPr>
          <a:xfrm>
            <a:off x="7698065" y="2866722"/>
            <a:ext cx="269257" cy="269257"/>
          </a:xfrm>
          <a:prstGeom prst="flowChartConnector">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2</a:t>
            </a:r>
          </a:p>
        </p:txBody>
      </p:sp>
      <p:sp>
        <p:nvSpPr>
          <p:cNvPr id="119" name="Flowchart: Connector 118">
            <a:extLst>
              <a:ext uri="{FF2B5EF4-FFF2-40B4-BE49-F238E27FC236}">
                <a16:creationId xmlns:a16="http://schemas.microsoft.com/office/drawing/2014/main" id="{A8A23C4C-93AA-E998-527E-F9E31E31A448}"/>
              </a:ext>
            </a:extLst>
          </p:cNvPr>
          <p:cNvSpPr/>
          <p:nvPr/>
        </p:nvSpPr>
        <p:spPr>
          <a:xfrm>
            <a:off x="7698065" y="3435038"/>
            <a:ext cx="269257" cy="269257"/>
          </a:xfrm>
          <a:prstGeom prst="flowChartConnector">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3</a:t>
            </a:r>
          </a:p>
        </p:txBody>
      </p:sp>
      <p:sp>
        <p:nvSpPr>
          <p:cNvPr id="120" name="Flowchart: Connector 119">
            <a:extLst>
              <a:ext uri="{FF2B5EF4-FFF2-40B4-BE49-F238E27FC236}">
                <a16:creationId xmlns:a16="http://schemas.microsoft.com/office/drawing/2014/main" id="{5B5FE4BA-CAEA-DB5A-DAED-B144C7ED3CDF}"/>
              </a:ext>
            </a:extLst>
          </p:cNvPr>
          <p:cNvSpPr/>
          <p:nvPr/>
        </p:nvSpPr>
        <p:spPr>
          <a:xfrm>
            <a:off x="7698065" y="4003354"/>
            <a:ext cx="269257" cy="269257"/>
          </a:xfrm>
          <a:prstGeom prst="flowChartConnector">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4</a:t>
            </a:r>
          </a:p>
        </p:txBody>
      </p:sp>
      <p:sp>
        <p:nvSpPr>
          <p:cNvPr id="121" name="Flowchart: Connector 120">
            <a:extLst>
              <a:ext uri="{FF2B5EF4-FFF2-40B4-BE49-F238E27FC236}">
                <a16:creationId xmlns:a16="http://schemas.microsoft.com/office/drawing/2014/main" id="{ACACD302-078E-6C77-788E-7AD67303AE5D}"/>
              </a:ext>
            </a:extLst>
          </p:cNvPr>
          <p:cNvSpPr/>
          <p:nvPr/>
        </p:nvSpPr>
        <p:spPr>
          <a:xfrm>
            <a:off x="7698065" y="4503090"/>
            <a:ext cx="269257" cy="269257"/>
          </a:xfrm>
          <a:prstGeom prst="flowChartConnector">
            <a:avLst/>
          </a:prstGeom>
          <a:solidFill>
            <a:srgbClr val="FFFFFF"/>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5</a:t>
            </a:r>
          </a:p>
        </p:txBody>
      </p:sp>
      <p:sp>
        <p:nvSpPr>
          <p:cNvPr id="122" name="Flowchart: Connector 121">
            <a:extLst>
              <a:ext uri="{FF2B5EF4-FFF2-40B4-BE49-F238E27FC236}">
                <a16:creationId xmlns:a16="http://schemas.microsoft.com/office/drawing/2014/main" id="{54CF1212-499B-1EFF-CC1C-AAC41A1DFB6B}"/>
              </a:ext>
            </a:extLst>
          </p:cNvPr>
          <p:cNvSpPr/>
          <p:nvPr/>
        </p:nvSpPr>
        <p:spPr>
          <a:xfrm>
            <a:off x="7698065" y="4996805"/>
            <a:ext cx="269257" cy="269257"/>
          </a:xfrm>
          <a:prstGeom prst="flowChartConnector">
            <a:avLst/>
          </a:prstGeom>
          <a:solidFill>
            <a:srgbClr val="FFFFFF"/>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lnSpc>
                <a:spcPct val="80000"/>
              </a:lnSpc>
            </a:pPr>
            <a:r>
              <a:rPr lang="en-US" dirty="0">
                <a:solidFill>
                  <a:srgbClr val="00338D"/>
                </a:solidFill>
                <a:latin typeface="+mj-lt"/>
              </a:rPr>
              <a:t>6</a:t>
            </a:r>
          </a:p>
        </p:txBody>
      </p:sp>
      <p:grpSp>
        <p:nvGrpSpPr>
          <p:cNvPr id="123" name="Group 122">
            <a:extLst>
              <a:ext uri="{FF2B5EF4-FFF2-40B4-BE49-F238E27FC236}">
                <a16:creationId xmlns:a16="http://schemas.microsoft.com/office/drawing/2014/main" id="{9B7AE7A5-F3C8-008E-473A-FE538E8D52A5}"/>
              </a:ext>
            </a:extLst>
          </p:cNvPr>
          <p:cNvGrpSpPr/>
          <p:nvPr/>
        </p:nvGrpSpPr>
        <p:grpSpPr>
          <a:xfrm>
            <a:off x="6463711" y="2191121"/>
            <a:ext cx="213678" cy="323854"/>
            <a:chOff x="5637461" y="6325726"/>
            <a:chExt cx="406400" cy="615950"/>
          </a:xfrm>
        </p:grpSpPr>
        <p:sp>
          <p:nvSpPr>
            <p:cNvPr id="124" name="Oval 45">
              <a:extLst>
                <a:ext uri="{FF2B5EF4-FFF2-40B4-BE49-F238E27FC236}">
                  <a16:creationId xmlns:a16="http://schemas.microsoft.com/office/drawing/2014/main" id="{452E1DCF-13B0-CA53-528B-ADBC2DB58DCE}"/>
                </a:ext>
              </a:extLst>
            </p:cNvPr>
            <p:cNvSpPr>
              <a:spLocks noChangeArrowheads="1"/>
            </p:cNvSpPr>
            <p:nvPr/>
          </p:nvSpPr>
          <p:spPr bwMode="auto">
            <a:xfrm>
              <a:off x="5700961" y="6325726"/>
              <a:ext cx="269875" cy="269875"/>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47">
              <a:extLst>
                <a:ext uri="{FF2B5EF4-FFF2-40B4-BE49-F238E27FC236}">
                  <a16:creationId xmlns:a16="http://schemas.microsoft.com/office/drawing/2014/main" id="{B240B880-142D-2E06-E478-0FCF532654CF}"/>
                </a:ext>
              </a:extLst>
            </p:cNvPr>
            <p:cNvSpPr>
              <a:spLocks/>
            </p:cNvSpPr>
            <p:nvPr/>
          </p:nvSpPr>
          <p:spPr bwMode="auto">
            <a:xfrm>
              <a:off x="5637461" y="6735301"/>
              <a:ext cx="406400" cy="206375"/>
            </a:xfrm>
            <a:custGeom>
              <a:avLst/>
              <a:gdLst>
                <a:gd name="T0" fmla="*/ 107 w 107"/>
                <a:gd name="T1" fmla="*/ 54 h 54"/>
                <a:gd name="T2" fmla="*/ 107 w 107"/>
                <a:gd name="T3" fmla="*/ 40 h 54"/>
                <a:gd name="T4" fmla="*/ 67 w 107"/>
                <a:gd name="T5" fmla="*/ 0 h 54"/>
                <a:gd name="T6" fmla="*/ 40 w 107"/>
                <a:gd name="T7" fmla="*/ 0 h 54"/>
                <a:gd name="T8" fmla="*/ 0 w 107"/>
                <a:gd name="T9" fmla="*/ 40 h 54"/>
                <a:gd name="T10" fmla="*/ 0 w 107"/>
                <a:gd name="T11" fmla="*/ 54 h 54"/>
              </a:gdLst>
              <a:ahLst/>
              <a:cxnLst>
                <a:cxn ang="0">
                  <a:pos x="T0" y="T1"/>
                </a:cxn>
                <a:cxn ang="0">
                  <a:pos x="T2" y="T3"/>
                </a:cxn>
                <a:cxn ang="0">
                  <a:pos x="T4" y="T5"/>
                </a:cxn>
                <a:cxn ang="0">
                  <a:pos x="T6" y="T7"/>
                </a:cxn>
                <a:cxn ang="0">
                  <a:pos x="T8" y="T9"/>
                </a:cxn>
                <a:cxn ang="0">
                  <a:pos x="T10" y="T11"/>
                </a:cxn>
              </a:cxnLst>
              <a:rect l="0" t="0" r="r" b="b"/>
              <a:pathLst>
                <a:path w="107" h="54">
                  <a:moveTo>
                    <a:pt x="107" y="54"/>
                  </a:moveTo>
                  <a:cubicBezTo>
                    <a:pt x="107" y="40"/>
                    <a:pt x="107" y="40"/>
                    <a:pt x="107" y="40"/>
                  </a:cubicBezTo>
                  <a:cubicBezTo>
                    <a:pt x="107" y="18"/>
                    <a:pt x="89" y="0"/>
                    <a:pt x="67" y="0"/>
                  </a:cubicBezTo>
                  <a:cubicBezTo>
                    <a:pt x="40" y="0"/>
                    <a:pt x="40" y="0"/>
                    <a:pt x="40" y="0"/>
                  </a:cubicBezTo>
                  <a:cubicBezTo>
                    <a:pt x="18" y="0"/>
                    <a:pt x="0" y="18"/>
                    <a:pt x="0" y="40"/>
                  </a:cubicBezTo>
                  <a:cubicBezTo>
                    <a:pt x="0" y="54"/>
                    <a:pt x="0" y="54"/>
                    <a:pt x="0" y="54"/>
                  </a:cubicBez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27" name="Straight Arrow Connector 126">
            <a:extLst>
              <a:ext uri="{FF2B5EF4-FFF2-40B4-BE49-F238E27FC236}">
                <a16:creationId xmlns:a16="http://schemas.microsoft.com/office/drawing/2014/main" id="{331C85F8-B404-F4DB-E507-C7C8DCD20BF2}"/>
              </a:ext>
            </a:extLst>
          </p:cNvPr>
          <p:cNvCxnSpPr>
            <a:cxnSpLocks/>
            <a:endCxn id="117" idx="2"/>
          </p:cNvCxnSpPr>
          <p:nvPr/>
        </p:nvCxnSpPr>
        <p:spPr>
          <a:xfrm flipV="1">
            <a:off x="6797584" y="2433035"/>
            <a:ext cx="900481" cy="0"/>
          </a:xfrm>
          <a:prstGeom prst="straightConnector1">
            <a:avLst/>
          </a:prstGeom>
          <a:ln w="63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4E5E5B4-545B-9A6A-3844-A52017DAEC3C}"/>
              </a:ext>
            </a:extLst>
          </p:cNvPr>
          <p:cNvCxnSpPr>
            <a:cxnSpLocks/>
            <a:endCxn id="118" idx="2"/>
          </p:cNvCxnSpPr>
          <p:nvPr/>
        </p:nvCxnSpPr>
        <p:spPr>
          <a:xfrm>
            <a:off x="6882094" y="2988901"/>
            <a:ext cx="815971"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03A9978E-272F-679A-E305-5DAB2163CB1B}"/>
              </a:ext>
            </a:extLst>
          </p:cNvPr>
          <p:cNvCxnSpPr>
            <a:cxnSpLocks/>
          </p:cNvCxnSpPr>
          <p:nvPr/>
        </p:nvCxnSpPr>
        <p:spPr>
          <a:xfrm flipH="1">
            <a:off x="7967322" y="2988901"/>
            <a:ext cx="600416"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5" name="Left Bracket 134">
            <a:extLst>
              <a:ext uri="{FF2B5EF4-FFF2-40B4-BE49-F238E27FC236}">
                <a16:creationId xmlns:a16="http://schemas.microsoft.com/office/drawing/2014/main" id="{A8C79EFD-0F99-4211-7450-1A582D4AADA9}"/>
              </a:ext>
            </a:extLst>
          </p:cNvPr>
          <p:cNvSpPr/>
          <p:nvPr/>
        </p:nvSpPr>
        <p:spPr>
          <a:xfrm>
            <a:off x="8593009" y="1802606"/>
            <a:ext cx="73152" cy="2138736"/>
          </a:xfrm>
          <a:prstGeom prst="leftBracket">
            <a:avLst/>
          </a:prstGeom>
          <a:ln w="63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6" name="Left Bracket 135">
            <a:extLst>
              <a:ext uri="{FF2B5EF4-FFF2-40B4-BE49-F238E27FC236}">
                <a16:creationId xmlns:a16="http://schemas.microsoft.com/office/drawing/2014/main" id="{8D2EF7DD-CA75-26BE-D057-0C36CCC389A5}"/>
              </a:ext>
            </a:extLst>
          </p:cNvPr>
          <p:cNvSpPr/>
          <p:nvPr/>
        </p:nvSpPr>
        <p:spPr>
          <a:xfrm flipH="1">
            <a:off x="9800526" y="1802606"/>
            <a:ext cx="73152" cy="2138736"/>
          </a:xfrm>
          <a:prstGeom prst="leftBracket">
            <a:avLst/>
          </a:prstGeom>
          <a:ln w="63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7" name="Left Bracket 136">
            <a:extLst>
              <a:ext uri="{FF2B5EF4-FFF2-40B4-BE49-F238E27FC236}">
                <a16:creationId xmlns:a16="http://schemas.microsoft.com/office/drawing/2014/main" id="{B8A551EA-724B-26B7-41AD-0CEA68233D6E}"/>
              </a:ext>
            </a:extLst>
          </p:cNvPr>
          <p:cNvSpPr/>
          <p:nvPr/>
        </p:nvSpPr>
        <p:spPr>
          <a:xfrm>
            <a:off x="5121183" y="3622367"/>
            <a:ext cx="73152" cy="2138736"/>
          </a:xfrm>
          <a:prstGeom prst="leftBracket">
            <a:avLst/>
          </a:prstGeom>
          <a:ln w="63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8" name="Left Bracket 137">
            <a:extLst>
              <a:ext uri="{FF2B5EF4-FFF2-40B4-BE49-F238E27FC236}">
                <a16:creationId xmlns:a16="http://schemas.microsoft.com/office/drawing/2014/main" id="{CBF00650-638A-2BB4-44AC-A5713E043D54}"/>
              </a:ext>
            </a:extLst>
          </p:cNvPr>
          <p:cNvSpPr/>
          <p:nvPr/>
        </p:nvSpPr>
        <p:spPr>
          <a:xfrm flipH="1">
            <a:off x="6328700" y="3622367"/>
            <a:ext cx="73152" cy="2138736"/>
          </a:xfrm>
          <a:prstGeom prst="leftBracket">
            <a:avLst/>
          </a:prstGeom>
          <a:ln w="63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39" name="Straight Arrow Connector 138">
            <a:extLst>
              <a:ext uri="{FF2B5EF4-FFF2-40B4-BE49-F238E27FC236}">
                <a16:creationId xmlns:a16="http://schemas.microsoft.com/office/drawing/2014/main" id="{F2D45EB5-BE2B-CCA4-B606-44C3A656E63D}"/>
              </a:ext>
            </a:extLst>
          </p:cNvPr>
          <p:cNvCxnSpPr>
            <a:cxnSpLocks/>
          </p:cNvCxnSpPr>
          <p:nvPr/>
        </p:nvCxnSpPr>
        <p:spPr>
          <a:xfrm flipH="1">
            <a:off x="7967322" y="3569666"/>
            <a:ext cx="600416"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A1C57070-7FCD-B13C-EE21-49877D899E73}"/>
              </a:ext>
            </a:extLst>
          </p:cNvPr>
          <p:cNvCxnSpPr>
            <a:cxnSpLocks/>
          </p:cNvCxnSpPr>
          <p:nvPr/>
        </p:nvCxnSpPr>
        <p:spPr>
          <a:xfrm>
            <a:off x="6424763" y="4137982"/>
            <a:ext cx="1273302"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9F92173-CEAC-3E2A-7766-3D1842C1C6E8}"/>
              </a:ext>
            </a:extLst>
          </p:cNvPr>
          <p:cNvCxnSpPr>
            <a:cxnSpLocks/>
          </p:cNvCxnSpPr>
          <p:nvPr/>
        </p:nvCxnSpPr>
        <p:spPr>
          <a:xfrm flipV="1">
            <a:off x="7975243" y="4049185"/>
            <a:ext cx="1229051" cy="88797"/>
          </a:xfrm>
          <a:prstGeom prst="bentConnector2">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145" name="Group 46">
            <a:extLst>
              <a:ext uri="{FF2B5EF4-FFF2-40B4-BE49-F238E27FC236}">
                <a16:creationId xmlns:a16="http://schemas.microsoft.com/office/drawing/2014/main" id="{445D0999-63AA-57F8-4411-111DD26E376D}"/>
              </a:ext>
            </a:extLst>
          </p:cNvPr>
          <p:cNvGrpSpPr>
            <a:grpSpLocks noChangeAspect="1"/>
          </p:cNvGrpSpPr>
          <p:nvPr/>
        </p:nvGrpSpPr>
        <p:grpSpPr bwMode="auto">
          <a:xfrm>
            <a:off x="9232592" y="4778364"/>
            <a:ext cx="294868" cy="293390"/>
            <a:chOff x="4341" y="908"/>
            <a:chExt cx="599" cy="596"/>
          </a:xfrm>
        </p:grpSpPr>
        <p:sp>
          <p:nvSpPr>
            <p:cNvPr id="146" name="Freeform 47">
              <a:extLst>
                <a:ext uri="{FF2B5EF4-FFF2-40B4-BE49-F238E27FC236}">
                  <a16:creationId xmlns:a16="http://schemas.microsoft.com/office/drawing/2014/main" id="{19B74A3A-857E-055F-655B-2BDC0D509B9A}"/>
                </a:ext>
              </a:extLst>
            </p:cNvPr>
            <p:cNvSpPr>
              <a:spLocks/>
            </p:cNvSpPr>
            <p:nvPr/>
          </p:nvSpPr>
          <p:spPr bwMode="auto">
            <a:xfrm>
              <a:off x="4510" y="1111"/>
              <a:ext cx="260" cy="191"/>
            </a:xfrm>
            <a:custGeom>
              <a:avLst/>
              <a:gdLst>
                <a:gd name="T0" fmla="*/ 0 w 260"/>
                <a:gd name="T1" fmla="*/ 107 h 191"/>
                <a:gd name="T2" fmla="*/ 72 w 260"/>
                <a:gd name="T3" fmla="*/ 191 h 191"/>
                <a:gd name="T4" fmla="*/ 260 w 260"/>
                <a:gd name="T5" fmla="*/ 0 h 191"/>
              </a:gdLst>
              <a:ahLst/>
              <a:cxnLst>
                <a:cxn ang="0">
                  <a:pos x="T0" y="T1"/>
                </a:cxn>
                <a:cxn ang="0">
                  <a:pos x="T2" y="T3"/>
                </a:cxn>
                <a:cxn ang="0">
                  <a:pos x="T4" y="T5"/>
                </a:cxn>
              </a:cxnLst>
              <a:rect l="0" t="0" r="r" b="b"/>
              <a:pathLst>
                <a:path w="260" h="191">
                  <a:moveTo>
                    <a:pt x="0" y="107"/>
                  </a:moveTo>
                  <a:lnTo>
                    <a:pt x="72" y="191"/>
                  </a:lnTo>
                  <a:lnTo>
                    <a:pt x="260" y="0"/>
                  </a:lnTo>
                </a:path>
              </a:pathLst>
            </a:cu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7" name="Oval 48">
              <a:extLst>
                <a:ext uri="{FF2B5EF4-FFF2-40B4-BE49-F238E27FC236}">
                  <a16:creationId xmlns:a16="http://schemas.microsoft.com/office/drawing/2014/main" id="{53B81B78-0E93-653D-7222-DEBBDC44A9C5}"/>
                </a:ext>
              </a:extLst>
            </p:cNvPr>
            <p:cNvSpPr>
              <a:spLocks noChangeArrowheads="1"/>
            </p:cNvSpPr>
            <p:nvPr/>
          </p:nvSpPr>
          <p:spPr bwMode="auto">
            <a:xfrm>
              <a:off x="4341" y="908"/>
              <a:ext cx="599" cy="596"/>
            </a:xfrm>
            <a:prstGeom prst="ellipse">
              <a:avLst/>
            </a:prstGeom>
            <a:noFill/>
            <a:ln w="6350" cap="flat">
              <a:solidFill>
                <a:srgbClr val="00338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48" name="Straight Arrow Connector 147">
            <a:extLst>
              <a:ext uri="{FF2B5EF4-FFF2-40B4-BE49-F238E27FC236}">
                <a16:creationId xmlns:a16="http://schemas.microsoft.com/office/drawing/2014/main" id="{49F6839B-1389-2AF6-DCE8-12A59B58BFC4}"/>
              </a:ext>
            </a:extLst>
          </p:cNvPr>
          <p:cNvCxnSpPr>
            <a:cxnSpLocks/>
          </p:cNvCxnSpPr>
          <p:nvPr/>
        </p:nvCxnSpPr>
        <p:spPr>
          <a:xfrm flipH="1">
            <a:off x="7967322" y="5131433"/>
            <a:ext cx="1217899"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3FFA25A0-6399-B881-CF90-E6193DB9B03F}"/>
              </a:ext>
            </a:extLst>
          </p:cNvPr>
          <p:cNvCxnSpPr>
            <a:cxnSpLocks/>
          </p:cNvCxnSpPr>
          <p:nvPr/>
        </p:nvCxnSpPr>
        <p:spPr>
          <a:xfrm flipH="1">
            <a:off x="7967322" y="4646724"/>
            <a:ext cx="1217899" cy="0"/>
          </a:xfrm>
          <a:prstGeom prst="straightConnector1">
            <a:avLst/>
          </a:prstGeom>
          <a:ln w="63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010040EE-9B62-89A9-2B6D-BBFAEA10B835}"/>
              </a:ext>
            </a:extLst>
          </p:cNvPr>
          <p:cNvCxnSpPr>
            <a:cxnSpLocks/>
          </p:cNvCxnSpPr>
          <p:nvPr/>
        </p:nvCxnSpPr>
        <p:spPr>
          <a:xfrm flipH="1">
            <a:off x="6463257" y="4646724"/>
            <a:ext cx="1217899" cy="0"/>
          </a:xfrm>
          <a:prstGeom prst="straightConnector1">
            <a:avLst/>
          </a:prstGeom>
          <a:ln w="6350">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15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1EFD20-C1CD-46C2-B0C3-8F1F94EF6CE6}"/>
              </a:ext>
            </a:extLst>
          </p:cNvPr>
          <p:cNvSpPr/>
          <p:nvPr/>
        </p:nvSpPr>
        <p:spPr>
          <a:xfrm>
            <a:off x="6569102" y="1335091"/>
            <a:ext cx="4630966" cy="4541835"/>
          </a:xfrm>
          <a:prstGeom prst="rect">
            <a:avLst/>
          </a:prstGeom>
          <a:solidFill>
            <a:srgbClr val="1E49E2"/>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54864" bIns="54864" rtlCol="0" anchor="t"/>
          <a:lstStyle/>
          <a:p>
            <a:pPr algn="ctr">
              <a:spcAft>
                <a:spcPts val="1000"/>
              </a:spcAft>
            </a:pPr>
            <a:r>
              <a:rPr lang="en-US" sz="1400" b="1" dirty="0">
                <a:solidFill>
                  <a:schemeClr val="bg1"/>
                </a:solidFill>
              </a:rPr>
              <a:t>Fabricam </a:t>
            </a:r>
            <a:br>
              <a:rPr lang="en-US" sz="1400" b="1" dirty="0">
                <a:solidFill>
                  <a:schemeClr val="bg1"/>
                </a:solidFill>
              </a:rPr>
            </a:br>
            <a:r>
              <a:rPr lang="en-US" sz="1400" b="1" dirty="0">
                <a:solidFill>
                  <a:schemeClr val="bg1"/>
                </a:solidFill>
              </a:rPr>
              <a:t>Commercial tenant</a:t>
            </a:r>
          </a:p>
        </p:txBody>
      </p:sp>
      <p:sp>
        <p:nvSpPr>
          <p:cNvPr id="4" name="Rectangle 3">
            <a:extLst>
              <a:ext uri="{FF2B5EF4-FFF2-40B4-BE49-F238E27FC236}">
                <a16:creationId xmlns:a16="http://schemas.microsoft.com/office/drawing/2014/main" id="{6ACCC71B-779D-46E0-AF29-A0847E70F1E2}"/>
              </a:ext>
            </a:extLst>
          </p:cNvPr>
          <p:cNvSpPr/>
          <p:nvPr/>
        </p:nvSpPr>
        <p:spPr>
          <a:xfrm>
            <a:off x="995364" y="1330326"/>
            <a:ext cx="4630966" cy="4541835"/>
          </a:xfrm>
          <a:prstGeom prst="rect">
            <a:avLst/>
          </a:prstGeom>
          <a:solidFill>
            <a:srgbClr val="00338D"/>
          </a:solidFill>
          <a:ln w="76200">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54864" bIns="54864" rtlCol="0" anchor="t"/>
          <a:lstStyle/>
          <a:p>
            <a:pPr algn="ctr">
              <a:spcAft>
                <a:spcPts val="1000"/>
              </a:spcAft>
            </a:pPr>
            <a:r>
              <a:rPr lang="en-US" sz="1400" b="1" dirty="0">
                <a:solidFill>
                  <a:schemeClr val="bg1"/>
                </a:solidFill>
              </a:rPr>
              <a:t>Contoso Main CONUS</a:t>
            </a:r>
            <a:br>
              <a:rPr lang="en-US" sz="1400" b="1" dirty="0">
                <a:solidFill>
                  <a:schemeClr val="bg1"/>
                </a:solidFill>
              </a:rPr>
            </a:br>
            <a:r>
              <a:rPr lang="en-US" sz="1400" b="1" dirty="0">
                <a:solidFill>
                  <a:schemeClr val="bg1"/>
                </a:solidFill>
              </a:rPr>
              <a:t>Contoso tenant</a:t>
            </a:r>
          </a:p>
          <a:p>
            <a:pPr>
              <a:spcAft>
                <a:spcPts val="1000"/>
              </a:spcAft>
            </a:pPr>
            <a:r>
              <a:rPr lang="en-US" sz="1400" dirty="0">
                <a:solidFill>
                  <a:schemeClr val="bg1"/>
                </a:solidFill>
              </a:rPr>
              <a:t>B2B inbound and outbound policies configured to share only with Fabrikam.</a:t>
            </a:r>
          </a:p>
          <a:p>
            <a:pPr>
              <a:spcAft>
                <a:spcPts val="1000"/>
              </a:spcAft>
            </a:pPr>
            <a:r>
              <a:rPr lang="en-US" sz="1400" dirty="0">
                <a:solidFill>
                  <a:schemeClr val="bg1"/>
                </a:solidFill>
              </a:rPr>
              <a:t>Files, Groups, Teams, Sites Labeled with AIP. </a:t>
            </a:r>
          </a:p>
          <a:p>
            <a:pPr>
              <a:spcAft>
                <a:spcPts val="1000"/>
              </a:spcAft>
            </a:pPr>
            <a:r>
              <a:rPr lang="en-US" sz="1400" dirty="0">
                <a:solidFill>
                  <a:schemeClr val="bg1"/>
                </a:solidFill>
              </a:rPr>
              <a:t>DLP policies to restrict “sensitive” data (to be defined).</a:t>
            </a:r>
          </a:p>
          <a:p>
            <a:pPr>
              <a:spcAft>
                <a:spcPts val="1000"/>
              </a:spcAft>
            </a:pPr>
            <a:r>
              <a:rPr lang="en-US" sz="1400" dirty="0">
                <a:solidFill>
                  <a:schemeClr val="bg1"/>
                </a:solidFill>
              </a:rPr>
              <a:t>“External Access” configured for Teams</a:t>
            </a:r>
          </a:p>
          <a:p>
            <a:pPr>
              <a:spcAft>
                <a:spcPts val="1000"/>
              </a:spcAft>
            </a:pPr>
            <a:r>
              <a:rPr lang="en-US" sz="1400" dirty="0">
                <a:solidFill>
                  <a:schemeClr val="bg1"/>
                </a:solidFill>
              </a:rPr>
              <a:t>Entitlement Management “Access Packages”</a:t>
            </a:r>
          </a:p>
          <a:p>
            <a:pPr>
              <a:spcAft>
                <a:spcPts val="1000"/>
              </a:spcAft>
            </a:pPr>
            <a:r>
              <a:rPr lang="en-US" sz="1400" dirty="0">
                <a:solidFill>
                  <a:schemeClr val="bg1"/>
                </a:solidFill>
              </a:rPr>
              <a:t>Cross-Cloud B2B, Cross-Tenant Access Settings</a:t>
            </a:r>
          </a:p>
        </p:txBody>
      </p:sp>
      <p:cxnSp>
        <p:nvCxnSpPr>
          <p:cNvPr id="12" name="Connector: Elbow 11">
            <a:extLst>
              <a:ext uri="{FF2B5EF4-FFF2-40B4-BE49-F238E27FC236}">
                <a16:creationId xmlns:a16="http://schemas.microsoft.com/office/drawing/2014/main" id="{09330484-39F5-480B-87B3-7D522AB44235}"/>
              </a:ext>
            </a:extLst>
          </p:cNvPr>
          <p:cNvCxnSpPr>
            <a:cxnSpLocks/>
            <a:stCxn id="14" idx="1"/>
            <a:endCxn id="17" idx="3"/>
          </p:cNvCxnSpPr>
          <p:nvPr/>
        </p:nvCxnSpPr>
        <p:spPr>
          <a:xfrm rot="10800000" flipV="1">
            <a:off x="3714750" y="3466148"/>
            <a:ext cx="3243546" cy="1544946"/>
          </a:xfrm>
          <a:prstGeom prst="bentConnector3">
            <a:avLst>
              <a:gd name="adj1" fmla="val 31020"/>
            </a:avLst>
          </a:prstGeom>
          <a:ln w="44450">
            <a:solidFill>
              <a:srgbClr val="00B8F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4DC30A9-36EB-4D74-AF32-DCD401926F94}"/>
              </a:ext>
            </a:extLst>
          </p:cNvPr>
          <p:cNvSpPr/>
          <p:nvPr/>
        </p:nvSpPr>
        <p:spPr>
          <a:xfrm>
            <a:off x="1143000" y="4309450"/>
            <a:ext cx="2571750" cy="1403287"/>
          </a:xfrm>
          <a:prstGeom prst="rect">
            <a:avLst/>
          </a:prstGeom>
          <a:noFill/>
          <a:ln w="44450">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lstStyle/>
          <a:p>
            <a:pPr marL="182880" indent="-182880">
              <a:spcAft>
                <a:spcPts val="1000"/>
              </a:spcAft>
              <a:buFont typeface="Arial" panose="020B0604020202020204" pitchFamily="34" charset="0"/>
              <a:buChar char="•"/>
            </a:pPr>
            <a:r>
              <a:rPr lang="en-US" sz="1400" dirty="0">
                <a:solidFill>
                  <a:schemeClr val="bg1"/>
                </a:solidFill>
              </a:rPr>
              <a:t>External Package</a:t>
            </a:r>
          </a:p>
          <a:p>
            <a:pPr marL="365760" lvl="1" indent="-182880">
              <a:spcAft>
                <a:spcPts val="1000"/>
              </a:spcAft>
              <a:buFont typeface="Arial" panose="020B0604020202020204" pitchFamily="34" charset="0"/>
              <a:buChar char="-"/>
            </a:pPr>
            <a:r>
              <a:rPr lang="en-US" sz="1400" dirty="0">
                <a:solidFill>
                  <a:schemeClr val="bg1"/>
                </a:solidFill>
              </a:rPr>
              <a:t>Group</a:t>
            </a:r>
          </a:p>
          <a:p>
            <a:pPr marL="365760" lvl="1" indent="-182880">
              <a:spcAft>
                <a:spcPts val="1000"/>
              </a:spcAft>
              <a:buFont typeface="Arial" panose="020B0604020202020204" pitchFamily="34" charset="0"/>
              <a:buChar char="-"/>
            </a:pPr>
            <a:r>
              <a:rPr lang="en-US" sz="1400" dirty="0">
                <a:solidFill>
                  <a:schemeClr val="bg1"/>
                </a:solidFill>
              </a:rPr>
              <a:t>SharePoint site(s)</a:t>
            </a:r>
          </a:p>
          <a:p>
            <a:pPr marL="365760" lvl="1" indent="-182880">
              <a:spcAft>
                <a:spcPts val="1000"/>
              </a:spcAft>
              <a:buFont typeface="Arial" panose="020B0604020202020204" pitchFamily="34" charset="0"/>
              <a:buChar char="-"/>
            </a:pPr>
            <a:r>
              <a:rPr lang="en-US" sz="1400" dirty="0">
                <a:solidFill>
                  <a:schemeClr val="bg1"/>
                </a:solidFill>
              </a:rPr>
              <a:t>Application(s) </a:t>
            </a:r>
          </a:p>
        </p:txBody>
      </p:sp>
      <p:sp>
        <p:nvSpPr>
          <p:cNvPr id="22" name="TextBox 21">
            <a:extLst>
              <a:ext uri="{FF2B5EF4-FFF2-40B4-BE49-F238E27FC236}">
                <a16:creationId xmlns:a16="http://schemas.microsoft.com/office/drawing/2014/main" id="{979934F5-94ED-4CE1-8D59-63DD810CF7E5}"/>
              </a:ext>
            </a:extLst>
          </p:cNvPr>
          <p:cNvSpPr txBox="1"/>
          <p:nvPr/>
        </p:nvSpPr>
        <p:spPr>
          <a:xfrm>
            <a:off x="6712885" y="4794548"/>
            <a:ext cx="4343400" cy="430887"/>
          </a:xfrm>
          <a:prstGeom prst="rect">
            <a:avLst/>
          </a:prstGeom>
          <a:noFill/>
        </p:spPr>
        <p:txBody>
          <a:bodyPr wrap="square" lIns="0" tIns="0" rIns="0" bIns="0" rtlCol="0">
            <a:spAutoFit/>
          </a:bodyPr>
          <a:lstStyle/>
          <a:p>
            <a:pPr>
              <a:spcAft>
                <a:spcPts val="1000"/>
              </a:spcAft>
            </a:pPr>
            <a:r>
              <a:rPr lang="en-US" sz="1400" dirty="0">
                <a:solidFill>
                  <a:schemeClr val="bg1"/>
                </a:solidFill>
              </a:rPr>
              <a:t>Contoso partner or customer that needs access to some LOB apps &amp; SharePoint sites to build a product.</a:t>
            </a:r>
          </a:p>
        </p:txBody>
      </p:sp>
      <p:sp>
        <p:nvSpPr>
          <p:cNvPr id="5" name="Title 4">
            <a:extLst>
              <a:ext uri="{FF2B5EF4-FFF2-40B4-BE49-F238E27FC236}">
                <a16:creationId xmlns:a16="http://schemas.microsoft.com/office/drawing/2014/main" id="{7AF73267-84EF-BC21-C746-6E7741F6F6A9}"/>
              </a:ext>
            </a:extLst>
          </p:cNvPr>
          <p:cNvSpPr>
            <a:spLocks noGrp="1"/>
          </p:cNvSpPr>
          <p:nvPr>
            <p:ph type="title"/>
          </p:nvPr>
        </p:nvSpPr>
        <p:spPr>
          <a:xfrm>
            <a:off x="995364" y="431800"/>
            <a:ext cx="10204704" cy="533400"/>
          </a:xfrm>
        </p:spPr>
        <p:txBody>
          <a:bodyPr/>
          <a:lstStyle/>
          <a:p>
            <a:r>
              <a:rPr lang="en-US" dirty="0"/>
              <a:t>Contoso &amp; Commercial customer/partner</a:t>
            </a:r>
          </a:p>
        </p:txBody>
      </p:sp>
      <p:grpSp>
        <p:nvGrpSpPr>
          <p:cNvPr id="86" name="Group 85">
            <a:extLst>
              <a:ext uri="{FF2B5EF4-FFF2-40B4-BE49-F238E27FC236}">
                <a16:creationId xmlns:a16="http://schemas.microsoft.com/office/drawing/2014/main" id="{FD00983F-DD15-4D57-BA69-87688796CE11}"/>
              </a:ext>
            </a:extLst>
          </p:cNvPr>
          <p:cNvGrpSpPr/>
          <p:nvPr/>
        </p:nvGrpSpPr>
        <p:grpSpPr>
          <a:xfrm>
            <a:off x="6958296" y="2352675"/>
            <a:ext cx="3852578" cy="2226945"/>
            <a:chOff x="6958297" y="2352675"/>
            <a:chExt cx="3852578" cy="2226945"/>
          </a:xfrm>
        </p:grpSpPr>
        <p:sp>
          <p:nvSpPr>
            <p:cNvPr id="14" name="TextBox 13">
              <a:extLst>
                <a:ext uri="{FF2B5EF4-FFF2-40B4-BE49-F238E27FC236}">
                  <a16:creationId xmlns:a16="http://schemas.microsoft.com/office/drawing/2014/main" id="{114DF59D-F81E-3A6C-E2E6-18AD8FEA0D93}"/>
                </a:ext>
              </a:extLst>
            </p:cNvPr>
            <p:cNvSpPr txBox="1"/>
            <p:nvPr/>
          </p:nvSpPr>
          <p:spPr>
            <a:xfrm>
              <a:off x="6958297" y="2352675"/>
              <a:ext cx="3852578" cy="2226945"/>
            </a:xfrm>
            <a:prstGeom prst="rect">
              <a:avLst/>
            </a:prstGeom>
            <a:solidFill>
              <a:srgbClr val="E5E5E5"/>
            </a:solidFill>
          </p:spPr>
          <p:txBody>
            <a:bodyPr wrap="square" lIns="54864" tIns="54864" rIns="54864" bIns="54864" rtlCol="0">
              <a:noAutofit/>
            </a:bodyPr>
            <a:lstStyle/>
            <a:p>
              <a:pPr>
                <a:spcAft>
                  <a:spcPts val="1000"/>
                </a:spcAft>
              </a:pPr>
              <a:endParaRPr lang="en-US" sz="1400" dirty="0">
                <a:solidFill>
                  <a:schemeClr val="bg1"/>
                </a:solidFill>
              </a:endParaRPr>
            </a:p>
          </p:txBody>
        </p:sp>
        <p:grpSp>
          <p:nvGrpSpPr>
            <p:cNvPr id="85" name="Group 84">
              <a:extLst>
                <a:ext uri="{FF2B5EF4-FFF2-40B4-BE49-F238E27FC236}">
                  <a16:creationId xmlns:a16="http://schemas.microsoft.com/office/drawing/2014/main" id="{9171594D-53E4-4A80-A677-C010444AFCDC}"/>
                </a:ext>
              </a:extLst>
            </p:cNvPr>
            <p:cNvGrpSpPr/>
            <p:nvPr/>
          </p:nvGrpSpPr>
          <p:grpSpPr>
            <a:xfrm>
              <a:off x="7271699" y="2465805"/>
              <a:ext cx="3225775" cy="2000684"/>
              <a:chOff x="7348653" y="2465805"/>
              <a:chExt cx="3225775" cy="2000684"/>
            </a:xfrm>
          </p:grpSpPr>
          <p:grpSp>
            <p:nvGrpSpPr>
              <p:cNvPr id="34" name="Group 195">
                <a:extLst>
                  <a:ext uri="{FF2B5EF4-FFF2-40B4-BE49-F238E27FC236}">
                    <a16:creationId xmlns:a16="http://schemas.microsoft.com/office/drawing/2014/main" id="{5A0FFC4B-CBC0-478F-A8BD-81CD81999EB0}"/>
                  </a:ext>
                </a:extLst>
              </p:cNvPr>
              <p:cNvGrpSpPr>
                <a:grpSpLocks noChangeAspect="1"/>
              </p:cNvGrpSpPr>
              <p:nvPr/>
            </p:nvGrpSpPr>
            <p:grpSpPr bwMode="auto">
              <a:xfrm>
                <a:off x="7434320" y="2465805"/>
                <a:ext cx="633934" cy="883797"/>
                <a:chOff x="4111" y="2250"/>
                <a:chExt cx="444" cy="619"/>
              </a:xfrm>
            </p:grpSpPr>
            <p:sp>
              <p:nvSpPr>
                <p:cNvPr id="35" name="Freeform 196">
                  <a:extLst>
                    <a:ext uri="{FF2B5EF4-FFF2-40B4-BE49-F238E27FC236}">
                      <a16:creationId xmlns:a16="http://schemas.microsoft.com/office/drawing/2014/main" id="{C8C0E167-1DEB-4BBB-BF47-3B388D8031D4}"/>
                    </a:ext>
                  </a:extLst>
                </p:cNvPr>
                <p:cNvSpPr>
                  <a:spLocks/>
                </p:cNvSpPr>
                <p:nvPr/>
              </p:nvSpPr>
              <p:spPr bwMode="auto">
                <a:xfrm>
                  <a:off x="4162" y="2250"/>
                  <a:ext cx="357" cy="342"/>
                </a:xfrm>
                <a:custGeom>
                  <a:avLst/>
                  <a:gdLst>
                    <a:gd name="T0" fmla="*/ 21 w 149"/>
                    <a:gd name="T1" fmla="*/ 91 h 143"/>
                    <a:gd name="T2" fmla="*/ 55 w 149"/>
                    <a:gd name="T3" fmla="*/ 64 h 143"/>
                    <a:gd name="T4" fmla="*/ 94 w 149"/>
                    <a:gd name="T5" fmla="*/ 55 h 143"/>
                    <a:gd name="T6" fmla="*/ 111 w 149"/>
                    <a:gd name="T7" fmla="*/ 112 h 143"/>
                    <a:gd name="T8" fmla="*/ 99 w 149"/>
                    <a:gd name="T9" fmla="*/ 135 h 143"/>
                    <a:gd name="T10" fmla="*/ 139 w 149"/>
                    <a:gd name="T11" fmla="*/ 87 h 143"/>
                    <a:gd name="T12" fmla="*/ 91 w 149"/>
                    <a:gd name="T13" fmla="*/ 5 h 143"/>
                    <a:gd name="T14" fmla="*/ 2 w 149"/>
                    <a:gd name="T15" fmla="*/ 60 h 143"/>
                    <a:gd name="T16" fmla="*/ 49 w 149"/>
                    <a:gd name="T17" fmla="*/ 143 h 143"/>
                    <a:gd name="T18" fmla="*/ 49 w 149"/>
                    <a:gd name="T19" fmla="*/ 143 h 143"/>
                    <a:gd name="T20" fmla="*/ 21 w 149"/>
                    <a:gd name="T21" fmla="*/ 9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 h="143">
                      <a:moveTo>
                        <a:pt x="21" y="91"/>
                      </a:moveTo>
                      <a:cubicBezTo>
                        <a:pt x="16" y="66"/>
                        <a:pt x="37" y="58"/>
                        <a:pt x="55" y="64"/>
                      </a:cubicBezTo>
                      <a:cubicBezTo>
                        <a:pt x="73" y="71"/>
                        <a:pt x="80" y="63"/>
                        <a:pt x="94" y="55"/>
                      </a:cubicBezTo>
                      <a:cubicBezTo>
                        <a:pt x="107" y="48"/>
                        <a:pt x="120" y="84"/>
                        <a:pt x="111" y="112"/>
                      </a:cubicBezTo>
                      <a:cubicBezTo>
                        <a:pt x="108" y="120"/>
                        <a:pt x="104" y="128"/>
                        <a:pt x="99" y="135"/>
                      </a:cubicBezTo>
                      <a:cubicBezTo>
                        <a:pt x="119" y="125"/>
                        <a:pt x="134" y="108"/>
                        <a:pt x="139" y="87"/>
                      </a:cubicBezTo>
                      <a:cubicBezTo>
                        <a:pt x="149" y="45"/>
                        <a:pt x="121" y="9"/>
                        <a:pt x="91" y="5"/>
                      </a:cubicBezTo>
                      <a:cubicBezTo>
                        <a:pt x="62" y="0"/>
                        <a:pt x="6" y="5"/>
                        <a:pt x="2" y="60"/>
                      </a:cubicBezTo>
                      <a:cubicBezTo>
                        <a:pt x="0" y="104"/>
                        <a:pt x="16" y="123"/>
                        <a:pt x="49" y="143"/>
                      </a:cubicBezTo>
                      <a:cubicBezTo>
                        <a:pt x="49" y="143"/>
                        <a:pt x="49" y="143"/>
                        <a:pt x="49" y="143"/>
                      </a:cubicBezTo>
                      <a:cubicBezTo>
                        <a:pt x="35" y="131"/>
                        <a:pt x="25" y="109"/>
                        <a:pt x="21" y="91"/>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97">
                  <a:extLst>
                    <a:ext uri="{FF2B5EF4-FFF2-40B4-BE49-F238E27FC236}">
                      <a16:creationId xmlns:a16="http://schemas.microsoft.com/office/drawing/2014/main" id="{11E91FF7-647D-4CEE-9A9E-87B71B8A5A48}"/>
                    </a:ext>
                  </a:extLst>
                </p:cNvPr>
                <p:cNvSpPr>
                  <a:spLocks/>
                </p:cNvSpPr>
                <p:nvPr/>
              </p:nvSpPr>
              <p:spPr bwMode="auto">
                <a:xfrm>
                  <a:off x="4111" y="2649"/>
                  <a:ext cx="444" cy="220"/>
                </a:xfrm>
                <a:custGeom>
                  <a:avLst/>
                  <a:gdLst>
                    <a:gd name="T0" fmla="*/ 185 w 185"/>
                    <a:gd name="T1" fmla="*/ 92 h 92"/>
                    <a:gd name="T2" fmla="*/ 185 w 185"/>
                    <a:gd name="T3" fmla="*/ 52 h 92"/>
                    <a:gd name="T4" fmla="*/ 133 w 185"/>
                    <a:gd name="T5" fmla="*/ 0 h 92"/>
                    <a:gd name="T6" fmla="*/ 123 w 185"/>
                    <a:gd name="T7" fmla="*/ 0 h 92"/>
                    <a:gd name="T8" fmla="*/ 125 w 185"/>
                    <a:gd name="T9" fmla="*/ 3 h 92"/>
                    <a:gd name="T10" fmla="*/ 76 w 185"/>
                    <a:gd name="T11" fmla="*/ 19 h 92"/>
                    <a:gd name="T12" fmla="*/ 60 w 185"/>
                    <a:gd name="T13" fmla="*/ 3 h 92"/>
                    <a:gd name="T14" fmla="*/ 62 w 185"/>
                    <a:gd name="T15" fmla="*/ 0 h 92"/>
                    <a:gd name="T16" fmla="*/ 52 w 185"/>
                    <a:gd name="T17" fmla="*/ 0 h 92"/>
                    <a:gd name="T18" fmla="*/ 0 w 185"/>
                    <a:gd name="T19" fmla="*/ 52 h 92"/>
                    <a:gd name="T20" fmla="*/ 0 w 185"/>
                    <a:gd name="T21"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5" h="92">
                      <a:moveTo>
                        <a:pt x="185" y="92"/>
                      </a:moveTo>
                      <a:cubicBezTo>
                        <a:pt x="185" y="52"/>
                        <a:pt x="185" y="52"/>
                        <a:pt x="185" y="52"/>
                      </a:cubicBezTo>
                      <a:cubicBezTo>
                        <a:pt x="185" y="23"/>
                        <a:pt x="161" y="0"/>
                        <a:pt x="133" y="0"/>
                      </a:cubicBezTo>
                      <a:cubicBezTo>
                        <a:pt x="123" y="0"/>
                        <a:pt x="123" y="0"/>
                        <a:pt x="123" y="0"/>
                      </a:cubicBezTo>
                      <a:cubicBezTo>
                        <a:pt x="124" y="1"/>
                        <a:pt x="124" y="2"/>
                        <a:pt x="125" y="3"/>
                      </a:cubicBezTo>
                      <a:cubicBezTo>
                        <a:pt x="116" y="21"/>
                        <a:pt x="94" y="28"/>
                        <a:pt x="76" y="19"/>
                      </a:cubicBezTo>
                      <a:cubicBezTo>
                        <a:pt x="69" y="15"/>
                        <a:pt x="63" y="10"/>
                        <a:pt x="60" y="3"/>
                      </a:cubicBezTo>
                      <a:cubicBezTo>
                        <a:pt x="61" y="2"/>
                        <a:pt x="62" y="1"/>
                        <a:pt x="62" y="0"/>
                      </a:cubicBezTo>
                      <a:cubicBezTo>
                        <a:pt x="52" y="0"/>
                        <a:pt x="52" y="0"/>
                        <a:pt x="52" y="0"/>
                      </a:cubicBezTo>
                      <a:cubicBezTo>
                        <a:pt x="23" y="0"/>
                        <a:pt x="0" y="23"/>
                        <a:pt x="0" y="52"/>
                      </a:cubicBezTo>
                      <a:cubicBezTo>
                        <a:pt x="0" y="91"/>
                        <a:pt x="0" y="91"/>
                        <a:pt x="0" y="91"/>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98">
                  <a:extLst>
                    <a:ext uri="{FF2B5EF4-FFF2-40B4-BE49-F238E27FC236}">
                      <a16:creationId xmlns:a16="http://schemas.microsoft.com/office/drawing/2014/main" id="{71DCC48C-0C18-4198-9556-961EF1C229B4}"/>
                    </a:ext>
                  </a:extLst>
                </p:cNvPr>
                <p:cNvSpPr>
                  <a:spLocks/>
                </p:cNvSpPr>
                <p:nvPr/>
              </p:nvSpPr>
              <p:spPr bwMode="auto">
                <a:xfrm>
                  <a:off x="4255" y="2589"/>
                  <a:ext cx="156" cy="127"/>
                </a:xfrm>
                <a:custGeom>
                  <a:avLst/>
                  <a:gdLst>
                    <a:gd name="T0" fmla="*/ 63 w 65"/>
                    <a:gd name="T1" fmla="*/ 25 h 53"/>
                    <a:gd name="T2" fmla="*/ 54 w 65"/>
                    <a:gd name="T3" fmla="*/ 0 h 53"/>
                    <a:gd name="T4" fmla="*/ 32 w 65"/>
                    <a:gd name="T5" fmla="*/ 10 h 53"/>
                    <a:gd name="T6" fmla="*/ 11 w 65"/>
                    <a:gd name="T7" fmla="*/ 2 h 53"/>
                    <a:gd name="T8" fmla="*/ 2 w 65"/>
                    <a:gd name="T9" fmla="*/ 25 h 53"/>
                    <a:gd name="T10" fmla="*/ 0 w 65"/>
                    <a:gd name="T11" fmla="*/ 28 h 53"/>
                    <a:gd name="T12" fmla="*/ 50 w 65"/>
                    <a:gd name="T13" fmla="*/ 44 h 53"/>
                    <a:gd name="T14" fmla="*/ 65 w 65"/>
                    <a:gd name="T15" fmla="*/ 28 h 53"/>
                    <a:gd name="T16" fmla="*/ 63 w 65"/>
                    <a:gd name="T17"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53">
                      <a:moveTo>
                        <a:pt x="63" y="25"/>
                      </a:moveTo>
                      <a:cubicBezTo>
                        <a:pt x="57" y="18"/>
                        <a:pt x="54" y="9"/>
                        <a:pt x="54" y="0"/>
                      </a:cubicBezTo>
                      <a:cubicBezTo>
                        <a:pt x="48" y="6"/>
                        <a:pt x="40" y="9"/>
                        <a:pt x="32" y="10"/>
                      </a:cubicBezTo>
                      <a:cubicBezTo>
                        <a:pt x="24" y="10"/>
                        <a:pt x="17" y="7"/>
                        <a:pt x="11" y="2"/>
                      </a:cubicBezTo>
                      <a:cubicBezTo>
                        <a:pt x="11" y="10"/>
                        <a:pt x="8" y="18"/>
                        <a:pt x="2" y="25"/>
                      </a:cubicBezTo>
                      <a:cubicBezTo>
                        <a:pt x="2" y="26"/>
                        <a:pt x="1" y="27"/>
                        <a:pt x="0" y="28"/>
                      </a:cubicBezTo>
                      <a:cubicBezTo>
                        <a:pt x="9" y="46"/>
                        <a:pt x="31" y="53"/>
                        <a:pt x="50" y="44"/>
                      </a:cubicBezTo>
                      <a:cubicBezTo>
                        <a:pt x="56" y="40"/>
                        <a:pt x="62" y="35"/>
                        <a:pt x="65" y="28"/>
                      </a:cubicBezTo>
                      <a:cubicBezTo>
                        <a:pt x="64" y="27"/>
                        <a:pt x="64" y="26"/>
                        <a:pt x="63" y="25"/>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199">
                  <a:extLst>
                    <a:ext uri="{FF2B5EF4-FFF2-40B4-BE49-F238E27FC236}">
                      <a16:creationId xmlns:a16="http://schemas.microsoft.com/office/drawing/2014/main" id="{F821F405-ED11-423B-9126-534B6E31911D}"/>
                    </a:ext>
                  </a:extLst>
                </p:cNvPr>
                <p:cNvSpPr>
                  <a:spLocks/>
                </p:cNvSpPr>
                <p:nvPr/>
              </p:nvSpPr>
              <p:spPr bwMode="auto">
                <a:xfrm>
                  <a:off x="4200" y="2365"/>
                  <a:ext cx="250" cy="248"/>
                </a:xfrm>
                <a:custGeom>
                  <a:avLst/>
                  <a:gdLst>
                    <a:gd name="T0" fmla="*/ 78 w 104"/>
                    <a:gd name="T1" fmla="*/ 7 h 104"/>
                    <a:gd name="T2" fmla="*/ 39 w 104"/>
                    <a:gd name="T3" fmla="*/ 16 h 104"/>
                    <a:gd name="T4" fmla="*/ 5 w 104"/>
                    <a:gd name="T5" fmla="*/ 43 h 104"/>
                    <a:gd name="T6" fmla="*/ 33 w 104"/>
                    <a:gd name="T7" fmla="*/ 95 h 104"/>
                    <a:gd name="T8" fmla="*/ 34 w 104"/>
                    <a:gd name="T9" fmla="*/ 96 h 104"/>
                    <a:gd name="T10" fmla="*/ 55 w 104"/>
                    <a:gd name="T11" fmla="*/ 104 h 104"/>
                    <a:gd name="T12" fmla="*/ 77 w 104"/>
                    <a:gd name="T13" fmla="*/ 94 h 104"/>
                    <a:gd name="T14" fmla="*/ 83 w 104"/>
                    <a:gd name="T15" fmla="*/ 87 h 104"/>
                    <a:gd name="T16" fmla="*/ 95 w 104"/>
                    <a:gd name="T17" fmla="*/ 64 h 104"/>
                    <a:gd name="T18" fmla="*/ 78 w 104"/>
                    <a:gd name="T19" fmla="*/ 7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04">
                      <a:moveTo>
                        <a:pt x="78" y="7"/>
                      </a:moveTo>
                      <a:cubicBezTo>
                        <a:pt x="64" y="15"/>
                        <a:pt x="57" y="23"/>
                        <a:pt x="39" y="16"/>
                      </a:cubicBezTo>
                      <a:cubicBezTo>
                        <a:pt x="21" y="10"/>
                        <a:pt x="0" y="18"/>
                        <a:pt x="5" y="43"/>
                      </a:cubicBezTo>
                      <a:cubicBezTo>
                        <a:pt x="9" y="61"/>
                        <a:pt x="19" y="83"/>
                        <a:pt x="33" y="95"/>
                      </a:cubicBezTo>
                      <a:cubicBezTo>
                        <a:pt x="34" y="96"/>
                        <a:pt x="34" y="96"/>
                        <a:pt x="34" y="96"/>
                      </a:cubicBezTo>
                      <a:cubicBezTo>
                        <a:pt x="40" y="101"/>
                        <a:pt x="48" y="104"/>
                        <a:pt x="55" y="104"/>
                      </a:cubicBezTo>
                      <a:cubicBezTo>
                        <a:pt x="64" y="104"/>
                        <a:pt x="71" y="100"/>
                        <a:pt x="77" y="94"/>
                      </a:cubicBezTo>
                      <a:cubicBezTo>
                        <a:pt x="79" y="92"/>
                        <a:pt x="81" y="89"/>
                        <a:pt x="83" y="87"/>
                      </a:cubicBezTo>
                      <a:cubicBezTo>
                        <a:pt x="88" y="80"/>
                        <a:pt x="92" y="72"/>
                        <a:pt x="95" y="64"/>
                      </a:cubicBezTo>
                      <a:cubicBezTo>
                        <a:pt x="104" y="36"/>
                        <a:pt x="91" y="0"/>
                        <a:pt x="78" y="7"/>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214">
                <a:extLst>
                  <a:ext uri="{FF2B5EF4-FFF2-40B4-BE49-F238E27FC236}">
                    <a16:creationId xmlns:a16="http://schemas.microsoft.com/office/drawing/2014/main" id="{22F75FF6-D177-4BDF-87FE-DEF13C3E748E}"/>
                  </a:ext>
                </a:extLst>
              </p:cNvPr>
              <p:cNvGrpSpPr>
                <a:grpSpLocks noChangeAspect="1"/>
              </p:cNvGrpSpPr>
              <p:nvPr/>
            </p:nvGrpSpPr>
            <p:grpSpPr bwMode="auto">
              <a:xfrm>
                <a:off x="9706338" y="3607679"/>
                <a:ext cx="868090" cy="846674"/>
                <a:chOff x="5678" y="2339"/>
                <a:chExt cx="608" cy="593"/>
              </a:xfrm>
            </p:grpSpPr>
            <p:sp>
              <p:nvSpPr>
                <p:cNvPr id="40" name="Freeform 215">
                  <a:extLst>
                    <a:ext uri="{FF2B5EF4-FFF2-40B4-BE49-F238E27FC236}">
                      <a16:creationId xmlns:a16="http://schemas.microsoft.com/office/drawing/2014/main" id="{D5F0D005-C278-4718-B0E0-AF416D2B345A}"/>
                    </a:ext>
                  </a:extLst>
                </p:cNvPr>
                <p:cNvSpPr>
                  <a:spLocks/>
                </p:cNvSpPr>
                <p:nvPr/>
              </p:nvSpPr>
              <p:spPr bwMode="auto">
                <a:xfrm>
                  <a:off x="5850" y="2339"/>
                  <a:ext cx="436" cy="593"/>
                </a:xfrm>
                <a:custGeom>
                  <a:avLst/>
                  <a:gdLst>
                    <a:gd name="T0" fmla="*/ 27 w 183"/>
                    <a:gd name="T1" fmla="*/ 136 h 248"/>
                    <a:gd name="T2" fmla="*/ 11 w 183"/>
                    <a:gd name="T3" fmla="*/ 107 h 248"/>
                    <a:gd name="T4" fmla="*/ 3 w 183"/>
                    <a:gd name="T5" fmla="*/ 94 h 248"/>
                    <a:gd name="T6" fmla="*/ 4 w 183"/>
                    <a:gd name="T7" fmla="*/ 77 h 248"/>
                    <a:gd name="T8" fmla="*/ 2 w 183"/>
                    <a:gd name="T9" fmla="*/ 58 h 248"/>
                    <a:gd name="T10" fmla="*/ 2 w 183"/>
                    <a:gd name="T11" fmla="*/ 39 h 248"/>
                    <a:gd name="T12" fmla="*/ 15 w 183"/>
                    <a:gd name="T13" fmla="*/ 30 h 248"/>
                    <a:gd name="T14" fmla="*/ 6 w 183"/>
                    <a:gd name="T15" fmla="*/ 30 h 248"/>
                    <a:gd name="T16" fmla="*/ 35 w 183"/>
                    <a:gd name="T17" fmla="*/ 13 h 248"/>
                    <a:gd name="T18" fmla="*/ 73 w 183"/>
                    <a:gd name="T19" fmla="*/ 5 h 248"/>
                    <a:gd name="T20" fmla="*/ 113 w 183"/>
                    <a:gd name="T21" fmla="*/ 53 h 248"/>
                    <a:gd name="T22" fmla="*/ 110 w 183"/>
                    <a:gd name="T23" fmla="*/ 50 h 248"/>
                    <a:gd name="T24" fmla="*/ 107 w 183"/>
                    <a:gd name="T25" fmla="*/ 77 h 248"/>
                    <a:gd name="T26" fmla="*/ 110 w 183"/>
                    <a:gd name="T27" fmla="*/ 90 h 248"/>
                    <a:gd name="T28" fmla="*/ 100 w 183"/>
                    <a:gd name="T29" fmla="*/ 107 h 248"/>
                    <a:gd name="T30" fmla="*/ 85 w 183"/>
                    <a:gd name="T31" fmla="*/ 136 h 248"/>
                    <a:gd name="T32" fmla="*/ 115 w 183"/>
                    <a:gd name="T33" fmla="*/ 157 h 248"/>
                    <a:gd name="T34" fmla="*/ 172 w 183"/>
                    <a:gd name="T35" fmla="*/ 191 h 248"/>
                    <a:gd name="T36" fmla="*/ 183 w 183"/>
                    <a:gd name="T37" fmla="*/ 24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248">
                      <a:moveTo>
                        <a:pt x="27" y="136"/>
                      </a:moveTo>
                      <a:cubicBezTo>
                        <a:pt x="27" y="136"/>
                        <a:pt x="12" y="119"/>
                        <a:pt x="11" y="107"/>
                      </a:cubicBezTo>
                      <a:cubicBezTo>
                        <a:pt x="11" y="107"/>
                        <a:pt x="5" y="107"/>
                        <a:pt x="3" y="94"/>
                      </a:cubicBezTo>
                      <a:cubicBezTo>
                        <a:pt x="0" y="81"/>
                        <a:pt x="0" y="78"/>
                        <a:pt x="4" y="77"/>
                      </a:cubicBezTo>
                      <a:cubicBezTo>
                        <a:pt x="3" y="64"/>
                        <a:pt x="2" y="58"/>
                        <a:pt x="2" y="58"/>
                      </a:cubicBezTo>
                      <a:cubicBezTo>
                        <a:pt x="0" y="52"/>
                        <a:pt x="0" y="45"/>
                        <a:pt x="2" y="39"/>
                      </a:cubicBezTo>
                      <a:cubicBezTo>
                        <a:pt x="5" y="34"/>
                        <a:pt x="9" y="31"/>
                        <a:pt x="15" y="30"/>
                      </a:cubicBezTo>
                      <a:cubicBezTo>
                        <a:pt x="12" y="28"/>
                        <a:pt x="8" y="28"/>
                        <a:pt x="6" y="30"/>
                      </a:cubicBezTo>
                      <a:cubicBezTo>
                        <a:pt x="10" y="19"/>
                        <a:pt x="19" y="11"/>
                        <a:pt x="35" y="13"/>
                      </a:cubicBezTo>
                      <a:cubicBezTo>
                        <a:pt x="39" y="6"/>
                        <a:pt x="54" y="0"/>
                        <a:pt x="73" y="5"/>
                      </a:cubicBezTo>
                      <a:cubicBezTo>
                        <a:pt x="92" y="11"/>
                        <a:pt x="114" y="31"/>
                        <a:pt x="113" y="53"/>
                      </a:cubicBezTo>
                      <a:cubicBezTo>
                        <a:pt x="110" y="50"/>
                        <a:pt x="110" y="50"/>
                        <a:pt x="110" y="50"/>
                      </a:cubicBezTo>
                      <a:cubicBezTo>
                        <a:pt x="110" y="50"/>
                        <a:pt x="111" y="68"/>
                        <a:pt x="107" y="77"/>
                      </a:cubicBezTo>
                      <a:cubicBezTo>
                        <a:pt x="112" y="75"/>
                        <a:pt x="112" y="79"/>
                        <a:pt x="110" y="90"/>
                      </a:cubicBezTo>
                      <a:cubicBezTo>
                        <a:pt x="108" y="101"/>
                        <a:pt x="106" y="107"/>
                        <a:pt x="100" y="107"/>
                      </a:cubicBezTo>
                      <a:cubicBezTo>
                        <a:pt x="97" y="117"/>
                        <a:pt x="92" y="127"/>
                        <a:pt x="85" y="136"/>
                      </a:cubicBezTo>
                      <a:cubicBezTo>
                        <a:pt x="85" y="136"/>
                        <a:pt x="93" y="150"/>
                        <a:pt x="115" y="157"/>
                      </a:cubicBezTo>
                      <a:cubicBezTo>
                        <a:pt x="136" y="164"/>
                        <a:pt x="168" y="173"/>
                        <a:pt x="172" y="191"/>
                      </a:cubicBezTo>
                      <a:cubicBezTo>
                        <a:pt x="176" y="210"/>
                        <a:pt x="183" y="248"/>
                        <a:pt x="183" y="248"/>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216">
                  <a:extLst>
                    <a:ext uri="{FF2B5EF4-FFF2-40B4-BE49-F238E27FC236}">
                      <a16:creationId xmlns:a16="http://schemas.microsoft.com/office/drawing/2014/main" id="{3C0810C5-AAC4-4370-8F19-2AA326EE08F2}"/>
                    </a:ext>
                  </a:extLst>
                </p:cNvPr>
                <p:cNvSpPr>
                  <a:spLocks/>
                </p:cNvSpPr>
                <p:nvPr/>
              </p:nvSpPr>
              <p:spPr bwMode="auto">
                <a:xfrm>
                  <a:off x="5912" y="2662"/>
                  <a:ext cx="141" cy="36"/>
                </a:xfrm>
                <a:custGeom>
                  <a:avLst/>
                  <a:gdLst>
                    <a:gd name="T0" fmla="*/ 0 w 59"/>
                    <a:gd name="T1" fmla="*/ 0 h 15"/>
                    <a:gd name="T2" fmla="*/ 28 w 59"/>
                    <a:gd name="T3" fmla="*/ 15 h 15"/>
                    <a:gd name="T4" fmla="*/ 59 w 59"/>
                    <a:gd name="T5" fmla="*/ 1 h 15"/>
                  </a:gdLst>
                  <a:ahLst/>
                  <a:cxnLst>
                    <a:cxn ang="0">
                      <a:pos x="T0" y="T1"/>
                    </a:cxn>
                    <a:cxn ang="0">
                      <a:pos x="T2" y="T3"/>
                    </a:cxn>
                    <a:cxn ang="0">
                      <a:pos x="T4" y="T5"/>
                    </a:cxn>
                  </a:cxnLst>
                  <a:rect l="0" t="0" r="r" b="b"/>
                  <a:pathLst>
                    <a:path w="59" h="15">
                      <a:moveTo>
                        <a:pt x="0" y="0"/>
                      </a:moveTo>
                      <a:cubicBezTo>
                        <a:pt x="0" y="0"/>
                        <a:pt x="11" y="15"/>
                        <a:pt x="28" y="15"/>
                      </a:cubicBezTo>
                      <a:cubicBezTo>
                        <a:pt x="44" y="15"/>
                        <a:pt x="51" y="9"/>
                        <a:pt x="59" y="1"/>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217">
                  <a:extLst>
                    <a:ext uri="{FF2B5EF4-FFF2-40B4-BE49-F238E27FC236}">
                      <a16:creationId xmlns:a16="http://schemas.microsoft.com/office/drawing/2014/main" id="{26D8ED3C-AC85-4F7C-AEFB-FE995A7C4C08}"/>
                    </a:ext>
                  </a:extLst>
                </p:cNvPr>
                <p:cNvSpPr>
                  <a:spLocks/>
                </p:cNvSpPr>
                <p:nvPr/>
              </p:nvSpPr>
              <p:spPr bwMode="auto">
                <a:xfrm>
                  <a:off x="5878" y="2695"/>
                  <a:ext cx="203" cy="55"/>
                </a:xfrm>
                <a:custGeom>
                  <a:avLst/>
                  <a:gdLst>
                    <a:gd name="T0" fmla="*/ 0 w 85"/>
                    <a:gd name="T1" fmla="*/ 1 h 23"/>
                    <a:gd name="T2" fmla="*/ 47 w 85"/>
                    <a:gd name="T3" fmla="*/ 22 h 23"/>
                    <a:gd name="T4" fmla="*/ 85 w 85"/>
                    <a:gd name="T5" fmla="*/ 0 h 23"/>
                  </a:gdLst>
                  <a:ahLst/>
                  <a:cxnLst>
                    <a:cxn ang="0">
                      <a:pos x="T0" y="T1"/>
                    </a:cxn>
                    <a:cxn ang="0">
                      <a:pos x="T2" y="T3"/>
                    </a:cxn>
                    <a:cxn ang="0">
                      <a:pos x="T4" y="T5"/>
                    </a:cxn>
                  </a:cxnLst>
                  <a:rect l="0" t="0" r="r" b="b"/>
                  <a:pathLst>
                    <a:path w="85" h="23">
                      <a:moveTo>
                        <a:pt x="0" y="1"/>
                      </a:moveTo>
                      <a:cubicBezTo>
                        <a:pt x="11" y="16"/>
                        <a:pt x="29" y="23"/>
                        <a:pt x="47" y="22"/>
                      </a:cubicBezTo>
                      <a:cubicBezTo>
                        <a:pt x="63" y="21"/>
                        <a:pt x="77" y="13"/>
                        <a:pt x="85"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18">
                  <a:extLst>
                    <a:ext uri="{FF2B5EF4-FFF2-40B4-BE49-F238E27FC236}">
                      <a16:creationId xmlns:a16="http://schemas.microsoft.com/office/drawing/2014/main" id="{F8B8980A-5EFE-4526-9272-847C87A1C1A9}"/>
                    </a:ext>
                  </a:extLst>
                </p:cNvPr>
                <p:cNvSpPr>
                  <a:spLocks/>
                </p:cNvSpPr>
                <p:nvPr/>
              </p:nvSpPr>
              <p:spPr bwMode="auto">
                <a:xfrm>
                  <a:off x="5859" y="2459"/>
                  <a:ext cx="246" cy="88"/>
                </a:xfrm>
                <a:custGeom>
                  <a:avLst/>
                  <a:gdLst>
                    <a:gd name="T0" fmla="*/ 0 w 103"/>
                    <a:gd name="T1" fmla="*/ 27 h 37"/>
                    <a:gd name="T2" fmla="*/ 10 w 103"/>
                    <a:gd name="T3" fmla="*/ 34 h 37"/>
                    <a:gd name="T4" fmla="*/ 14 w 103"/>
                    <a:gd name="T5" fmla="*/ 13 h 37"/>
                    <a:gd name="T6" fmla="*/ 60 w 103"/>
                    <a:gd name="T7" fmla="*/ 10 h 37"/>
                    <a:gd name="T8" fmla="*/ 87 w 103"/>
                    <a:gd name="T9" fmla="*/ 4 h 37"/>
                    <a:gd name="T10" fmla="*/ 95 w 103"/>
                    <a:gd name="T11" fmla="*/ 34 h 37"/>
                    <a:gd name="T12" fmla="*/ 103 w 103"/>
                    <a:gd name="T13" fmla="*/ 27 h 37"/>
                  </a:gdLst>
                  <a:ahLst/>
                  <a:cxnLst>
                    <a:cxn ang="0">
                      <a:pos x="T0" y="T1"/>
                    </a:cxn>
                    <a:cxn ang="0">
                      <a:pos x="T2" y="T3"/>
                    </a:cxn>
                    <a:cxn ang="0">
                      <a:pos x="T4" y="T5"/>
                    </a:cxn>
                    <a:cxn ang="0">
                      <a:pos x="T6" y="T7"/>
                    </a:cxn>
                    <a:cxn ang="0">
                      <a:pos x="T8" y="T9"/>
                    </a:cxn>
                    <a:cxn ang="0">
                      <a:pos x="T10" y="T11"/>
                    </a:cxn>
                    <a:cxn ang="0">
                      <a:pos x="T12" y="T13"/>
                    </a:cxn>
                  </a:cxnLst>
                  <a:rect l="0" t="0" r="r" b="b"/>
                  <a:pathLst>
                    <a:path w="103" h="37">
                      <a:moveTo>
                        <a:pt x="0" y="27"/>
                      </a:moveTo>
                      <a:cubicBezTo>
                        <a:pt x="4" y="29"/>
                        <a:pt x="7" y="31"/>
                        <a:pt x="10" y="34"/>
                      </a:cubicBezTo>
                      <a:cubicBezTo>
                        <a:pt x="11" y="21"/>
                        <a:pt x="7" y="8"/>
                        <a:pt x="14" y="13"/>
                      </a:cubicBezTo>
                      <a:cubicBezTo>
                        <a:pt x="21" y="19"/>
                        <a:pt x="70" y="15"/>
                        <a:pt x="60" y="10"/>
                      </a:cubicBezTo>
                      <a:cubicBezTo>
                        <a:pt x="72" y="8"/>
                        <a:pt x="77" y="0"/>
                        <a:pt x="87" y="4"/>
                      </a:cubicBezTo>
                      <a:cubicBezTo>
                        <a:pt x="98" y="8"/>
                        <a:pt x="93" y="37"/>
                        <a:pt x="95" y="34"/>
                      </a:cubicBezTo>
                      <a:cubicBezTo>
                        <a:pt x="97" y="31"/>
                        <a:pt x="100" y="29"/>
                        <a:pt x="103" y="27"/>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219">
                  <a:extLst>
                    <a:ext uri="{FF2B5EF4-FFF2-40B4-BE49-F238E27FC236}">
                      <a16:creationId xmlns:a16="http://schemas.microsoft.com/office/drawing/2014/main" id="{C603784C-2B13-47B9-95F3-B6C5D5D6C277}"/>
                    </a:ext>
                  </a:extLst>
                </p:cNvPr>
                <p:cNvSpPr>
                  <a:spLocks/>
                </p:cNvSpPr>
                <p:nvPr/>
              </p:nvSpPr>
              <p:spPr bwMode="auto">
                <a:xfrm>
                  <a:off x="6053" y="2664"/>
                  <a:ext cx="233" cy="268"/>
                </a:xfrm>
                <a:custGeom>
                  <a:avLst/>
                  <a:gdLst>
                    <a:gd name="T0" fmla="*/ 0 w 98"/>
                    <a:gd name="T1" fmla="*/ 0 h 112"/>
                    <a:gd name="T2" fmla="*/ 30 w 98"/>
                    <a:gd name="T3" fmla="*/ 21 h 112"/>
                    <a:gd name="T4" fmla="*/ 87 w 98"/>
                    <a:gd name="T5" fmla="*/ 55 h 112"/>
                    <a:gd name="T6" fmla="*/ 98 w 98"/>
                    <a:gd name="T7" fmla="*/ 112 h 112"/>
                  </a:gdLst>
                  <a:ahLst/>
                  <a:cxnLst>
                    <a:cxn ang="0">
                      <a:pos x="T0" y="T1"/>
                    </a:cxn>
                    <a:cxn ang="0">
                      <a:pos x="T2" y="T3"/>
                    </a:cxn>
                    <a:cxn ang="0">
                      <a:pos x="T4" y="T5"/>
                    </a:cxn>
                    <a:cxn ang="0">
                      <a:pos x="T6" y="T7"/>
                    </a:cxn>
                  </a:cxnLst>
                  <a:rect l="0" t="0" r="r" b="b"/>
                  <a:pathLst>
                    <a:path w="98" h="112">
                      <a:moveTo>
                        <a:pt x="0" y="0"/>
                      </a:moveTo>
                      <a:cubicBezTo>
                        <a:pt x="0" y="0"/>
                        <a:pt x="8" y="14"/>
                        <a:pt x="30" y="21"/>
                      </a:cubicBezTo>
                      <a:cubicBezTo>
                        <a:pt x="51" y="28"/>
                        <a:pt x="83" y="37"/>
                        <a:pt x="87" y="55"/>
                      </a:cubicBezTo>
                      <a:cubicBezTo>
                        <a:pt x="91" y="74"/>
                        <a:pt x="98" y="112"/>
                        <a:pt x="98" y="11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20">
                  <a:extLst>
                    <a:ext uri="{FF2B5EF4-FFF2-40B4-BE49-F238E27FC236}">
                      <a16:creationId xmlns:a16="http://schemas.microsoft.com/office/drawing/2014/main" id="{02136E47-11C4-4E89-AD15-5D2933F95051}"/>
                    </a:ext>
                  </a:extLst>
                </p:cNvPr>
                <p:cNvSpPr>
                  <a:spLocks/>
                </p:cNvSpPr>
                <p:nvPr/>
              </p:nvSpPr>
              <p:spPr bwMode="auto">
                <a:xfrm>
                  <a:off x="5678" y="2664"/>
                  <a:ext cx="234" cy="268"/>
                </a:xfrm>
                <a:custGeom>
                  <a:avLst/>
                  <a:gdLst>
                    <a:gd name="T0" fmla="*/ 98 w 98"/>
                    <a:gd name="T1" fmla="*/ 0 h 112"/>
                    <a:gd name="T2" fmla="*/ 68 w 98"/>
                    <a:gd name="T3" fmla="*/ 21 h 112"/>
                    <a:gd name="T4" fmla="*/ 11 w 98"/>
                    <a:gd name="T5" fmla="*/ 55 h 112"/>
                    <a:gd name="T6" fmla="*/ 0 w 98"/>
                    <a:gd name="T7" fmla="*/ 112 h 112"/>
                  </a:gdLst>
                  <a:ahLst/>
                  <a:cxnLst>
                    <a:cxn ang="0">
                      <a:pos x="T0" y="T1"/>
                    </a:cxn>
                    <a:cxn ang="0">
                      <a:pos x="T2" y="T3"/>
                    </a:cxn>
                    <a:cxn ang="0">
                      <a:pos x="T4" y="T5"/>
                    </a:cxn>
                    <a:cxn ang="0">
                      <a:pos x="T6" y="T7"/>
                    </a:cxn>
                  </a:cxnLst>
                  <a:rect l="0" t="0" r="r" b="b"/>
                  <a:pathLst>
                    <a:path w="98" h="112">
                      <a:moveTo>
                        <a:pt x="98" y="0"/>
                      </a:moveTo>
                      <a:cubicBezTo>
                        <a:pt x="98" y="0"/>
                        <a:pt x="90" y="14"/>
                        <a:pt x="68" y="21"/>
                      </a:cubicBezTo>
                      <a:cubicBezTo>
                        <a:pt x="47" y="28"/>
                        <a:pt x="15" y="37"/>
                        <a:pt x="11" y="55"/>
                      </a:cubicBezTo>
                      <a:cubicBezTo>
                        <a:pt x="7" y="74"/>
                        <a:pt x="0" y="112"/>
                        <a:pt x="0" y="11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6" name="Group 278">
                <a:extLst>
                  <a:ext uri="{FF2B5EF4-FFF2-40B4-BE49-F238E27FC236}">
                    <a16:creationId xmlns:a16="http://schemas.microsoft.com/office/drawing/2014/main" id="{8074ED8C-146C-4620-A48B-A02D53745E70}"/>
                  </a:ext>
                </a:extLst>
              </p:cNvPr>
              <p:cNvGrpSpPr>
                <a:grpSpLocks noChangeAspect="1"/>
              </p:cNvGrpSpPr>
              <p:nvPr/>
            </p:nvGrpSpPr>
            <p:grpSpPr bwMode="auto">
              <a:xfrm>
                <a:off x="7348653" y="3599826"/>
                <a:ext cx="805268" cy="862380"/>
                <a:chOff x="4948" y="3291"/>
                <a:chExt cx="564" cy="604"/>
              </a:xfrm>
            </p:grpSpPr>
            <p:sp>
              <p:nvSpPr>
                <p:cNvPr id="47" name="Freeform 279">
                  <a:extLst>
                    <a:ext uri="{FF2B5EF4-FFF2-40B4-BE49-F238E27FC236}">
                      <a16:creationId xmlns:a16="http://schemas.microsoft.com/office/drawing/2014/main" id="{A3C2332D-CD02-42B4-94B0-AC4AF562ABF7}"/>
                    </a:ext>
                  </a:extLst>
                </p:cNvPr>
                <p:cNvSpPr>
                  <a:spLocks/>
                </p:cNvSpPr>
                <p:nvPr/>
              </p:nvSpPr>
              <p:spPr bwMode="auto">
                <a:xfrm>
                  <a:off x="4948" y="3673"/>
                  <a:ext cx="217" cy="222"/>
                </a:xfrm>
                <a:custGeom>
                  <a:avLst/>
                  <a:gdLst>
                    <a:gd name="T0" fmla="*/ 0 w 91"/>
                    <a:gd name="T1" fmla="*/ 93 h 93"/>
                    <a:gd name="T2" fmla="*/ 48 w 91"/>
                    <a:gd name="T3" fmla="*/ 31 h 93"/>
                    <a:gd name="T4" fmla="*/ 91 w 91"/>
                    <a:gd name="T5" fmla="*/ 0 h 93"/>
                  </a:gdLst>
                  <a:ahLst/>
                  <a:cxnLst>
                    <a:cxn ang="0">
                      <a:pos x="T0" y="T1"/>
                    </a:cxn>
                    <a:cxn ang="0">
                      <a:pos x="T2" y="T3"/>
                    </a:cxn>
                    <a:cxn ang="0">
                      <a:pos x="T4" y="T5"/>
                    </a:cxn>
                  </a:cxnLst>
                  <a:rect l="0" t="0" r="r" b="b"/>
                  <a:pathLst>
                    <a:path w="91" h="93">
                      <a:moveTo>
                        <a:pt x="0" y="93"/>
                      </a:moveTo>
                      <a:cubicBezTo>
                        <a:pt x="0" y="93"/>
                        <a:pt x="5" y="45"/>
                        <a:pt x="48" y="31"/>
                      </a:cubicBezTo>
                      <a:cubicBezTo>
                        <a:pt x="81" y="17"/>
                        <a:pt x="88" y="18"/>
                        <a:pt x="91"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80">
                  <a:extLst>
                    <a:ext uri="{FF2B5EF4-FFF2-40B4-BE49-F238E27FC236}">
                      <a16:creationId xmlns:a16="http://schemas.microsoft.com/office/drawing/2014/main" id="{FBB6DBC6-BB55-490C-BB5F-6468C4041E4F}"/>
                    </a:ext>
                  </a:extLst>
                </p:cNvPr>
                <p:cNvSpPr>
                  <a:spLocks/>
                </p:cNvSpPr>
                <p:nvPr/>
              </p:nvSpPr>
              <p:spPr bwMode="auto">
                <a:xfrm>
                  <a:off x="5294" y="3678"/>
                  <a:ext cx="218" cy="217"/>
                </a:xfrm>
                <a:custGeom>
                  <a:avLst/>
                  <a:gdLst>
                    <a:gd name="T0" fmla="*/ 91 w 91"/>
                    <a:gd name="T1" fmla="*/ 91 h 91"/>
                    <a:gd name="T2" fmla="*/ 43 w 91"/>
                    <a:gd name="T3" fmla="*/ 29 h 91"/>
                    <a:gd name="T4" fmla="*/ 0 w 91"/>
                    <a:gd name="T5" fmla="*/ 0 h 91"/>
                  </a:gdLst>
                  <a:ahLst/>
                  <a:cxnLst>
                    <a:cxn ang="0">
                      <a:pos x="T0" y="T1"/>
                    </a:cxn>
                    <a:cxn ang="0">
                      <a:pos x="T2" y="T3"/>
                    </a:cxn>
                    <a:cxn ang="0">
                      <a:pos x="T4" y="T5"/>
                    </a:cxn>
                  </a:cxnLst>
                  <a:rect l="0" t="0" r="r" b="b"/>
                  <a:pathLst>
                    <a:path w="91" h="91">
                      <a:moveTo>
                        <a:pt x="91" y="91"/>
                      </a:moveTo>
                      <a:cubicBezTo>
                        <a:pt x="91" y="91"/>
                        <a:pt x="85" y="43"/>
                        <a:pt x="43" y="29"/>
                      </a:cubicBezTo>
                      <a:cubicBezTo>
                        <a:pt x="10" y="15"/>
                        <a:pt x="3" y="17"/>
                        <a:pt x="0"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81">
                  <a:extLst>
                    <a:ext uri="{FF2B5EF4-FFF2-40B4-BE49-F238E27FC236}">
                      <a16:creationId xmlns:a16="http://schemas.microsoft.com/office/drawing/2014/main" id="{373962A4-F171-4F4A-8144-5F8900391E0C}"/>
                    </a:ext>
                  </a:extLst>
                </p:cNvPr>
                <p:cNvSpPr>
                  <a:spLocks/>
                </p:cNvSpPr>
                <p:nvPr/>
              </p:nvSpPr>
              <p:spPr bwMode="auto">
                <a:xfrm>
                  <a:off x="5115" y="3728"/>
                  <a:ext cx="213" cy="79"/>
                </a:xfrm>
                <a:custGeom>
                  <a:avLst/>
                  <a:gdLst>
                    <a:gd name="T0" fmla="*/ 0 w 89"/>
                    <a:gd name="T1" fmla="*/ 1 h 33"/>
                    <a:gd name="T2" fmla="*/ 46 w 89"/>
                    <a:gd name="T3" fmla="*/ 32 h 33"/>
                    <a:gd name="T4" fmla="*/ 89 w 89"/>
                    <a:gd name="T5" fmla="*/ 0 h 33"/>
                  </a:gdLst>
                  <a:ahLst/>
                  <a:cxnLst>
                    <a:cxn ang="0">
                      <a:pos x="T0" y="T1"/>
                    </a:cxn>
                    <a:cxn ang="0">
                      <a:pos x="T2" y="T3"/>
                    </a:cxn>
                    <a:cxn ang="0">
                      <a:pos x="T4" y="T5"/>
                    </a:cxn>
                  </a:cxnLst>
                  <a:rect l="0" t="0" r="r" b="b"/>
                  <a:pathLst>
                    <a:path w="89" h="33">
                      <a:moveTo>
                        <a:pt x="0" y="1"/>
                      </a:moveTo>
                      <a:cubicBezTo>
                        <a:pt x="0" y="1"/>
                        <a:pt x="17" y="30"/>
                        <a:pt x="46" y="32"/>
                      </a:cubicBezTo>
                      <a:cubicBezTo>
                        <a:pt x="60" y="33"/>
                        <a:pt x="77" y="22"/>
                        <a:pt x="89"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82">
                  <a:extLst>
                    <a:ext uri="{FF2B5EF4-FFF2-40B4-BE49-F238E27FC236}">
                      <a16:creationId xmlns:a16="http://schemas.microsoft.com/office/drawing/2014/main" id="{2D4CEA8D-F3CA-43A6-B067-7A3CCA00FBA1}"/>
                    </a:ext>
                  </a:extLst>
                </p:cNvPr>
                <p:cNvSpPr>
                  <a:spLocks/>
                </p:cNvSpPr>
                <p:nvPr/>
              </p:nvSpPr>
              <p:spPr bwMode="auto">
                <a:xfrm>
                  <a:off x="5072" y="3513"/>
                  <a:ext cx="316" cy="189"/>
                </a:xfrm>
                <a:custGeom>
                  <a:avLst/>
                  <a:gdLst>
                    <a:gd name="T0" fmla="*/ 128 w 132"/>
                    <a:gd name="T1" fmla="*/ 1 h 79"/>
                    <a:gd name="T2" fmla="*/ 111 w 132"/>
                    <a:gd name="T3" fmla="*/ 34 h 79"/>
                    <a:gd name="T4" fmla="*/ 97 w 132"/>
                    <a:gd name="T5" fmla="*/ 65 h 79"/>
                    <a:gd name="T6" fmla="*/ 80 w 132"/>
                    <a:gd name="T7" fmla="*/ 76 h 79"/>
                    <a:gd name="T8" fmla="*/ 80 w 132"/>
                    <a:gd name="T9" fmla="*/ 76 h 79"/>
                    <a:gd name="T10" fmla="*/ 66 w 132"/>
                    <a:gd name="T11" fmla="*/ 79 h 79"/>
                    <a:gd name="T12" fmla="*/ 65 w 132"/>
                    <a:gd name="T13" fmla="*/ 79 h 79"/>
                    <a:gd name="T14" fmla="*/ 53 w 132"/>
                    <a:gd name="T15" fmla="*/ 75 h 79"/>
                    <a:gd name="T16" fmla="*/ 52 w 132"/>
                    <a:gd name="T17" fmla="*/ 75 h 79"/>
                    <a:gd name="T18" fmla="*/ 36 w 132"/>
                    <a:gd name="T19" fmla="*/ 65 h 79"/>
                    <a:gd name="T20" fmla="*/ 22 w 132"/>
                    <a:gd name="T21" fmla="*/ 33 h 79"/>
                    <a:gd name="T22" fmla="*/ 5 w 132"/>
                    <a:gd name="T23"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2" h="79">
                      <a:moveTo>
                        <a:pt x="128" y="1"/>
                      </a:moveTo>
                      <a:cubicBezTo>
                        <a:pt x="128" y="1"/>
                        <a:pt x="132" y="33"/>
                        <a:pt x="111" y="34"/>
                      </a:cubicBezTo>
                      <a:cubicBezTo>
                        <a:pt x="109" y="49"/>
                        <a:pt x="106" y="61"/>
                        <a:pt x="97" y="65"/>
                      </a:cubicBezTo>
                      <a:cubicBezTo>
                        <a:pt x="91" y="68"/>
                        <a:pt x="85" y="72"/>
                        <a:pt x="80" y="76"/>
                      </a:cubicBezTo>
                      <a:cubicBezTo>
                        <a:pt x="80" y="76"/>
                        <a:pt x="80" y="76"/>
                        <a:pt x="80" y="76"/>
                      </a:cubicBezTo>
                      <a:cubicBezTo>
                        <a:pt x="75" y="78"/>
                        <a:pt x="70" y="79"/>
                        <a:pt x="66" y="79"/>
                      </a:cubicBezTo>
                      <a:cubicBezTo>
                        <a:pt x="65" y="79"/>
                        <a:pt x="65" y="79"/>
                        <a:pt x="65" y="79"/>
                      </a:cubicBezTo>
                      <a:cubicBezTo>
                        <a:pt x="61" y="79"/>
                        <a:pt x="57" y="78"/>
                        <a:pt x="53" y="75"/>
                      </a:cubicBezTo>
                      <a:cubicBezTo>
                        <a:pt x="52" y="75"/>
                        <a:pt x="52" y="75"/>
                        <a:pt x="52" y="75"/>
                      </a:cubicBezTo>
                      <a:cubicBezTo>
                        <a:pt x="47" y="71"/>
                        <a:pt x="42" y="68"/>
                        <a:pt x="36" y="65"/>
                      </a:cubicBezTo>
                      <a:cubicBezTo>
                        <a:pt x="27" y="60"/>
                        <a:pt x="24" y="48"/>
                        <a:pt x="22" y="33"/>
                      </a:cubicBezTo>
                      <a:cubicBezTo>
                        <a:pt x="0" y="33"/>
                        <a:pt x="5" y="0"/>
                        <a:pt x="5" y="0"/>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3">
                  <a:extLst>
                    <a:ext uri="{FF2B5EF4-FFF2-40B4-BE49-F238E27FC236}">
                      <a16:creationId xmlns:a16="http://schemas.microsoft.com/office/drawing/2014/main" id="{744943B5-9EE4-4637-A5A6-AED034430C80}"/>
                    </a:ext>
                  </a:extLst>
                </p:cNvPr>
                <p:cNvSpPr>
                  <a:spLocks/>
                </p:cNvSpPr>
                <p:nvPr/>
              </p:nvSpPr>
              <p:spPr bwMode="auto">
                <a:xfrm>
                  <a:off x="5081" y="3353"/>
                  <a:ext cx="297" cy="151"/>
                </a:xfrm>
                <a:custGeom>
                  <a:avLst/>
                  <a:gdLst>
                    <a:gd name="T0" fmla="*/ 1 w 124"/>
                    <a:gd name="T1" fmla="*/ 63 h 63"/>
                    <a:gd name="T2" fmla="*/ 61 w 124"/>
                    <a:gd name="T3" fmla="*/ 1 h 63"/>
                    <a:gd name="T4" fmla="*/ 123 w 124"/>
                    <a:gd name="T5" fmla="*/ 60 h 63"/>
                    <a:gd name="T6" fmla="*/ 123 w 124"/>
                    <a:gd name="T7" fmla="*/ 63 h 63"/>
                  </a:gdLst>
                  <a:ahLst/>
                  <a:cxnLst>
                    <a:cxn ang="0">
                      <a:pos x="T0" y="T1"/>
                    </a:cxn>
                    <a:cxn ang="0">
                      <a:pos x="T2" y="T3"/>
                    </a:cxn>
                    <a:cxn ang="0">
                      <a:pos x="T4" y="T5"/>
                    </a:cxn>
                    <a:cxn ang="0">
                      <a:pos x="T6" y="T7"/>
                    </a:cxn>
                  </a:cxnLst>
                  <a:rect l="0" t="0" r="r" b="b"/>
                  <a:pathLst>
                    <a:path w="124" h="63">
                      <a:moveTo>
                        <a:pt x="1" y="63"/>
                      </a:moveTo>
                      <a:cubicBezTo>
                        <a:pt x="0" y="30"/>
                        <a:pt x="27" y="1"/>
                        <a:pt x="61" y="1"/>
                      </a:cubicBezTo>
                      <a:cubicBezTo>
                        <a:pt x="95" y="0"/>
                        <a:pt x="123" y="26"/>
                        <a:pt x="123" y="60"/>
                      </a:cubicBezTo>
                      <a:cubicBezTo>
                        <a:pt x="124" y="61"/>
                        <a:pt x="124" y="62"/>
                        <a:pt x="123" y="63"/>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84">
                  <a:extLst>
                    <a:ext uri="{FF2B5EF4-FFF2-40B4-BE49-F238E27FC236}">
                      <a16:creationId xmlns:a16="http://schemas.microsoft.com/office/drawing/2014/main" id="{9FD3B223-805B-4AF0-8E1F-E86B38A65ABC}"/>
                    </a:ext>
                  </a:extLst>
                </p:cNvPr>
                <p:cNvSpPr>
                  <a:spLocks/>
                </p:cNvSpPr>
                <p:nvPr/>
              </p:nvSpPr>
              <p:spPr bwMode="auto">
                <a:xfrm>
                  <a:off x="5086" y="3458"/>
                  <a:ext cx="287" cy="70"/>
                </a:xfrm>
                <a:custGeom>
                  <a:avLst/>
                  <a:gdLst>
                    <a:gd name="T0" fmla="*/ 0 w 120"/>
                    <a:gd name="T1" fmla="*/ 25 h 29"/>
                    <a:gd name="T2" fmla="*/ 36 w 120"/>
                    <a:gd name="T3" fmla="*/ 0 h 29"/>
                    <a:gd name="T4" fmla="*/ 120 w 120"/>
                    <a:gd name="T5" fmla="*/ 22 h 29"/>
                  </a:gdLst>
                  <a:ahLst/>
                  <a:cxnLst>
                    <a:cxn ang="0">
                      <a:pos x="T0" y="T1"/>
                    </a:cxn>
                    <a:cxn ang="0">
                      <a:pos x="T2" y="T3"/>
                    </a:cxn>
                    <a:cxn ang="0">
                      <a:pos x="T4" y="T5"/>
                    </a:cxn>
                  </a:cxnLst>
                  <a:rect l="0" t="0" r="r" b="b"/>
                  <a:pathLst>
                    <a:path w="120" h="29">
                      <a:moveTo>
                        <a:pt x="0" y="25"/>
                      </a:moveTo>
                      <a:cubicBezTo>
                        <a:pt x="0" y="25"/>
                        <a:pt x="29" y="25"/>
                        <a:pt x="36" y="0"/>
                      </a:cubicBezTo>
                      <a:cubicBezTo>
                        <a:pt x="54" y="24"/>
                        <a:pt x="97" y="29"/>
                        <a:pt x="120" y="2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285">
                  <a:extLst>
                    <a:ext uri="{FF2B5EF4-FFF2-40B4-BE49-F238E27FC236}">
                      <a16:creationId xmlns:a16="http://schemas.microsoft.com/office/drawing/2014/main" id="{BB459BA9-2215-4F24-97DB-FCFDA1BA976F}"/>
                    </a:ext>
                  </a:extLst>
                </p:cNvPr>
                <p:cNvSpPr>
                  <a:spLocks/>
                </p:cNvSpPr>
                <p:nvPr/>
              </p:nvSpPr>
              <p:spPr bwMode="auto">
                <a:xfrm>
                  <a:off x="5134" y="3291"/>
                  <a:ext cx="187" cy="93"/>
                </a:xfrm>
                <a:custGeom>
                  <a:avLst/>
                  <a:gdLst>
                    <a:gd name="T0" fmla="*/ 0 w 78"/>
                    <a:gd name="T1" fmla="*/ 39 h 39"/>
                    <a:gd name="T2" fmla="*/ 39 w 78"/>
                    <a:gd name="T3" fmla="*/ 0 h 39"/>
                    <a:gd name="T4" fmla="*/ 78 w 78"/>
                    <a:gd name="T5" fmla="*/ 39 h 39"/>
                  </a:gdLst>
                  <a:ahLst/>
                  <a:cxnLst>
                    <a:cxn ang="0">
                      <a:pos x="T0" y="T1"/>
                    </a:cxn>
                    <a:cxn ang="0">
                      <a:pos x="T2" y="T3"/>
                    </a:cxn>
                    <a:cxn ang="0">
                      <a:pos x="T4" y="T5"/>
                    </a:cxn>
                  </a:cxnLst>
                  <a:rect l="0" t="0" r="r" b="b"/>
                  <a:pathLst>
                    <a:path w="78" h="39">
                      <a:moveTo>
                        <a:pt x="0" y="39"/>
                      </a:moveTo>
                      <a:cubicBezTo>
                        <a:pt x="0" y="17"/>
                        <a:pt x="17" y="0"/>
                        <a:pt x="39" y="0"/>
                      </a:cubicBezTo>
                      <a:cubicBezTo>
                        <a:pt x="61" y="0"/>
                        <a:pt x="78" y="17"/>
                        <a:pt x="78" y="39"/>
                      </a:cubicBezTo>
                    </a:path>
                  </a:pathLst>
                </a:custGeom>
                <a:noFill/>
                <a:ln w="6350" cap="sq">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251">
                <a:extLst>
                  <a:ext uri="{FF2B5EF4-FFF2-40B4-BE49-F238E27FC236}">
                    <a16:creationId xmlns:a16="http://schemas.microsoft.com/office/drawing/2014/main" id="{C1292DA7-9544-456A-BF0F-D3B9B18876AB}"/>
                  </a:ext>
                </a:extLst>
              </p:cNvPr>
              <p:cNvGrpSpPr>
                <a:grpSpLocks noChangeAspect="1"/>
              </p:cNvGrpSpPr>
              <p:nvPr/>
            </p:nvGrpSpPr>
            <p:grpSpPr bwMode="auto">
              <a:xfrm>
                <a:off x="8511433" y="2467232"/>
                <a:ext cx="792418" cy="880941"/>
                <a:chOff x="1264" y="2330"/>
                <a:chExt cx="555" cy="617"/>
              </a:xfrm>
            </p:grpSpPr>
            <p:sp>
              <p:nvSpPr>
                <p:cNvPr id="55" name="Line 252">
                  <a:extLst>
                    <a:ext uri="{FF2B5EF4-FFF2-40B4-BE49-F238E27FC236}">
                      <a16:creationId xmlns:a16="http://schemas.microsoft.com/office/drawing/2014/main" id="{5A7E9F0C-83B3-46EF-AE85-46D3EC52D3F2}"/>
                    </a:ext>
                  </a:extLst>
                </p:cNvPr>
                <p:cNvSpPr>
                  <a:spLocks noChangeShapeType="1"/>
                </p:cNvSpPr>
                <p:nvPr/>
              </p:nvSpPr>
              <p:spPr bwMode="auto">
                <a:xfrm>
                  <a:off x="1549" y="2789"/>
                  <a:ext cx="0" cy="91"/>
                </a:xfrm>
                <a:prstGeom prst="line">
                  <a:avLst/>
                </a:prstGeom>
                <a:noFill/>
                <a:ln w="6350" cap="flat">
                  <a:solidFill>
                    <a:srgbClr val="00338D"/>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253">
                  <a:extLst>
                    <a:ext uri="{FF2B5EF4-FFF2-40B4-BE49-F238E27FC236}">
                      <a16:creationId xmlns:a16="http://schemas.microsoft.com/office/drawing/2014/main" id="{B1FB50E0-B9AD-4F4C-8DE0-6838C015F595}"/>
                    </a:ext>
                  </a:extLst>
                </p:cNvPr>
                <p:cNvSpPr>
                  <a:spLocks/>
                </p:cNvSpPr>
                <p:nvPr/>
              </p:nvSpPr>
              <p:spPr bwMode="auto">
                <a:xfrm>
                  <a:off x="1383" y="2330"/>
                  <a:ext cx="302" cy="387"/>
                </a:xfrm>
                <a:custGeom>
                  <a:avLst/>
                  <a:gdLst>
                    <a:gd name="T0" fmla="*/ 77 w 126"/>
                    <a:gd name="T1" fmla="*/ 162 h 162"/>
                    <a:gd name="T2" fmla="*/ 53 w 126"/>
                    <a:gd name="T3" fmla="*/ 162 h 162"/>
                    <a:gd name="T4" fmla="*/ 44 w 126"/>
                    <a:gd name="T5" fmla="*/ 159 h 162"/>
                    <a:gd name="T6" fmla="*/ 25 w 126"/>
                    <a:gd name="T7" fmla="*/ 139 h 162"/>
                    <a:gd name="T8" fmla="*/ 21 w 126"/>
                    <a:gd name="T9" fmla="*/ 118 h 162"/>
                    <a:gd name="T10" fmla="*/ 17 w 126"/>
                    <a:gd name="T11" fmla="*/ 104 h 162"/>
                    <a:gd name="T12" fmla="*/ 8 w 126"/>
                    <a:gd name="T13" fmla="*/ 80 h 162"/>
                    <a:gd name="T14" fmla="*/ 24 w 126"/>
                    <a:gd name="T15" fmla="*/ 32 h 162"/>
                    <a:gd name="T16" fmla="*/ 70 w 126"/>
                    <a:gd name="T17" fmla="*/ 2 h 162"/>
                    <a:gd name="T18" fmla="*/ 99 w 126"/>
                    <a:gd name="T19" fmla="*/ 14 h 162"/>
                    <a:gd name="T20" fmla="*/ 126 w 126"/>
                    <a:gd name="T21" fmla="*/ 21 h 162"/>
                    <a:gd name="T22" fmla="*/ 113 w 126"/>
                    <a:gd name="T23" fmla="*/ 41 h 162"/>
                    <a:gd name="T24" fmla="*/ 120 w 126"/>
                    <a:gd name="T25" fmla="*/ 75 h 162"/>
                    <a:gd name="T26" fmla="*/ 110 w 126"/>
                    <a:gd name="T27" fmla="*/ 104 h 162"/>
                    <a:gd name="T28" fmla="*/ 108 w 126"/>
                    <a:gd name="T29" fmla="*/ 135 h 162"/>
                    <a:gd name="T30" fmla="*/ 84 w 126"/>
                    <a:gd name="T31" fmla="*/ 160 h 162"/>
                    <a:gd name="T32" fmla="*/ 77 w 126"/>
                    <a:gd name="T33"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6" h="162">
                      <a:moveTo>
                        <a:pt x="77" y="162"/>
                      </a:moveTo>
                      <a:cubicBezTo>
                        <a:pt x="53" y="162"/>
                        <a:pt x="53" y="162"/>
                        <a:pt x="53" y="162"/>
                      </a:cubicBezTo>
                      <a:cubicBezTo>
                        <a:pt x="50" y="162"/>
                        <a:pt x="47" y="161"/>
                        <a:pt x="44" y="159"/>
                      </a:cubicBezTo>
                      <a:cubicBezTo>
                        <a:pt x="38" y="153"/>
                        <a:pt x="26" y="141"/>
                        <a:pt x="25" y="139"/>
                      </a:cubicBezTo>
                      <a:cubicBezTo>
                        <a:pt x="22" y="136"/>
                        <a:pt x="22" y="129"/>
                        <a:pt x="21" y="118"/>
                      </a:cubicBezTo>
                      <a:cubicBezTo>
                        <a:pt x="21" y="107"/>
                        <a:pt x="21" y="104"/>
                        <a:pt x="17" y="104"/>
                      </a:cubicBezTo>
                      <a:cubicBezTo>
                        <a:pt x="14" y="104"/>
                        <a:pt x="9" y="94"/>
                        <a:pt x="8" y="80"/>
                      </a:cubicBezTo>
                      <a:cubicBezTo>
                        <a:pt x="7" y="66"/>
                        <a:pt x="0" y="45"/>
                        <a:pt x="24" y="32"/>
                      </a:cubicBezTo>
                      <a:cubicBezTo>
                        <a:pt x="30" y="16"/>
                        <a:pt x="37" y="0"/>
                        <a:pt x="70" y="2"/>
                      </a:cubicBezTo>
                      <a:cubicBezTo>
                        <a:pt x="80" y="4"/>
                        <a:pt x="90" y="8"/>
                        <a:pt x="99" y="14"/>
                      </a:cubicBezTo>
                      <a:cubicBezTo>
                        <a:pt x="107" y="19"/>
                        <a:pt x="116" y="22"/>
                        <a:pt x="126" y="21"/>
                      </a:cubicBezTo>
                      <a:cubicBezTo>
                        <a:pt x="122" y="28"/>
                        <a:pt x="118" y="34"/>
                        <a:pt x="113" y="41"/>
                      </a:cubicBezTo>
                      <a:cubicBezTo>
                        <a:pt x="113" y="41"/>
                        <a:pt x="126" y="52"/>
                        <a:pt x="120" y="75"/>
                      </a:cubicBezTo>
                      <a:cubicBezTo>
                        <a:pt x="120" y="75"/>
                        <a:pt x="126" y="99"/>
                        <a:pt x="110" y="104"/>
                      </a:cubicBezTo>
                      <a:cubicBezTo>
                        <a:pt x="109" y="118"/>
                        <a:pt x="108" y="133"/>
                        <a:pt x="108" y="135"/>
                      </a:cubicBezTo>
                      <a:cubicBezTo>
                        <a:pt x="108" y="138"/>
                        <a:pt x="93" y="154"/>
                        <a:pt x="84" y="160"/>
                      </a:cubicBezTo>
                      <a:cubicBezTo>
                        <a:pt x="82" y="162"/>
                        <a:pt x="80" y="162"/>
                        <a:pt x="77" y="162"/>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254">
                  <a:extLst>
                    <a:ext uri="{FF2B5EF4-FFF2-40B4-BE49-F238E27FC236}">
                      <a16:creationId xmlns:a16="http://schemas.microsoft.com/office/drawing/2014/main" id="{3296E6F5-5AF1-486C-A702-BFF144BB1746}"/>
                    </a:ext>
                  </a:extLst>
                </p:cNvPr>
                <p:cNvSpPr>
                  <a:spLocks/>
                </p:cNvSpPr>
                <p:nvPr/>
              </p:nvSpPr>
              <p:spPr bwMode="auto">
                <a:xfrm>
                  <a:off x="1407" y="2425"/>
                  <a:ext cx="264" cy="87"/>
                </a:xfrm>
                <a:custGeom>
                  <a:avLst/>
                  <a:gdLst>
                    <a:gd name="T0" fmla="*/ 0 w 110"/>
                    <a:gd name="T1" fmla="*/ 36 h 36"/>
                    <a:gd name="T2" fmla="*/ 24 w 110"/>
                    <a:gd name="T3" fmla="*/ 0 h 36"/>
                    <a:gd name="T4" fmla="*/ 90 w 110"/>
                    <a:gd name="T5" fmla="*/ 0 h 36"/>
                    <a:gd name="T6" fmla="*/ 110 w 110"/>
                    <a:gd name="T7" fmla="*/ 35 h 36"/>
                  </a:gdLst>
                  <a:ahLst/>
                  <a:cxnLst>
                    <a:cxn ang="0">
                      <a:pos x="T0" y="T1"/>
                    </a:cxn>
                    <a:cxn ang="0">
                      <a:pos x="T2" y="T3"/>
                    </a:cxn>
                    <a:cxn ang="0">
                      <a:pos x="T4" y="T5"/>
                    </a:cxn>
                    <a:cxn ang="0">
                      <a:pos x="T6" y="T7"/>
                    </a:cxn>
                  </a:cxnLst>
                  <a:rect l="0" t="0" r="r" b="b"/>
                  <a:pathLst>
                    <a:path w="110" h="36">
                      <a:moveTo>
                        <a:pt x="0" y="36"/>
                      </a:moveTo>
                      <a:cubicBezTo>
                        <a:pt x="13" y="28"/>
                        <a:pt x="22" y="15"/>
                        <a:pt x="24" y="0"/>
                      </a:cubicBezTo>
                      <a:cubicBezTo>
                        <a:pt x="45" y="11"/>
                        <a:pt x="69" y="11"/>
                        <a:pt x="90" y="0"/>
                      </a:cubicBezTo>
                      <a:cubicBezTo>
                        <a:pt x="96" y="20"/>
                        <a:pt x="98" y="32"/>
                        <a:pt x="110" y="35"/>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255">
                  <a:extLst>
                    <a:ext uri="{FF2B5EF4-FFF2-40B4-BE49-F238E27FC236}">
                      <a16:creationId xmlns:a16="http://schemas.microsoft.com/office/drawing/2014/main" id="{AD0FE797-A4A1-4618-B96C-2C3D41AE4D40}"/>
                    </a:ext>
                  </a:extLst>
                </p:cNvPr>
                <p:cNvSpPr>
                  <a:spLocks/>
                </p:cNvSpPr>
                <p:nvPr/>
              </p:nvSpPr>
              <p:spPr bwMode="auto">
                <a:xfrm>
                  <a:off x="1618" y="2691"/>
                  <a:ext cx="201" cy="256"/>
                </a:xfrm>
                <a:custGeom>
                  <a:avLst/>
                  <a:gdLst>
                    <a:gd name="T0" fmla="*/ 81 w 84"/>
                    <a:gd name="T1" fmla="*/ 107 h 107"/>
                    <a:gd name="T2" fmla="*/ 58 w 84"/>
                    <a:gd name="T3" fmla="*/ 34 h 107"/>
                    <a:gd name="T4" fmla="*/ 0 w 84"/>
                    <a:gd name="T5" fmla="*/ 0 h 107"/>
                  </a:gdLst>
                  <a:ahLst/>
                  <a:cxnLst>
                    <a:cxn ang="0">
                      <a:pos x="T0" y="T1"/>
                    </a:cxn>
                    <a:cxn ang="0">
                      <a:pos x="T2" y="T3"/>
                    </a:cxn>
                    <a:cxn ang="0">
                      <a:pos x="T4" y="T5"/>
                    </a:cxn>
                  </a:cxnLst>
                  <a:rect l="0" t="0" r="r" b="b"/>
                  <a:pathLst>
                    <a:path w="84" h="107">
                      <a:moveTo>
                        <a:pt x="81" y="107"/>
                      </a:moveTo>
                      <a:cubicBezTo>
                        <a:pt x="81" y="107"/>
                        <a:pt x="84" y="45"/>
                        <a:pt x="58" y="34"/>
                      </a:cubicBezTo>
                      <a:cubicBezTo>
                        <a:pt x="45" y="30"/>
                        <a:pt x="12" y="26"/>
                        <a:pt x="0"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256">
                  <a:extLst>
                    <a:ext uri="{FF2B5EF4-FFF2-40B4-BE49-F238E27FC236}">
                      <a16:creationId xmlns:a16="http://schemas.microsoft.com/office/drawing/2014/main" id="{E48B5661-68EB-4F24-BED2-FB07C6D43A39}"/>
                    </a:ext>
                  </a:extLst>
                </p:cNvPr>
                <p:cNvSpPr>
                  <a:spLocks/>
                </p:cNvSpPr>
                <p:nvPr/>
              </p:nvSpPr>
              <p:spPr bwMode="auto">
                <a:xfrm>
                  <a:off x="1264" y="2686"/>
                  <a:ext cx="196" cy="258"/>
                </a:xfrm>
                <a:custGeom>
                  <a:avLst/>
                  <a:gdLst>
                    <a:gd name="T0" fmla="*/ 1 w 82"/>
                    <a:gd name="T1" fmla="*/ 108 h 108"/>
                    <a:gd name="T2" fmla="*/ 26 w 82"/>
                    <a:gd name="T3" fmla="*/ 33 h 108"/>
                    <a:gd name="T4" fmla="*/ 82 w 82"/>
                    <a:gd name="T5" fmla="*/ 0 h 108"/>
                  </a:gdLst>
                  <a:ahLst/>
                  <a:cxnLst>
                    <a:cxn ang="0">
                      <a:pos x="T0" y="T1"/>
                    </a:cxn>
                    <a:cxn ang="0">
                      <a:pos x="T2" y="T3"/>
                    </a:cxn>
                    <a:cxn ang="0">
                      <a:pos x="T4" y="T5"/>
                    </a:cxn>
                  </a:cxnLst>
                  <a:rect l="0" t="0" r="r" b="b"/>
                  <a:pathLst>
                    <a:path w="82" h="108">
                      <a:moveTo>
                        <a:pt x="1" y="108"/>
                      </a:moveTo>
                      <a:cubicBezTo>
                        <a:pt x="1" y="108"/>
                        <a:pt x="0" y="44"/>
                        <a:pt x="26" y="33"/>
                      </a:cubicBezTo>
                      <a:cubicBezTo>
                        <a:pt x="39" y="29"/>
                        <a:pt x="71" y="26"/>
                        <a:pt x="82"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257">
                  <a:extLst>
                    <a:ext uri="{FF2B5EF4-FFF2-40B4-BE49-F238E27FC236}">
                      <a16:creationId xmlns:a16="http://schemas.microsoft.com/office/drawing/2014/main" id="{E0B7A125-E1F3-4C0F-9DCE-452227833E09}"/>
                    </a:ext>
                  </a:extLst>
                </p:cNvPr>
                <p:cNvSpPr>
                  <a:spLocks/>
                </p:cNvSpPr>
                <p:nvPr/>
              </p:nvSpPr>
              <p:spPr bwMode="auto">
                <a:xfrm>
                  <a:off x="1438" y="2717"/>
                  <a:ext cx="201" cy="74"/>
                </a:xfrm>
                <a:custGeom>
                  <a:avLst/>
                  <a:gdLst>
                    <a:gd name="T0" fmla="*/ 0 w 201"/>
                    <a:gd name="T1" fmla="*/ 0 h 74"/>
                    <a:gd name="T2" fmla="*/ 111 w 201"/>
                    <a:gd name="T3" fmla="*/ 74 h 74"/>
                    <a:gd name="T4" fmla="*/ 201 w 201"/>
                    <a:gd name="T5" fmla="*/ 5 h 74"/>
                  </a:gdLst>
                  <a:ahLst/>
                  <a:cxnLst>
                    <a:cxn ang="0">
                      <a:pos x="T0" y="T1"/>
                    </a:cxn>
                    <a:cxn ang="0">
                      <a:pos x="T2" y="T3"/>
                    </a:cxn>
                    <a:cxn ang="0">
                      <a:pos x="T4" y="T5"/>
                    </a:cxn>
                  </a:cxnLst>
                  <a:rect l="0" t="0" r="r" b="b"/>
                  <a:pathLst>
                    <a:path w="201" h="74">
                      <a:moveTo>
                        <a:pt x="0" y="0"/>
                      </a:moveTo>
                      <a:lnTo>
                        <a:pt x="111" y="74"/>
                      </a:lnTo>
                      <a:lnTo>
                        <a:pt x="201" y="5"/>
                      </a:ln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1" name="Group 79">
                <a:extLst>
                  <a:ext uri="{FF2B5EF4-FFF2-40B4-BE49-F238E27FC236}">
                    <a16:creationId xmlns:a16="http://schemas.microsoft.com/office/drawing/2014/main" id="{D90EC198-5652-4393-BF22-78BA5EE7BBD4}"/>
                  </a:ext>
                </a:extLst>
              </p:cNvPr>
              <p:cNvGrpSpPr>
                <a:grpSpLocks noChangeAspect="1"/>
              </p:cNvGrpSpPr>
              <p:nvPr/>
            </p:nvGrpSpPr>
            <p:grpSpPr bwMode="auto">
              <a:xfrm>
                <a:off x="8533921" y="3595543"/>
                <a:ext cx="792418" cy="870946"/>
                <a:chOff x="5825" y="1736"/>
                <a:chExt cx="555" cy="610"/>
              </a:xfrm>
            </p:grpSpPr>
            <p:sp>
              <p:nvSpPr>
                <p:cNvPr id="62" name="Freeform 80">
                  <a:extLst>
                    <a:ext uri="{FF2B5EF4-FFF2-40B4-BE49-F238E27FC236}">
                      <a16:creationId xmlns:a16="http://schemas.microsoft.com/office/drawing/2014/main" id="{71978BC2-B431-4981-86D6-4EE0DD3553B3}"/>
                    </a:ext>
                  </a:extLst>
                </p:cNvPr>
                <p:cNvSpPr>
                  <a:spLocks/>
                </p:cNvSpPr>
                <p:nvPr/>
              </p:nvSpPr>
              <p:spPr bwMode="auto">
                <a:xfrm>
                  <a:off x="5825" y="1736"/>
                  <a:ext cx="555" cy="595"/>
                </a:xfrm>
                <a:custGeom>
                  <a:avLst/>
                  <a:gdLst>
                    <a:gd name="T0" fmla="*/ 0 w 232"/>
                    <a:gd name="T1" fmla="*/ 249 h 249"/>
                    <a:gd name="T2" fmla="*/ 10 w 232"/>
                    <a:gd name="T3" fmla="*/ 193 h 249"/>
                    <a:gd name="T4" fmla="*/ 33 w 232"/>
                    <a:gd name="T5" fmla="*/ 154 h 249"/>
                    <a:gd name="T6" fmla="*/ 84 w 232"/>
                    <a:gd name="T7" fmla="*/ 132 h 249"/>
                    <a:gd name="T8" fmla="*/ 85 w 232"/>
                    <a:gd name="T9" fmla="*/ 124 h 249"/>
                    <a:gd name="T10" fmla="*/ 74 w 232"/>
                    <a:gd name="T11" fmla="*/ 97 h 249"/>
                    <a:gd name="T12" fmla="*/ 66 w 232"/>
                    <a:gd name="T13" fmla="*/ 84 h 249"/>
                    <a:gd name="T14" fmla="*/ 70 w 232"/>
                    <a:gd name="T15" fmla="*/ 65 h 249"/>
                    <a:gd name="T16" fmla="*/ 65 w 232"/>
                    <a:gd name="T17" fmla="*/ 46 h 249"/>
                    <a:gd name="T18" fmla="*/ 115 w 232"/>
                    <a:gd name="T19" fmla="*/ 0 h 249"/>
                    <a:gd name="T20" fmla="*/ 166 w 232"/>
                    <a:gd name="T21" fmla="*/ 40 h 249"/>
                    <a:gd name="T22" fmla="*/ 166 w 232"/>
                    <a:gd name="T23" fmla="*/ 62 h 249"/>
                    <a:gd name="T24" fmla="*/ 167 w 232"/>
                    <a:gd name="T25" fmla="*/ 76 h 249"/>
                    <a:gd name="T26" fmla="*/ 157 w 232"/>
                    <a:gd name="T27" fmla="*/ 96 h 249"/>
                    <a:gd name="T28" fmla="*/ 143 w 232"/>
                    <a:gd name="T29" fmla="*/ 126 h 249"/>
                    <a:gd name="T30" fmla="*/ 148 w 232"/>
                    <a:gd name="T31" fmla="*/ 134 h 249"/>
                    <a:gd name="T32" fmla="*/ 192 w 232"/>
                    <a:gd name="T33" fmla="*/ 152 h 249"/>
                    <a:gd name="T34" fmla="*/ 217 w 232"/>
                    <a:gd name="T35" fmla="*/ 178 h 249"/>
                    <a:gd name="T36" fmla="*/ 232 w 232"/>
                    <a:gd name="T37" fmla="*/ 24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49">
                      <a:moveTo>
                        <a:pt x="0" y="249"/>
                      </a:moveTo>
                      <a:cubicBezTo>
                        <a:pt x="0" y="249"/>
                        <a:pt x="6" y="214"/>
                        <a:pt x="10" y="193"/>
                      </a:cubicBezTo>
                      <a:cubicBezTo>
                        <a:pt x="13" y="171"/>
                        <a:pt x="16" y="160"/>
                        <a:pt x="33" y="154"/>
                      </a:cubicBezTo>
                      <a:cubicBezTo>
                        <a:pt x="50" y="149"/>
                        <a:pt x="82" y="139"/>
                        <a:pt x="84" y="132"/>
                      </a:cubicBezTo>
                      <a:cubicBezTo>
                        <a:pt x="84" y="129"/>
                        <a:pt x="85" y="126"/>
                        <a:pt x="85" y="124"/>
                      </a:cubicBezTo>
                      <a:cubicBezTo>
                        <a:pt x="85" y="124"/>
                        <a:pt x="76" y="106"/>
                        <a:pt x="74" y="97"/>
                      </a:cubicBezTo>
                      <a:cubicBezTo>
                        <a:pt x="74" y="97"/>
                        <a:pt x="68" y="95"/>
                        <a:pt x="66" y="84"/>
                      </a:cubicBezTo>
                      <a:cubicBezTo>
                        <a:pt x="64" y="72"/>
                        <a:pt x="63" y="65"/>
                        <a:pt x="70" y="65"/>
                      </a:cubicBezTo>
                      <a:cubicBezTo>
                        <a:pt x="70" y="65"/>
                        <a:pt x="65" y="63"/>
                        <a:pt x="65" y="46"/>
                      </a:cubicBezTo>
                      <a:cubicBezTo>
                        <a:pt x="65" y="30"/>
                        <a:pt x="73" y="0"/>
                        <a:pt x="115" y="0"/>
                      </a:cubicBezTo>
                      <a:cubicBezTo>
                        <a:pt x="149" y="0"/>
                        <a:pt x="166" y="22"/>
                        <a:pt x="166" y="40"/>
                      </a:cubicBezTo>
                      <a:cubicBezTo>
                        <a:pt x="166" y="62"/>
                        <a:pt x="166" y="62"/>
                        <a:pt x="166" y="62"/>
                      </a:cubicBezTo>
                      <a:cubicBezTo>
                        <a:pt x="166" y="62"/>
                        <a:pt x="169" y="66"/>
                        <a:pt x="167" y="76"/>
                      </a:cubicBezTo>
                      <a:cubicBezTo>
                        <a:pt x="165" y="87"/>
                        <a:pt x="163" y="96"/>
                        <a:pt x="157" y="96"/>
                      </a:cubicBezTo>
                      <a:cubicBezTo>
                        <a:pt x="155" y="107"/>
                        <a:pt x="151" y="117"/>
                        <a:pt x="143" y="126"/>
                      </a:cubicBezTo>
                      <a:cubicBezTo>
                        <a:pt x="148" y="134"/>
                        <a:pt x="148" y="134"/>
                        <a:pt x="148" y="134"/>
                      </a:cubicBezTo>
                      <a:cubicBezTo>
                        <a:pt x="148" y="134"/>
                        <a:pt x="177" y="147"/>
                        <a:pt x="192" y="152"/>
                      </a:cubicBezTo>
                      <a:cubicBezTo>
                        <a:pt x="206" y="157"/>
                        <a:pt x="213" y="156"/>
                        <a:pt x="217" y="178"/>
                      </a:cubicBezTo>
                      <a:cubicBezTo>
                        <a:pt x="222" y="199"/>
                        <a:pt x="232" y="249"/>
                        <a:pt x="232" y="249"/>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81">
                  <a:extLst>
                    <a:ext uri="{FF2B5EF4-FFF2-40B4-BE49-F238E27FC236}">
                      <a16:creationId xmlns:a16="http://schemas.microsoft.com/office/drawing/2014/main" id="{B2C5EA0A-22AC-4FC1-B385-217E0745DC7B}"/>
                    </a:ext>
                  </a:extLst>
                </p:cNvPr>
                <p:cNvSpPr>
                  <a:spLocks/>
                </p:cNvSpPr>
                <p:nvPr/>
              </p:nvSpPr>
              <p:spPr bwMode="auto">
                <a:xfrm>
                  <a:off x="5992" y="1832"/>
                  <a:ext cx="230" cy="64"/>
                </a:xfrm>
                <a:custGeom>
                  <a:avLst/>
                  <a:gdLst>
                    <a:gd name="T0" fmla="*/ 0 w 96"/>
                    <a:gd name="T1" fmla="*/ 25 h 27"/>
                    <a:gd name="T2" fmla="*/ 5 w 96"/>
                    <a:gd name="T3" fmla="*/ 21 h 27"/>
                    <a:gd name="T4" fmla="*/ 20 w 96"/>
                    <a:gd name="T5" fmla="*/ 0 h 27"/>
                    <a:gd name="T6" fmla="*/ 46 w 96"/>
                    <a:gd name="T7" fmla="*/ 4 h 27"/>
                    <a:gd name="T8" fmla="*/ 71 w 96"/>
                    <a:gd name="T9" fmla="*/ 0 h 27"/>
                    <a:gd name="T10" fmla="*/ 86 w 96"/>
                    <a:gd name="T11" fmla="*/ 21 h 27"/>
                    <a:gd name="T12" fmla="*/ 91 w 96"/>
                    <a:gd name="T13" fmla="*/ 25 h 27"/>
                    <a:gd name="T14" fmla="*/ 96 w 96"/>
                    <a:gd name="T15" fmla="*/ 22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6" h="27">
                      <a:moveTo>
                        <a:pt x="0" y="25"/>
                      </a:moveTo>
                      <a:cubicBezTo>
                        <a:pt x="0" y="25"/>
                        <a:pt x="5" y="27"/>
                        <a:pt x="5" y="21"/>
                      </a:cubicBezTo>
                      <a:cubicBezTo>
                        <a:pt x="5" y="14"/>
                        <a:pt x="7" y="0"/>
                        <a:pt x="20" y="0"/>
                      </a:cubicBezTo>
                      <a:cubicBezTo>
                        <a:pt x="32" y="0"/>
                        <a:pt x="32" y="4"/>
                        <a:pt x="46" y="4"/>
                      </a:cubicBezTo>
                      <a:cubicBezTo>
                        <a:pt x="59" y="4"/>
                        <a:pt x="59" y="0"/>
                        <a:pt x="71" y="0"/>
                      </a:cubicBezTo>
                      <a:cubicBezTo>
                        <a:pt x="84" y="0"/>
                        <a:pt x="86" y="14"/>
                        <a:pt x="86" y="21"/>
                      </a:cubicBezTo>
                      <a:cubicBezTo>
                        <a:pt x="86" y="27"/>
                        <a:pt x="91" y="25"/>
                        <a:pt x="91" y="25"/>
                      </a:cubicBezTo>
                      <a:cubicBezTo>
                        <a:pt x="96" y="22"/>
                        <a:pt x="96" y="22"/>
                        <a:pt x="96" y="2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82">
                  <a:extLst>
                    <a:ext uri="{FF2B5EF4-FFF2-40B4-BE49-F238E27FC236}">
                      <a16:creationId xmlns:a16="http://schemas.microsoft.com/office/drawing/2014/main" id="{229FDE23-557C-4C16-9B14-15DC2AEA025C}"/>
                    </a:ext>
                  </a:extLst>
                </p:cNvPr>
                <p:cNvSpPr>
                  <a:spLocks/>
                </p:cNvSpPr>
                <p:nvPr/>
              </p:nvSpPr>
              <p:spPr bwMode="auto">
                <a:xfrm>
                  <a:off x="6028" y="2032"/>
                  <a:ext cx="141" cy="27"/>
                </a:xfrm>
                <a:custGeom>
                  <a:avLst/>
                  <a:gdLst>
                    <a:gd name="T0" fmla="*/ 0 w 59"/>
                    <a:gd name="T1" fmla="*/ 0 h 11"/>
                    <a:gd name="T2" fmla="*/ 31 w 59"/>
                    <a:gd name="T3" fmla="*/ 11 h 11"/>
                    <a:gd name="T4" fmla="*/ 59 w 59"/>
                    <a:gd name="T5" fmla="*/ 2 h 11"/>
                  </a:gdLst>
                  <a:ahLst/>
                  <a:cxnLst>
                    <a:cxn ang="0">
                      <a:pos x="T0" y="T1"/>
                    </a:cxn>
                    <a:cxn ang="0">
                      <a:pos x="T2" y="T3"/>
                    </a:cxn>
                    <a:cxn ang="0">
                      <a:pos x="T4" y="T5"/>
                    </a:cxn>
                  </a:cxnLst>
                  <a:rect l="0" t="0" r="r" b="b"/>
                  <a:pathLst>
                    <a:path w="59" h="11">
                      <a:moveTo>
                        <a:pt x="0" y="0"/>
                      </a:moveTo>
                      <a:cubicBezTo>
                        <a:pt x="9" y="6"/>
                        <a:pt x="20" y="10"/>
                        <a:pt x="31" y="11"/>
                      </a:cubicBezTo>
                      <a:cubicBezTo>
                        <a:pt x="41" y="11"/>
                        <a:pt x="50" y="8"/>
                        <a:pt x="59" y="2"/>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83">
                  <a:extLst>
                    <a:ext uri="{FF2B5EF4-FFF2-40B4-BE49-F238E27FC236}">
                      <a16:creationId xmlns:a16="http://schemas.microsoft.com/office/drawing/2014/main" id="{E800861E-C88B-46D2-894E-B5B9547A64D5}"/>
                    </a:ext>
                  </a:extLst>
                </p:cNvPr>
                <p:cNvSpPr>
                  <a:spLocks/>
                </p:cNvSpPr>
                <p:nvPr/>
              </p:nvSpPr>
              <p:spPr bwMode="auto">
                <a:xfrm>
                  <a:off x="6071" y="2085"/>
                  <a:ext cx="63" cy="48"/>
                </a:xfrm>
                <a:custGeom>
                  <a:avLst/>
                  <a:gdLst>
                    <a:gd name="T0" fmla="*/ 0 w 63"/>
                    <a:gd name="T1" fmla="*/ 0 h 48"/>
                    <a:gd name="T2" fmla="*/ 63 w 63"/>
                    <a:gd name="T3" fmla="*/ 0 h 48"/>
                    <a:gd name="T4" fmla="*/ 51 w 63"/>
                    <a:gd name="T5" fmla="*/ 48 h 48"/>
                    <a:gd name="T6" fmla="*/ 12 w 63"/>
                    <a:gd name="T7" fmla="*/ 48 h 48"/>
                    <a:gd name="T8" fmla="*/ 0 w 63"/>
                    <a:gd name="T9" fmla="*/ 0 h 48"/>
                  </a:gdLst>
                  <a:ahLst/>
                  <a:cxnLst>
                    <a:cxn ang="0">
                      <a:pos x="T0" y="T1"/>
                    </a:cxn>
                    <a:cxn ang="0">
                      <a:pos x="T2" y="T3"/>
                    </a:cxn>
                    <a:cxn ang="0">
                      <a:pos x="T4" y="T5"/>
                    </a:cxn>
                    <a:cxn ang="0">
                      <a:pos x="T6" y="T7"/>
                    </a:cxn>
                    <a:cxn ang="0">
                      <a:pos x="T8" y="T9"/>
                    </a:cxn>
                  </a:cxnLst>
                  <a:rect l="0" t="0" r="r" b="b"/>
                  <a:pathLst>
                    <a:path w="63" h="48">
                      <a:moveTo>
                        <a:pt x="0" y="0"/>
                      </a:moveTo>
                      <a:lnTo>
                        <a:pt x="63" y="0"/>
                      </a:lnTo>
                      <a:lnTo>
                        <a:pt x="51" y="48"/>
                      </a:lnTo>
                      <a:lnTo>
                        <a:pt x="12" y="48"/>
                      </a:lnTo>
                      <a:lnTo>
                        <a:pt x="0" y="0"/>
                      </a:ln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84">
                  <a:extLst>
                    <a:ext uri="{FF2B5EF4-FFF2-40B4-BE49-F238E27FC236}">
                      <a16:creationId xmlns:a16="http://schemas.microsoft.com/office/drawing/2014/main" id="{148033DC-A377-4FC6-8617-94BD1A47B498}"/>
                    </a:ext>
                  </a:extLst>
                </p:cNvPr>
                <p:cNvSpPr>
                  <a:spLocks/>
                </p:cNvSpPr>
                <p:nvPr/>
              </p:nvSpPr>
              <p:spPr bwMode="auto">
                <a:xfrm>
                  <a:off x="6057" y="2133"/>
                  <a:ext cx="91" cy="213"/>
                </a:xfrm>
                <a:custGeom>
                  <a:avLst/>
                  <a:gdLst>
                    <a:gd name="T0" fmla="*/ 26 w 91"/>
                    <a:gd name="T1" fmla="*/ 0 h 213"/>
                    <a:gd name="T2" fmla="*/ 0 w 91"/>
                    <a:gd name="T3" fmla="*/ 162 h 213"/>
                    <a:gd name="T4" fmla="*/ 45 w 91"/>
                    <a:gd name="T5" fmla="*/ 213 h 213"/>
                    <a:gd name="T6" fmla="*/ 91 w 91"/>
                    <a:gd name="T7" fmla="*/ 162 h 213"/>
                    <a:gd name="T8" fmla="*/ 65 w 91"/>
                    <a:gd name="T9" fmla="*/ 0 h 213"/>
                  </a:gdLst>
                  <a:ahLst/>
                  <a:cxnLst>
                    <a:cxn ang="0">
                      <a:pos x="T0" y="T1"/>
                    </a:cxn>
                    <a:cxn ang="0">
                      <a:pos x="T2" y="T3"/>
                    </a:cxn>
                    <a:cxn ang="0">
                      <a:pos x="T4" y="T5"/>
                    </a:cxn>
                    <a:cxn ang="0">
                      <a:pos x="T6" y="T7"/>
                    </a:cxn>
                    <a:cxn ang="0">
                      <a:pos x="T8" y="T9"/>
                    </a:cxn>
                  </a:cxnLst>
                  <a:rect l="0" t="0" r="r" b="b"/>
                  <a:pathLst>
                    <a:path w="91" h="213">
                      <a:moveTo>
                        <a:pt x="26" y="0"/>
                      </a:moveTo>
                      <a:lnTo>
                        <a:pt x="0" y="162"/>
                      </a:lnTo>
                      <a:lnTo>
                        <a:pt x="45" y="213"/>
                      </a:lnTo>
                      <a:lnTo>
                        <a:pt x="91" y="162"/>
                      </a:lnTo>
                      <a:lnTo>
                        <a:pt x="65" y="0"/>
                      </a:ln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4">
                <a:extLst>
                  <a:ext uri="{FF2B5EF4-FFF2-40B4-BE49-F238E27FC236}">
                    <a16:creationId xmlns:a16="http://schemas.microsoft.com/office/drawing/2014/main" id="{62A688A8-B2C9-45E6-8B32-2C6F8AA74843}"/>
                  </a:ext>
                </a:extLst>
              </p:cNvPr>
              <p:cNvGrpSpPr>
                <a:grpSpLocks noChangeAspect="1"/>
              </p:cNvGrpSpPr>
              <p:nvPr/>
            </p:nvGrpSpPr>
            <p:grpSpPr bwMode="auto">
              <a:xfrm>
                <a:off x="9747030" y="2467232"/>
                <a:ext cx="786707" cy="880941"/>
                <a:chOff x="2506" y="860"/>
                <a:chExt cx="551" cy="617"/>
              </a:xfrm>
            </p:grpSpPr>
            <p:sp>
              <p:nvSpPr>
                <p:cNvPr id="68" name="Freeform 5">
                  <a:extLst>
                    <a:ext uri="{FF2B5EF4-FFF2-40B4-BE49-F238E27FC236}">
                      <a16:creationId xmlns:a16="http://schemas.microsoft.com/office/drawing/2014/main" id="{1791B1F3-4938-48C3-906B-3EC79C1C43BF}"/>
                    </a:ext>
                  </a:extLst>
                </p:cNvPr>
                <p:cNvSpPr>
                  <a:spLocks/>
                </p:cNvSpPr>
                <p:nvPr/>
              </p:nvSpPr>
              <p:spPr bwMode="auto">
                <a:xfrm>
                  <a:off x="2506" y="860"/>
                  <a:ext cx="551" cy="617"/>
                </a:xfrm>
                <a:custGeom>
                  <a:avLst/>
                  <a:gdLst>
                    <a:gd name="T0" fmla="*/ 0 w 230"/>
                    <a:gd name="T1" fmla="*/ 258 h 258"/>
                    <a:gd name="T2" fmla="*/ 8 w 230"/>
                    <a:gd name="T3" fmla="*/ 207 h 258"/>
                    <a:gd name="T4" fmla="*/ 33 w 230"/>
                    <a:gd name="T5" fmla="*/ 175 h 258"/>
                    <a:gd name="T6" fmla="*/ 80 w 230"/>
                    <a:gd name="T7" fmla="*/ 153 h 258"/>
                    <a:gd name="T8" fmla="*/ 56 w 230"/>
                    <a:gd name="T9" fmla="*/ 153 h 258"/>
                    <a:gd name="T10" fmla="*/ 48 w 230"/>
                    <a:gd name="T11" fmla="*/ 140 h 258"/>
                    <a:gd name="T12" fmla="*/ 48 w 230"/>
                    <a:gd name="T13" fmla="*/ 99 h 258"/>
                    <a:gd name="T14" fmla="*/ 113 w 230"/>
                    <a:gd name="T15" fmla="*/ 10 h 258"/>
                    <a:gd name="T16" fmla="*/ 168 w 230"/>
                    <a:gd name="T17" fmla="*/ 27 h 258"/>
                    <a:gd name="T18" fmla="*/ 182 w 230"/>
                    <a:gd name="T19" fmla="*/ 115 h 258"/>
                    <a:gd name="T20" fmla="*/ 184 w 230"/>
                    <a:gd name="T21" fmla="*/ 139 h 258"/>
                    <a:gd name="T22" fmla="*/ 175 w 230"/>
                    <a:gd name="T23" fmla="*/ 153 h 258"/>
                    <a:gd name="T24" fmla="*/ 149 w 230"/>
                    <a:gd name="T25" fmla="*/ 153 h 258"/>
                    <a:gd name="T26" fmla="*/ 196 w 230"/>
                    <a:gd name="T27" fmla="*/ 174 h 258"/>
                    <a:gd name="T28" fmla="*/ 222 w 230"/>
                    <a:gd name="T29" fmla="*/ 207 h 258"/>
                    <a:gd name="T30" fmla="*/ 230 w 230"/>
                    <a:gd name="T31"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0" h="258">
                      <a:moveTo>
                        <a:pt x="0" y="258"/>
                      </a:moveTo>
                      <a:cubicBezTo>
                        <a:pt x="0" y="258"/>
                        <a:pt x="5" y="222"/>
                        <a:pt x="8" y="207"/>
                      </a:cubicBezTo>
                      <a:cubicBezTo>
                        <a:pt x="12" y="193"/>
                        <a:pt x="14" y="184"/>
                        <a:pt x="33" y="175"/>
                      </a:cubicBezTo>
                      <a:cubicBezTo>
                        <a:pt x="51" y="167"/>
                        <a:pt x="80" y="153"/>
                        <a:pt x="80" y="153"/>
                      </a:cubicBezTo>
                      <a:cubicBezTo>
                        <a:pt x="80" y="153"/>
                        <a:pt x="63" y="153"/>
                        <a:pt x="56" y="153"/>
                      </a:cubicBezTo>
                      <a:cubicBezTo>
                        <a:pt x="49" y="153"/>
                        <a:pt x="44" y="150"/>
                        <a:pt x="48" y="140"/>
                      </a:cubicBezTo>
                      <a:cubicBezTo>
                        <a:pt x="52" y="129"/>
                        <a:pt x="50" y="115"/>
                        <a:pt x="48" y="99"/>
                      </a:cubicBezTo>
                      <a:cubicBezTo>
                        <a:pt x="47" y="83"/>
                        <a:pt x="33" y="4"/>
                        <a:pt x="113" y="10"/>
                      </a:cubicBezTo>
                      <a:cubicBezTo>
                        <a:pt x="113" y="10"/>
                        <a:pt x="146" y="0"/>
                        <a:pt x="168" y="27"/>
                      </a:cubicBezTo>
                      <a:cubicBezTo>
                        <a:pt x="190" y="53"/>
                        <a:pt x="183" y="106"/>
                        <a:pt x="182" y="115"/>
                      </a:cubicBezTo>
                      <a:cubicBezTo>
                        <a:pt x="181" y="125"/>
                        <a:pt x="182" y="132"/>
                        <a:pt x="184" y="139"/>
                      </a:cubicBezTo>
                      <a:cubicBezTo>
                        <a:pt x="187" y="146"/>
                        <a:pt x="185" y="153"/>
                        <a:pt x="175" y="153"/>
                      </a:cubicBezTo>
                      <a:cubicBezTo>
                        <a:pt x="165" y="153"/>
                        <a:pt x="149" y="153"/>
                        <a:pt x="149" y="153"/>
                      </a:cubicBezTo>
                      <a:cubicBezTo>
                        <a:pt x="149" y="153"/>
                        <a:pt x="183" y="167"/>
                        <a:pt x="196" y="174"/>
                      </a:cubicBezTo>
                      <a:cubicBezTo>
                        <a:pt x="209" y="182"/>
                        <a:pt x="220" y="188"/>
                        <a:pt x="222" y="207"/>
                      </a:cubicBezTo>
                      <a:cubicBezTo>
                        <a:pt x="224" y="225"/>
                        <a:pt x="230" y="258"/>
                        <a:pt x="230" y="258"/>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6">
                  <a:extLst>
                    <a:ext uri="{FF2B5EF4-FFF2-40B4-BE49-F238E27FC236}">
                      <a16:creationId xmlns:a16="http://schemas.microsoft.com/office/drawing/2014/main" id="{D989EA31-A1E7-4706-BD5E-99CB577AA155}"/>
                    </a:ext>
                  </a:extLst>
                </p:cNvPr>
                <p:cNvSpPr>
                  <a:spLocks/>
                </p:cNvSpPr>
                <p:nvPr/>
              </p:nvSpPr>
              <p:spPr bwMode="auto">
                <a:xfrm>
                  <a:off x="2667" y="999"/>
                  <a:ext cx="218" cy="239"/>
                </a:xfrm>
                <a:custGeom>
                  <a:avLst/>
                  <a:gdLst>
                    <a:gd name="T0" fmla="*/ 21 w 91"/>
                    <a:gd name="T1" fmla="*/ 0 h 100"/>
                    <a:gd name="T2" fmla="*/ 54 w 91"/>
                    <a:gd name="T3" fmla="*/ 22 h 100"/>
                    <a:gd name="T4" fmla="*/ 91 w 91"/>
                    <a:gd name="T5" fmla="*/ 50 h 100"/>
                    <a:gd name="T6" fmla="*/ 48 w 91"/>
                    <a:gd name="T7" fmla="*/ 100 h 100"/>
                    <a:gd name="T8" fmla="*/ 7 w 91"/>
                    <a:gd name="T9" fmla="*/ 58 h 100"/>
                    <a:gd name="T10" fmla="*/ 3 w 91"/>
                    <a:gd name="T11" fmla="*/ 18 h 100"/>
                    <a:gd name="T12" fmla="*/ 11 w 91"/>
                    <a:gd name="T13" fmla="*/ 26 h 100"/>
                    <a:gd name="T14" fmla="*/ 21 w 91"/>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1" h="100">
                      <a:moveTo>
                        <a:pt x="21" y="0"/>
                      </a:moveTo>
                      <a:cubicBezTo>
                        <a:pt x="21" y="0"/>
                        <a:pt x="30" y="14"/>
                        <a:pt x="54" y="22"/>
                      </a:cubicBezTo>
                      <a:cubicBezTo>
                        <a:pt x="79" y="30"/>
                        <a:pt x="91" y="31"/>
                        <a:pt x="91" y="50"/>
                      </a:cubicBezTo>
                      <a:cubicBezTo>
                        <a:pt x="91" y="70"/>
                        <a:pt x="69" y="100"/>
                        <a:pt x="48" y="100"/>
                      </a:cubicBezTo>
                      <a:cubicBezTo>
                        <a:pt x="34" y="100"/>
                        <a:pt x="15" y="81"/>
                        <a:pt x="7" y="58"/>
                      </a:cubicBezTo>
                      <a:cubicBezTo>
                        <a:pt x="7" y="58"/>
                        <a:pt x="0" y="39"/>
                        <a:pt x="3" y="18"/>
                      </a:cubicBezTo>
                      <a:cubicBezTo>
                        <a:pt x="3" y="18"/>
                        <a:pt x="7" y="25"/>
                        <a:pt x="11" y="26"/>
                      </a:cubicBezTo>
                      <a:cubicBezTo>
                        <a:pt x="11" y="26"/>
                        <a:pt x="10" y="9"/>
                        <a:pt x="21" y="0"/>
                      </a:cubicBezTo>
                      <a:close/>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7">
                  <a:extLst>
                    <a:ext uri="{FF2B5EF4-FFF2-40B4-BE49-F238E27FC236}">
                      <a16:creationId xmlns:a16="http://schemas.microsoft.com/office/drawing/2014/main" id="{7A233A0A-D91C-474E-AF63-B2ECD2045ED5}"/>
                    </a:ext>
                  </a:extLst>
                </p:cNvPr>
                <p:cNvSpPr>
                  <a:spLocks/>
                </p:cNvSpPr>
                <p:nvPr/>
              </p:nvSpPr>
              <p:spPr bwMode="auto">
                <a:xfrm>
                  <a:off x="2698" y="1204"/>
                  <a:ext cx="165" cy="62"/>
                </a:xfrm>
                <a:custGeom>
                  <a:avLst/>
                  <a:gdLst>
                    <a:gd name="T0" fmla="*/ 11 w 69"/>
                    <a:gd name="T1" fmla="*/ 0 h 26"/>
                    <a:gd name="T2" fmla="*/ 0 w 69"/>
                    <a:gd name="T3" fmla="*/ 9 h 26"/>
                    <a:gd name="T4" fmla="*/ 36 w 69"/>
                    <a:gd name="T5" fmla="*/ 26 h 26"/>
                    <a:gd name="T6" fmla="*/ 69 w 69"/>
                    <a:gd name="T7" fmla="*/ 9 h 26"/>
                    <a:gd name="T8" fmla="*/ 61 w 69"/>
                    <a:gd name="T9" fmla="*/ 0 h 26"/>
                  </a:gdLst>
                  <a:ahLst/>
                  <a:cxnLst>
                    <a:cxn ang="0">
                      <a:pos x="T0" y="T1"/>
                    </a:cxn>
                    <a:cxn ang="0">
                      <a:pos x="T2" y="T3"/>
                    </a:cxn>
                    <a:cxn ang="0">
                      <a:pos x="T4" y="T5"/>
                    </a:cxn>
                    <a:cxn ang="0">
                      <a:pos x="T6" y="T7"/>
                    </a:cxn>
                    <a:cxn ang="0">
                      <a:pos x="T8" y="T9"/>
                    </a:cxn>
                  </a:cxnLst>
                  <a:rect l="0" t="0" r="r" b="b"/>
                  <a:pathLst>
                    <a:path w="69" h="26">
                      <a:moveTo>
                        <a:pt x="11" y="0"/>
                      </a:moveTo>
                      <a:cubicBezTo>
                        <a:pt x="0" y="9"/>
                        <a:pt x="0" y="9"/>
                        <a:pt x="0" y="9"/>
                      </a:cubicBezTo>
                      <a:cubicBezTo>
                        <a:pt x="0" y="9"/>
                        <a:pt x="16" y="26"/>
                        <a:pt x="36" y="26"/>
                      </a:cubicBezTo>
                      <a:cubicBezTo>
                        <a:pt x="55" y="25"/>
                        <a:pt x="69" y="9"/>
                        <a:pt x="69" y="9"/>
                      </a:cubicBezTo>
                      <a:cubicBezTo>
                        <a:pt x="61" y="0"/>
                        <a:pt x="61" y="0"/>
                        <a:pt x="61" y="0"/>
                      </a:cubicBezTo>
                    </a:path>
                  </a:pathLst>
                </a:custGeom>
                <a:noFill/>
                <a:ln w="6350" cap="flat">
                  <a:solidFill>
                    <a:srgbClr val="00338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97712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ph type="body" sz="quarter" idx="10"/>
            <p:custDataLst>
              <p:tags r:id="rId1"/>
            </p:custDataLst>
          </p:nvPr>
        </p:nvSpPr>
        <p:spPr>
          <a:xfrm>
            <a:off x="741301" y="4240696"/>
            <a:ext cx="5748399" cy="1854200"/>
          </a:xfrm>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upon such information without appropriate professional advice after a thorough examination of the particular situation. </a:t>
            </a:r>
          </a:p>
          <a:p>
            <a:r>
              <a:rPr lang="en-US" dirty="0"/>
              <a:t>© 2023 KPMG LLP, a Delaware limited liability partnership and a member firm of the KPMG global organization of independent member firms affiliated with KPMG International Limited, a private English company limited by guarantee. All rights reserved. USCS010271A</a:t>
            </a:r>
          </a:p>
          <a:p>
            <a:r>
              <a:rPr lang="en-US" dirty="0"/>
              <a:t>The KPMG name and logo are trademarks used under license by the independent member firms of the KPMG global organization.</a:t>
            </a:r>
          </a:p>
        </p:txBody>
      </p:sp>
      <p:sp>
        <p:nvSpPr>
          <p:cNvPr id="3" name="Text Placeholder 2">
            <a:extLst>
              <a:ext uri="{FF2B5EF4-FFF2-40B4-BE49-F238E27FC236}">
                <a16:creationId xmlns:a16="http://schemas.microsoft.com/office/drawing/2014/main" id="{F6EEA471-6A52-47BC-8B3C-F5BB3B547B3B}"/>
              </a:ext>
            </a:extLst>
          </p:cNvPr>
          <p:cNvSpPr>
            <a:spLocks noGrp="1"/>
          </p:cNvSpPr>
          <p:nvPr>
            <p:ph type="body" sz="quarter" idx="14"/>
          </p:nvPr>
        </p:nvSpPr>
        <p:spPr>
          <a:xfrm>
            <a:off x="741301" y="3935061"/>
            <a:ext cx="3215651" cy="119064"/>
          </a:xfrm>
        </p:spPr>
        <p:txBody>
          <a:bodyPr/>
          <a:lstStyle/>
          <a:p>
            <a:r>
              <a:rPr lang="en-GB" dirty="0"/>
              <a:t>kpmg.com/socialmedia</a:t>
            </a:r>
            <a:endParaRPr lang="en-GB" dirty="0">
              <a:hlinkClick r:id="rId3"/>
            </a:endParaRPr>
          </a:p>
          <a:p>
            <a:endParaRPr lang="en-GB" dirty="0">
              <a:hlinkClick r:id="rId3"/>
            </a:endParaRPr>
          </a:p>
        </p:txBody>
      </p:sp>
      <p:sp>
        <p:nvSpPr>
          <p:cNvPr id="4" name="Text Placeholder 39">
            <a:extLst>
              <a:ext uri="{FF2B5EF4-FFF2-40B4-BE49-F238E27FC236}">
                <a16:creationId xmlns:a16="http://schemas.microsoft.com/office/drawing/2014/main" id="{90960A18-A1B2-4883-B353-C366E4041B44}"/>
              </a:ext>
            </a:extLst>
          </p:cNvPr>
          <p:cNvSpPr txBox="1">
            <a:spLocks/>
          </p:cNvSpPr>
          <p:nvPr/>
        </p:nvSpPr>
        <p:spPr>
          <a:xfrm>
            <a:off x="750889" y="2004088"/>
            <a:ext cx="4278312" cy="456710"/>
          </a:xfrm>
          <a:prstGeom prst="rect">
            <a:avLst/>
          </a:prstGeom>
        </p:spPr>
        <p:txBody>
          <a:bodyPr vert="horz" wrap="square" lIns="0" tIns="0" rIns="0" bIns="0" rtlCol="0"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spcBef>
                <a:spcPts val="0"/>
              </a:spcBef>
              <a:spcAft>
                <a:spcPts val="0"/>
              </a:spcAft>
            </a:pPr>
            <a:r>
              <a:rPr lang="en-US" sz="1100" kern="1200" dirty="0">
                <a:solidFill>
                  <a:schemeClr val="tx2"/>
                </a:solidFill>
                <a:effectLst/>
                <a:latin typeface="Arial" panose="020B0604020202020204" pitchFamily="34" charset="0"/>
                <a:ea typeface="Times New Roman" panose="02020603050405020304" pitchFamily="18" charset="0"/>
                <a:cs typeface="Cordia New"/>
              </a:rPr>
              <a:t>Some or all of the services described herein may not be permissible for KPMG audit clients and their affiliates or related entities.</a:t>
            </a:r>
            <a:endParaRPr lang="en-US" sz="110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D53FC29-7402-4D6B-9B8C-E935D93424B2}"/>
              </a:ext>
            </a:extLst>
          </p:cNvPr>
          <p:cNvGrpSpPr/>
          <p:nvPr/>
        </p:nvGrpSpPr>
        <p:grpSpPr>
          <a:xfrm>
            <a:off x="-2229704" y="662895"/>
            <a:ext cx="2687414" cy="2092881"/>
            <a:chOff x="-1276873" y="420682"/>
            <a:chExt cx="2687414" cy="2092881"/>
          </a:xfrm>
        </p:grpSpPr>
        <p:sp>
          <p:nvSpPr>
            <p:cNvPr id="13" name="Rectangle 12">
              <a:extLst>
                <a:ext uri="{FF2B5EF4-FFF2-40B4-BE49-F238E27FC236}">
                  <a16:creationId xmlns:a16="http://schemas.microsoft.com/office/drawing/2014/main" id="{D1BB68C5-B4A9-4C54-A9B5-E07A70DFEC9E}"/>
                </a:ext>
              </a:extLst>
            </p:cNvPr>
            <p:cNvSpPr/>
            <p:nvPr/>
          </p:nvSpPr>
          <p:spPr>
            <a:xfrm>
              <a:off x="-1276873" y="420682"/>
              <a:ext cx="2297151" cy="2092881"/>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following independence disclaimer should be included on all internal and external general tax and/or advisory service materials where we discuss KPMG’s tax and/or advisory services.]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if this document </a:t>
              </a:r>
              <a:r>
                <a:rPr lang="en-US" sz="1000" b="1" u="sng"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is not discussing tax services and/or advisory services.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cxnSp>
          <p:nvCxnSpPr>
            <p:cNvPr id="14" name="Straight Arrow Connector 13">
              <a:extLst>
                <a:ext uri="{FF2B5EF4-FFF2-40B4-BE49-F238E27FC236}">
                  <a16:creationId xmlns:a16="http://schemas.microsoft.com/office/drawing/2014/main" id="{FD13062E-41B7-447C-9CAA-D2AC0CCB862D}"/>
                </a:ext>
              </a:extLst>
            </p:cNvPr>
            <p:cNvCxnSpPr/>
            <p:nvPr/>
          </p:nvCxnSpPr>
          <p:spPr>
            <a:xfrm>
              <a:off x="934014" y="1888339"/>
              <a:ext cx="476527" cy="0"/>
            </a:xfrm>
            <a:prstGeom prst="straightConnector1">
              <a:avLst/>
            </a:prstGeom>
            <a:ln w="28575">
              <a:solidFill>
                <a:srgbClr val="BC204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E6B998F-CC81-4449-88A9-EF373DD41882}"/>
              </a:ext>
            </a:extLst>
          </p:cNvPr>
          <p:cNvGrpSpPr/>
          <p:nvPr/>
        </p:nvGrpSpPr>
        <p:grpSpPr>
          <a:xfrm>
            <a:off x="-2229704" y="3587756"/>
            <a:ext cx="2687414" cy="3477875"/>
            <a:chOff x="-1276873" y="2786221"/>
            <a:chExt cx="2687414" cy="3477875"/>
          </a:xfrm>
        </p:grpSpPr>
        <p:sp>
          <p:nvSpPr>
            <p:cNvPr id="16" name="Rectangle 15">
              <a:extLst>
                <a:ext uri="{FF2B5EF4-FFF2-40B4-BE49-F238E27FC236}">
                  <a16:creationId xmlns:a16="http://schemas.microsoft.com/office/drawing/2014/main" id="{0D56DFD2-CA66-40F5-A0C1-54FE87716F3A}"/>
                </a:ext>
              </a:extLst>
            </p:cNvPr>
            <p:cNvSpPr/>
            <p:nvPr/>
          </p:nvSpPr>
          <p:spPr>
            <a:xfrm>
              <a:off x="-1276873" y="2786221"/>
              <a:ext cx="2297151" cy="3477875"/>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following general disclaimer should be included on any external document that is providing information on KPMG services that are not of a tax nature or any external document that is providing general information and guidance.]</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If this document is internal, remove the general disclaimer and replace with “INTERNAL USE ONLY”. If this document is of a tax nature, remove the general disclaimer and replace with applicable Tax disclaimers (see “Additional Tax disclaimers” box). If this document is client specific, remove the general disclaimer.</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cxnSp>
          <p:nvCxnSpPr>
            <p:cNvPr id="17" name="Straight Arrow Connector 16">
              <a:extLst>
                <a:ext uri="{FF2B5EF4-FFF2-40B4-BE49-F238E27FC236}">
                  <a16:creationId xmlns:a16="http://schemas.microsoft.com/office/drawing/2014/main" id="{179B5115-5783-4D29-90FE-8A7850A92B6B}"/>
                </a:ext>
              </a:extLst>
            </p:cNvPr>
            <p:cNvCxnSpPr/>
            <p:nvPr/>
          </p:nvCxnSpPr>
          <p:spPr>
            <a:xfrm>
              <a:off x="934014" y="3986787"/>
              <a:ext cx="476527" cy="0"/>
            </a:xfrm>
            <a:prstGeom prst="straightConnector1">
              <a:avLst/>
            </a:prstGeom>
            <a:ln w="28575">
              <a:solidFill>
                <a:srgbClr val="BC204B"/>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02D94A50-8E91-47C5-8243-E4DB15722401}"/>
              </a:ext>
            </a:extLst>
          </p:cNvPr>
          <p:cNvSpPr/>
          <p:nvPr/>
        </p:nvSpPr>
        <p:spPr>
          <a:xfrm>
            <a:off x="6438900" y="1010759"/>
            <a:ext cx="2297151" cy="1785104"/>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Additional Tax disclaimers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ea typeface="Times New Roman" panose="02020603050405020304" pitchFamily="18" charset="0"/>
              <a:cs typeface="Times New Roman" panose="02020603050405020304" pitchFamily="18" charset="0"/>
            </a:endParaRPr>
          </a:p>
          <a:p>
            <a:r>
              <a:rPr lang="en-US" sz="1000" b="1" dirty="0">
                <a:solidFill>
                  <a:schemeClr val="bg1"/>
                </a:solidFill>
              </a:rPr>
              <a:t>Please refer to the Tax guidance for language that should be included in documents discussing Tax services:</a:t>
            </a:r>
          </a:p>
          <a:p>
            <a:r>
              <a:rPr lang="en-US" sz="1000" u="sng" dirty="0">
                <a:solidFill>
                  <a:schemeClr val="bg2"/>
                </a:solidFill>
                <a:hlinkClick r:id="rId4">
                  <a:extLst>
                    <a:ext uri="{A12FA001-AC4F-418D-AE19-62706E023703}">
                      <ahyp:hlinkClr xmlns:ahyp="http://schemas.microsoft.com/office/drawing/2018/hyperlinkcolor" val="tx"/>
                    </a:ext>
                  </a:extLst>
                </a:hlinkClick>
              </a:rPr>
              <a:t>https://handbook.us.kworld.kpmg.com/Home/tsm/6397</a:t>
            </a:r>
            <a:endParaRPr lang="en-US" sz="1000" u="sng" dirty="0">
              <a:solidFill>
                <a:schemeClr val="bg2"/>
              </a:solidFill>
            </a:endParaRPr>
          </a:p>
          <a:p>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spTree>
    <p:extLst>
      <p:ext uri="{BB962C8B-B14F-4D97-AF65-F5344CB8AC3E}">
        <p14:creationId xmlns:p14="http://schemas.microsoft.com/office/powerpoint/2010/main" val="171610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30a"/>
  <p:tag name="TYPE" val="ScreenWide"/>
  <p:tag name="KEYWORD" val="SCREENWIDE"/>
  <p:tag name="TEMPLATEVERSION" val="17/07/2017 11:56:04"/>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 Widescreen [16:9] Feb 2022">
  <a:themeElements>
    <a:clrScheme name="Custom 6">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1E49E2"/>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Cobalt">
      <a:srgbClr val="1E49E2"/>
    </a:custClr>
    <a:custClr name="Pacific Blue">
      <a:srgbClr val="00B8F5"/>
    </a:custClr>
    <a:custClr name="Purple">
      <a:srgbClr val="7213EA"/>
    </a:custClr>
    <a:custClr name="Dark Blue">
      <a:srgbClr val="0C233C"/>
    </a:custClr>
    <a:custClr name="Light Blue">
      <a:srgbClr val="ACEAFF"/>
    </a:custClr>
    <a:custClr name="Pink">
      <a:srgbClr val="FD349C"/>
    </a:custClr>
    <a:custClr name="Blank">
      <a:srgbClr val="FFFFFF"/>
    </a:custClr>
    <a:custClr name="Blank">
      <a:srgbClr val="FFFFFF"/>
    </a:custClr>
    <a:custClr name="Blank">
      <a:srgbClr val="FFFFFF"/>
    </a:custClr>
    <a:custClr name="Blue">
      <a:srgbClr val="76D2FF"/>
    </a:custClr>
    <a:custClr name="Dark Purple">
      <a:srgbClr val="510DBC"/>
    </a:custClr>
    <a:custClr name="Light Purple">
      <a:srgbClr val="B497FF"/>
    </a:custClr>
    <a:custClr name="Dark Pink">
      <a:srgbClr val="AB0D82"/>
    </a:custClr>
    <a:custClr name="Light Pink">
      <a:srgbClr val="FFA3DA"/>
    </a:custClr>
    <a:custClr name="Dark Green">
      <a:srgbClr val="098E7E"/>
    </a:custClr>
    <a:custClr name="Green">
      <a:srgbClr val="00C0AE"/>
    </a:custClr>
    <a:custClr name="Light Green">
      <a:srgbClr val="63EBDA"/>
    </a:custClr>
    <a:custClr name="Blank">
      <a:srgbClr val="FFFFFF"/>
    </a:custClr>
    <a:custClr name="Blank">
      <a:srgbClr val="FFFFFF"/>
    </a:custClr>
    <a:custClr name="Gray 1">
      <a:srgbClr val="333333"/>
    </a:custClr>
    <a:custClr name="Gray 2">
      <a:srgbClr val="666666"/>
    </a:custClr>
    <a:custClr name="Gray 3">
      <a:srgbClr val="989898"/>
    </a:custClr>
    <a:custClr name="Gray 4">
      <a:srgbClr val="B2B2B2"/>
    </a:custClr>
    <a:custClr name="Gray 5">
      <a:srgbClr val="E5E5E5"/>
    </a:custClr>
    <a:custClr name="Blank">
      <a:srgbClr val="FFFFF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Presentation2" id="{EC94DEF4-1B0F-401A-BD23-C66527C6735F}" vid="{4D5BB12D-8F1C-4AB1-9671-1359866E4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Template_wSupertitle_wResume and Coverletter</Template>
  <TotalTime>120</TotalTime>
  <Words>925</Words>
  <Application>Microsoft Office PowerPoint</Application>
  <PresentationFormat>Widescreen</PresentationFormat>
  <Paragraphs>91</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KPMG Bold</vt:lpstr>
      <vt:lpstr>KPMG Widescreen [16:9] Feb 2022</vt:lpstr>
      <vt:lpstr>Secure access to all application with single sign on </vt:lpstr>
      <vt:lpstr>Cross-tenant access settings for B2B collaboration </vt:lpstr>
      <vt:lpstr>PowerPoint Presentation</vt:lpstr>
      <vt:lpstr>Contoso &amp; Commercial customer/partner</vt:lpstr>
      <vt:lpstr>PowerPoint Presentation</vt:lpstr>
    </vt:vector>
  </TitlesOfParts>
  <Company>RR Donnelley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screen template</dc:title>
  <dc:creator>Faith Achas</dc:creator>
  <cp:lastModifiedBy>Aries Esporlas</cp:lastModifiedBy>
  <cp:revision>18</cp:revision>
  <dcterms:created xsi:type="dcterms:W3CDTF">2023-12-20T04:21:07Z</dcterms:created>
  <dcterms:modified xsi:type="dcterms:W3CDTF">2023-12-20T18:31:47Z</dcterms:modified>
  <cp:category>KPMG Public</cp:category>
</cp:coreProperties>
</file>